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21"/>
  </p:handoutMasterIdLst>
  <p:sldIdLst>
    <p:sldId id="256" r:id="rId3"/>
    <p:sldId id="333" r:id="rId4"/>
    <p:sldId id="355" r:id="rId5"/>
    <p:sldId id="340" r:id="rId6"/>
    <p:sldId id="354" r:id="rId8"/>
    <p:sldId id="341" r:id="rId9"/>
    <p:sldId id="357" r:id="rId10"/>
    <p:sldId id="339" r:id="rId11"/>
    <p:sldId id="358" r:id="rId12"/>
    <p:sldId id="360" r:id="rId13"/>
    <p:sldId id="361" r:id="rId14"/>
    <p:sldId id="362" r:id="rId15"/>
    <p:sldId id="368" r:id="rId16"/>
    <p:sldId id="372" r:id="rId17"/>
    <p:sldId id="348" r:id="rId18"/>
    <p:sldId id="359" r:id="rId19"/>
    <p:sldId id="316" r:id="rId20"/>
  </p:sldIdLst>
  <p:sldSz cx="12192635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28" autoAdjust="0"/>
  </p:normalViewPr>
  <p:slideViewPr>
    <p:cSldViewPr showGuides="1">
      <p:cViewPr>
        <p:scale>
          <a:sx n="78" d="100"/>
          <a:sy n="78" d="100"/>
        </p:scale>
        <p:origin x="-270" y="204"/>
      </p:cViewPr>
      <p:guideLst>
        <p:guide orient="horz" pos="74"/>
        <p:guide pos="3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4B6774F-B969-4134-AA4B-4ED831A1D1B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0700" y="685800"/>
            <a:ext cx="60966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6E7EC9E-A07B-4D49-8E17-EEA97947E75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，一个备选流可能从基本流开始，在某个特定条件下执行，然后重新加入基本流中（如备选流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）；也可能起源于另一个备选流（如备选流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），或者终止用例而不再重新加入到某个流（如备选流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90" y="2393950"/>
            <a:ext cx="1036422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90" y="990600"/>
            <a:ext cx="1036422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590" y="3429000"/>
            <a:ext cx="934812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90" y="6248400"/>
            <a:ext cx="2540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6010" y="6248400"/>
            <a:ext cx="386118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8460" y="6248400"/>
            <a:ext cx="2540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A8D71-C3EC-4BA8-8391-4F5BE00376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7A9A1-467B-452D-AE21-B17E4BA29E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980" y="304800"/>
            <a:ext cx="2669379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725" y="304800"/>
            <a:ext cx="7807035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E4D55-174F-47DB-8C7E-745DD6B5C1D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309" y="304800"/>
            <a:ext cx="1066905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725" y="1752600"/>
            <a:ext cx="5232915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860" y="1752600"/>
            <a:ext cx="5232915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407EB-7816-4E54-A7D3-C53D7C57ABF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83" y="655321"/>
            <a:ext cx="10516635" cy="752475"/>
          </a:xfrm>
        </p:spPr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81" y="1864995"/>
            <a:ext cx="10630947" cy="5730875"/>
          </a:xfrm>
        </p:spPr>
        <p:txBody>
          <a:bodyPr/>
          <a:lstStyle>
            <a:lvl1pPr>
              <a:defRPr sz="28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663" y="1"/>
            <a:ext cx="10516635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76" y="853127"/>
            <a:ext cx="10543483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663" y="1"/>
            <a:ext cx="10516635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76" y="853127"/>
            <a:ext cx="10543483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663" y="1"/>
            <a:ext cx="10516635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76" y="853127"/>
            <a:ext cx="10543483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663" y="1"/>
            <a:ext cx="10516635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76" y="853127"/>
            <a:ext cx="10543483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F56A4-D1A6-4E9C-871E-2D1E17A0ACE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79" y="4406900"/>
            <a:ext cx="103642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179" y="2906713"/>
            <a:ext cx="1036422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D7293-FDCC-401D-9D7C-1C7B4B4099F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725" y="1752600"/>
            <a:ext cx="5232915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860" y="1752600"/>
            <a:ext cx="5232915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280A2-ED30-4763-A001-B292549BCC3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60" y="274638"/>
            <a:ext cx="1097388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60" y="1535113"/>
            <a:ext cx="538744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60" y="2174875"/>
            <a:ext cx="538744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977" y="1535113"/>
            <a:ext cx="53895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977" y="2174875"/>
            <a:ext cx="53895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D9FFB-8CB3-45FA-88C0-1EA3565E3C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E7FEE-26E5-4539-81A7-E955BBCC3B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F960D-6231-43B6-9650-9BD9520AA0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60" y="273050"/>
            <a:ext cx="4011479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03" y="273050"/>
            <a:ext cx="68163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60" y="1435100"/>
            <a:ext cx="401147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A7D07-52A8-4EB8-B6C6-36BF4149D14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953" y="4800600"/>
            <a:ext cx="731592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953" y="612775"/>
            <a:ext cx="73159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953" y="5367338"/>
            <a:ext cx="73159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F6349-AF04-4D95-A961-8ECE3A25CE4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309" y="304800"/>
            <a:ext cx="1066905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725" y="1752600"/>
            <a:ext cx="106690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812880" y="1566863"/>
            <a:ext cx="10611896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2880" y="6172200"/>
            <a:ext cx="1056744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80" y="6245225"/>
            <a:ext cx="264186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010" y="6245225"/>
            <a:ext cx="386118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8460" y="6245225"/>
            <a:ext cx="264186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759C58F-AAE7-41DA-8CD3-FE133CD8564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anose="02010800040101010101" pitchFamily="2" charset="-122"/>
              </a:rPr>
              <a:t>软件测试实用教程</a:t>
            </a:r>
            <a:br>
              <a:rPr lang="en-US" altLang="zh-CN" sz="6000" b="1" smtClean="0">
                <a:ea typeface="华文隶书" panose="02010800040101010101" pitchFamily="2" charset="-122"/>
              </a:rPr>
            </a:br>
            <a:r>
              <a:rPr lang="en-US" altLang="zh-CN" sz="6000" b="1" smtClean="0">
                <a:ea typeface="华文隶书" panose="02010800040101010101" pitchFamily="2" charset="-122"/>
              </a:rPr>
              <a:t>                  ——</a:t>
            </a:r>
            <a:r>
              <a:rPr lang="zh-CN" altLang="en-US" sz="6000" b="1" smtClean="0">
                <a:ea typeface="华文隶书" panose="02010800040101010101" pitchFamily="2" charset="-122"/>
              </a:rPr>
              <a:t>方法与实践</a:t>
            </a:r>
            <a:endParaRPr lang="zh-CN" altLang="en-US" sz="6000" b="1" smtClean="0">
              <a:ea typeface="华文隶书" panose="02010800040101010101" pitchFamily="2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   </a:t>
            </a:r>
            <a:r>
              <a:rPr lang="zh-CN" altLang="en-US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软件测试技术</a:t>
            </a:r>
            <a:endParaRPr lang="zh-CN" altLang="en-US" sz="4400" b="1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5500" y="1864995"/>
            <a:ext cx="10631170" cy="4401820"/>
          </a:xfrm>
        </p:spPr>
        <p:txBody>
          <a:bodyPr/>
          <a:lstStyle/>
          <a:p>
            <a:pPr algn="just" eaLnBrk="1" hangingPunct="1"/>
            <a:r>
              <a:rPr lang="zh-CN" altLang="en-US" sz="3400" b="1" dirty="0" smtClean="0"/>
              <a:t>场景</a:t>
            </a:r>
            <a:r>
              <a:rPr lang="zh-CN" altLang="en-US" sz="3400" b="1" dirty="0"/>
              <a:t>构建</a:t>
            </a:r>
            <a:endParaRPr lang="en-US" altLang="zh-CN" sz="3400" b="1" dirty="0"/>
          </a:p>
          <a:p>
            <a:pPr lvl="1" algn="just" eaLnBrk="1" hangingPunct="1"/>
            <a:r>
              <a:rPr lang="zh-CN" altLang="en-US" b="1" dirty="0">
                <a:latin typeface="+mn-ea"/>
              </a:rPr>
              <a:t>场景</a:t>
            </a:r>
            <a:r>
              <a:rPr lang="en-US" altLang="en-US" b="1" dirty="0">
                <a:latin typeface="+mn-ea"/>
              </a:rPr>
              <a:t>1(</a:t>
            </a:r>
            <a:r>
              <a:rPr lang="zh-CN" altLang="en-US" b="1" dirty="0">
                <a:latin typeface="+mn-ea"/>
              </a:rPr>
              <a:t>取款成功，且打印凭条</a:t>
            </a:r>
            <a:r>
              <a:rPr lang="en-US" altLang="en-US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：基本流；</a:t>
            </a:r>
            <a:endParaRPr lang="zh-CN" altLang="en-US" b="1" dirty="0">
              <a:latin typeface="+mn-ea"/>
            </a:endParaRPr>
          </a:p>
          <a:p>
            <a:pPr lvl="1" algn="just" eaLnBrk="1" hangingPunct="1"/>
            <a:r>
              <a:rPr lang="zh-CN" altLang="en-US" b="1" dirty="0">
                <a:latin typeface="+mn-ea"/>
              </a:rPr>
              <a:t>场景</a:t>
            </a:r>
            <a:r>
              <a:rPr lang="en-US" altLang="en-US" b="1" dirty="0">
                <a:latin typeface="+mn-ea"/>
              </a:rPr>
              <a:t>2(</a:t>
            </a:r>
            <a:r>
              <a:rPr lang="zh-CN" altLang="en-US" b="1" dirty="0">
                <a:latin typeface="+mn-ea"/>
              </a:rPr>
              <a:t>卡错误</a:t>
            </a:r>
            <a:r>
              <a:rPr lang="en-US" altLang="en-US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：基本流</a:t>
            </a:r>
            <a:r>
              <a:rPr lang="en-US" altLang="en-US" b="1" dirty="0">
                <a:latin typeface="+mn-ea"/>
              </a:rPr>
              <a:t>+</a:t>
            </a:r>
            <a:r>
              <a:rPr lang="zh-CN" altLang="en-US" b="1" dirty="0">
                <a:latin typeface="+mn-ea"/>
              </a:rPr>
              <a:t>备选流</a:t>
            </a:r>
            <a:r>
              <a:rPr lang="en-US" altLang="en-US" b="1" dirty="0">
                <a:latin typeface="+mn-ea"/>
              </a:rPr>
              <a:t>1</a:t>
            </a:r>
            <a:r>
              <a:rPr lang="zh-CN" altLang="en-US" b="1" dirty="0">
                <a:latin typeface="+mn-ea"/>
              </a:rPr>
              <a:t>；</a:t>
            </a:r>
            <a:endParaRPr lang="zh-CN" altLang="en-US" b="1" dirty="0">
              <a:latin typeface="+mn-ea"/>
            </a:endParaRPr>
          </a:p>
          <a:p>
            <a:pPr lvl="1" algn="just" eaLnBrk="1" hangingPunct="1"/>
            <a:r>
              <a:rPr lang="zh-CN" altLang="en-US" b="1" dirty="0">
                <a:latin typeface="+mn-ea"/>
              </a:rPr>
              <a:t>场景</a:t>
            </a:r>
            <a:r>
              <a:rPr lang="en-US" altLang="en-US" b="1" dirty="0">
                <a:latin typeface="+mn-ea"/>
              </a:rPr>
              <a:t>3(</a:t>
            </a:r>
            <a:r>
              <a:rPr lang="zh-CN" altLang="en-US" b="1" dirty="0">
                <a:latin typeface="+mn-ea"/>
              </a:rPr>
              <a:t>密码错误</a:t>
            </a:r>
            <a:r>
              <a:rPr lang="en-US" altLang="en-US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：基本流</a:t>
            </a:r>
            <a:r>
              <a:rPr lang="en-US" altLang="en-US" b="1" dirty="0">
                <a:latin typeface="+mn-ea"/>
              </a:rPr>
              <a:t>+</a:t>
            </a:r>
            <a:r>
              <a:rPr lang="zh-CN" altLang="en-US" b="1" dirty="0">
                <a:latin typeface="+mn-ea"/>
              </a:rPr>
              <a:t>备选流</a:t>
            </a:r>
            <a:r>
              <a:rPr lang="en-US" altLang="en-US" b="1" dirty="0">
                <a:latin typeface="+mn-ea"/>
              </a:rPr>
              <a:t>2</a:t>
            </a:r>
            <a:r>
              <a:rPr lang="zh-CN" altLang="en-US" b="1" dirty="0">
                <a:latin typeface="+mn-ea"/>
              </a:rPr>
              <a:t>；</a:t>
            </a:r>
            <a:endParaRPr lang="zh-CN" altLang="en-US" b="1" dirty="0">
              <a:latin typeface="+mn-ea"/>
            </a:endParaRPr>
          </a:p>
          <a:p>
            <a:pPr lvl="1" algn="just" eaLnBrk="1" hangingPunct="1"/>
            <a:r>
              <a:rPr lang="zh-CN" altLang="en-US" b="1" dirty="0">
                <a:latin typeface="+mn-ea"/>
              </a:rPr>
              <a:t>场景</a:t>
            </a:r>
            <a:r>
              <a:rPr lang="en-US" altLang="en-US" b="1" dirty="0">
                <a:latin typeface="+mn-ea"/>
              </a:rPr>
              <a:t>4(</a:t>
            </a:r>
            <a:r>
              <a:rPr lang="zh-CN" altLang="en-US" b="1" dirty="0">
                <a:latin typeface="+mn-ea"/>
              </a:rPr>
              <a:t>密码失败</a:t>
            </a:r>
            <a:r>
              <a:rPr lang="en-US" altLang="en-US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：基本流</a:t>
            </a:r>
            <a:r>
              <a:rPr lang="en-US" altLang="en-US" b="1" dirty="0">
                <a:latin typeface="+mn-ea"/>
              </a:rPr>
              <a:t>+</a:t>
            </a:r>
            <a:r>
              <a:rPr lang="zh-CN" altLang="en-US" b="1" dirty="0">
                <a:latin typeface="+mn-ea"/>
              </a:rPr>
              <a:t>备选流</a:t>
            </a:r>
            <a:r>
              <a:rPr lang="en-US" altLang="en-US" b="1" dirty="0">
                <a:latin typeface="+mn-ea"/>
              </a:rPr>
              <a:t>3</a:t>
            </a:r>
            <a:r>
              <a:rPr lang="zh-CN" altLang="en-US" b="1" dirty="0">
                <a:latin typeface="+mn-ea"/>
              </a:rPr>
              <a:t>；</a:t>
            </a:r>
            <a:endParaRPr lang="zh-CN" altLang="en-US" b="1" dirty="0">
              <a:latin typeface="+mn-ea"/>
            </a:endParaRPr>
          </a:p>
          <a:p>
            <a:pPr lvl="1" algn="just" eaLnBrk="1" hangingPunct="1"/>
            <a:r>
              <a:rPr lang="zh-CN" altLang="en-US" b="1" dirty="0">
                <a:latin typeface="+mn-ea"/>
              </a:rPr>
              <a:t>场景</a:t>
            </a:r>
            <a:r>
              <a:rPr lang="en-US" altLang="en-US" b="1" dirty="0">
                <a:latin typeface="+mn-ea"/>
              </a:rPr>
              <a:t>5(</a:t>
            </a:r>
            <a:r>
              <a:rPr lang="zh-CN" altLang="en-US" b="1" dirty="0">
                <a:latin typeface="+mn-ea"/>
              </a:rPr>
              <a:t>取款金额错误</a:t>
            </a:r>
            <a:r>
              <a:rPr lang="en-US" altLang="en-US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：基本流</a:t>
            </a:r>
            <a:r>
              <a:rPr lang="en-US" altLang="en-US" b="1" dirty="0">
                <a:latin typeface="+mn-ea"/>
              </a:rPr>
              <a:t>+</a:t>
            </a:r>
            <a:r>
              <a:rPr lang="zh-CN" altLang="en-US" b="1" dirty="0">
                <a:latin typeface="+mn-ea"/>
              </a:rPr>
              <a:t>备选流</a:t>
            </a:r>
            <a:r>
              <a:rPr lang="en-US" altLang="en-US" b="1" dirty="0">
                <a:latin typeface="+mn-ea"/>
              </a:rPr>
              <a:t>4</a:t>
            </a:r>
            <a:r>
              <a:rPr lang="zh-CN" altLang="en-US" b="1" dirty="0">
                <a:latin typeface="+mn-ea"/>
              </a:rPr>
              <a:t>；</a:t>
            </a:r>
            <a:endParaRPr lang="zh-CN" altLang="en-US" b="1" dirty="0">
              <a:latin typeface="+mn-ea"/>
            </a:endParaRPr>
          </a:p>
          <a:p>
            <a:pPr lvl="1" algn="just" eaLnBrk="1" hangingPunct="1"/>
            <a:r>
              <a:rPr lang="zh-CN" altLang="en-US" b="1" dirty="0">
                <a:latin typeface="+mn-ea"/>
              </a:rPr>
              <a:t>场景</a:t>
            </a:r>
            <a:r>
              <a:rPr lang="en-US" altLang="en-US" b="1" dirty="0">
                <a:latin typeface="+mn-ea"/>
              </a:rPr>
              <a:t>6(</a:t>
            </a:r>
            <a:r>
              <a:rPr lang="zh-CN" altLang="en-US" b="1" dirty="0">
                <a:latin typeface="+mn-ea"/>
              </a:rPr>
              <a:t>取款成功，不打印凭条</a:t>
            </a:r>
            <a:r>
              <a:rPr lang="en-US" altLang="en-US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：基本流</a:t>
            </a:r>
            <a:r>
              <a:rPr lang="en-US" altLang="en-US" b="1" dirty="0">
                <a:latin typeface="+mn-ea"/>
              </a:rPr>
              <a:t>+</a:t>
            </a:r>
            <a:r>
              <a:rPr lang="zh-CN" altLang="en-US" b="1" dirty="0">
                <a:latin typeface="+mn-ea"/>
              </a:rPr>
              <a:t>备选流</a:t>
            </a:r>
            <a:r>
              <a:rPr lang="en-US" altLang="en-US" b="1" dirty="0">
                <a:latin typeface="+mn-ea"/>
              </a:rPr>
              <a:t>5</a:t>
            </a:r>
            <a:endParaRPr lang="en-US" altLang="zh-CN" b="1" dirty="0">
              <a:latin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79440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3.7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基于场景的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测试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cs typeface="楷体" panose="02010609060101010101" pitchFamily="49" charset="-122"/>
              </a:rPr>
              <a:t>3.7 </a:t>
            </a:r>
            <a:r>
              <a:rPr lang="zh-CN" altLang="en-US" b="1" dirty="0" smtClean="0">
                <a:cs typeface="楷体" panose="02010609060101010101" pitchFamily="49" charset="-122"/>
              </a:rPr>
              <a:t>基于场景的测试</a:t>
            </a:r>
            <a:endParaRPr lang="zh-CN" altLang="en-US" b="1" dirty="0" smtClean="0">
              <a:cs typeface="楷体" panose="02010609060101010101" pitchFamily="49" charset="-122"/>
            </a:endParaRPr>
          </a:p>
        </p:txBody>
      </p:sp>
      <p:sp>
        <p:nvSpPr>
          <p:cNvPr id="14131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8480" y="1649730"/>
            <a:ext cx="1577975" cy="4533265"/>
          </a:xfrm>
        </p:spPr>
        <p:txBody>
          <a:bodyPr/>
          <a:lstStyle/>
          <a:p>
            <a:pPr algn="just" eaLnBrk="1" hangingPunct="1"/>
            <a:r>
              <a:rPr lang="zh-CN" altLang="en-US" sz="3400" b="1" dirty="0"/>
              <a:t>测试用例设计</a:t>
            </a:r>
            <a:endParaRPr lang="en-US" altLang="zh-CN" sz="3400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637155" y="407670"/>
          <a:ext cx="8952230" cy="6698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370"/>
                <a:gridCol w="752475"/>
                <a:gridCol w="828675"/>
                <a:gridCol w="803275"/>
                <a:gridCol w="808355"/>
                <a:gridCol w="1438910"/>
                <a:gridCol w="2376170"/>
              </a:tblGrid>
              <a:tr h="477520">
                <a:tc rowSpan="2"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ID</a:t>
                      </a:r>
                      <a:endParaRPr lang="en-US" altLang="zh-CN" sz="2400" dirty="0" smtClean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场景</a:t>
                      </a:r>
                      <a:endParaRPr lang="zh-CN" altLang="en-US" sz="2400" dirty="0" smtClean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输入</a:t>
                      </a:r>
                      <a:endParaRPr lang="zh-CN" altLang="en-US" sz="2400" dirty="0" smtClean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预期输出</a:t>
                      </a:r>
                      <a:endParaRPr lang="zh-CN" altLang="en-US" sz="2400" dirty="0" smtClean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60400"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账户</a:t>
                      </a:r>
                      <a:endParaRPr lang="zh-CN" altLang="en-US" sz="2400" b="1" dirty="0" smtClean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密码</a:t>
                      </a:r>
                      <a:endParaRPr lang="zh-CN" altLang="en-US" sz="2400" b="1" dirty="0" smtClean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取款金额</a:t>
                      </a:r>
                      <a:endParaRPr lang="zh-CN" altLang="en-US" sz="2400" b="1" dirty="0" smtClean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是否打印交易凭条</a:t>
                      </a:r>
                      <a:endParaRPr lang="zh-CN" altLang="en-US" sz="2400" b="1" dirty="0" smtClean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7535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ATM-ST-001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V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V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V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V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取款成功，并打印交易凭条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ATM-ST-002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N/A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N/A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N/A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消息提示，退卡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75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ATM-ST-003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V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N/A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N/A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消息提示，返回基本流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61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ATM-ST-004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V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N/A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N/A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消息提示，返回基本流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ATM-ST-005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4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V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N/A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N/A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消息提示，吞卡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75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ATM-ST-006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V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V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N/A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消息提示，返回基本流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54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ATM-ST-007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6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V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V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V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取款成功，不打印交易凭条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83" y="727076"/>
            <a:ext cx="10516635" cy="75247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cs typeface="楷体" panose="02010609060101010101" pitchFamily="49" charset="-122"/>
              </a:rPr>
              <a:t>3.7 </a:t>
            </a:r>
            <a:r>
              <a:rPr lang="zh-CN" altLang="en-US" b="1" dirty="0" smtClean="0">
                <a:cs typeface="楷体" panose="02010609060101010101" pitchFamily="49" charset="-122"/>
              </a:rPr>
              <a:t>基于场景的测试</a:t>
            </a:r>
            <a:endParaRPr lang="zh-CN" altLang="en-US" b="1" dirty="0" smtClean="0">
              <a:cs typeface="楷体" panose="02010609060101010101" pitchFamily="49" charset="-122"/>
            </a:endParaRPr>
          </a:p>
        </p:txBody>
      </p:sp>
      <p:sp>
        <p:nvSpPr>
          <p:cNvPr id="14131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25500" y="1864995"/>
            <a:ext cx="1247140" cy="4707255"/>
          </a:xfrm>
        </p:spPr>
        <p:txBody>
          <a:bodyPr/>
          <a:lstStyle/>
          <a:p>
            <a:pPr algn="just" eaLnBrk="1" hangingPunct="1"/>
            <a:r>
              <a:rPr lang="zh-CN" altLang="en-US" sz="3400" b="1" dirty="0"/>
              <a:t>测试用例设计</a:t>
            </a:r>
            <a:endParaRPr lang="en-US" altLang="zh-CN" sz="3400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144395" y="677545"/>
          <a:ext cx="9907270" cy="5991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835"/>
                <a:gridCol w="320040"/>
                <a:gridCol w="880110"/>
                <a:gridCol w="1154430"/>
                <a:gridCol w="801370"/>
                <a:gridCol w="1409065"/>
                <a:gridCol w="3614420"/>
              </a:tblGrid>
              <a:tr h="44894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ID</a:t>
                      </a:r>
                      <a:endParaRPr lang="en-US" altLang="zh-CN" sz="2400" dirty="0" smtClean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场景</a:t>
                      </a:r>
                      <a:endParaRPr lang="zh-CN" altLang="en-US" sz="2400" dirty="0" smtClean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输入</a:t>
                      </a:r>
                      <a:endParaRPr lang="zh-CN" altLang="en-US" sz="2400" dirty="0" smtClean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预期输出</a:t>
                      </a:r>
                      <a:endParaRPr lang="zh-CN" altLang="en-US" sz="2400" dirty="0" smtClean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950595"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账户</a:t>
                      </a:r>
                      <a:endParaRPr lang="zh-CN" altLang="en-US" sz="2400" b="1" dirty="0" smtClean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密码</a:t>
                      </a:r>
                      <a:endParaRPr lang="zh-CN" altLang="en-US" sz="2400" b="1" dirty="0" smtClean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取款金额</a:t>
                      </a:r>
                      <a:endParaRPr lang="zh-CN" altLang="en-US" sz="2400" b="1" dirty="0" smtClean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是否打印交易凭条</a:t>
                      </a:r>
                      <a:endParaRPr lang="zh-CN" altLang="en-US" sz="2400" b="1" dirty="0" smtClean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50595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ATM-ST-001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4201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888888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1000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是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取款成功，并打印交易凭条，账户余额更新为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9000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ATM-ST-002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6789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N/A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N/A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N/A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消息提示，退卡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ATM-ST-003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4201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777777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N/A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N/A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消息提示，返回基本流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047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ATM-ST-004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4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4201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777777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，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777778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，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777779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N/A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N/A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消息提示，退卡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813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ATM-ST-005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4201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888888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950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N/A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消息提示，返回基本流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505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ATM-ST-006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6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4201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888888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2000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否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取款成功，不打印交易凭条，账户余额更新为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7000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3.7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基于场景的测试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868" y="1770286"/>
            <a:ext cx="11211097" cy="4267200"/>
          </a:xfrm>
        </p:spPr>
        <p:txBody>
          <a:bodyPr/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：什么情况下使用场景法方便？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没有太多填写项，所有的操作都是通过鼠标的点击、双击、拖拽等完成。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场景法使用注意事项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一般包括两类：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3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模拟用户完成正常功能、核心业务逻辑的动作，以验证功能的正确性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3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模拟用户操作中的异常情况，以验证程序的异常处理能力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针对不同的功能模块，补充必要的测试用例，如针对测试数据的测试</a:t>
            </a:r>
            <a:endParaRPr lang="zh-CN" altLang="en-US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3.7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基于场景的测试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要求：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要对所测试的软件的业务逻辑、主要功能非常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精通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83" y="1659891"/>
            <a:ext cx="10516635" cy="752475"/>
          </a:xfrm>
        </p:spPr>
        <p:txBody>
          <a:bodyPr/>
          <a:lstStyle/>
          <a:p>
            <a:pPr marL="469900" indent="-469900" algn="just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3400" b="1" dirty="0">
                <a:solidFill>
                  <a:schemeClr val="tx1"/>
                </a:solidFill>
                <a:cs typeface="+mn-cs"/>
              </a:rPr>
              <a:t>内容总结</a:t>
            </a:r>
            <a:endParaRPr lang="zh-CN" altLang="en-US" sz="3400" b="1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5500" y="2439035"/>
            <a:ext cx="10631170" cy="3888740"/>
          </a:xfrm>
        </p:spPr>
        <p:txBody>
          <a:bodyPr/>
          <a:lstStyle/>
          <a:p>
            <a:pPr lvl="1" algn="just" eaLnBrk="1" hangingPunct="1"/>
            <a:r>
              <a:rPr lang="zh-CN" altLang="en-US" b="1" dirty="0"/>
              <a:t>场景</a:t>
            </a:r>
            <a:r>
              <a:rPr lang="zh-CN" altLang="en-US" b="1" dirty="0" smtClean="0"/>
              <a:t>法思想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场景</a:t>
            </a:r>
            <a:r>
              <a:rPr lang="zh-CN" altLang="en-US" b="1" dirty="0"/>
              <a:t>法使用步骤</a:t>
            </a:r>
            <a:endParaRPr lang="en-US" altLang="zh-CN" b="1" dirty="0"/>
          </a:p>
          <a:p>
            <a:pPr lvl="1" algn="just" eaLnBrk="1" hangingPunct="1"/>
            <a:r>
              <a:rPr lang="zh-CN" altLang="en-US" b="1" dirty="0"/>
              <a:t>场景法适用场合</a:t>
            </a:r>
            <a:endParaRPr lang="en-US" altLang="zh-CN" b="1" dirty="0"/>
          </a:p>
          <a:p>
            <a:pPr lvl="1" algn="just" eaLnBrk="1" hangingPunct="1"/>
            <a:r>
              <a:rPr lang="zh-CN" altLang="en-US" b="1" dirty="0"/>
              <a:t>场景法使用注意事项</a:t>
            </a:r>
            <a:endParaRPr lang="en-US" altLang="zh-CN" b="1" dirty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44570" y="304799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3.7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基于场景的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测试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5500" y="1864995"/>
            <a:ext cx="10746105" cy="44278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/>
              <a:t>    </a:t>
            </a:r>
            <a:r>
              <a:rPr lang="zh-CN" altLang="en-US" sz="2800" b="1" dirty="0"/>
              <a:t>在某嵌入式子系统，将待发送的数据打包成符合</a:t>
            </a:r>
            <a:r>
              <a:rPr lang="en-US" altLang="zh-CN" sz="2800" b="1" dirty="0"/>
              <a:t>CAN</a:t>
            </a:r>
            <a:r>
              <a:rPr lang="zh-CN" altLang="en-US" sz="2800" b="1" dirty="0"/>
              <a:t>协议的帧格式后，便可写入发送缓冲区，并自动发送。该发送子程序的流程如下：</a:t>
            </a:r>
            <a:endParaRPr lang="en-US" altLang="zh-CN" sz="2800" b="1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zh-CN" altLang="en-US" sz="2600" b="1" dirty="0">
                <a:latin typeface="+mn-ea"/>
              </a:rPr>
              <a:t>进入发送子程序</a:t>
            </a:r>
            <a:endParaRPr lang="en-US" altLang="zh-CN" sz="2600" b="1" dirty="0">
              <a:latin typeface="+mn-ea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zh-CN" altLang="en-US" sz="2600" b="1" dirty="0">
                <a:latin typeface="+mn-ea"/>
              </a:rPr>
              <a:t>系统</a:t>
            </a:r>
            <a:r>
              <a:rPr lang="zh-CN" altLang="en-US" sz="2600" b="1" dirty="0">
                <a:solidFill>
                  <a:srgbClr val="FF0000"/>
                </a:solidFill>
                <a:latin typeface="+mn-ea"/>
              </a:rPr>
              <a:t>判断</a:t>
            </a:r>
            <a:r>
              <a:rPr lang="zh-CN" altLang="en-US" sz="2600" b="1" dirty="0">
                <a:latin typeface="+mn-ea"/>
              </a:rPr>
              <a:t>是否有空闲发送缓冲区，</a:t>
            </a:r>
            <a:r>
              <a:rPr lang="zh-CN" altLang="en-US" sz="2600" b="1" dirty="0" smtClean="0">
                <a:latin typeface="+mn-ea"/>
              </a:rPr>
              <a:t>如果没有，启动</a:t>
            </a:r>
            <a:r>
              <a:rPr lang="zh-CN" altLang="en-US" sz="2600" b="1" dirty="0">
                <a:latin typeface="+mn-ea"/>
              </a:rPr>
              <a:t>发送失败消息</a:t>
            </a:r>
            <a:endParaRPr lang="en-US" altLang="zh-CN" sz="2600" b="1" dirty="0">
              <a:latin typeface="+mn-ea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zh-CN" altLang="en-US" sz="2600" b="1" dirty="0">
                <a:latin typeface="+mn-ea"/>
              </a:rPr>
              <a:t>如果有空闲缓冲区，将</a:t>
            </a:r>
            <a:r>
              <a:rPr lang="zh-CN" altLang="en-US" sz="2600" b="1" dirty="0" smtClean="0">
                <a:latin typeface="+mn-ea"/>
              </a:rPr>
              <a:t>数据包</a:t>
            </a:r>
            <a:r>
              <a:rPr lang="zh-CN" altLang="en-US" sz="2600" b="1" dirty="0">
                <a:latin typeface="+mn-ea"/>
              </a:rPr>
              <a:t>写入空闲缓冲区</a:t>
            </a:r>
            <a:r>
              <a:rPr lang="zh-CN" altLang="en-US" sz="2600" b="1" dirty="0" smtClean="0">
                <a:latin typeface="+mn-ea"/>
              </a:rPr>
              <a:t>。</a:t>
            </a:r>
            <a:endParaRPr lang="en-US" altLang="zh-CN" sz="2600" b="1" dirty="0" smtClean="0">
              <a:latin typeface="+mn-ea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zh-CN" altLang="en-US" sz="2600" b="1" dirty="0" smtClean="0">
                <a:latin typeface="+mn-ea"/>
              </a:rPr>
              <a:t>系统</a:t>
            </a:r>
            <a:r>
              <a:rPr lang="zh-CN" altLang="en-US" sz="2600" b="1" dirty="0" smtClean="0">
                <a:solidFill>
                  <a:srgbClr val="FF0000"/>
                </a:solidFill>
                <a:latin typeface="+mn-ea"/>
              </a:rPr>
              <a:t>判断</a:t>
            </a:r>
            <a:r>
              <a:rPr lang="zh-CN" altLang="en-US" sz="2600" b="1" dirty="0" smtClean="0">
                <a:latin typeface="+mn-ea"/>
              </a:rPr>
              <a:t>是否写入成功，如果不成功，启动发送失败消息</a:t>
            </a:r>
            <a:endParaRPr lang="en-US" altLang="zh-CN" sz="2600" b="1" dirty="0" smtClean="0">
              <a:latin typeface="+mn-ea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zh-CN" altLang="en-US" sz="2600" b="1" dirty="0" smtClean="0">
                <a:latin typeface="+mn-ea"/>
              </a:rPr>
              <a:t>如果写入成功，</a:t>
            </a:r>
            <a:r>
              <a:rPr lang="zh-CN" altLang="en-US" sz="2600" b="1" smtClean="0">
                <a:latin typeface="+mn-ea"/>
              </a:rPr>
              <a:t>则启动发送</a:t>
            </a:r>
            <a:r>
              <a:rPr lang="zh-CN" altLang="en-US" sz="2600" b="1" dirty="0" smtClean="0">
                <a:latin typeface="+mn-ea"/>
              </a:rPr>
              <a:t>命令</a:t>
            </a:r>
            <a:endParaRPr lang="en-US" altLang="zh-CN" sz="2600" b="1" dirty="0" smtClean="0">
              <a:latin typeface="+mn-ea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zh-CN" altLang="en-US" sz="2600" b="1" dirty="0" smtClean="0">
                <a:latin typeface="+mn-ea"/>
              </a:rPr>
              <a:t>返回启动发送成功消息。</a:t>
            </a:r>
            <a:endParaRPr lang="zh-CN" altLang="en-US" sz="2600" b="1" dirty="0">
              <a:latin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79440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3.7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基于场景的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测试 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--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练习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>
          <a:xfrm>
            <a:off x="2064152" y="2854707"/>
            <a:ext cx="8001000" cy="1216025"/>
          </a:xfrm>
        </p:spPr>
        <p:txBody>
          <a:bodyPr/>
          <a:lstStyle/>
          <a:p>
            <a:pPr algn="ctr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Question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本节重点</a:t>
            </a:r>
            <a:endParaRPr lang="zh-CN" altLang="en-US" sz="34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场景法概述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	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实例讲解与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演练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3.7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基于场景的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测试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cs typeface="楷体" panose="02010609060101010101" pitchFamily="49" charset="-122"/>
              </a:rPr>
              <a:t>3.7 </a:t>
            </a:r>
            <a:r>
              <a:rPr lang="zh-CN" altLang="en-US" b="1" dirty="0">
                <a:cs typeface="楷体" panose="02010609060101010101" pitchFamily="49" charset="-122"/>
              </a:rPr>
              <a:t>基于场景的</a:t>
            </a:r>
            <a:r>
              <a:rPr lang="zh-CN" altLang="en-US" b="1" dirty="0" smtClean="0">
                <a:cs typeface="楷体" panose="02010609060101010101" pitchFamily="49" charset="-122"/>
              </a:rPr>
              <a:t>测试</a:t>
            </a:r>
            <a:endParaRPr lang="zh-CN" altLang="en-US" dirty="0">
              <a:cs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5500" y="1864995"/>
            <a:ext cx="10631170" cy="4269740"/>
          </a:xfrm>
        </p:spPr>
        <p:txBody>
          <a:bodyPr/>
          <a:lstStyle/>
          <a:p>
            <a:pPr algn="just" eaLnBrk="1" hangingPunct="1"/>
            <a:r>
              <a:rPr lang="zh-CN" altLang="en-US" sz="3400" b="1" dirty="0"/>
              <a:t>场景</a:t>
            </a:r>
            <a:r>
              <a:rPr lang="zh-CN" altLang="en-US" sz="3400" b="1" dirty="0" smtClean="0"/>
              <a:t>法</a:t>
            </a:r>
            <a:r>
              <a:rPr lang="en-US" altLang="zh-CN" sz="3400" b="1" dirty="0" smtClean="0"/>
              <a:t>—</a:t>
            </a:r>
            <a:r>
              <a:rPr lang="zh-CN" altLang="en-US" sz="3400" b="1" dirty="0" smtClean="0"/>
              <a:t>基本思想</a:t>
            </a:r>
            <a:endParaRPr lang="en-US" altLang="zh-CN" sz="3400" b="1" dirty="0" smtClean="0"/>
          </a:p>
          <a:p>
            <a:pPr lvl="1" algn="just" eaLnBrk="1" hangingPunct="1"/>
            <a:r>
              <a:rPr lang="zh-CN" altLang="en-US" b="1" dirty="0">
                <a:solidFill>
                  <a:srgbClr val="FF0000"/>
                </a:solidFill>
              </a:rPr>
              <a:t>场景</a:t>
            </a:r>
            <a:r>
              <a:rPr lang="zh-CN" altLang="en-US" b="1" dirty="0" smtClean="0">
                <a:solidFill>
                  <a:srgbClr val="FF0000"/>
                </a:solidFill>
              </a:rPr>
              <a:t>法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b="1" dirty="0" smtClean="0"/>
              <a:t>通过分析</a:t>
            </a:r>
            <a:r>
              <a:rPr lang="zh-CN" altLang="en-US" b="1" dirty="0"/>
              <a:t>同一</a:t>
            </a:r>
            <a:r>
              <a:rPr lang="zh-CN" altLang="en-US" b="1" dirty="0" smtClean="0"/>
              <a:t>事件的</a:t>
            </a:r>
            <a:r>
              <a:rPr lang="zh-CN" altLang="en-US" b="1" dirty="0" smtClean="0">
                <a:solidFill>
                  <a:srgbClr val="FF0000"/>
                </a:solidFill>
              </a:rPr>
              <a:t>不同触发</a:t>
            </a:r>
            <a:r>
              <a:rPr lang="zh-CN" altLang="en-US" b="1" dirty="0">
                <a:solidFill>
                  <a:srgbClr val="FF0000"/>
                </a:solidFill>
              </a:rPr>
              <a:t>顺序</a:t>
            </a:r>
            <a:r>
              <a:rPr lang="zh-CN" altLang="en-US" b="1" dirty="0"/>
              <a:t>和处理结果，构建各个事件流，并基于这些事件的触发控制业务流程，形成多个不同场景，最终基于场景设计测试用例。</a:t>
            </a:r>
            <a:endParaRPr lang="zh-CN" altLang="zh-CN" b="1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2008694" y="997961"/>
            <a:ext cx="8417859" cy="510700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b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Picture 6" descr="3t1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40" y="344805"/>
            <a:ext cx="5306060" cy="615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79440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3.7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基于场景的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测试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5500" y="1864995"/>
            <a:ext cx="5231130" cy="4269740"/>
          </a:xfrm>
        </p:spPr>
        <p:txBody>
          <a:bodyPr/>
          <a:p>
            <a:pPr algn="just" eaLnBrk="1" hangingPunct="1"/>
            <a:r>
              <a:rPr lang="zh-CN" altLang="en-US" sz="3400" b="1" dirty="0"/>
              <a:t>场景</a:t>
            </a:r>
            <a:r>
              <a:rPr lang="zh-CN" altLang="en-US" sz="3400" b="1" dirty="0" smtClean="0"/>
              <a:t>法</a:t>
            </a:r>
            <a:r>
              <a:rPr lang="en-US" altLang="zh-CN" sz="3400" b="1" dirty="0" smtClean="0"/>
              <a:t>—</a:t>
            </a:r>
            <a:r>
              <a:rPr lang="zh-CN" altLang="en-US" sz="3400" b="1" dirty="0" smtClean="0"/>
              <a:t>基本思想</a:t>
            </a:r>
            <a:endParaRPr lang="en-US" altLang="zh-CN" b="1" dirty="0"/>
          </a:p>
          <a:p>
            <a:pPr lvl="1" algn="just" eaLnBrk="1" hangingPunct="1"/>
            <a:r>
              <a:rPr lang="zh-CN" altLang="zh-CN" b="1" dirty="0">
                <a:solidFill>
                  <a:srgbClr val="FF0000"/>
                </a:solidFill>
              </a:rPr>
              <a:t>基本流</a:t>
            </a:r>
            <a:r>
              <a:rPr lang="zh-CN" altLang="zh-CN" b="1" dirty="0"/>
              <a:t>是从系统的某个初始状态开始，经一系列状态变化后到达终止状态的过程中</a:t>
            </a:r>
            <a:r>
              <a:rPr lang="zh-CN" altLang="zh-CN" b="1" dirty="0">
                <a:solidFill>
                  <a:srgbClr val="FF0000"/>
                </a:solidFill>
              </a:rPr>
              <a:t>最主要的</a:t>
            </a:r>
            <a:r>
              <a:rPr lang="zh-CN" altLang="zh-CN" b="1" dirty="0"/>
              <a:t>一个业务</a:t>
            </a:r>
            <a:r>
              <a:rPr lang="zh-CN" altLang="zh-CN" b="1" dirty="0" smtClean="0"/>
              <a:t>流程</a:t>
            </a:r>
            <a:r>
              <a:rPr lang="zh-CN" altLang="en-US" b="1" dirty="0" smtClean="0"/>
              <a:t>。</a:t>
            </a:r>
            <a:endParaRPr lang="zh-CN" altLang="zh-CN" b="1" dirty="0"/>
          </a:p>
          <a:p>
            <a:pPr lvl="1" algn="just" eaLnBrk="1" hangingPunct="1"/>
            <a:r>
              <a:rPr lang="zh-CN" altLang="zh-CN" b="1" dirty="0">
                <a:solidFill>
                  <a:srgbClr val="FF0000"/>
                </a:solidFill>
              </a:rPr>
              <a:t>备选流</a:t>
            </a:r>
            <a:r>
              <a:rPr lang="zh-CN" altLang="zh-CN" b="1" dirty="0"/>
              <a:t>是以基本流为基础，在经过基本流上每个判定节点</a:t>
            </a:r>
            <a:r>
              <a:rPr lang="en-US" altLang="zh-CN" b="1" dirty="0"/>
              <a:t>(</a:t>
            </a:r>
            <a:r>
              <a:rPr lang="zh-CN" altLang="zh-CN" b="1" dirty="0"/>
              <a:t>包括条件判定和循环判定</a:t>
            </a:r>
            <a:r>
              <a:rPr lang="en-US" altLang="zh-CN" b="1" dirty="0"/>
              <a:t>)</a:t>
            </a:r>
            <a:r>
              <a:rPr lang="zh-CN" altLang="zh-CN" b="1" dirty="0"/>
              <a:t>处满足不同的触发条件，而导致的其他事件</a:t>
            </a:r>
            <a:r>
              <a:rPr lang="zh-CN" altLang="zh-CN" b="1" dirty="0" smtClean="0"/>
              <a:t>流</a:t>
            </a:r>
            <a:r>
              <a:rPr lang="zh-CN" altLang="en-US" b="1" dirty="0" smtClean="0"/>
              <a:t>。</a:t>
            </a:r>
            <a:endParaRPr lang="zh-CN" altLang="zh-CN" b="1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3745" y="1721485"/>
            <a:ext cx="10631170" cy="4914900"/>
          </a:xfrm>
        </p:spPr>
        <p:txBody>
          <a:bodyPr/>
          <a:lstStyle/>
          <a:p>
            <a:pPr algn="just" eaLnBrk="1" hangingPunct="1"/>
            <a:r>
              <a:rPr lang="zh-CN" altLang="en-US" sz="3400" b="1" dirty="0"/>
              <a:t>基本流与备选流的</a:t>
            </a:r>
            <a:r>
              <a:rPr lang="zh-CN" altLang="en-US" sz="3400" b="1" dirty="0" smtClean="0"/>
              <a:t>区别</a:t>
            </a:r>
            <a:endParaRPr lang="en-US" altLang="zh-CN" sz="3400" b="1" dirty="0" smtClean="0"/>
          </a:p>
          <a:p>
            <a:pPr marL="0" indent="0" algn="just" eaLnBrk="1" hangingPunct="1">
              <a:buNone/>
            </a:pPr>
            <a:endParaRPr lang="zh-CN" altLang="en-US" sz="3400" b="1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79440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3.7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基于场景的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测试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35760" y="2479432"/>
          <a:ext cx="9917430" cy="3231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3705"/>
                <a:gridCol w="2459990"/>
                <a:gridCol w="4483735"/>
              </a:tblGrid>
              <a:tr h="457200">
                <a:tc>
                  <a:txBody>
                    <a:bodyPr/>
                    <a:p>
                      <a:endParaRPr lang="zh-CN" altLang="en-US" sz="24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基本流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备选流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3526">
                <a:tc>
                  <a:txBody>
                    <a:bodyPr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测试重要性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重要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次要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3526">
                <a:tc>
                  <a:txBody>
                    <a:bodyPr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数目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条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条或多条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1160">
                <a:tc>
                  <a:txBody>
                    <a:bodyPr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初始节点位置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系统初始状态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基本流或其他备选流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6405">
                <a:tc>
                  <a:txBody>
                    <a:bodyPr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结束节点位置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系统默认终止状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基本流或系统其他终止状态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9100">
                <a:tc>
                  <a:txBody>
                    <a:bodyPr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是否完整的业务流程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否，仅为业务流程的执行片段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8315">
                <a:tc>
                  <a:txBody>
                    <a:bodyPr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能否构成场景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能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否，需要和基本流共同构成场景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5500" y="1864995"/>
            <a:ext cx="10631170" cy="4493895"/>
          </a:xfrm>
        </p:spPr>
        <p:txBody>
          <a:bodyPr/>
          <a:lstStyle/>
          <a:p>
            <a:pPr algn="just" eaLnBrk="1" hangingPunct="1"/>
            <a:r>
              <a:rPr lang="zh-CN" altLang="en-US" sz="3400" b="1" dirty="0" smtClean="0"/>
              <a:t>场景</a:t>
            </a:r>
            <a:r>
              <a:rPr lang="zh-CN" altLang="en-US" sz="3400" b="1" dirty="0"/>
              <a:t>法使用步骤</a:t>
            </a:r>
            <a:endParaRPr lang="en-US" altLang="zh-CN" sz="3400" b="1" dirty="0"/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分析需求，得出业务流程</a:t>
            </a:r>
            <a:endParaRPr lang="zh-CN" altLang="en-US" b="1" dirty="0" smtClean="0">
              <a:latin typeface="+mn-ea"/>
            </a:endParaRPr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得出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基本流和备选流</a:t>
            </a:r>
            <a:endParaRPr lang="en-US" altLang="zh-CN" b="1" dirty="0" smtClean="0">
              <a:solidFill>
                <a:srgbClr val="FF0000"/>
              </a:solidFill>
              <a:latin typeface="+mn-ea"/>
            </a:endParaRPr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基于事件流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构建场景</a:t>
            </a:r>
            <a:endParaRPr lang="en-US" altLang="zh-CN" b="1" dirty="0" smtClean="0">
              <a:latin typeface="+mn-ea"/>
            </a:endParaRPr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根据场景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设计测试用例</a:t>
            </a:r>
            <a:endParaRPr lang="en-US" altLang="zh-CN" b="1" dirty="0" smtClean="0">
              <a:solidFill>
                <a:srgbClr val="FF0000"/>
              </a:solidFill>
              <a:latin typeface="+mn-ea"/>
            </a:endParaRPr>
          </a:p>
          <a:p>
            <a:pPr marL="471170" lvl="1" indent="0">
              <a:buNone/>
            </a:pP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79440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3.7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基于场景的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测试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5500" y="1864995"/>
            <a:ext cx="10631170" cy="4612005"/>
          </a:xfrm>
        </p:spPr>
        <p:txBody>
          <a:bodyPr/>
          <a:lstStyle/>
          <a:p>
            <a:pPr algn="just" eaLnBrk="1" hangingPunct="1"/>
            <a:r>
              <a:rPr lang="zh-CN" altLang="en-US" sz="3400" b="1" dirty="0"/>
              <a:t>场景设计的基本原则</a:t>
            </a:r>
            <a:endParaRPr lang="en-US" altLang="zh-CN" sz="3400" b="1" dirty="0"/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>
                <a:latin typeface="+mn-ea"/>
              </a:rPr>
              <a:t>最少的场景数等于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事件流的总数</a:t>
            </a:r>
            <a:r>
              <a:rPr lang="zh-CN" altLang="en-US" b="1" dirty="0">
                <a:latin typeface="+mn-ea"/>
              </a:rPr>
              <a:t>，基本流与备选流的总数</a:t>
            </a:r>
            <a:endParaRPr lang="en-US" altLang="zh-CN" b="1" dirty="0">
              <a:latin typeface="+mn-ea"/>
            </a:endParaRPr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>
                <a:latin typeface="+mn-ea"/>
              </a:rPr>
              <a:t>有且唯一有一个场景仅包含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基本流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>
                <a:latin typeface="+mn-ea"/>
              </a:rPr>
              <a:t>对应某个备选流，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至少应有一个场景覆盖</a:t>
            </a:r>
            <a:r>
              <a:rPr lang="zh-CN" altLang="en-US" b="1" dirty="0">
                <a:latin typeface="+mn-ea"/>
              </a:rPr>
              <a:t>，且在场景中应该避免覆盖其他备选流</a:t>
            </a:r>
            <a:endParaRPr lang="zh-CN" altLang="en-US" b="1" dirty="0">
              <a:latin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79440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3.7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基于场景的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测试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5500" y="1864995"/>
            <a:ext cx="10631170" cy="36779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3400" b="1" dirty="0"/>
              <a:t>围绕</a:t>
            </a:r>
            <a:r>
              <a:rPr lang="en-US" altLang="zh-CN" sz="3400" b="1" dirty="0"/>
              <a:t>ATM</a:t>
            </a:r>
            <a:r>
              <a:rPr lang="zh-CN" altLang="en-US" sz="3400" b="1" dirty="0"/>
              <a:t>机取款功能设计测试用例</a:t>
            </a:r>
            <a:endParaRPr lang="en-US" altLang="zh-CN" sz="3400" b="1" dirty="0"/>
          </a:p>
          <a:p>
            <a:pPr lvl="1">
              <a:lnSpc>
                <a:spcPct val="100000"/>
              </a:lnSpc>
            </a:pPr>
            <a:r>
              <a:rPr lang="zh-CN" altLang="en-US" b="1" dirty="0"/>
              <a:t>过程描述：插入卡，校验成功后，输入用户名，密码，确定；密码校验通过后，输入取款金额，通过校验金额数，取钱成功；如果不通过，则不成功</a:t>
            </a:r>
            <a:endParaRPr lang="en-US" altLang="zh-CN" b="1" dirty="0"/>
          </a:p>
          <a:p>
            <a:pPr lvl="1">
              <a:lnSpc>
                <a:spcPct val="100000"/>
              </a:lnSpc>
            </a:pPr>
            <a:r>
              <a:rPr lang="zh-CN" altLang="en-US" b="1" dirty="0"/>
              <a:t>尝试使用之前的方法设计测试用例</a:t>
            </a:r>
            <a:endParaRPr lang="en-US" altLang="zh-CN" b="1" dirty="0"/>
          </a:p>
          <a:p>
            <a:pPr>
              <a:lnSpc>
                <a:spcPct val="100000"/>
              </a:lnSpc>
            </a:pPr>
            <a:r>
              <a:rPr lang="zh-CN" altLang="en-US" sz="3400" b="1" dirty="0"/>
              <a:t>场景法设计测试用例</a:t>
            </a:r>
            <a:endParaRPr lang="en-US" altLang="zh-CN" sz="3400" b="1" dirty="0"/>
          </a:p>
          <a:p>
            <a:endParaRPr lang="en-US" altLang="zh-CN" sz="34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79440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3.7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基于场景的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测试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5500" y="1864995"/>
            <a:ext cx="4211320" cy="2365375"/>
          </a:xfrm>
        </p:spPr>
        <p:txBody>
          <a:bodyPr/>
          <a:lstStyle/>
          <a:p>
            <a:pPr algn="just" eaLnBrk="1" hangingPunct="1"/>
            <a:r>
              <a:rPr lang="en-US" altLang="zh-CN" sz="3400" b="1" dirty="0" smtClean="0"/>
              <a:t>ATM</a:t>
            </a:r>
            <a:r>
              <a:rPr lang="zh-CN" altLang="en-US" sz="3400" b="1" dirty="0" smtClean="0"/>
              <a:t>实例</a:t>
            </a:r>
            <a:endParaRPr lang="en-US" altLang="zh-CN" sz="3400" b="1" dirty="0"/>
          </a:p>
        </p:txBody>
      </p:sp>
      <p:pic>
        <p:nvPicPr>
          <p:cNvPr id="4" name="Picture 2" descr="3t1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945" y="26670"/>
            <a:ext cx="4739005" cy="682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79440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3.7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基于场景的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测试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1845</Words>
  <Application>WPS 演示</Application>
  <PresentationFormat>全屏显示(4:3)</PresentationFormat>
  <Paragraphs>399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Verdana</vt:lpstr>
      <vt:lpstr>楷体</vt:lpstr>
      <vt:lpstr>华文隶书</vt:lpstr>
      <vt:lpstr>微软雅黑</vt:lpstr>
      <vt:lpstr>Arial Unicode MS</vt:lpstr>
      <vt:lpstr>Calibri</vt:lpstr>
      <vt:lpstr>Profile</vt:lpstr>
      <vt:lpstr>软件测试实用教程                   ——方法与实践</vt:lpstr>
      <vt:lpstr>3.7 基于场景的测试</vt:lpstr>
      <vt:lpstr>3.7 基于场景的测试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3.7 基于场景的测试</vt:lpstr>
      <vt:lpstr>3.7 基于场景的测试</vt:lpstr>
      <vt:lpstr>3.7 基于场景的测试</vt:lpstr>
      <vt:lpstr>3.7 基于场景的测试</vt:lpstr>
      <vt:lpstr>内容总结</vt:lpstr>
      <vt:lpstr>PowerPoint 演示文稿</vt:lpstr>
      <vt:lpstr>Question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pc</cp:lastModifiedBy>
  <cp:revision>252</cp:revision>
  <dcterms:created xsi:type="dcterms:W3CDTF">2008-07-27T05:17:00Z</dcterms:created>
  <dcterms:modified xsi:type="dcterms:W3CDTF">2018-10-26T01:06:27Z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