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8"/>
  </p:notesMasterIdLst>
  <p:handoutMasterIdLst>
    <p:handoutMasterId r:id="rId39"/>
  </p:handoutMasterIdLst>
  <p:sldIdLst>
    <p:sldId id="451" r:id="rId2"/>
    <p:sldId id="268" r:id="rId3"/>
    <p:sldId id="456" r:id="rId4"/>
    <p:sldId id="455" r:id="rId5"/>
    <p:sldId id="269" r:id="rId6"/>
    <p:sldId id="334" r:id="rId7"/>
    <p:sldId id="372" r:id="rId8"/>
    <p:sldId id="373" r:id="rId9"/>
    <p:sldId id="465" r:id="rId10"/>
    <p:sldId id="371" r:id="rId11"/>
    <p:sldId id="374" r:id="rId12"/>
    <p:sldId id="375" r:id="rId13"/>
    <p:sldId id="370" r:id="rId14"/>
    <p:sldId id="376" r:id="rId15"/>
    <p:sldId id="377" r:id="rId16"/>
    <p:sldId id="369" r:id="rId17"/>
    <p:sldId id="378" r:id="rId18"/>
    <p:sldId id="454" r:id="rId19"/>
    <p:sldId id="453" r:id="rId20"/>
    <p:sldId id="368" r:id="rId21"/>
    <p:sldId id="380" r:id="rId22"/>
    <p:sldId id="381" r:id="rId23"/>
    <p:sldId id="382" r:id="rId24"/>
    <p:sldId id="367" r:id="rId25"/>
    <p:sldId id="383" r:id="rId26"/>
    <p:sldId id="384" r:id="rId27"/>
    <p:sldId id="457" r:id="rId28"/>
    <p:sldId id="335" r:id="rId29"/>
    <p:sldId id="458" r:id="rId30"/>
    <p:sldId id="459" r:id="rId31"/>
    <p:sldId id="460" r:id="rId32"/>
    <p:sldId id="461" r:id="rId33"/>
    <p:sldId id="462" r:id="rId34"/>
    <p:sldId id="463" r:id="rId35"/>
    <p:sldId id="271" r:id="rId36"/>
    <p:sldId id="31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74" autoAdjust="0"/>
  </p:normalViewPr>
  <p:slideViewPr>
    <p:cSldViewPr>
      <p:cViewPr varScale="1">
        <p:scale>
          <a:sx n="60" d="100"/>
          <a:sy n="60" d="100"/>
        </p:scale>
        <p:origin x="1460" y="8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B3F7F22-1A5D-4FA3-AD10-6FC2FCBD9A5E}" type="slidenum">
              <a:rPr lang="en-US" altLang="zh-CN"/>
              <a:pPr>
                <a:defRPr/>
              </a:pPr>
              <a:t>‹#›</a:t>
            </a:fld>
            <a:endParaRPr lang="en-US" altLang="zh-CN"/>
          </a:p>
        </p:txBody>
      </p:sp>
    </p:spTree>
    <p:extLst>
      <p:ext uri="{BB962C8B-B14F-4D97-AF65-F5344CB8AC3E}">
        <p14:creationId xmlns:p14="http://schemas.microsoft.com/office/powerpoint/2010/main" val="905007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E42970A-FC28-470C-83E4-18FA0ED684C5}" type="slidenum">
              <a:rPr lang="en-US" altLang="zh-CN"/>
              <a:pPr>
                <a:defRPr/>
              </a:pPr>
              <a:t>‹#›</a:t>
            </a:fld>
            <a:endParaRPr lang="en-US" altLang="zh-CN"/>
          </a:p>
        </p:txBody>
      </p:sp>
    </p:spTree>
    <p:extLst>
      <p:ext uri="{BB962C8B-B14F-4D97-AF65-F5344CB8AC3E}">
        <p14:creationId xmlns:p14="http://schemas.microsoft.com/office/powerpoint/2010/main" val="1851632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8</a:t>
            </a:fld>
            <a:endParaRPr lang="en-US" altLang="zh-CN">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9</a:t>
            </a:fld>
            <a:endParaRPr lang="en-US" altLang="zh-CN">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各种判定节点的真假分支至少执行一次。</a:t>
            </a:r>
          </a:p>
        </p:txBody>
      </p:sp>
      <p:sp>
        <p:nvSpPr>
          <p:cNvPr id="4" name="灯片编号占位符 3"/>
          <p:cNvSpPr>
            <a:spLocks noGrp="1"/>
          </p:cNvSpPr>
          <p:nvPr>
            <p:ph type="sldNum" sz="quarter" idx="5"/>
          </p:nvPr>
        </p:nvSpPr>
        <p:spPr/>
        <p:txBody>
          <a:bodyPr/>
          <a:lstStyle/>
          <a:p>
            <a:pPr>
              <a:defRPr/>
            </a:pPr>
            <a:fld id="{3E42970A-FC28-470C-83E4-18FA0ED684C5}" type="slidenum">
              <a:rPr lang="en-US" altLang="zh-CN" smtClean="0"/>
              <a:pPr>
                <a:defRPr/>
              </a:pPr>
              <a:t>32</a:t>
            </a:fld>
            <a:endParaRPr lang="en-US" altLang="zh-CN"/>
          </a:p>
        </p:txBody>
      </p:sp>
    </p:spTree>
    <p:extLst>
      <p:ext uri="{BB962C8B-B14F-4D97-AF65-F5344CB8AC3E}">
        <p14:creationId xmlns:p14="http://schemas.microsoft.com/office/powerpoint/2010/main" val="63342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9468C26F-2437-4646-9A29-099687ABF411}" type="slidenum">
              <a:rPr lang="en-US" altLang="zh-CN"/>
              <a:pPr>
                <a:defRPr/>
              </a:pPr>
              <a:t>‹#›</a:t>
            </a:fld>
            <a:endParaRPr lang="en-US" altLang="zh-CN"/>
          </a:p>
        </p:txBody>
      </p:sp>
    </p:spTree>
    <p:extLst>
      <p:ext uri="{BB962C8B-B14F-4D97-AF65-F5344CB8AC3E}">
        <p14:creationId xmlns:p14="http://schemas.microsoft.com/office/powerpoint/2010/main" val="402516231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FBE1A9E-EF9E-4A89-AFA1-7476CEFB2305}" type="slidenum">
              <a:rPr lang="en-US" altLang="zh-CN"/>
              <a:pPr>
                <a:defRPr/>
              </a:pPr>
              <a:t>‹#›</a:t>
            </a:fld>
            <a:endParaRPr lang="en-US" altLang="zh-CN"/>
          </a:p>
        </p:txBody>
      </p:sp>
    </p:spTree>
    <p:extLst>
      <p:ext uri="{BB962C8B-B14F-4D97-AF65-F5344CB8AC3E}">
        <p14:creationId xmlns:p14="http://schemas.microsoft.com/office/powerpoint/2010/main" val="41758021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D61934C-7770-4BA3-9CCA-76242CF98E11}" type="slidenum">
              <a:rPr lang="en-US" altLang="zh-CN"/>
              <a:pPr>
                <a:defRPr/>
              </a:pPr>
              <a:t>‹#›</a:t>
            </a:fld>
            <a:endParaRPr lang="en-US" altLang="zh-CN"/>
          </a:p>
        </p:txBody>
      </p:sp>
    </p:spTree>
    <p:extLst>
      <p:ext uri="{BB962C8B-B14F-4D97-AF65-F5344CB8AC3E}">
        <p14:creationId xmlns:p14="http://schemas.microsoft.com/office/powerpoint/2010/main" val="236446072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D9CCF5E-D39C-4E41-9E38-0403AB1174AE}" type="slidenum">
              <a:rPr lang="en-US" altLang="zh-CN"/>
              <a:pPr>
                <a:defRPr/>
              </a:pPr>
              <a:t>‹#›</a:t>
            </a:fld>
            <a:endParaRPr lang="en-US" altLang="zh-CN"/>
          </a:p>
        </p:txBody>
      </p:sp>
    </p:spTree>
    <p:extLst>
      <p:ext uri="{BB962C8B-B14F-4D97-AF65-F5344CB8AC3E}">
        <p14:creationId xmlns:p14="http://schemas.microsoft.com/office/powerpoint/2010/main" val="162199886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2129394-4104-4E4B-B479-2CD63F410336}" type="slidenum">
              <a:rPr lang="en-US" altLang="zh-CN"/>
              <a:pPr>
                <a:defRPr/>
              </a:pPr>
              <a:t>‹#›</a:t>
            </a:fld>
            <a:endParaRPr lang="en-US" altLang="zh-CN"/>
          </a:p>
        </p:txBody>
      </p:sp>
    </p:spTree>
    <p:extLst>
      <p:ext uri="{BB962C8B-B14F-4D97-AF65-F5344CB8AC3E}">
        <p14:creationId xmlns:p14="http://schemas.microsoft.com/office/powerpoint/2010/main" val="243674368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B333649-BBC9-4DEB-B5AB-876118C0AFA3}" type="slidenum">
              <a:rPr lang="en-US" altLang="zh-CN"/>
              <a:pPr>
                <a:defRPr/>
              </a:pPr>
              <a:t>‹#›</a:t>
            </a:fld>
            <a:endParaRPr lang="en-US" altLang="zh-CN"/>
          </a:p>
        </p:txBody>
      </p:sp>
    </p:spTree>
    <p:extLst>
      <p:ext uri="{BB962C8B-B14F-4D97-AF65-F5344CB8AC3E}">
        <p14:creationId xmlns:p14="http://schemas.microsoft.com/office/powerpoint/2010/main" val="82841178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CECB36-896E-416F-8D40-A0EF2FD0C15C}" type="slidenum">
              <a:rPr lang="en-US" altLang="zh-CN"/>
              <a:pPr>
                <a:defRPr/>
              </a:pPr>
              <a:t>‹#›</a:t>
            </a:fld>
            <a:endParaRPr lang="en-US" altLang="zh-CN"/>
          </a:p>
        </p:txBody>
      </p:sp>
    </p:spTree>
    <p:extLst>
      <p:ext uri="{BB962C8B-B14F-4D97-AF65-F5344CB8AC3E}">
        <p14:creationId xmlns:p14="http://schemas.microsoft.com/office/powerpoint/2010/main" val="134408882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FA982C31-BA24-4928-A3BE-674310B074D3}" type="slidenum">
              <a:rPr lang="en-US" altLang="zh-CN"/>
              <a:pPr>
                <a:defRPr/>
              </a:pPr>
              <a:t>‹#›</a:t>
            </a:fld>
            <a:endParaRPr lang="en-US" altLang="zh-CN"/>
          </a:p>
        </p:txBody>
      </p:sp>
    </p:spTree>
    <p:extLst>
      <p:ext uri="{BB962C8B-B14F-4D97-AF65-F5344CB8AC3E}">
        <p14:creationId xmlns:p14="http://schemas.microsoft.com/office/powerpoint/2010/main" val="1350404723"/>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38E3C51-5806-48FA-B4A7-88594F0A11AD}" type="slidenum">
              <a:rPr lang="en-US" altLang="zh-CN"/>
              <a:pPr>
                <a:defRPr/>
              </a:pPr>
              <a:t>‹#›</a:t>
            </a:fld>
            <a:endParaRPr lang="en-US" altLang="zh-CN"/>
          </a:p>
        </p:txBody>
      </p:sp>
    </p:spTree>
    <p:extLst>
      <p:ext uri="{BB962C8B-B14F-4D97-AF65-F5344CB8AC3E}">
        <p14:creationId xmlns:p14="http://schemas.microsoft.com/office/powerpoint/2010/main" val="140333147"/>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862F10B-674B-49F2-A9D8-A75C6FE3D1A1}" type="slidenum">
              <a:rPr lang="en-US" altLang="zh-CN"/>
              <a:pPr>
                <a:defRPr/>
              </a:pPr>
              <a:t>‹#›</a:t>
            </a:fld>
            <a:endParaRPr lang="en-US" altLang="zh-CN"/>
          </a:p>
        </p:txBody>
      </p:sp>
    </p:spTree>
    <p:extLst>
      <p:ext uri="{BB962C8B-B14F-4D97-AF65-F5344CB8AC3E}">
        <p14:creationId xmlns:p14="http://schemas.microsoft.com/office/powerpoint/2010/main" val="85968015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95B777F-A25F-4397-917D-E590E9F5FE76}" type="slidenum">
              <a:rPr lang="en-US" altLang="zh-CN"/>
              <a:pPr>
                <a:defRPr/>
              </a:pPr>
              <a:t>‹#›</a:t>
            </a:fld>
            <a:endParaRPr lang="en-US" altLang="zh-CN"/>
          </a:p>
        </p:txBody>
      </p:sp>
    </p:spTree>
    <p:extLst>
      <p:ext uri="{BB962C8B-B14F-4D97-AF65-F5344CB8AC3E}">
        <p14:creationId xmlns:p14="http://schemas.microsoft.com/office/powerpoint/2010/main" val="394336233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6CEE5DA-8342-4C1C-ADCA-803EECF187AD}" type="slidenum">
              <a:rPr lang="en-US" altLang="zh-CN"/>
              <a:pPr>
                <a:defRPr/>
              </a:pPr>
              <a:t>‹#›</a:t>
            </a:fld>
            <a:endParaRPr lang="en-US" altLang="zh-CN"/>
          </a:p>
        </p:txBody>
      </p:sp>
    </p:spTree>
    <p:extLst>
      <p:ext uri="{BB962C8B-B14F-4D97-AF65-F5344CB8AC3E}">
        <p14:creationId xmlns:p14="http://schemas.microsoft.com/office/powerpoint/2010/main" val="3777849818"/>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82446251-6C84-4C43-B2BD-F21F3B499E3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1029A9-4DDD-4AF7-B9C8-577B6E8022AB}" type="slidenum">
              <a:rPr lang="en-US" altLang="zh-CN" smtClean="0"/>
              <a:pPr eaLnBrk="1" hangingPunct="1"/>
              <a:t>1</a:t>
            </a:fld>
            <a:endParaRPr lang="en-US" altLang="zh-CN"/>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a:ea typeface="华文隶书" pitchFamily="2" charset="-122"/>
              </a:rPr>
              <a:t>软件测试实用教程</a:t>
            </a:r>
            <a:br>
              <a:rPr lang="en-US" altLang="zh-CN" sz="6000" b="1">
                <a:ea typeface="华文隶书" pitchFamily="2" charset="-122"/>
              </a:rPr>
            </a:br>
            <a:r>
              <a:rPr lang="en-US" altLang="zh-CN" sz="6000" b="1">
                <a:ea typeface="华文隶书" pitchFamily="2" charset="-122"/>
              </a:rPr>
              <a:t>——</a:t>
            </a:r>
            <a:r>
              <a:rPr lang="zh-CN" altLang="en-US" sz="6000" b="1">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a:latin typeface="华文隶书" pitchFamily="2" charset="-122"/>
                <a:ea typeface="华文隶书" pitchFamily="2" charset="-122"/>
              </a:rPr>
              <a:t>PartII </a:t>
            </a:r>
            <a:r>
              <a:rPr lang="zh-CN" altLang="en-US" sz="4400" b="1">
                <a:latin typeface="华文隶书" pitchFamily="2" charset="-122"/>
                <a:ea typeface="华文隶书" pitchFamily="2" charset="-122"/>
              </a:rPr>
              <a:t>软件测试技术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65B32D5-27C3-4636-B8A4-7CB4D72CA079}" type="slidenum">
              <a:rPr lang="en-US" altLang="zh-CN" smtClean="0"/>
              <a:pPr eaLnBrk="1" hangingPunct="1"/>
              <a:t>10</a:t>
            </a:fld>
            <a:endParaRPr lang="en-US" altLang="zh-CN"/>
          </a:p>
        </p:txBody>
      </p:sp>
      <p:sp>
        <p:nvSpPr>
          <p:cNvPr id="10243"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10244" name="Rectangle 3"/>
          <p:cNvSpPr>
            <a:spLocks noGrp="1" noChangeArrowheads="1"/>
          </p:cNvSpPr>
          <p:nvPr>
            <p:ph type="body" idx="1"/>
          </p:nvPr>
        </p:nvSpPr>
        <p:spPr/>
        <p:txBody>
          <a:bodyPr/>
          <a:lstStyle/>
          <a:p>
            <a:pPr algn="just" eaLnBrk="1" hangingPunct="1"/>
            <a:r>
              <a:rPr lang="zh-CN" altLang="en-US" sz="3400" b="1"/>
              <a:t>测试用例设计</a:t>
            </a:r>
            <a:endParaRPr lang="en-US" altLang="zh-CN" sz="3400" b="1"/>
          </a:p>
          <a:p>
            <a:pPr lvl="1" algn="just" eaLnBrk="1" hangingPunct="1"/>
            <a:r>
              <a:rPr lang="zh-CN" altLang="en-US" b="1"/>
              <a:t>语句覆盖</a:t>
            </a:r>
            <a:endParaRPr lang="en-US" altLang="zh-CN" b="1"/>
          </a:p>
          <a:p>
            <a:pPr lvl="1" algn="just" eaLnBrk="1" hangingPunct="1"/>
            <a:r>
              <a:rPr lang="zh-CN" altLang="en-US" b="1">
                <a:solidFill>
                  <a:srgbClr val="0000FF"/>
                </a:solidFill>
              </a:rPr>
              <a:t>判定覆盖</a:t>
            </a:r>
            <a:endParaRPr lang="en-US" altLang="zh-CN" b="1">
              <a:solidFill>
                <a:srgbClr val="0000FF"/>
              </a:solidFill>
            </a:endParaRPr>
          </a:p>
          <a:p>
            <a:pPr lvl="1" algn="just" eaLnBrk="1" hangingPunct="1"/>
            <a:r>
              <a:rPr lang="zh-CN" altLang="en-US" b="1"/>
              <a:t>条件覆盖</a:t>
            </a:r>
            <a:endParaRPr lang="en-US" altLang="zh-CN" b="1"/>
          </a:p>
          <a:p>
            <a:pPr lvl="1" algn="just" eaLnBrk="1" hangingPunct="1"/>
            <a:r>
              <a:rPr lang="zh-CN" altLang="en-US" b="1"/>
              <a:t>判定</a:t>
            </a:r>
            <a:r>
              <a:rPr lang="en-US" altLang="zh-CN" b="1"/>
              <a:t>/</a:t>
            </a:r>
            <a:r>
              <a:rPr lang="zh-CN" altLang="en-US" b="1"/>
              <a:t>条件覆盖</a:t>
            </a:r>
            <a:endParaRPr lang="en-US" altLang="zh-CN" b="1"/>
          </a:p>
          <a:p>
            <a:pPr lvl="1" algn="just" eaLnBrk="1" hangingPunct="1"/>
            <a:r>
              <a:rPr lang="zh-CN" altLang="en-US" b="1"/>
              <a:t>条件组合覆盖</a:t>
            </a:r>
            <a:endParaRPr lang="en-US" altLang="zh-CN" b="1"/>
          </a:p>
          <a:p>
            <a:pPr lvl="1" algn="just" eaLnBrk="1" hangingPunct="1"/>
            <a:r>
              <a:rPr lang="zh-CN" altLang="en-US" b="1"/>
              <a:t>修正的判定</a:t>
            </a:r>
            <a:r>
              <a:rPr lang="en-US" altLang="zh-CN" b="1"/>
              <a:t>/</a:t>
            </a:r>
            <a:r>
              <a:rPr lang="zh-CN" altLang="en-US" b="1"/>
              <a:t>条件覆盖</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A1BEC1-6F21-4B44-9D6A-7418AF0A6B24}" type="slidenum">
              <a:rPr lang="en-US" altLang="zh-CN" smtClean="0"/>
              <a:pPr eaLnBrk="1" hangingPunct="1"/>
              <a:t>11</a:t>
            </a:fld>
            <a:endParaRPr lang="en-US" altLang="zh-CN"/>
          </a:p>
        </p:txBody>
      </p:sp>
      <p:sp>
        <p:nvSpPr>
          <p:cNvPr id="11267"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11268" name="Rectangle 3"/>
          <p:cNvSpPr>
            <a:spLocks noGrp="1" noChangeArrowheads="1"/>
          </p:cNvSpPr>
          <p:nvPr>
            <p:ph type="body" idx="1"/>
          </p:nvPr>
        </p:nvSpPr>
        <p:spPr/>
        <p:txBody>
          <a:bodyPr/>
          <a:lstStyle/>
          <a:p>
            <a:pPr algn="just" eaLnBrk="1" hangingPunct="1"/>
            <a:r>
              <a:rPr lang="zh-CN" altLang="en-US" sz="3200" b="1" dirty="0"/>
              <a:t>判定覆盖</a:t>
            </a:r>
            <a:r>
              <a:rPr lang="zh-CN" altLang="en-US" sz="4400" b="1" dirty="0"/>
              <a:t>（</a:t>
            </a:r>
            <a:r>
              <a:rPr lang="en-US" altLang="zh-CN" sz="2800" b="1" dirty="0"/>
              <a:t>Decision Coverage</a:t>
            </a:r>
            <a:r>
              <a:rPr lang="zh-CN" altLang="en-US" sz="4400" b="1" dirty="0"/>
              <a:t>）</a:t>
            </a:r>
            <a:endParaRPr lang="en-US" altLang="zh-CN" sz="4400" b="1" dirty="0"/>
          </a:p>
          <a:p>
            <a:pPr lvl="1" algn="just" eaLnBrk="1" hangingPunct="1"/>
            <a:r>
              <a:rPr lang="zh-CN" altLang="en-US" sz="3200" b="1" dirty="0"/>
              <a:t>设计测试用例时应保证程序中</a:t>
            </a:r>
            <a:r>
              <a:rPr lang="zh-CN" altLang="en-US" sz="3200" b="1" dirty="0">
                <a:solidFill>
                  <a:srgbClr val="FF0000"/>
                </a:solidFill>
              </a:rPr>
              <a:t>每个判定节点的取真和取假分支</a:t>
            </a:r>
            <a:r>
              <a:rPr lang="zh-CN" altLang="en-US" sz="3200" b="1" dirty="0"/>
              <a:t>至少执行一次</a:t>
            </a:r>
            <a:endParaRPr lang="en-US" altLang="zh-CN" sz="3200" b="1" dirty="0"/>
          </a:p>
          <a:p>
            <a:pPr lvl="1" algn="just" eaLnBrk="1" hangingPunct="1"/>
            <a:r>
              <a:rPr lang="zh-CN" altLang="en-US" sz="3200" b="1" dirty="0"/>
              <a:t>边覆盖</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20B812F-9691-4E64-BF25-3256C7133913}" type="slidenum">
              <a:rPr lang="en-US" altLang="zh-CN" smtClean="0"/>
              <a:pPr eaLnBrk="1" hangingPunct="1"/>
              <a:t>12</a:t>
            </a:fld>
            <a:endParaRPr lang="en-US" altLang="zh-CN"/>
          </a:p>
        </p:txBody>
      </p:sp>
      <p:sp>
        <p:nvSpPr>
          <p:cNvPr id="12291"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12292" name="Rectangle 3"/>
          <p:cNvSpPr>
            <a:spLocks noGrp="1" noChangeArrowheads="1"/>
          </p:cNvSpPr>
          <p:nvPr>
            <p:ph type="body" idx="1"/>
          </p:nvPr>
        </p:nvSpPr>
        <p:spPr/>
        <p:txBody>
          <a:bodyPr/>
          <a:lstStyle/>
          <a:p>
            <a:pPr algn="just" eaLnBrk="1" hangingPunct="1"/>
            <a:r>
              <a:rPr lang="zh-CN" altLang="en-US" sz="3400" b="1" dirty="0"/>
              <a:t>判定覆盖</a:t>
            </a:r>
            <a:endParaRPr lang="en-US" altLang="zh-CN" sz="3400" b="1" dirty="0"/>
          </a:p>
          <a:p>
            <a:pPr algn="just" eaLnBrk="1" hangingPunct="1"/>
            <a:endParaRPr lang="en-US" altLang="zh-CN" sz="3400" b="1" dirty="0"/>
          </a:p>
          <a:p>
            <a:pPr algn="just" eaLnBrk="1" hangingPunct="1"/>
            <a:endParaRPr lang="en-US" altLang="zh-CN" sz="3400" b="1" dirty="0"/>
          </a:p>
          <a:p>
            <a:pPr algn="just" eaLnBrk="1" hangingPunct="1"/>
            <a:endParaRPr lang="en-US" altLang="zh-CN" sz="3400" b="1" dirty="0"/>
          </a:p>
          <a:p>
            <a:pPr algn="just" eaLnBrk="1" hangingPunct="1"/>
            <a:r>
              <a:rPr lang="zh-CN" altLang="en-US" sz="3400" b="1" dirty="0"/>
              <a:t>局限性</a:t>
            </a:r>
            <a:endParaRPr lang="en-US" altLang="zh-CN" sz="3400" b="1" dirty="0"/>
          </a:p>
          <a:p>
            <a:pPr lvl="1" algn="just" eaLnBrk="1" hangingPunct="1"/>
            <a:r>
              <a:rPr lang="zh-CN" altLang="en-US" b="1" dirty="0"/>
              <a:t>未彻底分析每个简单判定条件的取值情况，仍然会导致遗漏部分缺陷</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590800"/>
            <a:ext cx="8709025"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134782-2403-426D-A7A2-B4EA04DECFC4}" type="slidenum">
              <a:rPr lang="en-US" altLang="zh-CN" smtClean="0"/>
              <a:pPr eaLnBrk="1" hangingPunct="1"/>
              <a:t>13</a:t>
            </a:fld>
            <a:endParaRPr lang="en-US" altLang="zh-CN"/>
          </a:p>
        </p:txBody>
      </p:sp>
      <p:sp>
        <p:nvSpPr>
          <p:cNvPr id="13315"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13316" name="Rectangle 3"/>
          <p:cNvSpPr>
            <a:spLocks noGrp="1" noChangeArrowheads="1"/>
          </p:cNvSpPr>
          <p:nvPr>
            <p:ph type="body" idx="1"/>
          </p:nvPr>
        </p:nvSpPr>
        <p:spPr/>
        <p:txBody>
          <a:bodyPr/>
          <a:lstStyle/>
          <a:p>
            <a:pPr algn="just" eaLnBrk="1" hangingPunct="1"/>
            <a:r>
              <a:rPr lang="zh-CN" altLang="en-US" sz="3400" b="1"/>
              <a:t>测试用例设计</a:t>
            </a:r>
            <a:endParaRPr lang="en-US" altLang="zh-CN" sz="3400" b="1"/>
          </a:p>
          <a:p>
            <a:pPr lvl="1" algn="just" eaLnBrk="1" hangingPunct="1"/>
            <a:r>
              <a:rPr lang="zh-CN" altLang="en-US" b="1"/>
              <a:t>语句覆盖</a:t>
            </a:r>
            <a:endParaRPr lang="en-US" altLang="zh-CN" b="1"/>
          </a:p>
          <a:p>
            <a:pPr lvl="1" algn="just" eaLnBrk="1" hangingPunct="1"/>
            <a:r>
              <a:rPr lang="zh-CN" altLang="en-US" b="1"/>
              <a:t>判定覆盖</a:t>
            </a:r>
            <a:endParaRPr lang="en-US" altLang="zh-CN" b="1"/>
          </a:p>
          <a:p>
            <a:pPr lvl="1" algn="just" eaLnBrk="1" hangingPunct="1"/>
            <a:r>
              <a:rPr lang="zh-CN" altLang="en-US" b="1">
                <a:solidFill>
                  <a:srgbClr val="0000FF"/>
                </a:solidFill>
              </a:rPr>
              <a:t>条件覆盖</a:t>
            </a:r>
            <a:endParaRPr lang="en-US" altLang="zh-CN" b="1">
              <a:solidFill>
                <a:srgbClr val="0000FF"/>
              </a:solidFill>
            </a:endParaRPr>
          </a:p>
          <a:p>
            <a:pPr lvl="1" algn="just" eaLnBrk="1" hangingPunct="1"/>
            <a:r>
              <a:rPr lang="zh-CN" altLang="en-US" b="1"/>
              <a:t>判定</a:t>
            </a:r>
            <a:r>
              <a:rPr lang="en-US" altLang="zh-CN" b="1"/>
              <a:t>/</a:t>
            </a:r>
            <a:r>
              <a:rPr lang="zh-CN" altLang="en-US" b="1"/>
              <a:t>条件覆盖</a:t>
            </a:r>
            <a:endParaRPr lang="en-US" altLang="zh-CN" b="1"/>
          </a:p>
          <a:p>
            <a:pPr lvl="1" algn="just" eaLnBrk="1" hangingPunct="1"/>
            <a:r>
              <a:rPr lang="zh-CN" altLang="en-US" b="1"/>
              <a:t>条件组合覆盖</a:t>
            </a:r>
            <a:endParaRPr lang="en-US" altLang="zh-CN" b="1"/>
          </a:p>
          <a:p>
            <a:pPr lvl="1" algn="just" eaLnBrk="1" hangingPunct="1"/>
            <a:r>
              <a:rPr lang="zh-CN" altLang="en-US" b="1"/>
              <a:t>修正的判定</a:t>
            </a:r>
            <a:r>
              <a:rPr lang="en-US" altLang="zh-CN" b="1"/>
              <a:t>/</a:t>
            </a:r>
            <a:r>
              <a:rPr lang="zh-CN" altLang="en-US" b="1"/>
              <a:t>条件覆盖</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D02EE1-200A-499C-8840-D90C4B220FA6}" type="slidenum">
              <a:rPr lang="en-US" altLang="zh-CN" smtClean="0"/>
              <a:pPr eaLnBrk="1" hangingPunct="1"/>
              <a:t>14</a:t>
            </a:fld>
            <a:endParaRPr lang="en-US" altLang="zh-CN"/>
          </a:p>
        </p:txBody>
      </p:sp>
      <p:sp>
        <p:nvSpPr>
          <p:cNvPr id="14339"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14340" name="Rectangle 3"/>
          <p:cNvSpPr>
            <a:spLocks noGrp="1" noChangeArrowheads="1"/>
          </p:cNvSpPr>
          <p:nvPr>
            <p:ph type="body" idx="1"/>
          </p:nvPr>
        </p:nvSpPr>
        <p:spPr/>
        <p:txBody>
          <a:bodyPr/>
          <a:lstStyle/>
          <a:p>
            <a:pPr algn="just" eaLnBrk="1" hangingPunct="1"/>
            <a:r>
              <a:rPr lang="zh-CN" altLang="en-US" sz="3400" b="1" dirty="0"/>
              <a:t>条件覆盖</a:t>
            </a:r>
            <a:r>
              <a:rPr lang="en-US" altLang="zh-CN" sz="3400" b="1" dirty="0"/>
              <a:t>(</a:t>
            </a:r>
            <a:r>
              <a:rPr lang="en-US" altLang="zh-CN" sz="2800" b="1" dirty="0"/>
              <a:t>Condition Coverage</a:t>
            </a:r>
            <a:r>
              <a:rPr lang="en-US" altLang="zh-CN" sz="3400" b="1" dirty="0"/>
              <a:t>)</a:t>
            </a:r>
          </a:p>
          <a:p>
            <a:pPr lvl="1" algn="just" eaLnBrk="1" hangingPunct="1"/>
            <a:r>
              <a:rPr lang="zh-CN" altLang="en-US" sz="3200" b="1" dirty="0"/>
              <a:t>设计测试用例时应保证程序中每个复合判定表达式中，每个简单判定条件的取真和取假情况至少执行一次</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15</a:t>
            </a:fld>
            <a:endParaRPr lang="en-US" altLang="zh-CN"/>
          </a:p>
        </p:txBody>
      </p:sp>
      <p:sp>
        <p:nvSpPr>
          <p:cNvPr id="15363"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a:t>条件覆盖</a:t>
            </a:r>
            <a:endParaRPr lang="en-US" altLang="zh-CN" sz="3400" b="1" dirty="0"/>
          </a:p>
          <a:p>
            <a:pPr algn="just" eaLnBrk="1" hangingPunct="1"/>
            <a:endParaRPr lang="en-US" altLang="zh-CN" sz="3400" b="1" dirty="0"/>
          </a:p>
          <a:p>
            <a:pPr algn="just" eaLnBrk="1" hangingPunct="1"/>
            <a:endParaRPr lang="en-US" altLang="zh-CN" sz="3400" b="1" dirty="0"/>
          </a:p>
          <a:p>
            <a:pPr algn="just" eaLnBrk="1" hangingPunct="1"/>
            <a:endParaRPr lang="en-US" altLang="zh-CN" sz="3400" b="1" dirty="0"/>
          </a:p>
          <a:p>
            <a:pPr algn="just" eaLnBrk="1" hangingPunct="1"/>
            <a:r>
              <a:rPr lang="zh-CN" altLang="en-US" sz="3400" b="1" dirty="0"/>
              <a:t>局限性</a:t>
            </a:r>
            <a:endParaRPr lang="en-US" altLang="zh-CN" sz="3400" b="1" dirty="0"/>
          </a:p>
          <a:p>
            <a:pPr lvl="1" algn="just" eaLnBrk="1" hangingPunct="1"/>
            <a:r>
              <a:rPr lang="zh-CN" altLang="en-US" b="1" dirty="0"/>
              <a:t>条件覆盖不能保证</a:t>
            </a:r>
            <a:r>
              <a:rPr lang="en-US" altLang="zh-CN" b="1" dirty="0"/>
              <a:t>100%</a:t>
            </a:r>
            <a:r>
              <a:rPr lang="zh-CN" altLang="en-US" b="1" dirty="0"/>
              <a:t>的判定覆盖</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0" y="2636911"/>
            <a:ext cx="9001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DFBDE98-9742-42FB-8A41-58BEA1CE35EC}" type="slidenum">
              <a:rPr lang="en-US" altLang="zh-CN" smtClean="0"/>
              <a:pPr eaLnBrk="1" hangingPunct="1"/>
              <a:t>16</a:t>
            </a:fld>
            <a:endParaRPr lang="en-US" altLang="zh-CN"/>
          </a:p>
        </p:txBody>
      </p:sp>
      <p:sp>
        <p:nvSpPr>
          <p:cNvPr id="16387"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16388" name="Rectangle 3"/>
          <p:cNvSpPr>
            <a:spLocks noGrp="1" noChangeArrowheads="1"/>
          </p:cNvSpPr>
          <p:nvPr>
            <p:ph type="body" idx="1"/>
          </p:nvPr>
        </p:nvSpPr>
        <p:spPr/>
        <p:txBody>
          <a:bodyPr/>
          <a:lstStyle/>
          <a:p>
            <a:pPr algn="just" eaLnBrk="1" hangingPunct="1"/>
            <a:r>
              <a:rPr lang="zh-CN" altLang="en-US" sz="3400" b="1" dirty="0"/>
              <a:t>测试用例设计</a:t>
            </a:r>
            <a:endParaRPr lang="en-US" altLang="zh-CN" sz="3400" b="1" dirty="0"/>
          </a:p>
          <a:p>
            <a:pPr lvl="1" algn="just" eaLnBrk="1" hangingPunct="1"/>
            <a:r>
              <a:rPr lang="zh-CN" altLang="en-US" b="1" dirty="0"/>
              <a:t>语句覆盖</a:t>
            </a:r>
            <a:endParaRPr lang="en-US" altLang="zh-CN" b="1" dirty="0"/>
          </a:p>
          <a:p>
            <a:pPr lvl="1" algn="just" eaLnBrk="1" hangingPunct="1"/>
            <a:r>
              <a:rPr lang="zh-CN" altLang="en-US" b="1" dirty="0"/>
              <a:t>判定覆盖</a:t>
            </a:r>
            <a:endParaRPr lang="en-US" altLang="zh-CN" b="1" dirty="0"/>
          </a:p>
          <a:p>
            <a:pPr lvl="1" algn="just" eaLnBrk="1" hangingPunct="1"/>
            <a:r>
              <a:rPr lang="zh-CN" altLang="en-US" b="1" dirty="0"/>
              <a:t>条件覆盖</a:t>
            </a:r>
            <a:endParaRPr lang="en-US" altLang="zh-CN" b="1" dirty="0"/>
          </a:p>
          <a:p>
            <a:pPr lvl="1" algn="just" eaLnBrk="1" hangingPunct="1"/>
            <a:r>
              <a:rPr lang="zh-CN" altLang="en-US" b="1" dirty="0">
                <a:solidFill>
                  <a:srgbClr val="0000FF"/>
                </a:solidFill>
              </a:rPr>
              <a:t>判定</a:t>
            </a:r>
            <a:r>
              <a:rPr lang="en-US" altLang="zh-CN" b="1" dirty="0">
                <a:solidFill>
                  <a:srgbClr val="0000FF"/>
                </a:solidFill>
              </a:rPr>
              <a:t>/</a:t>
            </a:r>
            <a:r>
              <a:rPr lang="zh-CN" altLang="en-US" b="1" dirty="0">
                <a:solidFill>
                  <a:srgbClr val="0000FF"/>
                </a:solidFill>
              </a:rPr>
              <a:t>条件覆盖</a:t>
            </a:r>
            <a:endParaRPr lang="en-US" altLang="zh-CN" b="1" dirty="0">
              <a:solidFill>
                <a:srgbClr val="0000FF"/>
              </a:solidFill>
            </a:endParaRPr>
          </a:p>
          <a:p>
            <a:pPr lvl="1" algn="just" eaLnBrk="1" hangingPunct="1"/>
            <a:r>
              <a:rPr lang="zh-CN" altLang="en-US" b="1" dirty="0"/>
              <a:t>条件组合覆盖</a:t>
            </a:r>
            <a:endParaRPr lang="en-US" altLang="zh-CN" b="1" dirty="0"/>
          </a:p>
          <a:p>
            <a:pPr lvl="1" algn="just" eaLnBrk="1" hangingPunct="1"/>
            <a:r>
              <a:rPr lang="zh-CN" altLang="en-US" b="1" dirty="0"/>
              <a:t>修正的判定</a:t>
            </a:r>
            <a:r>
              <a:rPr lang="en-US" altLang="zh-CN" b="1" dirty="0"/>
              <a:t>/</a:t>
            </a:r>
            <a:r>
              <a:rPr lang="zh-CN" altLang="en-US" b="1" dirty="0"/>
              <a:t>条件覆盖</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27C71B-E9EB-4330-A857-3D428E5FC73E}" type="slidenum">
              <a:rPr lang="en-US" altLang="zh-CN" smtClean="0"/>
              <a:pPr eaLnBrk="1" hangingPunct="1"/>
              <a:t>17</a:t>
            </a:fld>
            <a:endParaRPr lang="en-US" altLang="zh-CN"/>
          </a:p>
        </p:txBody>
      </p:sp>
      <p:sp>
        <p:nvSpPr>
          <p:cNvPr id="17411"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17412" name="Rectangle 3"/>
          <p:cNvSpPr>
            <a:spLocks noGrp="1" noChangeArrowheads="1"/>
          </p:cNvSpPr>
          <p:nvPr>
            <p:ph type="body" idx="1"/>
          </p:nvPr>
        </p:nvSpPr>
        <p:spPr/>
        <p:txBody>
          <a:bodyPr/>
          <a:lstStyle/>
          <a:p>
            <a:pPr algn="just" eaLnBrk="1" hangingPunct="1"/>
            <a:r>
              <a:rPr lang="zh-CN" altLang="en-US" sz="2800" b="1" dirty="0"/>
              <a:t>判定</a:t>
            </a:r>
            <a:r>
              <a:rPr lang="en-US" altLang="zh-CN" sz="2800" b="1" dirty="0"/>
              <a:t>/</a:t>
            </a:r>
            <a:r>
              <a:rPr lang="zh-CN" altLang="en-US" sz="2800" b="1" dirty="0"/>
              <a:t>条件覆盖</a:t>
            </a:r>
            <a:r>
              <a:rPr lang="en-US" altLang="zh-CN" sz="2800" b="1" dirty="0"/>
              <a:t>(Decision/Condition Coverage)</a:t>
            </a:r>
          </a:p>
          <a:p>
            <a:pPr lvl="1" algn="just" eaLnBrk="1" hangingPunct="1"/>
            <a:r>
              <a:rPr lang="zh-CN" altLang="en-US" sz="3200" b="1" dirty="0"/>
              <a:t>测试用例的设计应满足判定节点的取真和取假分支至少执行一次，且每个简单判定条件的取真和取假情况也应至少执行一次，即判定覆盖</a:t>
            </a:r>
            <a:r>
              <a:rPr lang="en-US" altLang="en-US" sz="3200" b="1" dirty="0"/>
              <a:t>+</a:t>
            </a:r>
            <a:r>
              <a:rPr lang="zh-CN" altLang="en-US" sz="3200" b="1" dirty="0"/>
              <a:t>条件覆盖</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4A8DB0-FB39-4409-B394-3D3D31021DFF}" type="slidenum">
              <a:rPr lang="en-US" altLang="zh-CN" smtClean="0"/>
              <a:pPr eaLnBrk="1" hangingPunct="1"/>
              <a:t>18</a:t>
            </a:fld>
            <a:endParaRPr lang="en-US" altLang="zh-CN"/>
          </a:p>
        </p:txBody>
      </p:sp>
      <p:sp>
        <p:nvSpPr>
          <p:cNvPr id="18435"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18436" name="Rectangle 3"/>
          <p:cNvSpPr>
            <a:spLocks noGrp="1" noChangeArrowheads="1"/>
          </p:cNvSpPr>
          <p:nvPr>
            <p:ph type="body" idx="1"/>
          </p:nvPr>
        </p:nvSpPr>
        <p:spPr/>
        <p:txBody>
          <a:bodyPr/>
          <a:lstStyle/>
          <a:p>
            <a:pPr algn="just" eaLnBrk="1" hangingPunct="1"/>
            <a:r>
              <a:rPr lang="zh-CN" altLang="en-US" sz="3400" b="1"/>
              <a:t>判定</a:t>
            </a:r>
            <a:r>
              <a:rPr lang="en-US" altLang="zh-CN" sz="3400" b="1"/>
              <a:t>/</a:t>
            </a:r>
            <a:r>
              <a:rPr lang="zh-CN" altLang="en-US" sz="3400" b="1"/>
              <a:t>条件覆盖</a:t>
            </a:r>
          </a:p>
        </p:txBody>
      </p:sp>
      <p:pic>
        <p:nvPicPr>
          <p:cNvPr id="18438" name="Picture 2" descr="5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83356"/>
            <a:ext cx="60007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406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19</a:t>
            </a:fld>
            <a:endParaRPr lang="en-US" altLang="zh-CN"/>
          </a:p>
        </p:txBody>
      </p:sp>
      <p:sp>
        <p:nvSpPr>
          <p:cNvPr id="15363"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a:t>判定</a:t>
            </a:r>
            <a:r>
              <a:rPr lang="en-US" altLang="zh-CN" sz="3400" b="1" dirty="0"/>
              <a:t>/</a:t>
            </a:r>
            <a:r>
              <a:rPr lang="zh-CN" altLang="en-US" sz="3400" b="1" dirty="0"/>
              <a:t>条件覆盖</a:t>
            </a:r>
            <a:endParaRPr lang="en-US" altLang="zh-CN" sz="3400" b="1" dirty="0"/>
          </a:p>
          <a:p>
            <a:pPr algn="just" eaLnBrk="1" hangingPunct="1"/>
            <a:endParaRPr lang="en-US" altLang="zh-CN" sz="3400" b="1" dirty="0"/>
          </a:p>
          <a:p>
            <a:pPr algn="just" eaLnBrk="1" hangingPunct="1"/>
            <a:endParaRPr lang="en-US" altLang="zh-CN" sz="3400" b="1" dirty="0"/>
          </a:p>
          <a:p>
            <a:pPr algn="just" eaLnBrk="1" hangingPunct="1"/>
            <a:r>
              <a:rPr lang="zh-CN" altLang="en-US" sz="3400" b="1"/>
              <a:t>局限性</a:t>
            </a:r>
            <a:endParaRPr lang="en-US" altLang="zh-CN" sz="3400" b="1" dirty="0"/>
          </a:p>
          <a:p>
            <a:pPr lvl="1" algn="just" eaLnBrk="1" hangingPunct="1"/>
            <a:r>
              <a:rPr lang="zh-CN" altLang="en-US" b="1" dirty="0"/>
              <a:t>考虑条件的组合情况</a:t>
            </a:r>
            <a:endParaRPr lang="en-US" altLang="zh-CN" b="1" dirty="0"/>
          </a:p>
          <a:p>
            <a:pPr lvl="1" algn="just" eaLnBrk="1" hangingPunct="1"/>
            <a:r>
              <a:rPr lang="en-US" altLang="zh-CN" b="1" dirty="0"/>
              <a:t>and</a:t>
            </a:r>
            <a:r>
              <a:rPr lang="zh-CN" altLang="en-US" b="1" dirty="0"/>
              <a:t>错写为</a:t>
            </a:r>
            <a:r>
              <a:rPr lang="en-US" altLang="zh-CN" b="1" dirty="0"/>
              <a:t>or</a:t>
            </a:r>
            <a:r>
              <a:rPr lang="zh-CN" altLang="en-US" b="1" dirty="0"/>
              <a:t>，判定</a:t>
            </a:r>
            <a:r>
              <a:rPr lang="en-US" altLang="zh-CN" b="1" dirty="0"/>
              <a:t>/</a:t>
            </a:r>
            <a:r>
              <a:rPr lang="zh-CN" altLang="en-US" b="1" dirty="0"/>
              <a:t>条件覆盖是无法发现这种缺陷</a:t>
            </a:r>
            <a:endParaRPr lang="en-US" altLang="zh-CN" b="1" dirty="0"/>
          </a:p>
        </p:txBody>
      </p:sp>
      <p:pic>
        <p:nvPicPr>
          <p:cNvPr id="133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1" b="18649"/>
          <a:stretch/>
        </p:blipFill>
        <p:spPr bwMode="auto">
          <a:xfrm>
            <a:off x="78701" y="2334126"/>
            <a:ext cx="8525747" cy="135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591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C70013-46F8-43D8-9C50-7439422DB6AA}" type="slidenum">
              <a:rPr lang="en-US" altLang="zh-CN" smtClean="0"/>
              <a:pPr eaLnBrk="1" hangingPunct="1"/>
              <a:t>2</a:t>
            </a:fld>
            <a:endParaRPr lang="en-US" altLang="zh-CN"/>
          </a:p>
        </p:txBody>
      </p:sp>
      <p:sp>
        <p:nvSpPr>
          <p:cNvPr id="5123" name="Rectangle 2"/>
          <p:cNvSpPr>
            <a:spLocks noGrp="1" noChangeArrowheads="1"/>
          </p:cNvSpPr>
          <p:nvPr>
            <p:ph type="title"/>
          </p:nvPr>
        </p:nvSpPr>
        <p:spPr/>
        <p:txBody>
          <a:bodyPr/>
          <a:lstStyle/>
          <a:p>
            <a:pPr eaLnBrk="1" hangingPunct="1"/>
            <a:r>
              <a:rPr lang="zh-CN" altLang="en-US" b="1" dirty="0">
                <a:latin typeface="黑体" pitchFamily="49" charset="-122"/>
                <a:ea typeface="黑体" pitchFamily="49" charset="-122"/>
              </a:rPr>
              <a:t>控制流分析技术</a:t>
            </a:r>
          </a:p>
        </p:txBody>
      </p:sp>
      <p:pic>
        <p:nvPicPr>
          <p:cNvPr id="5126"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CE2E62-2B97-49E1-BB8E-A6D0AFA92061}" type="slidenum">
              <a:rPr lang="en-US" altLang="zh-CN" smtClean="0"/>
              <a:pPr eaLnBrk="1" hangingPunct="1"/>
              <a:t>20</a:t>
            </a:fld>
            <a:endParaRPr lang="en-US" altLang="zh-CN"/>
          </a:p>
        </p:txBody>
      </p:sp>
      <p:sp>
        <p:nvSpPr>
          <p:cNvPr id="19459"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19460" name="Rectangle 3"/>
          <p:cNvSpPr>
            <a:spLocks noGrp="1" noChangeArrowheads="1"/>
          </p:cNvSpPr>
          <p:nvPr>
            <p:ph type="body" idx="1"/>
          </p:nvPr>
        </p:nvSpPr>
        <p:spPr/>
        <p:txBody>
          <a:bodyPr/>
          <a:lstStyle/>
          <a:p>
            <a:pPr algn="just" eaLnBrk="1" hangingPunct="1"/>
            <a:r>
              <a:rPr lang="zh-CN" altLang="en-US" sz="3400" b="1"/>
              <a:t>测试用例设计</a:t>
            </a:r>
            <a:endParaRPr lang="en-US" altLang="zh-CN" sz="3400" b="1"/>
          </a:p>
          <a:p>
            <a:pPr lvl="1" algn="just" eaLnBrk="1" hangingPunct="1"/>
            <a:r>
              <a:rPr lang="zh-CN" altLang="en-US" b="1"/>
              <a:t>语句覆盖</a:t>
            </a:r>
            <a:endParaRPr lang="en-US" altLang="zh-CN" b="1"/>
          </a:p>
          <a:p>
            <a:pPr lvl="1" algn="just" eaLnBrk="1" hangingPunct="1"/>
            <a:r>
              <a:rPr lang="zh-CN" altLang="en-US" b="1"/>
              <a:t>判定覆盖</a:t>
            </a:r>
            <a:endParaRPr lang="en-US" altLang="zh-CN" b="1"/>
          </a:p>
          <a:p>
            <a:pPr lvl="1" algn="just" eaLnBrk="1" hangingPunct="1"/>
            <a:r>
              <a:rPr lang="zh-CN" altLang="en-US" b="1"/>
              <a:t>条件覆盖</a:t>
            </a:r>
            <a:endParaRPr lang="en-US" altLang="zh-CN" b="1"/>
          </a:p>
          <a:p>
            <a:pPr lvl="1" algn="just" eaLnBrk="1" hangingPunct="1"/>
            <a:r>
              <a:rPr lang="zh-CN" altLang="en-US" b="1"/>
              <a:t>判定</a:t>
            </a:r>
            <a:r>
              <a:rPr lang="en-US" altLang="zh-CN" b="1"/>
              <a:t>/</a:t>
            </a:r>
            <a:r>
              <a:rPr lang="zh-CN" altLang="en-US" b="1"/>
              <a:t>条件覆盖</a:t>
            </a:r>
            <a:endParaRPr lang="en-US" altLang="zh-CN" b="1"/>
          </a:p>
          <a:p>
            <a:pPr lvl="1" algn="just" eaLnBrk="1" hangingPunct="1"/>
            <a:r>
              <a:rPr lang="zh-CN" altLang="en-US" b="1">
                <a:solidFill>
                  <a:srgbClr val="0000FF"/>
                </a:solidFill>
              </a:rPr>
              <a:t>条件组合覆盖</a:t>
            </a:r>
            <a:endParaRPr lang="en-US" altLang="zh-CN" b="1">
              <a:solidFill>
                <a:srgbClr val="0000FF"/>
              </a:solidFill>
            </a:endParaRPr>
          </a:p>
          <a:p>
            <a:pPr lvl="1" algn="just" eaLnBrk="1" hangingPunct="1"/>
            <a:r>
              <a:rPr lang="zh-CN" altLang="en-US" b="1"/>
              <a:t>修正的判定</a:t>
            </a:r>
            <a:r>
              <a:rPr lang="en-US" altLang="zh-CN" b="1"/>
              <a:t>/</a:t>
            </a:r>
            <a:r>
              <a:rPr lang="zh-CN" altLang="en-US" b="1"/>
              <a:t>条件覆盖</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07298B-8B19-46B5-965F-EA2CCB87EF7E}" type="slidenum">
              <a:rPr lang="en-US" altLang="zh-CN" smtClean="0"/>
              <a:pPr eaLnBrk="1" hangingPunct="1"/>
              <a:t>21</a:t>
            </a:fld>
            <a:endParaRPr lang="en-US" altLang="zh-CN"/>
          </a:p>
        </p:txBody>
      </p:sp>
      <p:sp>
        <p:nvSpPr>
          <p:cNvPr id="20483"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20484" name="Rectangle 3"/>
          <p:cNvSpPr>
            <a:spLocks noGrp="1" noChangeArrowheads="1"/>
          </p:cNvSpPr>
          <p:nvPr>
            <p:ph type="body" idx="1"/>
          </p:nvPr>
        </p:nvSpPr>
        <p:spPr/>
        <p:txBody>
          <a:bodyPr/>
          <a:lstStyle/>
          <a:p>
            <a:pPr algn="just" eaLnBrk="1" hangingPunct="1"/>
            <a:r>
              <a:rPr lang="zh-CN" altLang="en-US" sz="3400" b="1" dirty="0"/>
              <a:t>条件组合覆盖</a:t>
            </a:r>
            <a:r>
              <a:rPr lang="en-US" altLang="zh-CN" sz="2800" b="1" dirty="0"/>
              <a:t>(</a:t>
            </a:r>
            <a:r>
              <a:rPr lang="en-US" altLang="zh-CN" sz="2400" b="1" dirty="0"/>
              <a:t>Condition Combination Coverage)</a:t>
            </a:r>
          </a:p>
          <a:p>
            <a:pPr lvl="1" algn="just" eaLnBrk="1" hangingPunct="1"/>
            <a:r>
              <a:rPr lang="zh-CN" altLang="en-US" sz="3200" b="1" dirty="0"/>
              <a:t>测试用例的设计应满足每个判定节点中，所有简单判定条件的所有可能的取值组合情况应至少执行一次</a:t>
            </a:r>
            <a:endParaRPr lang="en-US" altLang="zh-CN" sz="3200" b="1" dirty="0"/>
          </a:p>
          <a:p>
            <a:pPr lvl="1" algn="just" eaLnBrk="1" hangingPunct="1"/>
            <a:r>
              <a:rPr lang="zh-CN" altLang="en-US" sz="3200" b="1" dirty="0"/>
              <a:t>实质是通过列出</a:t>
            </a:r>
            <a:r>
              <a:rPr lang="zh-CN" altLang="en-US" sz="3200" b="1" dirty="0">
                <a:solidFill>
                  <a:srgbClr val="FF0000"/>
                </a:solidFill>
              </a:rPr>
              <a:t>真值表</a:t>
            </a:r>
            <a:r>
              <a:rPr lang="zh-CN" altLang="en-US" sz="3200" b="1" dirty="0"/>
              <a:t>的方式来得到完全的覆盖，即以冗余换取方法的简单性</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F7FB28-BEF4-4559-89DC-2F11599C1A40}" type="slidenum">
              <a:rPr lang="en-US" altLang="zh-CN" smtClean="0"/>
              <a:pPr eaLnBrk="1" hangingPunct="1"/>
              <a:t>22</a:t>
            </a:fld>
            <a:endParaRPr lang="en-US" altLang="zh-CN"/>
          </a:p>
        </p:txBody>
      </p:sp>
      <p:sp>
        <p:nvSpPr>
          <p:cNvPr id="21507"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21508" name="Rectangle 3"/>
          <p:cNvSpPr>
            <a:spLocks noGrp="1" noChangeArrowheads="1"/>
          </p:cNvSpPr>
          <p:nvPr>
            <p:ph type="body" idx="1"/>
          </p:nvPr>
        </p:nvSpPr>
        <p:spPr/>
        <p:txBody>
          <a:bodyPr/>
          <a:lstStyle/>
          <a:p>
            <a:pPr algn="just" eaLnBrk="1" hangingPunct="1"/>
            <a:r>
              <a:rPr lang="zh-CN" altLang="en-US" sz="3400" b="1"/>
              <a:t>条件组合覆盖</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928688"/>
            <a:ext cx="87201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1D3DD42-AC26-434A-AEEA-1EEAD5B1B0C7}" type="slidenum">
              <a:rPr lang="en-US" altLang="zh-CN" smtClean="0"/>
              <a:pPr eaLnBrk="1" hangingPunct="1"/>
              <a:t>23</a:t>
            </a:fld>
            <a:endParaRPr lang="en-US" altLang="zh-CN"/>
          </a:p>
        </p:txBody>
      </p:sp>
      <p:sp>
        <p:nvSpPr>
          <p:cNvPr id="22531"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22532" name="Rectangle 3"/>
          <p:cNvSpPr>
            <a:spLocks noGrp="1" noChangeArrowheads="1"/>
          </p:cNvSpPr>
          <p:nvPr>
            <p:ph type="body" idx="1"/>
          </p:nvPr>
        </p:nvSpPr>
        <p:spPr/>
        <p:txBody>
          <a:bodyPr/>
          <a:lstStyle/>
          <a:p>
            <a:pPr algn="just" eaLnBrk="1" hangingPunct="1"/>
            <a:r>
              <a:rPr lang="zh-CN" altLang="en-US" sz="3400" b="1" dirty="0"/>
              <a:t>条件组合覆盖局限性</a:t>
            </a:r>
            <a:endParaRPr lang="en-US" altLang="zh-CN" sz="3400" b="1" dirty="0"/>
          </a:p>
          <a:p>
            <a:pPr lvl="1" algn="just" eaLnBrk="1" hangingPunct="1"/>
            <a:r>
              <a:rPr lang="zh-CN" altLang="en-US" sz="3200" b="1" dirty="0"/>
              <a:t>当判定表达式本身较为复杂、且存在多个判定节点串联时，条件组合覆盖的</a:t>
            </a:r>
            <a:r>
              <a:rPr lang="zh-CN" altLang="en-US" sz="3200" b="1" dirty="0">
                <a:solidFill>
                  <a:srgbClr val="FF0000"/>
                </a:solidFill>
              </a:rPr>
              <a:t>测试用例规模</a:t>
            </a:r>
            <a:r>
              <a:rPr lang="zh-CN" altLang="en-US" sz="3200" b="1" dirty="0"/>
              <a:t>将大得惊人</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DD3FE-3A4A-441C-959D-98C6805D57D7}" type="slidenum">
              <a:rPr lang="en-US" altLang="zh-CN" smtClean="0"/>
              <a:pPr eaLnBrk="1" hangingPunct="1"/>
              <a:t>24</a:t>
            </a:fld>
            <a:endParaRPr lang="en-US" altLang="zh-CN"/>
          </a:p>
        </p:txBody>
      </p:sp>
      <p:sp>
        <p:nvSpPr>
          <p:cNvPr id="23555"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23556" name="Rectangle 3"/>
          <p:cNvSpPr>
            <a:spLocks noGrp="1" noChangeArrowheads="1"/>
          </p:cNvSpPr>
          <p:nvPr>
            <p:ph type="body" idx="1"/>
          </p:nvPr>
        </p:nvSpPr>
        <p:spPr/>
        <p:txBody>
          <a:bodyPr/>
          <a:lstStyle/>
          <a:p>
            <a:pPr algn="just" eaLnBrk="1" hangingPunct="1"/>
            <a:r>
              <a:rPr lang="zh-CN" altLang="en-US" sz="3400" b="1"/>
              <a:t>测试用例设计</a:t>
            </a:r>
            <a:endParaRPr lang="en-US" altLang="zh-CN" sz="3400" b="1"/>
          </a:p>
          <a:p>
            <a:pPr lvl="1" algn="just" eaLnBrk="1" hangingPunct="1"/>
            <a:r>
              <a:rPr lang="zh-CN" altLang="en-US" b="1"/>
              <a:t>语句覆盖</a:t>
            </a:r>
            <a:endParaRPr lang="en-US" altLang="zh-CN" b="1"/>
          </a:p>
          <a:p>
            <a:pPr lvl="1" algn="just" eaLnBrk="1" hangingPunct="1"/>
            <a:r>
              <a:rPr lang="zh-CN" altLang="en-US" b="1"/>
              <a:t>判定覆盖</a:t>
            </a:r>
            <a:endParaRPr lang="en-US" altLang="zh-CN" b="1"/>
          </a:p>
          <a:p>
            <a:pPr lvl="1" algn="just" eaLnBrk="1" hangingPunct="1"/>
            <a:r>
              <a:rPr lang="zh-CN" altLang="en-US" b="1"/>
              <a:t>条件覆盖</a:t>
            </a:r>
            <a:endParaRPr lang="en-US" altLang="zh-CN" b="1"/>
          </a:p>
          <a:p>
            <a:pPr lvl="1" algn="just" eaLnBrk="1" hangingPunct="1"/>
            <a:r>
              <a:rPr lang="zh-CN" altLang="en-US" b="1"/>
              <a:t>判定</a:t>
            </a:r>
            <a:r>
              <a:rPr lang="en-US" altLang="zh-CN" b="1"/>
              <a:t>/</a:t>
            </a:r>
            <a:r>
              <a:rPr lang="zh-CN" altLang="en-US" b="1"/>
              <a:t>条件覆盖</a:t>
            </a:r>
            <a:endParaRPr lang="en-US" altLang="zh-CN" b="1"/>
          </a:p>
          <a:p>
            <a:pPr lvl="1" algn="just" eaLnBrk="1" hangingPunct="1"/>
            <a:r>
              <a:rPr lang="zh-CN" altLang="en-US" b="1"/>
              <a:t>条件组合覆盖</a:t>
            </a:r>
            <a:endParaRPr lang="en-US" altLang="zh-CN" b="1"/>
          </a:p>
          <a:p>
            <a:pPr lvl="1" algn="just" eaLnBrk="1" hangingPunct="1"/>
            <a:r>
              <a:rPr lang="zh-CN" altLang="en-US" b="1">
                <a:solidFill>
                  <a:srgbClr val="0000FF"/>
                </a:solidFill>
              </a:rPr>
              <a:t>修正的判定</a:t>
            </a:r>
            <a:r>
              <a:rPr lang="en-US" altLang="zh-CN" b="1">
                <a:solidFill>
                  <a:srgbClr val="0000FF"/>
                </a:solidFill>
              </a:rPr>
              <a:t>/</a:t>
            </a:r>
            <a:r>
              <a:rPr lang="zh-CN" altLang="en-US" b="1">
                <a:solidFill>
                  <a:srgbClr val="0000FF"/>
                </a:solidFill>
              </a:rPr>
              <a:t>条件覆盖</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604C1B8-E16C-494A-BB97-FDEBFFEF3ED5}" type="slidenum">
              <a:rPr lang="en-US" altLang="zh-CN" smtClean="0"/>
              <a:pPr eaLnBrk="1" hangingPunct="1"/>
              <a:t>25</a:t>
            </a:fld>
            <a:endParaRPr lang="en-US" altLang="zh-CN"/>
          </a:p>
        </p:txBody>
      </p:sp>
      <p:sp>
        <p:nvSpPr>
          <p:cNvPr id="24579"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24580" name="Rectangle 3"/>
          <p:cNvSpPr>
            <a:spLocks noGrp="1" noChangeArrowheads="1"/>
          </p:cNvSpPr>
          <p:nvPr>
            <p:ph type="body" idx="1"/>
          </p:nvPr>
        </p:nvSpPr>
        <p:spPr/>
        <p:txBody>
          <a:bodyPr/>
          <a:lstStyle/>
          <a:p>
            <a:pPr algn="just" eaLnBrk="1" hangingPunct="1"/>
            <a:r>
              <a:rPr lang="zh-CN" altLang="en-US" sz="3400" b="1" dirty="0"/>
              <a:t>修正的判定</a:t>
            </a:r>
            <a:r>
              <a:rPr lang="en-US" altLang="zh-CN" sz="3400" b="1" dirty="0"/>
              <a:t>/</a:t>
            </a:r>
            <a:r>
              <a:rPr lang="zh-CN" altLang="en-US" sz="3400" b="1" dirty="0"/>
              <a:t>条件覆盖</a:t>
            </a:r>
            <a:endParaRPr lang="en-US" altLang="zh-CN" sz="3400" b="1" dirty="0"/>
          </a:p>
          <a:p>
            <a:pPr marL="0" indent="0" algn="just" eaLnBrk="1" hangingPunct="1">
              <a:buNone/>
            </a:pPr>
            <a:r>
              <a:rPr lang="en-US" altLang="zh-CN" sz="2400" b="1" dirty="0"/>
              <a:t>(Modified Decision/Condition Coverage)</a:t>
            </a:r>
            <a:endParaRPr lang="en-US" altLang="zh-CN" sz="2000" b="1" dirty="0"/>
          </a:p>
          <a:p>
            <a:pPr algn="just" eaLnBrk="1" hangingPunct="1"/>
            <a:r>
              <a:rPr lang="zh-CN" altLang="en-US" sz="3400" b="1" dirty="0"/>
              <a:t>在满足判定</a:t>
            </a:r>
            <a:r>
              <a:rPr lang="en-US" altLang="en-US" sz="3400" b="1" dirty="0"/>
              <a:t>/</a:t>
            </a:r>
            <a:r>
              <a:rPr lang="zh-CN" altLang="en-US" sz="3400" b="1" dirty="0"/>
              <a:t>条件覆盖的基础上，每个简单判定条件都应</a:t>
            </a:r>
            <a:r>
              <a:rPr lang="zh-CN" altLang="en-US" sz="3400" b="1" dirty="0">
                <a:solidFill>
                  <a:srgbClr val="FF0000"/>
                </a:solidFill>
              </a:rPr>
              <a:t>独立地影响</a:t>
            </a:r>
            <a:r>
              <a:rPr lang="zh-CN" altLang="en-US" sz="3400" b="1" dirty="0"/>
              <a:t>到整个判定表达式的取值</a:t>
            </a:r>
            <a:endParaRPr lang="en-US" altLang="zh-CN" sz="3400" b="1" dirty="0"/>
          </a:p>
          <a:p>
            <a:pPr algn="just" eaLnBrk="1" hangingPunct="1"/>
            <a:r>
              <a:rPr lang="zh-CN" altLang="en-US" sz="3400" b="1" dirty="0"/>
              <a:t>实质是利用简单判定条件的独立影响性来消除测试用例的冗余。</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E73AF3-B26E-4272-9910-CC54C08A2711}" type="slidenum">
              <a:rPr lang="en-US" altLang="zh-CN" smtClean="0"/>
              <a:pPr eaLnBrk="1" hangingPunct="1"/>
              <a:t>26</a:t>
            </a:fld>
            <a:endParaRPr lang="en-US" altLang="zh-CN"/>
          </a:p>
        </p:txBody>
      </p:sp>
      <p:sp>
        <p:nvSpPr>
          <p:cNvPr id="25603"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对判定的测试</a:t>
            </a:r>
          </a:p>
        </p:txBody>
      </p:sp>
      <p:sp>
        <p:nvSpPr>
          <p:cNvPr id="25604" name="Rectangle 3"/>
          <p:cNvSpPr>
            <a:spLocks noGrp="1" noChangeArrowheads="1"/>
          </p:cNvSpPr>
          <p:nvPr>
            <p:ph type="body" idx="1"/>
          </p:nvPr>
        </p:nvSpPr>
        <p:spPr/>
        <p:txBody>
          <a:bodyPr/>
          <a:lstStyle/>
          <a:p>
            <a:pPr algn="just" eaLnBrk="1" hangingPunct="1"/>
            <a:r>
              <a:rPr lang="en-US" altLang="zh-CN" sz="3400" b="1"/>
              <a:t>A</a:t>
            </a:r>
            <a:r>
              <a:rPr lang="zh-CN" altLang="en-US" sz="3400" b="1"/>
              <a:t> </a:t>
            </a:r>
            <a:r>
              <a:rPr lang="en-US" altLang="zh-CN" sz="3400" b="1"/>
              <a:t>AND B</a:t>
            </a:r>
          </a:p>
          <a:p>
            <a:pPr lvl="1" algn="just" eaLnBrk="1" hangingPunct="1"/>
            <a:r>
              <a:rPr lang="zh-CN" altLang="en-US" b="1"/>
              <a:t>体现</a:t>
            </a:r>
            <a:r>
              <a:rPr lang="en-US" altLang="zh-CN" b="1"/>
              <a:t>A</a:t>
            </a:r>
            <a:r>
              <a:rPr lang="zh-CN" altLang="en-US" b="1"/>
              <a:t>对判定结果的独立影响性：</a:t>
            </a:r>
            <a:r>
              <a:rPr lang="en-US" altLang="zh-CN" b="1"/>
              <a:t>T1</a:t>
            </a:r>
            <a:r>
              <a:rPr lang="zh-CN" altLang="en-US" b="1"/>
              <a:t>，</a:t>
            </a:r>
            <a:r>
              <a:rPr lang="en-US" altLang="zh-CN" b="1"/>
              <a:t>T3</a:t>
            </a:r>
          </a:p>
          <a:p>
            <a:pPr lvl="1" algn="just" eaLnBrk="1" hangingPunct="1"/>
            <a:r>
              <a:rPr lang="zh-CN" altLang="en-US" b="1"/>
              <a:t>体现</a:t>
            </a:r>
            <a:r>
              <a:rPr lang="en-US" altLang="zh-CN" b="1"/>
              <a:t>B</a:t>
            </a:r>
            <a:r>
              <a:rPr lang="zh-CN" altLang="en-US" b="1"/>
              <a:t>对判定结果的独立影响性：</a:t>
            </a:r>
            <a:r>
              <a:rPr lang="en-US" altLang="zh-CN" b="1"/>
              <a:t>T1</a:t>
            </a:r>
            <a:r>
              <a:rPr lang="zh-CN" altLang="en-US" b="1"/>
              <a:t>，</a:t>
            </a:r>
            <a:r>
              <a:rPr lang="en-US" altLang="zh-CN" b="1"/>
              <a:t>T2</a:t>
            </a:r>
          </a:p>
          <a:p>
            <a:pPr lvl="1" algn="just" eaLnBrk="1" hangingPunct="1"/>
            <a:r>
              <a:rPr lang="zh-CN" altLang="en-US" b="1"/>
              <a:t>最终用例集合：</a:t>
            </a:r>
            <a:r>
              <a:rPr lang="en-US" altLang="zh-CN" b="1"/>
              <a:t>T1~T3</a:t>
            </a:r>
          </a:p>
          <a:p>
            <a:pPr lvl="1" algn="just" eaLnBrk="1" hangingPunct="1"/>
            <a:endParaRPr lang="zh-CN" altLang="en-US" b="1"/>
          </a:p>
        </p:txBody>
      </p:sp>
      <p:graphicFrame>
        <p:nvGraphicFramePr>
          <p:cNvPr id="6" name="Group 4"/>
          <p:cNvGraphicFramePr>
            <a:graphicFrameLocks noGrp="1"/>
          </p:cNvGraphicFramePr>
          <p:nvPr/>
        </p:nvGraphicFramePr>
        <p:xfrm>
          <a:off x="1143000" y="3929063"/>
          <a:ext cx="6705600" cy="2286000"/>
        </p:xfrm>
        <a:graphic>
          <a:graphicData uri="http://schemas.openxmlformats.org/drawingml/2006/table">
            <a:tbl>
              <a:tblPr/>
              <a:tblGrid>
                <a:gridCol w="1341438">
                  <a:extLst>
                    <a:ext uri="{9D8B030D-6E8A-4147-A177-3AD203B41FA5}">
                      <a16:colId xmlns:a16="http://schemas.microsoft.com/office/drawing/2014/main" val="20000"/>
                    </a:ext>
                  </a:extLst>
                </a:gridCol>
                <a:gridCol w="1341437">
                  <a:extLst>
                    <a:ext uri="{9D8B030D-6E8A-4147-A177-3AD203B41FA5}">
                      <a16:colId xmlns:a16="http://schemas.microsoft.com/office/drawing/2014/main" val="20001"/>
                    </a:ext>
                  </a:extLst>
                </a:gridCol>
                <a:gridCol w="1339850">
                  <a:extLst>
                    <a:ext uri="{9D8B030D-6E8A-4147-A177-3AD203B41FA5}">
                      <a16:colId xmlns:a16="http://schemas.microsoft.com/office/drawing/2014/main" val="20002"/>
                    </a:ext>
                  </a:extLst>
                </a:gridCol>
                <a:gridCol w="1341438">
                  <a:extLst>
                    <a:ext uri="{9D8B030D-6E8A-4147-A177-3AD203B41FA5}">
                      <a16:colId xmlns:a16="http://schemas.microsoft.com/office/drawing/2014/main" val="20003"/>
                    </a:ext>
                  </a:extLst>
                </a:gridCol>
                <a:gridCol w="1341437">
                  <a:extLst>
                    <a:ext uri="{9D8B030D-6E8A-4147-A177-3AD203B41FA5}">
                      <a16:colId xmlns:a16="http://schemas.microsoft.com/office/drawing/2014/main" val="20004"/>
                    </a:ext>
                  </a:extLst>
                </a:gridCol>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600" b="1" i="0" u="none" strike="noStrike" cap="none" normalizeH="0" baseline="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514350" indent="-514350">
              <a:buFont typeface="+mj-lt"/>
              <a:buAutoNum type="arabicPeriod"/>
            </a:pPr>
            <a:r>
              <a:rPr lang="zh-CN" altLang="en-US" sz="2800" b="1" dirty="0"/>
              <a:t>列出所有简单判定条件；</a:t>
            </a:r>
          </a:p>
          <a:p>
            <a:pPr marL="514350" indent="-514350">
              <a:buFont typeface="+mj-lt"/>
              <a:buAutoNum type="arabicPeriod"/>
            </a:pPr>
            <a:r>
              <a:rPr lang="zh-CN" altLang="en-US" sz="2800" b="1" dirty="0"/>
              <a:t>构建真值表；</a:t>
            </a:r>
          </a:p>
          <a:p>
            <a:pPr marL="514350" indent="-514350">
              <a:buFont typeface="+mj-lt"/>
              <a:buAutoNum type="arabicPeriod"/>
            </a:pPr>
            <a:r>
              <a:rPr lang="zh-CN" altLang="en-US" sz="2800" b="1" dirty="0"/>
              <a:t>对每个简单判定条件，找到能对整个判定结果产生独立影响的测试用例集合（简称独立影响对），即在真值表中依次固定其他简单判定条件，找到该条件的独立影响对；</a:t>
            </a:r>
          </a:p>
          <a:p>
            <a:pPr marL="514350" indent="-514350">
              <a:buFont typeface="+mj-lt"/>
              <a:buAutoNum type="arabicPeriod"/>
            </a:pPr>
            <a:r>
              <a:rPr lang="zh-CN" altLang="en-US" sz="2800" b="1" dirty="0"/>
              <a:t>抽取能体现所有简单判定条件独立影响性的最少独立影响对。 </a:t>
            </a:r>
          </a:p>
          <a:p>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27</a:t>
            </a:fld>
            <a:endParaRPr lang="en-US" altLang="zh-CN"/>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对判定的测试</a:t>
            </a:r>
          </a:p>
        </p:txBody>
      </p:sp>
    </p:spTree>
    <p:extLst>
      <p:ext uri="{BB962C8B-B14F-4D97-AF65-F5344CB8AC3E}">
        <p14:creationId xmlns:p14="http://schemas.microsoft.com/office/powerpoint/2010/main" val="2029488954"/>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108F07-F9B6-4113-82D6-CD961A5E42C0}" type="slidenum">
              <a:rPr lang="en-US" altLang="zh-CN" smtClean="0"/>
              <a:pPr eaLnBrk="1" hangingPunct="1"/>
              <a:t>28</a:t>
            </a:fld>
            <a:endParaRPr lang="en-US" altLang="zh-CN"/>
          </a:p>
        </p:txBody>
      </p:sp>
      <p:sp>
        <p:nvSpPr>
          <p:cNvPr id="26627"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26628" name="Rectangle 3"/>
          <p:cNvSpPr>
            <a:spLocks noGrp="1" noChangeArrowheads="1"/>
          </p:cNvSpPr>
          <p:nvPr>
            <p:ph type="body" idx="1"/>
          </p:nvPr>
        </p:nvSpPr>
        <p:spPr/>
        <p:txBody>
          <a:bodyPr/>
          <a:lstStyle/>
          <a:p>
            <a:pPr algn="just" eaLnBrk="1" hangingPunct="1"/>
            <a:r>
              <a:rPr lang="zh-CN" altLang="en-US" sz="3400" b="1" dirty="0"/>
              <a:t>测试用例优化</a:t>
            </a:r>
            <a:endParaRPr lang="en-US" altLang="zh-CN" sz="3400" b="1" dirty="0"/>
          </a:p>
          <a:p>
            <a:pPr lvl="1" algn="just" eaLnBrk="1" hangingPunct="1"/>
            <a:r>
              <a:rPr lang="zh-CN" altLang="en-US" b="1" dirty="0"/>
              <a:t>尽量选择边界测试数据</a:t>
            </a:r>
            <a:endParaRPr lang="en-US" altLang="zh-CN" b="1" dirty="0"/>
          </a:p>
          <a:p>
            <a:pPr lvl="1" algn="just" eaLnBrk="1" hangingPunct="1"/>
            <a:r>
              <a:rPr lang="zh-CN" altLang="en-US" b="1" dirty="0"/>
              <a:t>应避免“与”、“或”关系的屏蔽现象</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39A0C1-A167-493F-A8DD-ED320C689FA5}" type="slidenum">
              <a:rPr lang="en-US" altLang="zh-CN" smtClean="0"/>
              <a:pPr eaLnBrk="1" hangingPunct="1"/>
              <a:t>29</a:t>
            </a:fld>
            <a:endParaRPr lang="en-US" altLang="zh-CN"/>
          </a:p>
        </p:txBody>
      </p:sp>
      <p:sp>
        <p:nvSpPr>
          <p:cNvPr id="67587" name="Rectangle 2"/>
          <p:cNvSpPr>
            <a:spLocks noGrp="1" noChangeArrowheads="1"/>
          </p:cNvSpPr>
          <p:nvPr>
            <p:ph type="title"/>
          </p:nvPr>
        </p:nvSpPr>
        <p:spPr/>
        <p:txBody>
          <a:bodyPr/>
          <a:lstStyle/>
          <a:p>
            <a:pPr eaLnBrk="1" hangingPunct="1"/>
            <a:r>
              <a:rPr lang="en-US" altLang="zh-CN" b="1">
                <a:latin typeface="黑体" pitchFamily="2" charset="-122"/>
                <a:ea typeface="黑体" pitchFamily="2" charset="-122"/>
              </a:rPr>
              <a:t>5.3 </a:t>
            </a:r>
            <a:r>
              <a:rPr lang="zh-CN" altLang="en-US" b="1">
                <a:latin typeface="黑体" pitchFamily="2" charset="-122"/>
                <a:ea typeface="黑体" pitchFamily="2" charset="-122"/>
              </a:rPr>
              <a:t>对判定的测试</a:t>
            </a:r>
          </a:p>
        </p:txBody>
      </p:sp>
      <p:sp>
        <p:nvSpPr>
          <p:cNvPr id="67588" name="Rectangle 3"/>
          <p:cNvSpPr>
            <a:spLocks noGrp="1" noChangeArrowheads="1"/>
          </p:cNvSpPr>
          <p:nvPr>
            <p:ph type="body" idx="1"/>
          </p:nvPr>
        </p:nvSpPr>
        <p:spPr/>
        <p:txBody>
          <a:bodyPr/>
          <a:lstStyle/>
          <a:p>
            <a:pPr eaLnBrk="1" hangingPunct="1"/>
            <a:r>
              <a:rPr lang="zh-CN" altLang="en-US" sz="3800" b="1">
                <a:solidFill>
                  <a:srgbClr val="0000FF"/>
                </a:solidFill>
                <a:ea typeface="华文新魏" pitchFamily="2" charset="-122"/>
              </a:rPr>
              <a:t>捉虫实践</a:t>
            </a:r>
            <a:r>
              <a:rPr lang="en-US" altLang="zh-CN" sz="3800" b="1">
                <a:solidFill>
                  <a:srgbClr val="0000FF"/>
                </a:solidFill>
                <a:ea typeface="华文新魏" pitchFamily="2" charset="-122"/>
              </a:rPr>
              <a:t>3</a:t>
            </a:r>
            <a:r>
              <a:rPr lang="zh-CN" altLang="en-US" sz="3800" b="1">
                <a:solidFill>
                  <a:srgbClr val="0000FF"/>
                </a:solidFill>
                <a:ea typeface="华文新魏" pitchFamily="2" charset="-122"/>
              </a:rPr>
              <a:t>：第二日问题</a:t>
            </a:r>
          </a:p>
          <a:p>
            <a:pPr lvl="1" eaLnBrk="1" hangingPunct="1"/>
            <a:r>
              <a:rPr lang="zh-CN" altLang="en-US" sz="3400" b="1">
                <a:solidFill>
                  <a:srgbClr val="0000FF"/>
                </a:solidFill>
                <a:ea typeface="华文新魏" pitchFamily="2" charset="-122"/>
              </a:rPr>
              <a:t>代码说明</a:t>
            </a:r>
            <a:endParaRPr lang="en-US" altLang="zh-CN" sz="3400" b="1">
              <a:solidFill>
                <a:srgbClr val="0000FF"/>
              </a:solidFill>
              <a:ea typeface="华文新魏" pitchFamily="2" charset="-122"/>
            </a:endParaRPr>
          </a:p>
          <a:p>
            <a:pPr lvl="1" eaLnBrk="1" hangingPunct="1"/>
            <a:r>
              <a:rPr lang="zh-CN" altLang="en-US" sz="3400" b="1">
                <a:solidFill>
                  <a:srgbClr val="0000FF"/>
                </a:solidFill>
                <a:ea typeface="华文新魏" pitchFamily="2" charset="-122"/>
              </a:rPr>
              <a:t>开始测试</a:t>
            </a:r>
            <a:endParaRPr lang="en-US" altLang="zh-CN" sz="3400" b="1">
              <a:solidFill>
                <a:srgbClr val="0000FF"/>
              </a:solidFill>
              <a:ea typeface="华文新魏" pitchFamily="2" charset="-122"/>
            </a:endParaRPr>
          </a:p>
          <a:p>
            <a:pPr lvl="1" eaLnBrk="1" hangingPunct="1"/>
            <a:r>
              <a:rPr lang="zh-CN" altLang="en-US" sz="3400" b="1">
                <a:solidFill>
                  <a:srgbClr val="0000FF"/>
                </a:solidFill>
                <a:ea typeface="华文新魏" pitchFamily="2" charset="-122"/>
              </a:rPr>
              <a:t>测试分析</a:t>
            </a:r>
            <a:endParaRPr lang="en-US" altLang="zh-CN" sz="3500" b="1"/>
          </a:p>
        </p:txBody>
      </p:sp>
    </p:spTree>
    <p:extLst>
      <p:ext uri="{BB962C8B-B14F-4D97-AF65-F5344CB8AC3E}">
        <p14:creationId xmlns:p14="http://schemas.microsoft.com/office/powerpoint/2010/main" val="26726402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控制流分析技术</a:t>
            </a:r>
          </a:p>
        </p:txBody>
      </p:sp>
      <p:sp>
        <p:nvSpPr>
          <p:cNvPr id="3" name="内容占位符 2"/>
          <p:cNvSpPr>
            <a:spLocks noGrp="1"/>
          </p:cNvSpPr>
          <p:nvPr>
            <p:ph idx="1"/>
          </p:nvPr>
        </p:nvSpPr>
        <p:spPr>
          <a:xfrm>
            <a:off x="566738" y="1752600"/>
            <a:ext cx="8685782" cy="4267200"/>
          </a:xfrm>
        </p:spPr>
        <p:txBody>
          <a:bodyPr/>
          <a:lstStyle/>
          <a:p>
            <a:pPr algn="just" eaLnBrk="1" hangingPunct="1"/>
            <a:r>
              <a:rPr lang="zh-CN" altLang="en-US" sz="2800" b="1" dirty="0"/>
              <a:t>关注判定节点固有的复杂性</a:t>
            </a:r>
          </a:p>
          <a:p>
            <a:pPr lvl="1" algn="just" eaLnBrk="1" hangingPunct="1"/>
            <a:r>
              <a:rPr lang="zh-CN" altLang="en-US" b="1" dirty="0">
                <a:solidFill>
                  <a:srgbClr val="FF0000"/>
                </a:solidFill>
              </a:rPr>
              <a:t>焦点：判定表达式</a:t>
            </a:r>
          </a:p>
          <a:p>
            <a:pPr lvl="1" algn="just" eaLnBrk="1" hangingPunct="1"/>
            <a:r>
              <a:rPr lang="zh-CN" altLang="en-US" b="1" dirty="0"/>
              <a:t>方法：逻辑覆盖测试</a:t>
            </a:r>
          </a:p>
          <a:p>
            <a:pPr algn="just" eaLnBrk="1" hangingPunct="1"/>
            <a:r>
              <a:rPr lang="zh-CN" altLang="en-US" sz="2800" b="1" dirty="0"/>
              <a:t>关注判定结构与循环结构对执行路径产生的影响</a:t>
            </a:r>
          </a:p>
          <a:p>
            <a:pPr lvl="1" algn="just" eaLnBrk="1" hangingPunct="1"/>
            <a:r>
              <a:rPr lang="zh-CN" altLang="en-US" b="1" dirty="0"/>
              <a:t>焦点：路径</a:t>
            </a:r>
          </a:p>
          <a:p>
            <a:pPr lvl="1" algn="just" eaLnBrk="1" hangingPunct="1"/>
            <a:r>
              <a:rPr lang="zh-CN" altLang="en-US" b="1" dirty="0"/>
              <a:t>方法：独立路径测试</a:t>
            </a:r>
          </a:p>
          <a:p>
            <a:pPr algn="just" eaLnBrk="1" hangingPunct="1"/>
            <a:r>
              <a:rPr lang="zh-CN" altLang="en-US" sz="2800" b="1" dirty="0"/>
              <a:t>关注循环结构本身的复杂性</a:t>
            </a:r>
          </a:p>
          <a:p>
            <a:pPr lvl="1" algn="just" eaLnBrk="1" hangingPunct="1"/>
            <a:r>
              <a:rPr lang="zh-CN" altLang="en-US" b="1" dirty="0"/>
              <a:t>焦点：循环体</a:t>
            </a:r>
          </a:p>
          <a:p>
            <a:pPr lvl="1" algn="just" eaLnBrk="1" hangingPunct="1"/>
            <a:r>
              <a:rPr lang="zh-CN" altLang="en-US" b="1" dirty="0"/>
              <a:t>方法：基于数据的静态分析 </a:t>
            </a:r>
          </a:p>
          <a:p>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3</a:t>
            </a:fld>
            <a:endParaRPr lang="en-US" altLang="zh-CN"/>
          </a:p>
        </p:txBody>
      </p:sp>
    </p:spTree>
    <p:extLst>
      <p:ext uri="{BB962C8B-B14F-4D97-AF65-F5344CB8AC3E}">
        <p14:creationId xmlns:p14="http://schemas.microsoft.com/office/powerpoint/2010/main" val="2941854595"/>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306233-16B8-4AD1-802C-11D77C72DF5B}" type="slidenum">
              <a:rPr lang="en-US" altLang="zh-CN" smtClean="0"/>
              <a:pPr eaLnBrk="1" hangingPunct="1"/>
              <a:t>30</a:t>
            </a:fld>
            <a:endParaRPr lang="en-US" altLang="zh-CN"/>
          </a:p>
        </p:txBody>
      </p:sp>
      <p:sp>
        <p:nvSpPr>
          <p:cNvPr id="68611" name="Rectangle 2"/>
          <p:cNvSpPr>
            <a:spLocks noGrp="1" noChangeArrowheads="1"/>
          </p:cNvSpPr>
          <p:nvPr>
            <p:ph type="title"/>
          </p:nvPr>
        </p:nvSpPr>
        <p:spPr/>
        <p:txBody>
          <a:bodyPr/>
          <a:lstStyle/>
          <a:p>
            <a:pPr eaLnBrk="1" hangingPunct="1"/>
            <a:r>
              <a:rPr lang="en-US" altLang="zh-CN" b="1">
                <a:latin typeface="黑体" pitchFamily="2" charset="-122"/>
                <a:ea typeface="黑体" pitchFamily="2" charset="-122"/>
              </a:rPr>
              <a:t>5.3 </a:t>
            </a:r>
            <a:r>
              <a:rPr lang="zh-CN" altLang="en-US" b="1">
                <a:latin typeface="黑体" pitchFamily="2" charset="-122"/>
                <a:ea typeface="黑体" pitchFamily="2" charset="-122"/>
              </a:rPr>
              <a:t>对判定的测试</a:t>
            </a:r>
          </a:p>
        </p:txBody>
      </p:sp>
      <p:sp>
        <p:nvSpPr>
          <p:cNvPr id="68612" name="Rectangle 3"/>
          <p:cNvSpPr>
            <a:spLocks noGrp="1" noChangeArrowheads="1"/>
          </p:cNvSpPr>
          <p:nvPr>
            <p:ph type="body" idx="1"/>
          </p:nvPr>
        </p:nvSpPr>
        <p:spPr/>
        <p:txBody>
          <a:bodyPr/>
          <a:lstStyle/>
          <a:p>
            <a:pPr eaLnBrk="1" hangingPunct="1"/>
            <a:r>
              <a:rPr lang="zh-CN" altLang="en-US" sz="3400" b="1">
                <a:solidFill>
                  <a:srgbClr val="0000FF"/>
                </a:solidFill>
                <a:ea typeface="华文新魏" pitchFamily="2" charset="-122"/>
              </a:rPr>
              <a:t>代码说明</a:t>
            </a:r>
            <a:endParaRPr lang="en-US" altLang="zh-CN" sz="3400" b="1">
              <a:solidFill>
                <a:srgbClr val="0000FF"/>
              </a:solidFill>
              <a:ea typeface="华文新魏" pitchFamily="2" charset="-122"/>
            </a:endParaRPr>
          </a:p>
          <a:p>
            <a:pPr eaLnBrk="1" hangingPunct="1"/>
            <a:r>
              <a:rPr lang="zh-CN" altLang="en-US" sz="3400" b="1">
                <a:solidFill>
                  <a:srgbClr val="0000FF"/>
                </a:solidFill>
                <a:ea typeface="华文新魏" pitchFamily="2" charset="-122"/>
              </a:rPr>
              <a:t>共包含</a:t>
            </a:r>
            <a:r>
              <a:rPr lang="en-US" altLang="en-US" sz="3400" b="1">
                <a:solidFill>
                  <a:srgbClr val="0000FF"/>
                </a:solidFill>
                <a:ea typeface="华文新魏" pitchFamily="2" charset="-122"/>
              </a:rPr>
              <a:t>5</a:t>
            </a:r>
            <a:r>
              <a:rPr lang="zh-CN" altLang="en-US" sz="3400" b="1">
                <a:solidFill>
                  <a:srgbClr val="0000FF"/>
                </a:solidFill>
                <a:ea typeface="华文新魏" pitchFamily="2" charset="-122"/>
              </a:rPr>
              <a:t>个判定节点，含</a:t>
            </a:r>
            <a:r>
              <a:rPr lang="en-US" altLang="en-US" sz="3400" b="1">
                <a:solidFill>
                  <a:srgbClr val="0000FF"/>
                </a:solidFill>
                <a:ea typeface="华文新魏" pitchFamily="2" charset="-122"/>
              </a:rPr>
              <a:t>13</a:t>
            </a:r>
            <a:r>
              <a:rPr lang="zh-CN" altLang="en-US" sz="3400" b="1">
                <a:solidFill>
                  <a:srgbClr val="0000FF"/>
                </a:solidFill>
                <a:ea typeface="华文新魏" pitchFamily="2" charset="-122"/>
              </a:rPr>
              <a:t>个简单逻辑判定条件</a:t>
            </a:r>
            <a:endParaRPr lang="en-US" altLang="zh-CN" sz="3400" b="1">
              <a:solidFill>
                <a:srgbClr val="0000FF"/>
              </a:solidFill>
              <a:ea typeface="华文新魏" pitchFamily="2" charset="-122"/>
            </a:endParaRPr>
          </a:p>
          <a:p>
            <a:pPr lvl="1"/>
            <a:r>
              <a:rPr lang="en-US" altLang="en-US" b="1">
                <a:solidFill>
                  <a:srgbClr val="0000FF"/>
                </a:solidFill>
                <a:ea typeface="华文新魏" pitchFamily="2" charset="-122"/>
              </a:rPr>
              <a:t>T1</a:t>
            </a:r>
            <a:r>
              <a:rPr lang="zh-CN" altLang="en-US" b="1">
                <a:solidFill>
                  <a:srgbClr val="0000FF"/>
                </a:solidFill>
                <a:ea typeface="华文新魏" pitchFamily="2" charset="-122"/>
              </a:rPr>
              <a:t>：</a:t>
            </a:r>
            <a:r>
              <a:rPr lang="en-US" altLang="en-US" b="1">
                <a:solidFill>
                  <a:srgbClr val="0000FF"/>
                </a:solidFill>
                <a:ea typeface="华文新魏" pitchFamily="2" charset="-122"/>
              </a:rPr>
              <a:t>date.m_month % 2 == 1</a:t>
            </a:r>
            <a:endParaRPr lang="zh-CN" altLang="en-US" b="1">
              <a:solidFill>
                <a:srgbClr val="0000FF"/>
              </a:solidFill>
              <a:ea typeface="华文新魏" pitchFamily="2" charset="-122"/>
            </a:endParaRPr>
          </a:p>
          <a:p>
            <a:pPr lvl="1"/>
            <a:r>
              <a:rPr lang="en-US" altLang="en-US" b="1">
                <a:solidFill>
                  <a:srgbClr val="0000FF"/>
                </a:solidFill>
                <a:ea typeface="华文新魏" pitchFamily="2" charset="-122"/>
              </a:rPr>
              <a:t>T2</a:t>
            </a:r>
            <a:r>
              <a:rPr lang="zh-CN" altLang="en-US" b="1">
                <a:solidFill>
                  <a:srgbClr val="0000FF"/>
                </a:solidFill>
                <a:ea typeface="华文新魏" pitchFamily="2" charset="-122"/>
              </a:rPr>
              <a:t>：</a:t>
            </a:r>
            <a:r>
              <a:rPr lang="en-US" altLang="en-US" b="1">
                <a:solidFill>
                  <a:srgbClr val="0000FF"/>
                </a:solidFill>
                <a:ea typeface="华文新魏" pitchFamily="2" charset="-122"/>
              </a:rPr>
              <a:t>date.m_month &lt; 8</a:t>
            </a:r>
            <a:endParaRPr lang="zh-CN" altLang="en-US" b="1">
              <a:solidFill>
                <a:srgbClr val="0000FF"/>
              </a:solidFill>
              <a:ea typeface="华文新魏" pitchFamily="2" charset="-122"/>
            </a:endParaRPr>
          </a:p>
          <a:p>
            <a:pPr lvl="1"/>
            <a:r>
              <a:rPr lang="en-US" altLang="en-US" b="1">
                <a:solidFill>
                  <a:srgbClr val="0000FF"/>
                </a:solidFill>
                <a:ea typeface="华文新魏" pitchFamily="2" charset="-122"/>
              </a:rPr>
              <a:t>T3</a:t>
            </a:r>
            <a:r>
              <a:rPr lang="zh-CN" altLang="en-US" b="1">
                <a:solidFill>
                  <a:srgbClr val="0000FF"/>
                </a:solidFill>
                <a:ea typeface="华文新魏" pitchFamily="2" charset="-122"/>
              </a:rPr>
              <a:t>：</a:t>
            </a:r>
            <a:r>
              <a:rPr lang="en-US" altLang="en-US" b="1">
                <a:solidFill>
                  <a:srgbClr val="0000FF"/>
                </a:solidFill>
                <a:ea typeface="华文新魏" pitchFamily="2" charset="-122"/>
              </a:rPr>
              <a:t>date.m_month % 2 == 0</a:t>
            </a:r>
            <a:endParaRPr lang="zh-CN" altLang="en-US" b="1">
              <a:solidFill>
                <a:srgbClr val="0000FF"/>
              </a:solidFill>
              <a:ea typeface="华文新魏" pitchFamily="2" charset="-122"/>
            </a:endParaRPr>
          </a:p>
          <a:p>
            <a:pPr lvl="1"/>
            <a:r>
              <a:rPr lang="en-US" altLang="en-US" b="1">
                <a:solidFill>
                  <a:srgbClr val="0000FF"/>
                </a:solidFill>
                <a:ea typeface="华文新魏" pitchFamily="2" charset="-122"/>
              </a:rPr>
              <a:t>T4</a:t>
            </a:r>
            <a:r>
              <a:rPr lang="zh-CN" altLang="en-US" b="1">
                <a:solidFill>
                  <a:srgbClr val="0000FF"/>
                </a:solidFill>
                <a:ea typeface="华文新魏" pitchFamily="2" charset="-122"/>
              </a:rPr>
              <a:t>：</a:t>
            </a:r>
            <a:r>
              <a:rPr lang="en-US" altLang="en-US" b="1">
                <a:solidFill>
                  <a:srgbClr val="0000FF"/>
                </a:solidFill>
                <a:ea typeface="华文新魏" pitchFamily="2" charset="-122"/>
              </a:rPr>
              <a:t>date.m_month &gt;= 8</a:t>
            </a:r>
            <a:endParaRPr lang="zh-CN" altLang="en-US" b="1">
              <a:solidFill>
                <a:srgbClr val="0000FF"/>
              </a:solidFill>
              <a:ea typeface="华文新魏" pitchFamily="2" charset="-122"/>
            </a:endParaRPr>
          </a:p>
          <a:p>
            <a:pPr lvl="1"/>
            <a:r>
              <a:rPr lang="en-US" altLang="en-US" b="1">
                <a:solidFill>
                  <a:srgbClr val="0000FF"/>
                </a:solidFill>
                <a:ea typeface="华文新魏" pitchFamily="2" charset="-122"/>
              </a:rPr>
              <a:t>T5</a:t>
            </a:r>
            <a:r>
              <a:rPr lang="zh-CN" altLang="en-US" b="1">
                <a:solidFill>
                  <a:srgbClr val="0000FF"/>
                </a:solidFill>
                <a:ea typeface="华文新魏" pitchFamily="2" charset="-122"/>
              </a:rPr>
              <a:t>：</a:t>
            </a:r>
            <a:r>
              <a:rPr lang="en-US" altLang="en-US" b="1">
                <a:solidFill>
                  <a:srgbClr val="0000FF"/>
                </a:solidFill>
                <a:ea typeface="华文新魏" pitchFamily="2" charset="-122"/>
              </a:rPr>
              <a:t>date.m_month == 4 </a:t>
            </a:r>
            <a:endParaRPr lang="zh-CN" altLang="en-US" b="1">
              <a:solidFill>
                <a:srgbClr val="0000FF"/>
              </a:solidFill>
              <a:ea typeface="华文新魏" pitchFamily="2" charset="-122"/>
            </a:endParaRPr>
          </a:p>
          <a:p>
            <a:pPr lvl="1"/>
            <a:r>
              <a:rPr lang="en-US" altLang="en-US" b="1">
                <a:solidFill>
                  <a:srgbClr val="0000FF"/>
                </a:solidFill>
                <a:ea typeface="华文新魏" pitchFamily="2" charset="-122"/>
              </a:rPr>
              <a:t>T6</a:t>
            </a:r>
            <a:r>
              <a:rPr lang="zh-CN" altLang="en-US" b="1">
                <a:solidFill>
                  <a:srgbClr val="0000FF"/>
                </a:solidFill>
                <a:ea typeface="华文新魏" pitchFamily="2" charset="-122"/>
              </a:rPr>
              <a:t>：</a:t>
            </a:r>
            <a:r>
              <a:rPr lang="en-US" altLang="en-US" b="1">
                <a:solidFill>
                  <a:srgbClr val="0000FF"/>
                </a:solidFill>
                <a:ea typeface="华文新魏" pitchFamily="2" charset="-122"/>
              </a:rPr>
              <a:t>date.m_month == 6</a:t>
            </a:r>
            <a:endParaRPr lang="en-US" altLang="zh-CN" b="1">
              <a:solidFill>
                <a:srgbClr val="0000FF"/>
              </a:solidFill>
              <a:ea typeface="华文新魏" pitchFamily="2" charset="-122"/>
            </a:endParaRPr>
          </a:p>
        </p:txBody>
      </p:sp>
    </p:spTree>
    <p:extLst>
      <p:ext uri="{BB962C8B-B14F-4D97-AF65-F5344CB8AC3E}">
        <p14:creationId xmlns:p14="http://schemas.microsoft.com/office/powerpoint/2010/main" val="267316324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30F4716-784F-47D5-9B98-8EA5CB863519}" type="slidenum">
              <a:rPr lang="en-US" altLang="zh-CN" smtClean="0"/>
              <a:pPr eaLnBrk="1" hangingPunct="1"/>
              <a:t>31</a:t>
            </a:fld>
            <a:endParaRPr lang="en-US" altLang="zh-CN"/>
          </a:p>
        </p:txBody>
      </p:sp>
      <p:sp>
        <p:nvSpPr>
          <p:cNvPr id="69635" name="Rectangle 2"/>
          <p:cNvSpPr>
            <a:spLocks noGrp="1" noChangeArrowheads="1"/>
          </p:cNvSpPr>
          <p:nvPr>
            <p:ph type="title"/>
          </p:nvPr>
        </p:nvSpPr>
        <p:spPr/>
        <p:txBody>
          <a:bodyPr/>
          <a:lstStyle/>
          <a:p>
            <a:pPr eaLnBrk="1" hangingPunct="1"/>
            <a:r>
              <a:rPr lang="en-US" altLang="zh-CN" b="1">
                <a:latin typeface="黑体" pitchFamily="2" charset="-122"/>
                <a:ea typeface="黑体" pitchFamily="2" charset="-122"/>
              </a:rPr>
              <a:t>5.3 </a:t>
            </a:r>
            <a:r>
              <a:rPr lang="zh-CN" altLang="en-US" b="1">
                <a:latin typeface="黑体" pitchFamily="2" charset="-122"/>
                <a:ea typeface="黑体" pitchFamily="2" charset="-122"/>
              </a:rPr>
              <a:t>对判定的测试</a:t>
            </a:r>
          </a:p>
        </p:txBody>
      </p:sp>
      <p:sp>
        <p:nvSpPr>
          <p:cNvPr id="69636" name="Rectangle 3"/>
          <p:cNvSpPr>
            <a:spLocks noGrp="1" noChangeArrowheads="1"/>
          </p:cNvSpPr>
          <p:nvPr>
            <p:ph type="body" idx="1"/>
          </p:nvPr>
        </p:nvSpPr>
        <p:spPr/>
        <p:txBody>
          <a:bodyPr/>
          <a:lstStyle/>
          <a:p>
            <a:pPr eaLnBrk="1" hangingPunct="1"/>
            <a:r>
              <a:rPr lang="zh-CN" altLang="en-US" sz="3400" b="1">
                <a:solidFill>
                  <a:srgbClr val="0000FF"/>
                </a:solidFill>
                <a:ea typeface="华文新魏" pitchFamily="2" charset="-122"/>
              </a:rPr>
              <a:t>代码说明（续）</a:t>
            </a:r>
            <a:endParaRPr lang="en-US" altLang="zh-CN" sz="3400" b="1">
              <a:solidFill>
                <a:srgbClr val="0000FF"/>
              </a:solidFill>
              <a:ea typeface="华文新魏" pitchFamily="2" charset="-122"/>
            </a:endParaRPr>
          </a:p>
          <a:p>
            <a:pPr lvl="1"/>
            <a:r>
              <a:rPr lang="en-US" altLang="en-US" b="1">
                <a:solidFill>
                  <a:srgbClr val="0000FF"/>
                </a:solidFill>
                <a:ea typeface="华文新魏" pitchFamily="2" charset="-122"/>
              </a:rPr>
              <a:t>T7</a:t>
            </a:r>
            <a:r>
              <a:rPr lang="zh-CN" altLang="en-US" b="1">
                <a:solidFill>
                  <a:srgbClr val="0000FF"/>
                </a:solidFill>
                <a:ea typeface="华文新魏" pitchFamily="2" charset="-122"/>
              </a:rPr>
              <a:t>：</a:t>
            </a:r>
            <a:r>
              <a:rPr lang="en-US" altLang="en-US" b="1">
                <a:solidFill>
                  <a:srgbClr val="0000FF"/>
                </a:solidFill>
                <a:ea typeface="华文新魏" pitchFamily="2" charset="-122"/>
              </a:rPr>
              <a:t>date.m_month == 9</a:t>
            </a:r>
            <a:endParaRPr lang="zh-CN" altLang="en-US" b="1">
              <a:solidFill>
                <a:srgbClr val="0000FF"/>
              </a:solidFill>
              <a:ea typeface="华文新魏" pitchFamily="2" charset="-122"/>
            </a:endParaRPr>
          </a:p>
          <a:p>
            <a:pPr lvl="1"/>
            <a:r>
              <a:rPr lang="en-US" altLang="en-US" b="1">
                <a:solidFill>
                  <a:srgbClr val="0000FF"/>
                </a:solidFill>
                <a:ea typeface="华文新魏" pitchFamily="2" charset="-122"/>
              </a:rPr>
              <a:t>T8</a:t>
            </a:r>
            <a:r>
              <a:rPr lang="zh-CN" altLang="en-US" b="1">
                <a:solidFill>
                  <a:srgbClr val="0000FF"/>
                </a:solidFill>
                <a:ea typeface="华文新魏" pitchFamily="2" charset="-122"/>
              </a:rPr>
              <a:t>：</a:t>
            </a:r>
            <a:r>
              <a:rPr lang="en-US" altLang="en-US" b="1">
                <a:solidFill>
                  <a:srgbClr val="0000FF"/>
                </a:solidFill>
                <a:ea typeface="华文新魏" pitchFamily="2" charset="-122"/>
              </a:rPr>
              <a:t>date.m_month == 11</a:t>
            </a:r>
            <a:endParaRPr lang="zh-CN" altLang="en-US" b="1">
              <a:solidFill>
                <a:srgbClr val="0000FF"/>
              </a:solidFill>
              <a:ea typeface="华文新魏" pitchFamily="2" charset="-122"/>
            </a:endParaRPr>
          </a:p>
          <a:p>
            <a:pPr lvl="1"/>
            <a:r>
              <a:rPr lang="en-US" altLang="en-US" b="1">
                <a:solidFill>
                  <a:srgbClr val="0000FF"/>
                </a:solidFill>
                <a:ea typeface="华文新魏" pitchFamily="2" charset="-122"/>
              </a:rPr>
              <a:t>T9</a:t>
            </a:r>
            <a:r>
              <a:rPr lang="zh-CN" altLang="en-US" b="1">
                <a:solidFill>
                  <a:srgbClr val="0000FF"/>
                </a:solidFill>
                <a:ea typeface="华文新魏" pitchFamily="2" charset="-122"/>
              </a:rPr>
              <a:t>：</a:t>
            </a:r>
            <a:r>
              <a:rPr lang="en-US" altLang="en-US" b="1">
                <a:solidFill>
                  <a:srgbClr val="0000FF"/>
                </a:solidFill>
                <a:ea typeface="华文新魏" pitchFamily="2" charset="-122"/>
              </a:rPr>
              <a:t>date.m_year % 4 == 0</a:t>
            </a:r>
            <a:endParaRPr lang="zh-CN" altLang="en-US" b="1">
              <a:solidFill>
                <a:srgbClr val="0000FF"/>
              </a:solidFill>
              <a:ea typeface="华文新魏" pitchFamily="2" charset="-122"/>
            </a:endParaRPr>
          </a:p>
          <a:p>
            <a:pPr lvl="1"/>
            <a:r>
              <a:rPr lang="en-US" altLang="en-US" b="1">
                <a:solidFill>
                  <a:srgbClr val="0000FF"/>
                </a:solidFill>
                <a:ea typeface="华文新魏" pitchFamily="2" charset="-122"/>
              </a:rPr>
              <a:t>T10</a:t>
            </a:r>
            <a:r>
              <a:rPr lang="zh-CN" altLang="en-US" b="1">
                <a:solidFill>
                  <a:srgbClr val="0000FF"/>
                </a:solidFill>
                <a:ea typeface="华文新魏" pitchFamily="2" charset="-122"/>
              </a:rPr>
              <a:t>：</a:t>
            </a:r>
            <a:r>
              <a:rPr lang="en-US" altLang="en-US" b="1">
                <a:solidFill>
                  <a:srgbClr val="0000FF"/>
                </a:solidFill>
                <a:ea typeface="华文新魏" pitchFamily="2" charset="-122"/>
              </a:rPr>
              <a:t>date.m_year % 100 != 0</a:t>
            </a:r>
            <a:endParaRPr lang="zh-CN" altLang="en-US" b="1">
              <a:solidFill>
                <a:srgbClr val="0000FF"/>
              </a:solidFill>
              <a:ea typeface="华文新魏" pitchFamily="2" charset="-122"/>
            </a:endParaRPr>
          </a:p>
          <a:p>
            <a:pPr lvl="1"/>
            <a:r>
              <a:rPr lang="en-US" altLang="en-US" b="1">
                <a:solidFill>
                  <a:srgbClr val="0000FF"/>
                </a:solidFill>
                <a:ea typeface="华文新魏" pitchFamily="2" charset="-122"/>
              </a:rPr>
              <a:t>T11</a:t>
            </a:r>
            <a:r>
              <a:rPr lang="zh-CN" altLang="en-US" b="1">
                <a:solidFill>
                  <a:srgbClr val="0000FF"/>
                </a:solidFill>
                <a:ea typeface="华文新魏" pitchFamily="2" charset="-122"/>
              </a:rPr>
              <a:t>：</a:t>
            </a:r>
            <a:r>
              <a:rPr lang="en-US" altLang="en-US" b="1">
                <a:solidFill>
                  <a:srgbClr val="0000FF"/>
                </a:solidFill>
                <a:ea typeface="华文新魏" pitchFamily="2" charset="-122"/>
              </a:rPr>
              <a:t>date.m_year % 400 == 0</a:t>
            </a:r>
            <a:endParaRPr lang="zh-CN" altLang="en-US" b="1">
              <a:solidFill>
                <a:srgbClr val="0000FF"/>
              </a:solidFill>
              <a:ea typeface="华文新魏" pitchFamily="2" charset="-122"/>
            </a:endParaRPr>
          </a:p>
          <a:p>
            <a:pPr lvl="1"/>
            <a:r>
              <a:rPr lang="en-US" altLang="en-US" b="1">
                <a:solidFill>
                  <a:srgbClr val="0000FF"/>
                </a:solidFill>
                <a:ea typeface="华文新魏" pitchFamily="2" charset="-122"/>
              </a:rPr>
              <a:t>T12</a:t>
            </a:r>
            <a:r>
              <a:rPr lang="zh-CN" altLang="en-US" b="1">
                <a:solidFill>
                  <a:srgbClr val="0000FF"/>
                </a:solidFill>
                <a:ea typeface="华文新魏" pitchFamily="2" charset="-122"/>
              </a:rPr>
              <a:t>：</a:t>
            </a:r>
            <a:r>
              <a:rPr lang="en-US" altLang="en-US" b="1">
                <a:solidFill>
                  <a:srgbClr val="0000FF"/>
                </a:solidFill>
                <a:ea typeface="华文新魏" pitchFamily="2" charset="-122"/>
              </a:rPr>
              <a:t>date.m_day == lastday</a:t>
            </a:r>
            <a:endParaRPr lang="zh-CN" altLang="en-US" b="1">
              <a:solidFill>
                <a:srgbClr val="0000FF"/>
              </a:solidFill>
              <a:ea typeface="华文新魏" pitchFamily="2" charset="-122"/>
            </a:endParaRPr>
          </a:p>
          <a:p>
            <a:pPr lvl="1"/>
            <a:r>
              <a:rPr lang="en-US" altLang="en-US" b="1">
                <a:solidFill>
                  <a:srgbClr val="0000FF"/>
                </a:solidFill>
                <a:ea typeface="华文新魏" pitchFamily="2" charset="-122"/>
              </a:rPr>
              <a:t>T13</a:t>
            </a:r>
            <a:r>
              <a:rPr lang="zh-CN" altLang="en-US" b="1">
                <a:solidFill>
                  <a:srgbClr val="0000FF"/>
                </a:solidFill>
                <a:ea typeface="华文新魏" pitchFamily="2" charset="-122"/>
              </a:rPr>
              <a:t>：</a:t>
            </a:r>
            <a:r>
              <a:rPr lang="en-US" altLang="en-US" b="1">
                <a:solidFill>
                  <a:srgbClr val="0000FF"/>
                </a:solidFill>
                <a:ea typeface="华文新魏" pitchFamily="2" charset="-122"/>
              </a:rPr>
              <a:t>date.m_month == 12</a:t>
            </a:r>
            <a:endParaRPr lang="en-US" altLang="zh-CN" b="1">
              <a:solidFill>
                <a:srgbClr val="0000FF"/>
              </a:solidFill>
              <a:ea typeface="华文新魏" pitchFamily="2" charset="-122"/>
            </a:endParaRPr>
          </a:p>
        </p:txBody>
      </p:sp>
    </p:spTree>
    <p:extLst>
      <p:ext uri="{BB962C8B-B14F-4D97-AF65-F5344CB8AC3E}">
        <p14:creationId xmlns:p14="http://schemas.microsoft.com/office/powerpoint/2010/main" val="5699379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4F1E665-DD29-488F-A394-0E1B50A195CE}" type="slidenum">
              <a:rPr lang="en-US" altLang="zh-CN" smtClean="0"/>
              <a:pPr eaLnBrk="1" hangingPunct="1"/>
              <a:t>32</a:t>
            </a:fld>
            <a:endParaRPr lang="en-US" altLang="zh-CN"/>
          </a:p>
        </p:txBody>
      </p:sp>
      <p:sp>
        <p:nvSpPr>
          <p:cNvPr id="70659" name="Rectangle 2"/>
          <p:cNvSpPr>
            <a:spLocks noGrp="1" noChangeArrowheads="1"/>
          </p:cNvSpPr>
          <p:nvPr>
            <p:ph type="title"/>
          </p:nvPr>
        </p:nvSpPr>
        <p:spPr/>
        <p:txBody>
          <a:bodyPr/>
          <a:lstStyle/>
          <a:p>
            <a:pPr eaLnBrk="1" hangingPunct="1"/>
            <a:r>
              <a:rPr lang="en-US" altLang="zh-CN" b="1">
                <a:latin typeface="黑体" pitchFamily="2" charset="-122"/>
                <a:ea typeface="黑体" pitchFamily="2" charset="-122"/>
              </a:rPr>
              <a:t>5.3 </a:t>
            </a:r>
            <a:r>
              <a:rPr lang="zh-CN" altLang="en-US" b="1">
                <a:latin typeface="黑体" pitchFamily="2" charset="-122"/>
                <a:ea typeface="黑体" pitchFamily="2" charset="-122"/>
              </a:rPr>
              <a:t>对判定的测试</a:t>
            </a:r>
          </a:p>
        </p:txBody>
      </p:sp>
      <p:sp>
        <p:nvSpPr>
          <p:cNvPr id="70660" name="Rectangle 3"/>
          <p:cNvSpPr>
            <a:spLocks noGrp="1" noChangeArrowheads="1"/>
          </p:cNvSpPr>
          <p:nvPr>
            <p:ph type="body" idx="1"/>
          </p:nvPr>
        </p:nvSpPr>
        <p:spPr/>
        <p:txBody>
          <a:bodyPr/>
          <a:lstStyle/>
          <a:p>
            <a:pPr eaLnBrk="1" hangingPunct="1"/>
            <a:r>
              <a:rPr lang="zh-CN" altLang="en-US" sz="3800" b="1">
                <a:solidFill>
                  <a:srgbClr val="0000FF"/>
                </a:solidFill>
                <a:ea typeface="华文新魏" pitchFamily="2" charset="-122"/>
              </a:rPr>
              <a:t>开始测试</a:t>
            </a:r>
            <a:endParaRPr lang="en-US" altLang="zh-CN" sz="3800" b="1">
              <a:solidFill>
                <a:srgbClr val="0000FF"/>
              </a:solidFill>
              <a:ea typeface="华文新魏" pitchFamily="2" charset="-122"/>
            </a:endParaRPr>
          </a:p>
          <a:p>
            <a:pPr eaLnBrk="1" hangingPunct="1"/>
            <a:r>
              <a:rPr lang="en-US" altLang="zh-CN" sz="3800" b="1">
                <a:solidFill>
                  <a:srgbClr val="0000FF"/>
                </a:solidFill>
                <a:ea typeface="华文新魏" pitchFamily="2" charset="-122"/>
              </a:rPr>
              <a:t>1</a:t>
            </a:r>
            <a:r>
              <a:rPr lang="zh-CN" altLang="en-US" sz="3800" b="1">
                <a:solidFill>
                  <a:srgbClr val="0000FF"/>
                </a:solidFill>
                <a:ea typeface="华文新魏" pitchFamily="2" charset="-122"/>
              </a:rPr>
              <a:t>、选择判定覆盖指标</a:t>
            </a:r>
            <a:endParaRPr lang="en-US" altLang="zh-CN" sz="3800" b="1">
              <a:solidFill>
                <a:srgbClr val="0000FF"/>
              </a:solidFill>
              <a:ea typeface="华文新魏" pitchFamily="2" charset="-122"/>
            </a:endParaRPr>
          </a:p>
        </p:txBody>
      </p:sp>
      <p:pic>
        <p:nvPicPr>
          <p:cNvPr id="706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3286125"/>
            <a:ext cx="82534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06294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EA69E5B-8A00-4C16-94B2-0692BF07ABEA}" type="slidenum">
              <a:rPr lang="en-US" altLang="zh-CN" smtClean="0"/>
              <a:pPr eaLnBrk="1" hangingPunct="1"/>
              <a:t>33</a:t>
            </a:fld>
            <a:endParaRPr lang="en-US" altLang="zh-CN"/>
          </a:p>
        </p:txBody>
      </p:sp>
      <p:sp>
        <p:nvSpPr>
          <p:cNvPr id="71683" name="Rectangle 2"/>
          <p:cNvSpPr>
            <a:spLocks noGrp="1" noChangeArrowheads="1"/>
          </p:cNvSpPr>
          <p:nvPr>
            <p:ph type="title"/>
          </p:nvPr>
        </p:nvSpPr>
        <p:spPr/>
        <p:txBody>
          <a:bodyPr/>
          <a:lstStyle/>
          <a:p>
            <a:pPr eaLnBrk="1" hangingPunct="1"/>
            <a:r>
              <a:rPr lang="en-US" altLang="zh-CN" b="1">
                <a:latin typeface="黑体" pitchFamily="2" charset="-122"/>
                <a:ea typeface="黑体" pitchFamily="2" charset="-122"/>
              </a:rPr>
              <a:t>5.3 </a:t>
            </a:r>
            <a:r>
              <a:rPr lang="zh-CN" altLang="en-US" b="1">
                <a:latin typeface="黑体" pitchFamily="2" charset="-122"/>
                <a:ea typeface="黑体" pitchFamily="2" charset="-122"/>
              </a:rPr>
              <a:t>对判定的测试</a:t>
            </a:r>
          </a:p>
        </p:txBody>
      </p:sp>
      <p:sp>
        <p:nvSpPr>
          <p:cNvPr id="71684" name="Rectangle 3"/>
          <p:cNvSpPr>
            <a:spLocks noGrp="1" noChangeArrowheads="1"/>
          </p:cNvSpPr>
          <p:nvPr>
            <p:ph type="body" idx="1"/>
          </p:nvPr>
        </p:nvSpPr>
        <p:spPr/>
        <p:txBody>
          <a:bodyPr/>
          <a:lstStyle/>
          <a:p>
            <a:pPr eaLnBrk="1" hangingPunct="1"/>
            <a:r>
              <a:rPr lang="zh-CN" altLang="en-US" sz="3800" b="1">
                <a:solidFill>
                  <a:srgbClr val="0000FF"/>
                </a:solidFill>
                <a:ea typeface="华文新魏" pitchFamily="2" charset="-122"/>
              </a:rPr>
              <a:t>开始测试</a:t>
            </a:r>
            <a:endParaRPr lang="en-US" altLang="zh-CN" sz="3800" b="1">
              <a:solidFill>
                <a:srgbClr val="0000FF"/>
              </a:solidFill>
              <a:ea typeface="华文新魏" pitchFamily="2" charset="-122"/>
            </a:endParaRPr>
          </a:p>
          <a:p>
            <a:pPr eaLnBrk="1" hangingPunct="1"/>
            <a:r>
              <a:rPr lang="en-US" altLang="zh-CN" sz="3800" b="1">
                <a:solidFill>
                  <a:srgbClr val="0000FF"/>
                </a:solidFill>
                <a:ea typeface="华文新魏" pitchFamily="2" charset="-122"/>
              </a:rPr>
              <a:t>2</a:t>
            </a:r>
            <a:r>
              <a:rPr lang="zh-CN" altLang="en-US" sz="3800" b="1">
                <a:solidFill>
                  <a:srgbClr val="0000FF"/>
                </a:solidFill>
                <a:ea typeface="华文新魏" pitchFamily="2" charset="-122"/>
              </a:rPr>
              <a:t>、选择条件覆盖指标</a:t>
            </a:r>
            <a:endParaRPr lang="en-US" altLang="zh-CN" sz="3800" b="1">
              <a:solidFill>
                <a:srgbClr val="0000FF"/>
              </a:solidFill>
              <a:ea typeface="华文新魏" pitchFamily="2" charset="-122"/>
            </a:endParaRPr>
          </a:p>
        </p:txBody>
      </p:sp>
      <p:pic>
        <p:nvPicPr>
          <p:cNvPr id="716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3250"/>
            <a:ext cx="90836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5573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9D2AC7D-770F-4BE7-B687-3579EE88C1E1}" type="slidenum">
              <a:rPr lang="en-US" altLang="zh-CN" smtClean="0"/>
              <a:pPr eaLnBrk="1" hangingPunct="1"/>
              <a:t>34</a:t>
            </a:fld>
            <a:endParaRPr lang="en-US" altLang="zh-CN"/>
          </a:p>
        </p:txBody>
      </p:sp>
      <p:sp>
        <p:nvSpPr>
          <p:cNvPr id="72707" name="Rectangle 2"/>
          <p:cNvSpPr>
            <a:spLocks noGrp="1" noChangeArrowheads="1"/>
          </p:cNvSpPr>
          <p:nvPr>
            <p:ph type="title"/>
          </p:nvPr>
        </p:nvSpPr>
        <p:spPr/>
        <p:txBody>
          <a:bodyPr/>
          <a:lstStyle/>
          <a:p>
            <a:pPr eaLnBrk="1" hangingPunct="1"/>
            <a:r>
              <a:rPr lang="en-US" altLang="zh-CN" b="1" dirty="0">
                <a:latin typeface="黑体" pitchFamily="2" charset="-122"/>
                <a:ea typeface="黑体" pitchFamily="2" charset="-122"/>
              </a:rPr>
              <a:t>5.3 </a:t>
            </a:r>
            <a:r>
              <a:rPr lang="zh-CN" altLang="en-US" b="1" dirty="0">
                <a:latin typeface="黑体" pitchFamily="2" charset="-122"/>
                <a:ea typeface="黑体" pitchFamily="2" charset="-122"/>
              </a:rPr>
              <a:t>对判定的测试</a:t>
            </a:r>
          </a:p>
        </p:txBody>
      </p:sp>
      <p:sp>
        <p:nvSpPr>
          <p:cNvPr id="72708" name="Rectangle 3"/>
          <p:cNvSpPr>
            <a:spLocks noGrp="1" noChangeArrowheads="1"/>
          </p:cNvSpPr>
          <p:nvPr>
            <p:ph type="body" idx="1"/>
          </p:nvPr>
        </p:nvSpPr>
        <p:spPr/>
        <p:txBody>
          <a:bodyPr/>
          <a:lstStyle/>
          <a:p>
            <a:pPr eaLnBrk="1" hangingPunct="1"/>
            <a:r>
              <a:rPr lang="zh-CN" altLang="en-US" sz="3800" b="1">
                <a:solidFill>
                  <a:srgbClr val="0000FF"/>
                </a:solidFill>
                <a:ea typeface="华文新魏" pitchFamily="2" charset="-122"/>
              </a:rPr>
              <a:t>测试分析</a:t>
            </a:r>
            <a:endParaRPr lang="en-US" altLang="zh-CN" sz="3800" b="1">
              <a:solidFill>
                <a:srgbClr val="0000FF"/>
              </a:solidFill>
              <a:ea typeface="华文新魏" pitchFamily="2" charset="-122"/>
            </a:endParaRPr>
          </a:p>
          <a:p>
            <a:pPr lvl="1" eaLnBrk="1" hangingPunct="1"/>
            <a:r>
              <a:rPr lang="zh-CN" altLang="en-US" sz="3400" b="1">
                <a:solidFill>
                  <a:srgbClr val="0000FF"/>
                </a:solidFill>
                <a:ea typeface="华文新魏" pitchFamily="2" charset="-122"/>
              </a:rPr>
              <a:t>仅靠判定覆盖或条件覆盖指标只能保证测试到对应这些分支，但并不能深入理解各判定节点在实现函数功能方面所起到的关键作用</a:t>
            </a:r>
            <a:endParaRPr lang="en-US" altLang="zh-CN" sz="3400" b="1">
              <a:solidFill>
                <a:srgbClr val="0000FF"/>
              </a:solidFill>
              <a:ea typeface="华文新魏" pitchFamily="2" charset="-122"/>
            </a:endParaRPr>
          </a:p>
          <a:p>
            <a:pPr lvl="1" eaLnBrk="1" hangingPunct="1"/>
            <a:r>
              <a:rPr lang="zh-CN" altLang="en-US" sz="3400" b="1">
                <a:solidFill>
                  <a:srgbClr val="0000FF"/>
                </a:solidFill>
                <a:ea typeface="华文新魏" pitchFamily="2" charset="-122"/>
              </a:rPr>
              <a:t>若引入条件组合覆盖，测试工作量往往又是测试人员所难以承受的</a:t>
            </a:r>
            <a:endParaRPr lang="en-US" altLang="zh-CN" sz="3400" b="1">
              <a:solidFill>
                <a:srgbClr val="0000FF"/>
              </a:solidFill>
              <a:ea typeface="华文新魏" pitchFamily="2" charset="-122"/>
            </a:endParaRPr>
          </a:p>
        </p:txBody>
      </p:sp>
    </p:spTree>
    <p:extLst>
      <p:ext uri="{BB962C8B-B14F-4D97-AF65-F5344CB8AC3E}">
        <p14:creationId xmlns:p14="http://schemas.microsoft.com/office/powerpoint/2010/main" val="22227787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C6CDEB-B40A-4A35-A09C-EED8FEADBE9C}" type="slidenum">
              <a:rPr lang="en-US" altLang="zh-CN" smtClean="0"/>
              <a:pPr eaLnBrk="1" hangingPunct="1"/>
              <a:t>35</a:t>
            </a:fld>
            <a:endParaRPr lang="en-US" altLang="zh-CN"/>
          </a:p>
        </p:txBody>
      </p:sp>
      <p:sp>
        <p:nvSpPr>
          <p:cNvPr id="33795"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33796" name="Rectangle 3"/>
          <p:cNvSpPr>
            <a:spLocks noGrp="1" noChangeArrowheads="1"/>
          </p:cNvSpPr>
          <p:nvPr>
            <p:ph type="body" idx="1"/>
          </p:nvPr>
        </p:nvSpPr>
        <p:spPr/>
        <p:txBody>
          <a:bodyPr/>
          <a:lstStyle/>
          <a:p>
            <a:pPr algn="just" eaLnBrk="1" hangingPunct="1"/>
            <a:r>
              <a:rPr lang="zh-CN" altLang="en-US" sz="3400" b="1"/>
              <a:t>小结</a:t>
            </a:r>
            <a:endParaRPr lang="en-US" altLang="zh-CN" sz="3400" b="1"/>
          </a:p>
          <a:p>
            <a:pPr lvl="1" algn="just" eaLnBrk="1" hangingPunct="1"/>
            <a:r>
              <a:rPr lang="zh-CN" altLang="en-US" b="1"/>
              <a:t>主要是通过考察源代码中复合判定表达式或构成复合判定表达式的各简单判定条件的所有取值情况，来保证判定表达式的正确性</a:t>
            </a:r>
            <a:endParaRPr lang="en-US" altLang="zh-CN" b="1"/>
          </a:p>
          <a:p>
            <a:pPr lvl="1"/>
            <a:r>
              <a:rPr lang="zh-CN" altLang="en-US" b="1"/>
              <a:t>避免测试数据受到复合判定表达式中的“与”、“或”关系的屏蔽效应；</a:t>
            </a:r>
          </a:p>
          <a:p>
            <a:pPr lvl="1"/>
            <a:r>
              <a:rPr lang="zh-CN" altLang="en-US" b="1"/>
              <a:t>尽量结合边界值选择测试数据</a:t>
            </a:r>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83568" y="3068960"/>
            <a:ext cx="8001000" cy="1216025"/>
          </a:xfrm>
        </p:spPr>
        <p:txBody>
          <a:bodyPr/>
          <a:lstStyle/>
          <a:p>
            <a:pPr algn="ctr"/>
            <a:r>
              <a:rPr lang="zh-CN" altLang="en-US" b="1" dirty="0">
                <a:latin typeface="黑体" pitchFamily="49" charset="-122"/>
                <a:ea typeface="黑体" pitchFamily="49" charset="-122"/>
              </a:rPr>
              <a:t>谢 谢</a:t>
            </a:r>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BBDF7B-F768-4D32-9888-4E638ED8D6EB}" type="slidenum">
              <a:rPr lang="en-US" altLang="zh-CN" smtClean="0"/>
              <a:pPr eaLnBrk="1" hangingPunct="1"/>
              <a:t>36</a:t>
            </a:fld>
            <a:endParaRPr lang="en-US" alt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400" b="1" dirty="0"/>
              <a:t>逻辑覆盖：对判定的测试</a:t>
            </a:r>
          </a:p>
          <a:p>
            <a:pPr lvl="1" algn="just" eaLnBrk="1" hangingPunct="1"/>
            <a:r>
              <a:rPr lang="zh-CN" altLang="en-US" b="1" dirty="0"/>
              <a:t>关注点：判定表达式本身的复杂度</a:t>
            </a:r>
          </a:p>
          <a:p>
            <a:pPr lvl="1" algn="just" eaLnBrk="1" hangingPunct="1"/>
            <a:r>
              <a:rPr lang="zh-CN" altLang="en-US" b="1" dirty="0"/>
              <a:t>原理：通过对程序逻辑结构的遍历，来实现测试对程序的覆盖</a:t>
            </a:r>
          </a:p>
          <a:p>
            <a:pPr lvl="1" algn="just" eaLnBrk="1" hangingPunct="1"/>
            <a:r>
              <a:rPr lang="zh-CN" altLang="en-US" b="1" dirty="0"/>
              <a:t>原则：对程序代码中所有的逻辑值，都需要测试真值（</a:t>
            </a:r>
            <a:r>
              <a:rPr lang="en-US" altLang="zh-CN" b="1" dirty="0"/>
              <a:t>True</a:t>
            </a:r>
            <a:r>
              <a:rPr lang="zh-CN" altLang="en-US" b="1" dirty="0"/>
              <a:t>）和假值（</a:t>
            </a:r>
            <a:r>
              <a:rPr lang="en-US" altLang="zh-CN" b="1" dirty="0"/>
              <a:t>False</a:t>
            </a:r>
            <a:r>
              <a:rPr lang="zh-CN" altLang="en-US" b="1" dirty="0"/>
              <a:t>）的情况 </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4</a:t>
            </a:fld>
            <a:endParaRPr lang="en-US" altLang="zh-CN"/>
          </a:p>
        </p:txBody>
      </p:sp>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对判定的测试</a:t>
            </a:r>
          </a:p>
        </p:txBody>
      </p:sp>
    </p:spTree>
    <p:extLst>
      <p:ext uri="{BB962C8B-B14F-4D97-AF65-F5344CB8AC3E}">
        <p14:creationId xmlns:p14="http://schemas.microsoft.com/office/powerpoint/2010/main" val="189679371"/>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C462E3-4FE8-4D0C-BD8A-87643D1AF27C}" type="slidenum">
              <a:rPr lang="en-US" altLang="zh-CN" smtClean="0"/>
              <a:pPr eaLnBrk="1" hangingPunct="1"/>
              <a:t>5</a:t>
            </a:fld>
            <a:endParaRPr lang="en-US" altLang="zh-CN"/>
          </a:p>
        </p:txBody>
      </p:sp>
      <p:sp>
        <p:nvSpPr>
          <p:cNvPr id="6147"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6148" name="Rectangle 3"/>
          <p:cNvSpPr>
            <a:spLocks noGrp="1" noChangeArrowheads="1"/>
          </p:cNvSpPr>
          <p:nvPr>
            <p:ph type="body" idx="1"/>
          </p:nvPr>
        </p:nvSpPr>
        <p:spPr/>
        <p:txBody>
          <a:bodyPr/>
          <a:lstStyle/>
          <a:p>
            <a:pPr algn="just" eaLnBrk="1" hangingPunct="1"/>
            <a:r>
              <a:rPr lang="zh-CN" altLang="en-US" sz="3400" b="1" dirty="0"/>
              <a:t>案例描述</a:t>
            </a:r>
          </a:p>
        </p:txBody>
      </p:sp>
      <p:pic>
        <p:nvPicPr>
          <p:cNvPr id="61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2590800"/>
            <a:ext cx="5149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5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581025"/>
            <a:ext cx="38576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83A10C-7278-47DB-8EC3-DD932BEE4B41}" type="slidenum">
              <a:rPr lang="en-US" altLang="zh-CN" smtClean="0"/>
              <a:pPr eaLnBrk="1" hangingPunct="1"/>
              <a:t>6</a:t>
            </a:fld>
            <a:endParaRPr lang="en-US" altLang="zh-CN"/>
          </a:p>
        </p:txBody>
      </p:sp>
      <p:sp>
        <p:nvSpPr>
          <p:cNvPr id="7171"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7172" name="Rectangle 3"/>
          <p:cNvSpPr>
            <a:spLocks noGrp="1" noChangeArrowheads="1"/>
          </p:cNvSpPr>
          <p:nvPr>
            <p:ph type="body" idx="1"/>
          </p:nvPr>
        </p:nvSpPr>
        <p:spPr/>
        <p:txBody>
          <a:bodyPr/>
          <a:lstStyle/>
          <a:p>
            <a:pPr algn="just" eaLnBrk="1" hangingPunct="1"/>
            <a:r>
              <a:rPr lang="zh-CN" altLang="en-US" sz="3400" b="1" dirty="0"/>
              <a:t>测试用例设计</a:t>
            </a:r>
            <a:endParaRPr lang="en-US" altLang="zh-CN" sz="3400" b="1" dirty="0"/>
          </a:p>
          <a:p>
            <a:pPr lvl="1" algn="just" eaLnBrk="1" hangingPunct="1"/>
            <a:r>
              <a:rPr lang="zh-CN" altLang="en-US" b="1" dirty="0">
                <a:solidFill>
                  <a:srgbClr val="0000FF"/>
                </a:solidFill>
              </a:rPr>
              <a:t>语句覆盖</a:t>
            </a:r>
            <a:endParaRPr lang="en-US" altLang="zh-CN" b="1" dirty="0">
              <a:solidFill>
                <a:srgbClr val="0000FF"/>
              </a:solidFill>
            </a:endParaRPr>
          </a:p>
          <a:p>
            <a:pPr lvl="1" algn="just" eaLnBrk="1" hangingPunct="1"/>
            <a:r>
              <a:rPr lang="zh-CN" altLang="en-US" b="1" dirty="0"/>
              <a:t>判定覆盖</a:t>
            </a:r>
            <a:endParaRPr lang="en-US" altLang="zh-CN" b="1" dirty="0"/>
          </a:p>
          <a:p>
            <a:pPr lvl="1" algn="just" eaLnBrk="1" hangingPunct="1"/>
            <a:r>
              <a:rPr lang="zh-CN" altLang="en-US" b="1" dirty="0"/>
              <a:t>条件覆盖</a:t>
            </a:r>
            <a:endParaRPr lang="en-US" altLang="zh-CN" b="1" dirty="0"/>
          </a:p>
          <a:p>
            <a:pPr lvl="1" algn="just" eaLnBrk="1" hangingPunct="1"/>
            <a:r>
              <a:rPr lang="zh-CN" altLang="en-US" b="1" dirty="0"/>
              <a:t>判定</a:t>
            </a:r>
            <a:r>
              <a:rPr lang="en-US" altLang="zh-CN" b="1" dirty="0"/>
              <a:t>/</a:t>
            </a:r>
            <a:r>
              <a:rPr lang="zh-CN" altLang="en-US" b="1" dirty="0"/>
              <a:t>条件覆盖</a:t>
            </a:r>
            <a:endParaRPr lang="en-US" altLang="zh-CN" b="1" dirty="0"/>
          </a:p>
          <a:p>
            <a:pPr lvl="1" algn="just" eaLnBrk="1" hangingPunct="1"/>
            <a:r>
              <a:rPr lang="zh-CN" altLang="en-US" b="1" dirty="0"/>
              <a:t>条件组合覆盖</a:t>
            </a:r>
            <a:endParaRPr lang="en-US" altLang="zh-CN" b="1" dirty="0"/>
          </a:p>
          <a:p>
            <a:pPr lvl="1" algn="just" eaLnBrk="1" hangingPunct="1"/>
            <a:r>
              <a:rPr lang="zh-CN" altLang="en-US" b="1" dirty="0"/>
              <a:t>修正的判定</a:t>
            </a:r>
            <a:r>
              <a:rPr lang="en-US" altLang="zh-CN" b="1" dirty="0"/>
              <a:t>/</a:t>
            </a:r>
            <a:r>
              <a:rPr lang="zh-CN" altLang="en-US" b="1" dirty="0"/>
              <a:t>条件覆盖</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703D11-24E2-4536-8EFF-7CEAA2957AAE}" type="slidenum">
              <a:rPr lang="en-US" altLang="zh-CN" smtClean="0"/>
              <a:pPr eaLnBrk="1" hangingPunct="1"/>
              <a:t>7</a:t>
            </a:fld>
            <a:endParaRPr lang="en-US" altLang="zh-CN"/>
          </a:p>
        </p:txBody>
      </p:sp>
      <p:sp>
        <p:nvSpPr>
          <p:cNvPr id="8195"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对判定的测试</a:t>
            </a:r>
          </a:p>
        </p:txBody>
      </p:sp>
      <p:sp>
        <p:nvSpPr>
          <p:cNvPr id="8196" name="Rectangle 3"/>
          <p:cNvSpPr>
            <a:spLocks noGrp="1" noChangeArrowheads="1"/>
          </p:cNvSpPr>
          <p:nvPr>
            <p:ph type="body" idx="1"/>
          </p:nvPr>
        </p:nvSpPr>
        <p:spPr/>
        <p:txBody>
          <a:bodyPr/>
          <a:lstStyle/>
          <a:p>
            <a:pPr algn="just" eaLnBrk="1" hangingPunct="1"/>
            <a:r>
              <a:rPr lang="zh-CN" altLang="en-US" sz="3400" b="1" dirty="0"/>
              <a:t>语句覆盖（</a:t>
            </a:r>
            <a:r>
              <a:rPr lang="en-US" altLang="zh-CN" sz="2400" b="1" dirty="0"/>
              <a:t>Statement Coverage</a:t>
            </a:r>
            <a:r>
              <a:rPr lang="zh-CN" altLang="en-US" sz="3400" b="1" dirty="0"/>
              <a:t>）</a:t>
            </a:r>
            <a:endParaRPr lang="en-US" altLang="zh-CN" sz="3400" b="1" dirty="0"/>
          </a:p>
          <a:p>
            <a:pPr lvl="1" algn="just" eaLnBrk="1" hangingPunct="1"/>
            <a:r>
              <a:rPr lang="zh-CN" altLang="en-US" sz="2800" b="1" dirty="0"/>
              <a:t>设计测试用例时应保证程序的每一条可执行语句至少执行一次。</a:t>
            </a:r>
            <a:endParaRPr lang="en-US" altLang="zh-CN" sz="2800" b="1" dirty="0"/>
          </a:p>
          <a:p>
            <a:pPr lvl="1" algn="just" eaLnBrk="1" hangingPunct="1"/>
            <a:r>
              <a:rPr lang="zh-CN" altLang="en-US" sz="2800" b="1" dirty="0"/>
              <a:t>点覆盖（所有的节点都覆盖到）</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8</a:t>
            </a:fld>
            <a:endParaRPr lang="en-US" altLang="zh-CN"/>
          </a:p>
        </p:txBody>
      </p:sp>
      <p:sp>
        <p:nvSpPr>
          <p:cNvPr id="9219"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9220" name="Rectangle 3"/>
          <p:cNvSpPr>
            <a:spLocks noGrp="1" noChangeArrowheads="1"/>
          </p:cNvSpPr>
          <p:nvPr>
            <p:ph type="body" idx="1"/>
          </p:nvPr>
        </p:nvSpPr>
        <p:spPr/>
        <p:txBody>
          <a:bodyPr/>
          <a:lstStyle/>
          <a:p>
            <a:pPr algn="just" eaLnBrk="1" hangingPunct="1"/>
            <a:r>
              <a:rPr lang="zh-CN" altLang="en-US" sz="3400" b="1" dirty="0"/>
              <a:t>语句覆盖</a:t>
            </a:r>
            <a:endParaRPr lang="en-US" altLang="zh-CN" sz="3400" b="1" dirty="0"/>
          </a:p>
          <a:p>
            <a:pPr algn="just" eaLnBrk="1" hangingPunct="1"/>
            <a:endParaRPr lang="en-US" altLang="zh-CN" sz="3400" b="1" dirty="0"/>
          </a:p>
          <a:p>
            <a:pPr algn="just" eaLnBrk="1" hangingPunct="1"/>
            <a:endParaRPr lang="en-US" altLang="zh-CN" sz="3400" b="1" dirty="0"/>
          </a:p>
          <a:p>
            <a:pPr algn="just" eaLnBrk="1" hangingPunct="1"/>
            <a:endParaRPr lang="en-US" altLang="zh-CN" sz="3400" b="1" dirty="0"/>
          </a:p>
          <a:p>
            <a:pPr algn="just" eaLnBrk="1" hangingPunct="1"/>
            <a:r>
              <a:rPr lang="zh-CN" altLang="en-US" sz="3400" b="1" dirty="0"/>
              <a:t>局限性</a:t>
            </a:r>
            <a:endParaRPr lang="en-US" altLang="zh-CN" sz="3400" b="1" dirty="0"/>
          </a:p>
          <a:p>
            <a:pPr lvl="1" algn="just" eaLnBrk="1" hangingPunct="1"/>
            <a:r>
              <a:rPr lang="zh-CN" altLang="en-US" b="1" dirty="0"/>
              <a:t>关注语句而非判定表达式</a:t>
            </a:r>
            <a:endParaRPr lang="en-US" altLang="zh-CN" b="1" dirty="0"/>
          </a:p>
          <a:p>
            <a:pPr lvl="1" algn="just" eaLnBrk="1" hangingPunct="1"/>
            <a:r>
              <a:rPr lang="zh-CN" altLang="en-US" b="1" dirty="0"/>
              <a:t>对隐式分支无效</a:t>
            </a: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2528888"/>
            <a:ext cx="86153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9</a:t>
            </a:fld>
            <a:endParaRPr lang="en-US" altLang="zh-CN"/>
          </a:p>
        </p:txBody>
      </p:sp>
      <p:sp>
        <p:nvSpPr>
          <p:cNvPr id="9219"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a:latin typeface="黑体" pitchFamily="49" charset="-122"/>
                <a:ea typeface="黑体" pitchFamily="49" charset="-122"/>
              </a:rPr>
              <a:t>对判定的测试</a:t>
            </a:r>
          </a:p>
        </p:txBody>
      </p:sp>
      <p:sp>
        <p:nvSpPr>
          <p:cNvPr id="9220" name="Rectangle 3"/>
          <p:cNvSpPr>
            <a:spLocks noGrp="1" noChangeArrowheads="1"/>
          </p:cNvSpPr>
          <p:nvPr>
            <p:ph type="body" idx="1"/>
          </p:nvPr>
        </p:nvSpPr>
        <p:spPr>
          <a:xfrm>
            <a:off x="539552" y="1772816"/>
            <a:ext cx="8001000" cy="4267200"/>
          </a:xfrm>
        </p:spPr>
        <p:txBody>
          <a:bodyPr/>
          <a:lstStyle/>
          <a:p>
            <a:pPr algn="just" eaLnBrk="1" hangingPunct="1"/>
            <a:r>
              <a:rPr lang="zh-CN" altLang="en-US" sz="3400" b="1" dirty="0"/>
              <a:t>请找出下列代码中</a:t>
            </a:r>
            <a:r>
              <a:rPr lang="zh-CN" altLang="en-US" sz="3400" b="1" dirty="0">
                <a:solidFill>
                  <a:srgbClr val="FF0000"/>
                </a:solidFill>
              </a:rPr>
              <a:t>隐式分支</a:t>
            </a:r>
            <a:r>
              <a:rPr lang="zh-CN" altLang="en-US" sz="3400" b="1" dirty="0"/>
              <a:t>的缺陷</a:t>
            </a:r>
            <a:endParaRPr lang="en-US" altLang="zh-CN" sz="3400" b="1" dirty="0"/>
          </a:p>
          <a:p>
            <a:pPr marL="0" indent="0" algn="just" eaLnBrk="1" hangingPunct="1">
              <a:buNone/>
            </a:pPr>
            <a:r>
              <a:rPr lang="en-US" altLang="zh-CN" sz="2000" b="1" dirty="0" err="1"/>
              <a:t>int</a:t>
            </a:r>
            <a:r>
              <a:rPr lang="en-US" altLang="zh-CN" sz="2000" b="1" dirty="0"/>
              <a:t> SampleFunc2(</a:t>
            </a:r>
            <a:r>
              <a:rPr lang="en-US" altLang="zh-CN" sz="2000" b="1" dirty="0" err="1"/>
              <a:t>bool</a:t>
            </a:r>
            <a:r>
              <a:rPr lang="en-US" altLang="zh-CN" sz="2000" b="1" dirty="0"/>
              <a:t> </a:t>
            </a:r>
            <a:r>
              <a:rPr lang="en-US" altLang="zh-CN" sz="2000" b="1" dirty="0" err="1"/>
              <a:t>bFlag</a:t>
            </a:r>
            <a:r>
              <a:rPr lang="en-US" altLang="zh-CN" sz="2000" b="1" dirty="0"/>
              <a:t>)</a:t>
            </a:r>
          </a:p>
          <a:p>
            <a:pPr marL="0" indent="0" algn="just" eaLnBrk="1" hangingPunct="1">
              <a:buNone/>
            </a:pPr>
            <a:r>
              <a:rPr lang="en-US" altLang="zh-CN" sz="2000" b="1" dirty="0"/>
              <a:t>{</a:t>
            </a:r>
          </a:p>
          <a:p>
            <a:pPr marL="781050" lvl="1" indent="-342900" algn="just" eaLnBrk="1" hangingPunct="1">
              <a:buFont typeface="+mj-lt"/>
              <a:buAutoNum type="arabicPeriod"/>
            </a:pPr>
            <a:r>
              <a:rPr lang="en-US" altLang="zh-CN" sz="1600" b="1" dirty="0" err="1"/>
              <a:t>int</a:t>
            </a:r>
            <a:r>
              <a:rPr lang="en-US" altLang="zh-CN" sz="1600" b="1" dirty="0"/>
              <a:t>  *</a:t>
            </a:r>
            <a:r>
              <a:rPr lang="en-US" altLang="zh-CN" sz="1600" b="1" dirty="0" err="1"/>
              <a:t>pArray</a:t>
            </a:r>
            <a:r>
              <a:rPr lang="en-US" altLang="zh-CN" sz="1600" b="1" dirty="0"/>
              <a:t> = NULL;</a:t>
            </a:r>
          </a:p>
          <a:p>
            <a:pPr marL="781050" lvl="1" indent="-342900" algn="just" eaLnBrk="1" hangingPunct="1">
              <a:buFont typeface="+mj-lt"/>
              <a:buAutoNum type="arabicPeriod"/>
            </a:pPr>
            <a:r>
              <a:rPr lang="en-US" altLang="zh-CN" sz="1600" b="1" dirty="0" err="1"/>
              <a:t>int</a:t>
            </a:r>
            <a:r>
              <a:rPr lang="en-US" altLang="zh-CN" sz="1600" b="1" dirty="0"/>
              <a:t> sum = 0;</a:t>
            </a:r>
          </a:p>
          <a:p>
            <a:pPr marL="781050" lvl="1" indent="-342900" algn="just" eaLnBrk="1" hangingPunct="1">
              <a:buFont typeface="+mj-lt"/>
              <a:buAutoNum type="arabicPeriod"/>
            </a:pPr>
            <a:r>
              <a:rPr lang="en-US" altLang="zh-CN" sz="1600" b="1" dirty="0"/>
              <a:t>if(</a:t>
            </a:r>
            <a:r>
              <a:rPr lang="en-US" altLang="zh-CN" sz="1600" b="1" dirty="0" err="1"/>
              <a:t>bFlag</a:t>
            </a:r>
            <a:r>
              <a:rPr lang="en-US" altLang="zh-CN" sz="1600" b="1" dirty="0"/>
              <a:t>)</a:t>
            </a:r>
          </a:p>
          <a:p>
            <a:pPr marL="781050" lvl="1" indent="-342900" algn="just" eaLnBrk="1" hangingPunct="1">
              <a:buFont typeface="+mj-lt"/>
              <a:buAutoNum type="arabicPeriod"/>
            </a:pPr>
            <a:r>
              <a:rPr lang="en-US" altLang="zh-CN" sz="1600" b="1" dirty="0"/>
              <a:t>      </a:t>
            </a:r>
            <a:r>
              <a:rPr lang="en-US" altLang="zh-CN" sz="1600" b="1" dirty="0" err="1"/>
              <a:t>pArray</a:t>
            </a:r>
            <a:r>
              <a:rPr lang="en-US" altLang="zh-CN" sz="1600" b="1" dirty="0"/>
              <a:t> = new </a:t>
            </a:r>
            <a:r>
              <a:rPr lang="en-US" altLang="zh-CN" sz="1600" b="1" dirty="0" err="1"/>
              <a:t>int</a:t>
            </a:r>
            <a:r>
              <a:rPr lang="en-US" altLang="zh-CN" sz="1600" b="1" dirty="0"/>
              <a:t>[5];</a:t>
            </a:r>
          </a:p>
          <a:p>
            <a:pPr marL="781050" lvl="1" indent="-342900" algn="just" eaLnBrk="1" hangingPunct="1">
              <a:buFont typeface="+mj-lt"/>
              <a:buAutoNum type="arabicPeriod"/>
            </a:pPr>
            <a:r>
              <a:rPr lang="en-US" altLang="zh-CN" sz="1600" b="1" dirty="0"/>
              <a:t>for(</a:t>
            </a:r>
            <a:r>
              <a:rPr lang="en-US" altLang="zh-CN" sz="1600" b="1" dirty="0" err="1"/>
              <a:t>int</a:t>
            </a:r>
            <a:r>
              <a:rPr lang="en-US" altLang="zh-CN" sz="1600" b="1" dirty="0"/>
              <a:t> i = 0;i &lt; 5 ;i++){</a:t>
            </a:r>
          </a:p>
          <a:p>
            <a:pPr marL="781050" lvl="1" indent="-342900" algn="just" eaLnBrk="1" hangingPunct="1">
              <a:buFont typeface="+mj-lt"/>
              <a:buAutoNum type="arabicPeriod"/>
            </a:pPr>
            <a:r>
              <a:rPr lang="en-US" altLang="zh-CN" sz="1300" b="1" dirty="0"/>
              <a:t>       </a:t>
            </a:r>
            <a:r>
              <a:rPr lang="en-US" altLang="zh-CN" sz="1300" b="1" dirty="0" err="1"/>
              <a:t>pArray</a:t>
            </a:r>
            <a:r>
              <a:rPr lang="en-US" altLang="zh-CN" sz="1300" b="1" dirty="0"/>
              <a:t> [i] = i</a:t>
            </a:r>
            <a:r>
              <a:rPr lang="zh-CN" altLang="en-US" sz="1300" b="1" dirty="0"/>
              <a:t>；</a:t>
            </a:r>
            <a:endParaRPr lang="en-US" altLang="zh-CN" sz="1300" b="1" dirty="0"/>
          </a:p>
          <a:p>
            <a:pPr marL="781050" lvl="1" indent="-342900" algn="just" eaLnBrk="1" hangingPunct="1">
              <a:buFont typeface="+mj-lt"/>
              <a:buAutoNum type="arabicPeriod"/>
            </a:pPr>
            <a:r>
              <a:rPr lang="en-US" altLang="zh-CN" sz="1300" b="1" dirty="0"/>
              <a:t>       sum = sum + </a:t>
            </a:r>
            <a:r>
              <a:rPr lang="en-US" altLang="zh-CN" sz="1300" b="1" dirty="0" err="1"/>
              <a:t>pArray</a:t>
            </a:r>
            <a:r>
              <a:rPr lang="en-US" altLang="zh-CN" sz="1300" b="1" dirty="0"/>
              <a:t> [i]*i;</a:t>
            </a:r>
          </a:p>
          <a:p>
            <a:pPr marL="781050" lvl="1" indent="-342900" algn="just" eaLnBrk="1" hangingPunct="1">
              <a:buFont typeface="+mj-lt"/>
              <a:buAutoNum type="arabicPeriod"/>
            </a:pPr>
            <a:r>
              <a:rPr lang="en-US" altLang="zh-CN" sz="1600" b="1" dirty="0"/>
              <a:t>}</a:t>
            </a:r>
          </a:p>
          <a:p>
            <a:pPr marL="781050" lvl="1" indent="-342900" algn="just" eaLnBrk="1" hangingPunct="1">
              <a:buFont typeface="+mj-lt"/>
              <a:buAutoNum type="arabicPeriod"/>
            </a:pPr>
            <a:r>
              <a:rPr lang="en-US" altLang="zh-CN" sz="1600" b="1" dirty="0"/>
              <a:t>if ( </a:t>
            </a:r>
            <a:r>
              <a:rPr lang="en-US" altLang="zh-CN" sz="1600" b="1" dirty="0" err="1"/>
              <a:t>pArray</a:t>
            </a:r>
            <a:r>
              <a:rPr lang="en-US" altLang="zh-CN" sz="1600" b="1" dirty="0"/>
              <a:t> ){</a:t>
            </a:r>
          </a:p>
          <a:p>
            <a:pPr marL="781050" lvl="1" indent="-342900" algn="just" eaLnBrk="1" hangingPunct="1">
              <a:buFont typeface="+mj-lt"/>
              <a:buAutoNum type="arabicPeriod"/>
            </a:pPr>
            <a:r>
              <a:rPr lang="en-US" altLang="zh-CN" sz="1600" b="1" dirty="0"/>
              <a:t>    </a:t>
            </a:r>
            <a:r>
              <a:rPr lang="en-US" altLang="zh-CN" sz="1300" b="1" dirty="0"/>
              <a:t>delete </a:t>
            </a:r>
            <a:r>
              <a:rPr lang="en-US" altLang="zh-CN" sz="1300" b="1" dirty="0" err="1"/>
              <a:t>pArray</a:t>
            </a:r>
            <a:r>
              <a:rPr lang="en-US" altLang="zh-CN" sz="1300" b="1" dirty="0"/>
              <a:t> ;</a:t>
            </a:r>
          </a:p>
          <a:p>
            <a:pPr marL="781050" lvl="1" indent="-342900" algn="just" eaLnBrk="1" hangingPunct="1">
              <a:buFont typeface="+mj-lt"/>
              <a:buAutoNum type="arabicPeriod"/>
            </a:pPr>
            <a:r>
              <a:rPr lang="en-US" altLang="zh-CN" sz="1300" b="1" dirty="0"/>
              <a:t>     </a:t>
            </a:r>
            <a:r>
              <a:rPr lang="en-US" altLang="zh-CN" sz="1300" b="1" dirty="0" err="1"/>
              <a:t>pArray</a:t>
            </a:r>
            <a:r>
              <a:rPr lang="en-US" altLang="zh-CN" sz="1300" b="1" dirty="0"/>
              <a:t>  = NULL;</a:t>
            </a:r>
          </a:p>
          <a:p>
            <a:pPr marL="781050" lvl="1" indent="-342900" algn="just" eaLnBrk="1" hangingPunct="1">
              <a:buFont typeface="+mj-lt"/>
              <a:buAutoNum type="arabicPeriod"/>
            </a:pPr>
            <a:r>
              <a:rPr lang="en-US" altLang="zh-CN" sz="1600" b="1" dirty="0"/>
              <a:t>}</a:t>
            </a:r>
          </a:p>
          <a:p>
            <a:pPr marL="781050" lvl="1" indent="-342900" algn="just" eaLnBrk="1" hangingPunct="1">
              <a:buFont typeface="+mj-lt"/>
              <a:buAutoNum type="arabicPeriod"/>
            </a:pPr>
            <a:r>
              <a:rPr lang="en-US" altLang="zh-CN" sz="1600" b="1" dirty="0"/>
              <a:t>return sum;</a:t>
            </a:r>
          </a:p>
          <a:p>
            <a:pPr marL="0" indent="0" algn="just" eaLnBrk="1" hangingPunct="1">
              <a:buNone/>
            </a:pPr>
            <a:r>
              <a:rPr lang="en-US" altLang="zh-CN" sz="2000" b="1" dirty="0"/>
              <a:t>}</a:t>
            </a:r>
          </a:p>
          <a:p>
            <a:pPr algn="just" eaLnBrk="1" hangingPunct="1"/>
            <a:endParaRPr lang="en-US" altLang="zh-CN" sz="3400" b="1" dirty="0"/>
          </a:p>
          <a:p>
            <a:pPr marL="0" indent="0" algn="just" eaLnBrk="1" hangingPunct="1">
              <a:buNone/>
            </a:pPr>
            <a:endParaRPr lang="en-US" altLang="zh-CN" sz="3400" b="1" dirty="0"/>
          </a:p>
        </p:txBody>
      </p:sp>
    </p:spTree>
    <p:extLst>
      <p:ext uri="{BB962C8B-B14F-4D97-AF65-F5344CB8AC3E}">
        <p14:creationId xmlns:p14="http://schemas.microsoft.com/office/powerpoint/2010/main" val="3165661570"/>
      </p:ext>
    </p:extLst>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1738</TotalTime>
  <Words>1334</Words>
  <Application>Microsoft Office PowerPoint</Application>
  <PresentationFormat>全屏显示(4:3)</PresentationFormat>
  <Paragraphs>257</Paragraphs>
  <Slides>36</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仿宋_GB2312</vt:lpstr>
      <vt:lpstr>黑体</vt:lpstr>
      <vt:lpstr>华文隶书</vt:lpstr>
      <vt:lpstr>华文新魏</vt:lpstr>
      <vt:lpstr>楷体_GB2312</vt:lpstr>
      <vt:lpstr>宋体</vt:lpstr>
      <vt:lpstr>Arial</vt:lpstr>
      <vt:lpstr>Verdana</vt:lpstr>
      <vt:lpstr>Wingdings</vt:lpstr>
      <vt:lpstr>Profile</vt:lpstr>
      <vt:lpstr>软件测试实用教程 ——方法与实践</vt:lpstr>
      <vt:lpstr>控制流分析技术</vt:lpstr>
      <vt:lpstr>控制流分析技术</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谢 谢</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 </cp:lastModifiedBy>
  <cp:revision>122</cp:revision>
  <dcterms:created xsi:type="dcterms:W3CDTF">2008-07-27T05:17:11Z</dcterms:created>
  <dcterms:modified xsi:type="dcterms:W3CDTF">2018-11-16T04:07:47Z</dcterms:modified>
</cp:coreProperties>
</file>