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3"/>
  </p:notesMasterIdLst>
  <p:handoutMasterIdLst>
    <p:handoutMasterId r:id="rId44"/>
  </p:handoutMasterIdLst>
  <p:sldIdLst>
    <p:sldId id="451" r:id="rId2"/>
    <p:sldId id="452" r:id="rId3"/>
    <p:sldId id="456" r:id="rId4"/>
    <p:sldId id="276" r:id="rId5"/>
    <p:sldId id="457" r:id="rId6"/>
    <p:sldId id="395" r:id="rId7"/>
    <p:sldId id="458" r:id="rId8"/>
    <p:sldId id="392" r:id="rId9"/>
    <p:sldId id="390" r:id="rId10"/>
    <p:sldId id="393" r:id="rId11"/>
    <p:sldId id="460" r:id="rId12"/>
    <p:sldId id="394" r:id="rId13"/>
    <p:sldId id="453" r:id="rId14"/>
    <p:sldId id="454" r:id="rId15"/>
    <p:sldId id="455" r:id="rId16"/>
    <p:sldId id="391" r:id="rId17"/>
    <p:sldId id="396" r:id="rId18"/>
    <p:sldId id="397" r:id="rId19"/>
    <p:sldId id="336" r:id="rId20"/>
    <p:sldId id="462" r:id="rId21"/>
    <p:sldId id="461" r:id="rId22"/>
    <p:sldId id="337" r:id="rId23"/>
    <p:sldId id="403" r:id="rId24"/>
    <p:sldId id="402" r:id="rId25"/>
    <p:sldId id="404" r:id="rId26"/>
    <p:sldId id="401" r:id="rId27"/>
    <p:sldId id="405" r:id="rId28"/>
    <p:sldId id="406" r:id="rId29"/>
    <p:sldId id="400" r:id="rId30"/>
    <p:sldId id="407" r:id="rId31"/>
    <p:sldId id="399" r:id="rId32"/>
    <p:sldId id="296" r:id="rId33"/>
    <p:sldId id="409" r:id="rId34"/>
    <p:sldId id="410" r:id="rId35"/>
    <p:sldId id="411" r:id="rId36"/>
    <p:sldId id="412" r:id="rId37"/>
    <p:sldId id="413" r:id="rId38"/>
    <p:sldId id="414" r:id="rId39"/>
    <p:sldId id="278" r:id="rId40"/>
    <p:sldId id="463" r:id="rId41"/>
    <p:sldId id="316"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407" autoAdjust="0"/>
    <p:restoredTop sz="89668" autoAdjust="0"/>
  </p:normalViewPr>
  <p:slideViewPr>
    <p:cSldViewPr>
      <p:cViewPr varScale="1">
        <p:scale>
          <a:sx n="78" d="100"/>
          <a:sy n="78" d="100"/>
        </p:scale>
        <p:origin x="2054" y="77"/>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580F44D-4452-47C4-BE17-3C55972A58B4}" type="slidenum">
              <a:rPr lang="en-US" altLang="zh-CN"/>
              <a:pPr>
                <a:defRPr/>
              </a:pPr>
              <a:t>‹#›</a:t>
            </a:fld>
            <a:endParaRPr lang="en-US" altLang="zh-CN"/>
          </a:p>
        </p:txBody>
      </p:sp>
    </p:spTree>
    <p:extLst>
      <p:ext uri="{BB962C8B-B14F-4D97-AF65-F5344CB8AC3E}">
        <p14:creationId xmlns:p14="http://schemas.microsoft.com/office/powerpoint/2010/main" val="102097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4786C05-EF55-4C5F-9000-40028DD6A0A9}" type="slidenum">
              <a:rPr lang="en-US" altLang="zh-CN"/>
              <a:pPr>
                <a:defRPr/>
              </a:pPr>
              <a:t>‹#›</a:t>
            </a:fld>
            <a:endParaRPr lang="en-US" altLang="zh-CN"/>
          </a:p>
        </p:txBody>
      </p:sp>
    </p:spTree>
    <p:extLst>
      <p:ext uri="{BB962C8B-B14F-4D97-AF65-F5344CB8AC3E}">
        <p14:creationId xmlns:p14="http://schemas.microsoft.com/office/powerpoint/2010/main" val="24473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End</a:t>
            </a:r>
            <a:r>
              <a:rPr lang="zh-CN" altLang="en-US" dirty="0"/>
              <a:t>节点是虚拟出来的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34786C05-EF55-4C5F-9000-40028DD6A0A9}" type="slidenum">
              <a:rPr lang="en-US" altLang="zh-CN" smtClean="0"/>
              <a:pPr>
                <a:defRPr/>
              </a:pPr>
              <a:t>6</a:t>
            </a:fld>
            <a:endParaRPr lang="en-US" altLang="zh-CN"/>
          </a:p>
        </p:txBody>
      </p:sp>
    </p:spTree>
    <p:extLst>
      <p:ext uri="{BB962C8B-B14F-4D97-AF65-F5344CB8AC3E}">
        <p14:creationId xmlns:p14="http://schemas.microsoft.com/office/powerpoint/2010/main" val="196076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556913AD-3ABD-40CB-A695-E6AA296B053C}" type="slidenum">
              <a:rPr lang="en-US" altLang="zh-CN"/>
              <a:pPr>
                <a:defRPr/>
              </a:pPr>
              <a:t>‹#›</a:t>
            </a:fld>
            <a:endParaRPr lang="en-US" altLang="zh-CN"/>
          </a:p>
        </p:txBody>
      </p:sp>
    </p:spTree>
    <p:extLst>
      <p:ext uri="{BB962C8B-B14F-4D97-AF65-F5344CB8AC3E}">
        <p14:creationId xmlns:p14="http://schemas.microsoft.com/office/powerpoint/2010/main" val="2717534379"/>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1EF5F6-B37A-4E07-B876-06B3CA7544CB}" type="slidenum">
              <a:rPr lang="en-US" altLang="zh-CN"/>
              <a:pPr>
                <a:defRPr/>
              </a:pPr>
              <a:t>‹#›</a:t>
            </a:fld>
            <a:endParaRPr lang="en-US" altLang="zh-CN"/>
          </a:p>
        </p:txBody>
      </p:sp>
    </p:spTree>
    <p:extLst>
      <p:ext uri="{BB962C8B-B14F-4D97-AF65-F5344CB8AC3E}">
        <p14:creationId xmlns:p14="http://schemas.microsoft.com/office/powerpoint/2010/main" val="184073973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CDFD14D-B172-48AD-BB2A-ECFEDDD7BE75}" type="slidenum">
              <a:rPr lang="en-US" altLang="zh-CN"/>
              <a:pPr>
                <a:defRPr/>
              </a:pPr>
              <a:t>‹#›</a:t>
            </a:fld>
            <a:endParaRPr lang="en-US" altLang="zh-CN"/>
          </a:p>
        </p:txBody>
      </p:sp>
    </p:spTree>
    <p:extLst>
      <p:ext uri="{BB962C8B-B14F-4D97-AF65-F5344CB8AC3E}">
        <p14:creationId xmlns:p14="http://schemas.microsoft.com/office/powerpoint/2010/main" val="221746842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BEE1985-1A55-4107-BB8A-E18CFCA279C3}" type="slidenum">
              <a:rPr lang="en-US" altLang="zh-CN"/>
              <a:pPr>
                <a:defRPr/>
              </a:pPr>
              <a:t>‹#›</a:t>
            </a:fld>
            <a:endParaRPr lang="en-US" altLang="zh-CN"/>
          </a:p>
        </p:txBody>
      </p:sp>
    </p:spTree>
    <p:extLst>
      <p:ext uri="{BB962C8B-B14F-4D97-AF65-F5344CB8AC3E}">
        <p14:creationId xmlns:p14="http://schemas.microsoft.com/office/powerpoint/2010/main" val="834957888"/>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46EDDFE-DE16-4C84-9756-421DC338CB59}" type="slidenum">
              <a:rPr lang="en-US" altLang="zh-CN"/>
              <a:pPr>
                <a:defRPr/>
              </a:pPr>
              <a:t>‹#›</a:t>
            </a:fld>
            <a:endParaRPr lang="en-US" altLang="zh-CN"/>
          </a:p>
        </p:txBody>
      </p:sp>
    </p:spTree>
    <p:extLst>
      <p:ext uri="{BB962C8B-B14F-4D97-AF65-F5344CB8AC3E}">
        <p14:creationId xmlns:p14="http://schemas.microsoft.com/office/powerpoint/2010/main" val="348309334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F5D057-4CA5-4C71-945C-B0F6E9A324FF}" type="slidenum">
              <a:rPr lang="en-US" altLang="zh-CN"/>
              <a:pPr>
                <a:defRPr/>
              </a:pPr>
              <a:t>‹#›</a:t>
            </a:fld>
            <a:endParaRPr lang="en-US" altLang="zh-CN"/>
          </a:p>
        </p:txBody>
      </p:sp>
    </p:spTree>
    <p:extLst>
      <p:ext uri="{BB962C8B-B14F-4D97-AF65-F5344CB8AC3E}">
        <p14:creationId xmlns:p14="http://schemas.microsoft.com/office/powerpoint/2010/main" val="399616743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9160798F-FAF7-4F81-A2FA-365F9EF6E676}" type="slidenum">
              <a:rPr lang="en-US" altLang="zh-CN"/>
              <a:pPr>
                <a:defRPr/>
              </a:pPr>
              <a:t>‹#›</a:t>
            </a:fld>
            <a:endParaRPr lang="en-US" altLang="zh-CN"/>
          </a:p>
        </p:txBody>
      </p:sp>
    </p:spTree>
    <p:extLst>
      <p:ext uri="{BB962C8B-B14F-4D97-AF65-F5344CB8AC3E}">
        <p14:creationId xmlns:p14="http://schemas.microsoft.com/office/powerpoint/2010/main" val="3958251126"/>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BF00C6EE-7A45-4338-AA5E-353904A71456}" type="slidenum">
              <a:rPr lang="en-US" altLang="zh-CN"/>
              <a:pPr>
                <a:defRPr/>
              </a:pPr>
              <a:t>‹#›</a:t>
            </a:fld>
            <a:endParaRPr lang="en-US" altLang="zh-CN"/>
          </a:p>
        </p:txBody>
      </p:sp>
    </p:spTree>
    <p:extLst>
      <p:ext uri="{BB962C8B-B14F-4D97-AF65-F5344CB8AC3E}">
        <p14:creationId xmlns:p14="http://schemas.microsoft.com/office/powerpoint/2010/main" val="1204178108"/>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EEC425FB-2728-4677-9616-10A6E964E489}" type="slidenum">
              <a:rPr lang="en-US" altLang="zh-CN"/>
              <a:pPr>
                <a:defRPr/>
              </a:pPr>
              <a:t>‹#›</a:t>
            </a:fld>
            <a:endParaRPr lang="en-US" altLang="zh-CN"/>
          </a:p>
        </p:txBody>
      </p:sp>
    </p:spTree>
    <p:extLst>
      <p:ext uri="{BB962C8B-B14F-4D97-AF65-F5344CB8AC3E}">
        <p14:creationId xmlns:p14="http://schemas.microsoft.com/office/powerpoint/2010/main" val="94889054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D1ADB4C-2A0C-4BC7-AEC6-77D303B76185}" type="slidenum">
              <a:rPr lang="en-US" altLang="zh-CN"/>
              <a:pPr>
                <a:defRPr/>
              </a:pPr>
              <a:t>‹#›</a:t>
            </a:fld>
            <a:endParaRPr lang="en-US" altLang="zh-CN"/>
          </a:p>
        </p:txBody>
      </p:sp>
    </p:spTree>
    <p:extLst>
      <p:ext uri="{BB962C8B-B14F-4D97-AF65-F5344CB8AC3E}">
        <p14:creationId xmlns:p14="http://schemas.microsoft.com/office/powerpoint/2010/main" val="1044226484"/>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0951DB9-5DA4-47F2-B89C-C21FE72315E3}" type="slidenum">
              <a:rPr lang="en-US" altLang="zh-CN"/>
              <a:pPr>
                <a:defRPr/>
              </a:pPr>
              <a:t>‹#›</a:t>
            </a:fld>
            <a:endParaRPr lang="en-US" altLang="zh-CN"/>
          </a:p>
        </p:txBody>
      </p:sp>
    </p:spTree>
    <p:extLst>
      <p:ext uri="{BB962C8B-B14F-4D97-AF65-F5344CB8AC3E}">
        <p14:creationId xmlns:p14="http://schemas.microsoft.com/office/powerpoint/2010/main" val="11412366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06C097F-EC53-4675-8501-AC0C77E33440}" type="slidenum">
              <a:rPr lang="en-US" altLang="zh-CN"/>
              <a:pPr>
                <a:defRPr/>
              </a:pPr>
              <a:t>‹#›</a:t>
            </a:fld>
            <a:endParaRPr lang="en-US" altLang="zh-CN"/>
          </a:p>
        </p:txBody>
      </p:sp>
    </p:spTree>
    <p:extLst>
      <p:ext uri="{BB962C8B-B14F-4D97-AF65-F5344CB8AC3E}">
        <p14:creationId xmlns:p14="http://schemas.microsoft.com/office/powerpoint/2010/main" val="534693791"/>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6E685A87-9188-4416-89C6-8D8E0D48AC5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9FD448-7124-4BE4-B7CC-F8E29237E7F3}" type="slidenum">
              <a:rPr lang="en-US" altLang="zh-CN" smtClean="0"/>
              <a:pPr eaLnBrk="1" hangingPunct="1"/>
              <a:t>1</a:t>
            </a:fld>
            <a:endParaRPr lang="en-US" altLang="zh-CN"/>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a:ea typeface="华文隶书" pitchFamily="2" charset="-122"/>
              </a:rPr>
              <a:t>软件测试实用教程</a:t>
            </a:r>
            <a:br>
              <a:rPr lang="en-US" altLang="zh-CN" sz="6000" b="1">
                <a:ea typeface="华文隶书" pitchFamily="2" charset="-122"/>
              </a:rPr>
            </a:br>
            <a:r>
              <a:rPr lang="en-US" altLang="zh-CN" sz="6000" b="1">
                <a:ea typeface="华文隶书" pitchFamily="2" charset="-122"/>
              </a:rPr>
              <a:t>——</a:t>
            </a:r>
            <a:r>
              <a:rPr lang="zh-CN" altLang="en-US" sz="6000" b="1">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a:latin typeface="华文隶书" pitchFamily="2" charset="-122"/>
                <a:ea typeface="华文隶书" pitchFamily="2" charset="-122"/>
              </a:rPr>
              <a:t>PartII </a:t>
            </a:r>
            <a:r>
              <a:rPr lang="zh-CN" altLang="en-US" sz="4400" b="1">
                <a:latin typeface="华文隶书" pitchFamily="2" charset="-122"/>
                <a:ea typeface="华文隶书" pitchFamily="2" charset="-122"/>
              </a:rPr>
              <a:t>软件测试技术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10</a:t>
            </a:fld>
            <a:endParaRPr lang="en-US" altLang="zh-CN"/>
          </a:p>
        </p:txBody>
      </p:sp>
      <p:sp>
        <p:nvSpPr>
          <p:cNvPr id="37891"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37892" name="Rectangle 3"/>
          <p:cNvSpPr>
            <a:spLocks noGrp="1" noChangeArrowheads="1"/>
          </p:cNvSpPr>
          <p:nvPr>
            <p:ph type="body" idx="1"/>
          </p:nvPr>
        </p:nvSpPr>
        <p:spPr/>
        <p:txBody>
          <a:bodyPr/>
          <a:lstStyle/>
          <a:p>
            <a:pPr eaLnBrk="1" hangingPunct="1"/>
            <a:r>
              <a:rPr lang="zh-CN" altLang="en-US" sz="3400" b="1" dirty="0"/>
              <a:t>环路复杂度</a:t>
            </a:r>
            <a:endParaRPr lang="en-US" altLang="zh-CN" sz="3400" b="1" dirty="0"/>
          </a:p>
          <a:p>
            <a:pPr marL="438150" lvl="1" indent="0" eaLnBrk="1" hangingPunct="1">
              <a:buNone/>
            </a:pPr>
            <a:r>
              <a:rPr lang="zh-CN" altLang="en-US" b="1" dirty="0"/>
              <a:t>是描述程序逻辑复杂度的一种软件度量，该度量适用于独立路径方法，它可以给出程序的独立路径条数，这是确保程序中每个可执行语句至少执行一次所必需的测试用例数目的上界。</a:t>
            </a:r>
            <a:endParaRPr lang="en-US" altLang="zh-CN" b="1" dirty="0"/>
          </a:p>
          <a:p>
            <a:pPr marL="438150" lvl="1" indent="0" eaLnBrk="1" hangingPunct="1">
              <a:buNone/>
            </a:pPr>
            <a:r>
              <a:rPr lang="zh-CN" altLang="en-US" b="1" dirty="0">
                <a:solidFill>
                  <a:srgbClr val="FF0000"/>
                </a:solidFill>
              </a:rPr>
              <a:t>环路复杂度不应超过</a:t>
            </a:r>
            <a:r>
              <a:rPr lang="en-US" altLang="zh-CN" b="1" dirty="0">
                <a:solidFill>
                  <a:srgbClr val="FF0000"/>
                </a:solidFill>
              </a:rPr>
              <a:t>10</a:t>
            </a:r>
            <a:r>
              <a:rPr lang="zh-CN" altLang="en-US" b="1" dirty="0">
                <a:solidFill>
                  <a:srgbClr val="FF0000"/>
                </a:solidFill>
              </a:rPr>
              <a:t>。</a:t>
            </a:r>
            <a:endParaRPr lang="en-US" altLang="zh-CN" b="1" dirty="0">
              <a:solidFill>
                <a:srgbClr val="FF0000"/>
              </a:solidFill>
            </a:endParaRPr>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11</a:t>
            </a:fld>
            <a:endParaRPr lang="en-US" altLang="zh-CN"/>
          </a:p>
        </p:txBody>
      </p:sp>
      <p:sp>
        <p:nvSpPr>
          <p:cNvPr id="37891"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37892" name="Rectangle 3"/>
          <p:cNvSpPr>
            <a:spLocks noGrp="1" noChangeArrowheads="1"/>
          </p:cNvSpPr>
          <p:nvPr>
            <p:ph type="body" idx="1"/>
          </p:nvPr>
        </p:nvSpPr>
        <p:spPr/>
        <p:txBody>
          <a:bodyPr/>
          <a:lstStyle/>
          <a:p>
            <a:pPr eaLnBrk="1" hangingPunct="1"/>
            <a:r>
              <a:rPr lang="zh-CN" altLang="en-US" sz="3400" b="1" dirty="0"/>
              <a:t>环复杂度计算</a:t>
            </a:r>
            <a:endParaRPr lang="en-US" altLang="zh-CN" sz="3400" b="1" dirty="0"/>
          </a:p>
          <a:p>
            <a:pPr eaLnBrk="1" hangingPunct="1">
              <a:spcAft>
                <a:spcPts val="600"/>
              </a:spcAft>
            </a:pPr>
            <a:r>
              <a:rPr lang="zh-CN" altLang="en-US" sz="3400" b="1" dirty="0"/>
              <a:t>直观观察法：程序图将二维平面分隔为封闭区域和开放区域的个数（封闭的区域</a:t>
            </a:r>
            <a:r>
              <a:rPr lang="en-US" altLang="zh-CN" sz="3400" b="1" dirty="0"/>
              <a:t>+1</a:t>
            </a:r>
            <a:r>
              <a:rPr lang="zh-CN" altLang="en-US" sz="3400" b="1" dirty="0"/>
              <a:t>）</a:t>
            </a:r>
            <a:endParaRPr lang="en-US" altLang="zh-CN" sz="3400" b="1" dirty="0"/>
          </a:p>
          <a:p>
            <a:pPr eaLnBrk="1" hangingPunct="1">
              <a:spcAft>
                <a:spcPts val="600"/>
              </a:spcAft>
            </a:pPr>
            <a:r>
              <a:rPr lang="zh-CN" altLang="en-US" sz="3400" b="1" dirty="0"/>
              <a:t>公式计算法：</a:t>
            </a:r>
            <a:r>
              <a:rPr lang="en-US" altLang="zh-CN" sz="3400" b="1" dirty="0"/>
              <a:t>V(G)=e-n+2</a:t>
            </a:r>
          </a:p>
          <a:p>
            <a:pPr marL="0" indent="0" eaLnBrk="1" hangingPunct="1">
              <a:spcAft>
                <a:spcPts val="600"/>
              </a:spcAft>
              <a:buNone/>
            </a:pPr>
            <a:r>
              <a:rPr lang="en-US" altLang="zh-CN" sz="2000" b="1" dirty="0"/>
              <a:t>e</a:t>
            </a:r>
            <a:r>
              <a:rPr lang="zh-CN" altLang="en-US" sz="2000" b="1" dirty="0"/>
              <a:t>表示图中边的数目（</a:t>
            </a:r>
            <a:r>
              <a:rPr lang="en-US" altLang="zh-CN" sz="2000" b="1" dirty="0"/>
              <a:t>Edge</a:t>
            </a:r>
            <a:r>
              <a:rPr lang="zh-CN" altLang="en-US" sz="2000" b="1" dirty="0"/>
              <a:t>）</a:t>
            </a:r>
            <a:r>
              <a:rPr lang="en-US" altLang="zh-CN" sz="2000" b="1" dirty="0"/>
              <a:t>,n</a:t>
            </a:r>
            <a:r>
              <a:rPr lang="zh-CN" altLang="en-US" sz="2000" b="1" dirty="0"/>
              <a:t>表示图中节点的总数（</a:t>
            </a:r>
            <a:r>
              <a:rPr lang="en-US" altLang="zh-CN" sz="2000" b="1" dirty="0"/>
              <a:t>Node</a:t>
            </a:r>
            <a:r>
              <a:rPr lang="zh-CN" altLang="en-US" sz="2000" b="1" dirty="0"/>
              <a:t>）</a:t>
            </a:r>
            <a:endParaRPr lang="en-US" altLang="zh-CN" sz="2000" b="1" dirty="0"/>
          </a:p>
          <a:p>
            <a:pPr eaLnBrk="1" hangingPunct="1">
              <a:spcAft>
                <a:spcPts val="600"/>
              </a:spcAft>
            </a:pPr>
            <a:r>
              <a:rPr lang="zh-CN" altLang="en-US" sz="3400" b="1" dirty="0"/>
              <a:t>独立判定节点法：</a:t>
            </a:r>
            <a:r>
              <a:rPr lang="en-US" altLang="zh-CN" sz="3400" b="1" dirty="0"/>
              <a:t>V(G)=P+1</a:t>
            </a:r>
          </a:p>
          <a:p>
            <a:pPr marL="0" indent="0" eaLnBrk="1" hangingPunct="1">
              <a:spcAft>
                <a:spcPts val="600"/>
              </a:spcAft>
              <a:buNone/>
            </a:pPr>
            <a:endParaRPr lang="en-US" altLang="zh-CN" sz="3400" b="1" dirty="0"/>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363754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35DB43-08C5-4673-BCF6-EF7C89676D90}" type="slidenum">
              <a:rPr lang="en-US" altLang="zh-CN" smtClean="0"/>
              <a:pPr eaLnBrk="1" hangingPunct="1"/>
              <a:t>12</a:t>
            </a:fld>
            <a:endParaRPr lang="en-US" altLang="zh-CN"/>
          </a:p>
        </p:txBody>
      </p:sp>
      <p:sp>
        <p:nvSpPr>
          <p:cNvPr id="38915"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5.4 </a:t>
            </a:r>
            <a:r>
              <a:rPr lang="zh-CN" altLang="en-US" b="1" dirty="0">
                <a:latin typeface="黑体" pitchFamily="49" charset="-122"/>
                <a:ea typeface="黑体" pitchFamily="49" charset="-122"/>
              </a:rPr>
              <a:t>对路径的测试</a:t>
            </a:r>
          </a:p>
        </p:txBody>
      </p:sp>
      <p:sp>
        <p:nvSpPr>
          <p:cNvPr id="38916" name="Rectangle 3"/>
          <p:cNvSpPr>
            <a:spLocks noGrp="1" noChangeArrowheads="1"/>
          </p:cNvSpPr>
          <p:nvPr>
            <p:ph type="body" idx="1"/>
          </p:nvPr>
        </p:nvSpPr>
        <p:spPr/>
        <p:txBody>
          <a:bodyPr/>
          <a:lstStyle/>
          <a:p>
            <a:pPr eaLnBrk="1" hangingPunct="1"/>
            <a:r>
              <a:rPr lang="zh-CN" altLang="en-US" sz="3400" b="1" dirty="0"/>
              <a:t>环复杂度计算</a:t>
            </a:r>
            <a:endParaRPr lang="en-US" altLang="zh-CN" sz="3400" b="1" dirty="0"/>
          </a:p>
          <a:p>
            <a:pPr marL="0" indent="0" eaLnBrk="1" hangingPunct="1">
              <a:buNone/>
            </a:pPr>
            <a:endParaRPr lang="en-US" altLang="zh-CN" sz="3400" b="1" dirty="0"/>
          </a:p>
          <a:p>
            <a:pPr lvl="1" algn="just" eaLnBrk="1" hangingPunct="1"/>
            <a:r>
              <a:rPr lang="en-US" altLang="zh-CN" b="1" dirty="0"/>
              <a:t>1</a:t>
            </a:r>
            <a:r>
              <a:rPr lang="zh-CN" altLang="en-US" b="1" dirty="0"/>
              <a:t>）</a:t>
            </a:r>
            <a:r>
              <a:rPr lang="en-US" altLang="zh-CN" b="1" dirty="0"/>
              <a:t>P</a:t>
            </a:r>
            <a:r>
              <a:rPr lang="zh-CN" altLang="en-US" b="1" dirty="0"/>
              <a:t>代表独立判定节点，即两分支的判定</a:t>
            </a:r>
            <a:endParaRPr lang="en-US" altLang="zh-CN" b="1" dirty="0"/>
          </a:p>
          <a:p>
            <a:pPr lvl="1" algn="just" eaLnBrk="1" hangingPunct="1"/>
            <a:r>
              <a:rPr lang="en-US" altLang="zh-CN" b="1" dirty="0"/>
              <a:t>2</a:t>
            </a:r>
            <a:r>
              <a:rPr lang="zh-CN" altLang="en-US" b="1" dirty="0"/>
              <a:t>）如果判定节点是</a:t>
            </a:r>
            <a:r>
              <a:rPr lang="en-US" altLang="zh-CN" b="1" dirty="0"/>
              <a:t>n</a:t>
            </a:r>
            <a:r>
              <a:rPr lang="zh-CN" altLang="en-US" b="1" dirty="0"/>
              <a:t>分支（</a:t>
            </a:r>
            <a:r>
              <a:rPr lang="en-US" altLang="zh-CN" b="1" dirty="0"/>
              <a:t>n&gt;2</a:t>
            </a:r>
            <a:r>
              <a:rPr lang="zh-CN" altLang="en-US" b="1" dirty="0"/>
              <a:t>），该判定节点应视为</a:t>
            </a:r>
            <a:r>
              <a:rPr lang="en-US" altLang="zh-CN" b="1" dirty="0"/>
              <a:t>(n-1)</a:t>
            </a:r>
            <a:r>
              <a:rPr lang="zh-CN" altLang="en-US" b="1" dirty="0"/>
              <a:t>个独立判定节点</a:t>
            </a:r>
            <a:endParaRPr lang="en-US" altLang="zh-CN" b="1" dirty="0"/>
          </a:p>
          <a:p>
            <a:pPr lvl="1" algn="just" eaLnBrk="1" hangingPunct="1"/>
            <a:r>
              <a:rPr lang="en-US" altLang="zh-CN" b="1" dirty="0"/>
              <a:t>3</a:t>
            </a:r>
            <a:r>
              <a:rPr lang="zh-CN" altLang="en-US" b="1" dirty="0"/>
              <a:t>）若判断中条件表达式是由逻辑运算符 </a:t>
            </a:r>
            <a:r>
              <a:rPr lang="en-US" altLang="zh-CN" b="1" dirty="0"/>
              <a:t>(OR, AND) </a:t>
            </a:r>
            <a:r>
              <a:rPr lang="zh-CN" altLang="en-US" b="1" dirty="0"/>
              <a:t>连接的复合条件表达式，则需改为一系列只有单条件的嵌套的判断</a:t>
            </a:r>
            <a:endParaRPr lang="en-US" altLang="zh-CN" b="1" dirty="0"/>
          </a:p>
          <a:p>
            <a:pPr marL="0" indent="0" eaLnBrk="1" hangingPunct="1">
              <a:buNone/>
            </a:pPr>
            <a:endParaRPr lang="en-US" altLang="zh-CN" sz="3400" b="1" dirty="0"/>
          </a:p>
          <a:p>
            <a:pPr eaLnBrk="1" hangingPunct="1"/>
            <a:endParaRPr lang="en-US" altLang="zh-CN" sz="3400" b="1" dirty="0"/>
          </a:p>
        </p:txBody>
      </p:sp>
      <p:sp>
        <p:nvSpPr>
          <p:cNvPr id="389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矩形 1"/>
          <p:cNvSpPr/>
          <p:nvPr/>
        </p:nvSpPr>
        <p:spPr>
          <a:xfrm>
            <a:off x="755576" y="2471192"/>
            <a:ext cx="6609811" cy="492443"/>
          </a:xfrm>
          <a:prstGeom prst="rect">
            <a:avLst/>
          </a:prstGeom>
        </p:spPr>
        <p:txBody>
          <a:bodyPr wrap="square">
            <a:spAutoFit/>
          </a:bodyPr>
          <a:lstStyle/>
          <a:p>
            <a:pPr marL="471487" lvl="1" algn="just">
              <a:spcBef>
                <a:spcPct val="20000"/>
              </a:spcBef>
              <a:buClr>
                <a:schemeClr val="accent2"/>
              </a:buClr>
            </a:pPr>
            <a:r>
              <a:rPr lang="zh-CN" altLang="en-US" sz="2600" b="1" dirty="0">
                <a:latin typeface="+mn-lt"/>
                <a:ea typeface="+mn-ea"/>
              </a:rPr>
              <a:t>判定节点法：</a:t>
            </a:r>
            <a:r>
              <a:rPr lang="en-US" altLang="zh-CN" sz="2600" b="1" dirty="0">
                <a:latin typeface="+mn-lt"/>
                <a:ea typeface="+mn-ea"/>
              </a:rPr>
              <a:t>V(G)=P+1</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3400" b="1" dirty="0"/>
              <a:t>4</a:t>
            </a:r>
            <a:r>
              <a:rPr lang="zh-CN" altLang="en-US" sz="3400" b="1" dirty="0"/>
              <a:t>个判定节点为</a:t>
            </a:r>
            <a:r>
              <a:rPr lang="en-US" altLang="zh-CN" sz="3400" b="1" dirty="0"/>
              <a:t>A</a:t>
            </a:r>
            <a:r>
              <a:rPr lang="zh-CN" altLang="en-US" sz="3400" b="1" dirty="0"/>
              <a:t>、</a:t>
            </a:r>
            <a:r>
              <a:rPr lang="en-US" altLang="zh-CN" sz="3400" b="1" dirty="0"/>
              <a:t>B</a:t>
            </a:r>
            <a:r>
              <a:rPr lang="zh-CN" altLang="en-US" sz="3400" b="1" dirty="0"/>
              <a:t>、</a:t>
            </a:r>
            <a:r>
              <a:rPr lang="en-US" altLang="zh-CN" sz="3400" b="1" dirty="0"/>
              <a:t>C</a:t>
            </a:r>
            <a:r>
              <a:rPr lang="zh-CN" altLang="en-US" sz="3400" b="1" dirty="0"/>
              <a:t>、</a:t>
            </a:r>
            <a:r>
              <a:rPr lang="en-US" altLang="zh-CN" sz="3400" b="1" dirty="0"/>
              <a:t>D</a:t>
            </a:r>
            <a:r>
              <a:rPr lang="zh-CN" altLang="en-US" sz="3400" b="1" dirty="0"/>
              <a:t>，因此环路复杂度为</a:t>
            </a:r>
            <a:r>
              <a:rPr lang="en-US" altLang="zh-CN" sz="3400" b="1" dirty="0"/>
              <a:t>5</a:t>
            </a:r>
            <a:endParaRPr lang="zh-CN" altLang="en-US" sz="34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13</a:t>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5.4 </a:t>
            </a:r>
            <a:r>
              <a:rPr lang="zh-CN" altLang="en-US" b="1" dirty="0">
                <a:latin typeface="黑体" pitchFamily="49" charset="-122"/>
                <a:ea typeface="黑体" pitchFamily="49" charset="-122"/>
              </a:rPr>
              <a:t>对路径的测试</a:t>
            </a:r>
          </a:p>
        </p:txBody>
      </p:sp>
      <p:pic>
        <p:nvPicPr>
          <p:cNvPr id="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564904"/>
            <a:ext cx="3800344" cy="37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564084"/>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14</a:t>
            </a:fld>
            <a:endParaRPr lang="en-US" altLang="zh-CN"/>
          </a:p>
        </p:txBody>
      </p:sp>
      <p:cxnSp>
        <p:nvCxnSpPr>
          <p:cNvPr id="6" name="直接箭头连接符 5"/>
          <p:cNvCxnSpPr>
            <a:stCxn id="22" idx="4"/>
          </p:cNvCxnSpPr>
          <p:nvPr/>
        </p:nvCxnSpPr>
        <p:spPr bwMode="auto">
          <a:xfrm flipH="1">
            <a:off x="1727895" y="4293096"/>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1090279" y="273971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椭圆 8"/>
          <p:cNvSpPr/>
          <p:nvPr/>
        </p:nvSpPr>
        <p:spPr bwMode="auto">
          <a:xfrm>
            <a:off x="71711" y="3685919"/>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椭圆 10"/>
          <p:cNvSpPr/>
          <p:nvPr/>
        </p:nvSpPr>
        <p:spPr bwMode="auto">
          <a:xfrm>
            <a:off x="935807" y="378918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H="1">
            <a:off x="439766" y="3231357"/>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598681" y="4304496"/>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a:endCxn id="11" idx="0"/>
          </p:cNvCxnSpPr>
          <p:nvPr/>
        </p:nvCxnSpPr>
        <p:spPr bwMode="auto">
          <a:xfrm flipH="1">
            <a:off x="1277740" y="3303328"/>
            <a:ext cx="92476" cy="4858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11" idx="4"/>
          </p:cNvCxnSpPr>
          <p:nvPr/>
        </p:nvCxnSpPr>
        <p:spPr bwMode="auto">
          <a:xfrm>
            <a:off x="1277740" y="4365178"/>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椭圆 17"/>
          <p:cNvSpPr/>
          <p:nvPr/>
        </p:nvSpPr>
        <p:spPr bwMode="auto">
          <a:xfrm>
            <a:off x="1079823" y="170088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endCxn id="8" idx="0"/>
          </p:cNvCxnSpPr>
          <p:nvPr/>
        </p:nvCxnSpPr>
        <p:spPr bwMode="auto">
          <a:xfrm flipH="1">
            <a:off x="1432212" y="2276872"/>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椭圆 21"/>
          <p:cNvSpPr/>
          <p:nvPr/>
        </p:nvSpPr>
        <p:spPr bwMode="auto">
          <a:xfrm>
            <a:off x="1727895"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3" name="直接箭头连接符 22"/>
          <p:cNvCxnSpPr>
            <a:stCxn id="8" idx="5"/>
          </p:cNvCxnSpPr>
          <p:nvPr/>
        </p:nvCxnSpPr>
        <p:spPr bwMode="auto">
          <a:xfrm>
            <a:off x="1673994" y="3231357"/>
            <a:ext cx="341511" cy="493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椭圆 23"/>
          <p:cNvSpPr/>
          <p:nvPr/>
        </p:nvSpPr>
        <p:spPr bwMode="auto">
          <a:xfrm>
            <a:off x="2591991" y="364517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5" name="直接箭头连接符 24"/>
          <p:cNvCxnSpPr>
            <a:stCxn id="8" idx="6"/>
            <a:endCxn id="24" idx="1"/>
          </p:cNvCxnSpPr>
          <p:nvPr/>
        </p:nvCxnSpPr>
        <p:spPr bwMode="auto">
          <a:xfrm>
            <a:off x="1774144" y="3027714"/>
            <a:ext cx="917997" cy="7018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4" idx="4"/>
          </p:cNvCxnSpPr>
          <p:nvPr/>
        </p:nvCxnSpPr>
        <p:spPr bwMode="auto">
          <a:xfrm flipH="1">
            <a:off x="1915777" y="4221162"/>
            <a:ext cx="1018147" cy="14112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椭圆 44"/>
          <p:cNvSpPr/>
          <p:nvPr/>
        </p:nvSpPr>
        <p:spPr bwMode="auto">
          <a:xfrm>
            <a:off x="5436096" y="547368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57" idx="4"/>
          </p:cNvCxnSpPr>
          <p:nvPr/>
        </p:nvCxnSpPr>
        <p:spPr bwMode="auto">
          <a:xfrm flipH="1">
            <a:off x="6003317" y="4284675"/>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椭圆 47"/>
          <p:cNvSpPr/>
          <p:nvPr/>
        </p:nvSpPr>
        <p:spPr bwMode="auto">
          <a:xfrm>
            <a:off x="5194735" y="266763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椭圆 48"/>
          <p:cNvSpPr/>
          <p:nvPr/>
        </p:nvSpPr>
        <p:spPr bwMode="auto">
          <a:xfrm>
            <a:off x="4176167" y="3613837"/>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椭圆 49"/>
          <p:cNvSpPr/>
          <p:nvPr/>
        </p:nvSpPr>
        <p:spPr bwMode="auto">
          <a:xfrm>
            <a:off x="5040263"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flipH="1">
            <a:off x="4544222" y="3159275"/>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直接箭头连接符 51"/>
          <p:cNvCxnSpPr/>
          <p:nvPr/>
        </p:nvCxnSpPr>
        <p:spPr bwMode="auto">
          <a:xfrm>
            <a:off x="4703137" y="4232414"/>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63" idx="3"/>
            <a:endCxn id="50" idx="0"/>
          </p:cNvCxnSpPr>
          <p:nvPr/>
        </p:nvCxnSpPr>
        <p:spPr bwMode="auto">
          <a:xfrm flipH="1">
            <a:off x="5382196" y="3192174"/>
            <a:ext cx="1076092" cy="5249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直接箭头连接符 53"/>
          <p:cNvCxnSpPr>
            <a:stCxn id="50" idx="4"/>
          </p:cNvCxnSpPr>
          <p:nvPr/>
        </p:nvCxnSpPr>
        <p:spPr bwMode="auto">
          <a:xfrm>
            <a:off x="5382196" y="4293096"/>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椭圆 54"/>
          <p:cNvSpPr/>
          <p:nvPr/>
        </p:nvSpPr>
        <p:spPr bwMode="auto">
          <a:xfrm>
            <a:off x="5188020" y="162880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直接箭头连接符 55"/>
          <p:cNvCxnSpPr>
            <a:endCxn id="48" idx="0"/>
          </p:cNvCxnSpPr>
          <p:nvPr/>
        </p:nvCxnSpPr>
        <p:spPr bwMode="auto">
          <a:xfrm flipH="1">
            <a:off x="5536668" y="2204790"/>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椭圆 56"/>
          <p:cNvSpPr/>
          <p:nvPr/>
        </p:nvSpPr>
        <p:spPr bwMode="auto">
          <a:xfrm>
            <a:off x="6003317" y="3708685"/>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8" name="直接箭头连接符 57"/>
          <p:cNvCxnSpPr>
            <a:endCxn id="57" idx="7"/>
          </p:cNvCxnSpPr>
          <p:nvPr/>
        </p:nvCxnSpPr>
        <p:spPr bwMode="auto">
          <a:xfrm flipH="1">
            <a:off x="6587032" y="3168423"/>
            <a:ext cx="1065052" cy="6246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椭圆 58"/>
          <p:cNvSpPr/>
          <p:nvPr/>
        </p:nvSpPr>
        <p:spPr bwMode="auto">
          <a:xfrm>
            <a:off x="7280162" y="395490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0" name="直接箭头连接符 59"/>
          <p:cNvCxnSpPr>
            <a:stCxn id="64" idx="3"/>
            <a:endCxn id="59" idx="7"/>
          </p:cNvCxnSpPr>
          <p:nvPr/>
        </p:nvCxnSpPr>
        <p:spPr bwMode="auto">
          <a:xfrm>
            <a:off x="7784343" y="3192174"/>
            <a:ext cx="79534" cy="8470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箭头连接符 60"/>
          <p:cNvCxnSpPr>
            <a:stCxn id="59" idx="4"/>
          </p:cNvCxnSpPr>
          <p:nvPr/>
        </p:nvCxnSpPr>
        <p:spPr bwMode="auto">
          <a:xfrm flipH="1">
            <a:off x="6089740" y="4530894"/>
            <a:ext cx="1532355" cy="1135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椭圆 61"/>
          <p:cNvSpPr/>
          <p:nvPr/>
        </p:nvSpPr>
        <p:spPr bwMode="auto">
          <a:xfrm>
            <a:off x="1335557" y="563245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3" name="椭圆 62"/>
          <p:cNvSpPr/>
          <p:nvPr/>
        </p:nvSpPr>
        <p:spPr bwMode="auto">
          <a:xfrm>
            <a:off x="6337157" y="2700536"/>
            <a:ext cx="827131"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3.5</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4" name="椭圆 63"/>
          <p:cNvSpPr/>
          <p:nvPr/>
        </p:nvSpPr>
        <p:spPr bwMode="auto">
          <a:xfrm>
            <a:off x="7668344" y="2700536"/>
            <a:ext cx="792088"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4.5</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7" name="直接箭头连接符 66"/>
          <p:cNvCxnSpPr>
            <a:stCxn id="48" idx="6"/>
            <a:endCxn id="63" idx="2"/>
          </p:cNvCxnSpPr>
          <p:nvPr/>
        </p:nvCxnSpPr>
        <p:spPr bwMode="auto">
          <a:xfrm>
            <a:off x="5878600" y="2955632"/>
            <a:ext cx="458557" cy="328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直接箭头连接符 70"/>
          <p:cNvCxnSpPr>
            <a:stCxn id="63" idx="6"/>
            <a:endCxn id="64" idx="2"/>
          </p:cNvCxnSpPr>
          <p:nvPr/>
        </p:nvCxnSpPr>
        <p:spPr bwMode="auto">
          <a:xfrm>
            <a:off x="7164288" y="2988531"/>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1090279" y="6381328"/>
            <a:ext cx="1580882" cy="369332"/>
          </a:xfrm>
          <a:prstGeom prst="rect">
            <a:avLst/>
          </a:prstGeom>
          <a:noFill/>
        </p:spPr>
        <p:txBody>
          <a:bodyPr wrap="none" rtlCol="0">
            <a:spAutoFit/>
          </a:bodyPr>
          <a:lstStyle/>
          <a:p>
            <a:r>
              <a:rPr lang="en-US" altLang="zh-CN" dirty="0"/>
              <a:t>a)</a:t>
            </a:r>
            <a:r>
              <a:rPr lang="zh-CN" altLang="en-US" dirty="0"/>
              <a:t>原始程序图</a:t>
            </a:r>
          </a:p>
        </p:txBody>
      </p:sp>
      <p:sp>
        <p:nvSpPr>
          <p:cNvPr id="83" name="TextBox 82"/>
          <p:cNvSpPr txBox="1"/>
          <p:nvPr/>
        </p:nvSpPr>
        <p:spPr>
          <a:xfrm>
            <a:off x="5329520" y="6245122"/>
            <a:ext cx="2048959" cy="369332"/>
          </a:xfrm>
          <a:prstGeom prst="rect">
            <a:avLst/>
          </a:prstGeom>
          <a:noFill/>
        </p:spPr>
        <p:txBody>
          <a:bodyPr wrap="none" rtlCol="0">
            <a:spAutoFit/>
          </a:bodyPr>
          <a:lstStyle/>
          <a:p>
            <a:r>
              <a:rPr lang="en-US" altLang="zh-CN" dirty="0"/>
              <a:t>b)</a:t>
            </a:r>
            <a:r>
              <a:rPr lang="zh-CN" altLang="en-US" dirty="0"/>
              <a:t>转换后的程序图</a:t>
            </a:r>
          </a:p>
        </p:txBody>
      </p:sp>
      <p:sp>
        <p:nvSpPr>
          <p:cNvPr id="84"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a:latin typeface="黑体" pitchFamily="49" charset="-122"/>
                <a:ea typeface="黑体" pitchFamily="49" charset="-122"/>
              </a:rPr>
              <a:t>5.4 </a:t>
            </a:r>
            <a:r>
              <a:rPr lang="zh-CN" altLang="en-US" b="1" dirty="0">
                <a:latin typeface="黑体" pitchFamily="49" charset="-122"/>
                <a:ea typeface="黑体" pitchFamily="49" charset="-122"/>
              </a:rPr>
              <a:t>对路径的测试</a:t>
            </a:r>
          </a:p>
        </p:txBody>
      </p:sp>
    </p:spTree>
    <p:extLst>
      <p:ext uri="{BB962C8B-B14F-4D97-AF65-F5344CB8AC3E}">
        <p14:creationId xmlns:p14="http://schemas.microsoft.com/office/powerpoint/2010/main" val="4259395262"/>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15</a:t>
            </a:fld>
            <a:endParaRPr lang="en-US" altLang="zh-CN"/>
          </a:p>
        </p:txBody>
      </p:sp>
      <p:sp>
        <p:nvSpPr>
          <p:cNvPr id="5" name="AutoShape 48"/>
          <p:cNvSpPr>
            <a:spLocks noChangeArrowheads="1"/>
          </p:cNvSpPr>
          <p:nvPr/>
        </p:nvSpPr>
        <p:spPr bwMode="auto">
          <a:xfrm>
            <a:off x="567607" y="1914557"/>
            <a:ext cx="2721049" cy="1738363"/>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lvl="1" algn="l"/>
            <a:r>
              <a:rPr lang="en-US" altLang="zh-CN" sz="2400" b="0" dirty="0">
                <a:latin typeface="微软雅黑" panose="020B0503020204020204" pitchFamily="34" charset="-122"/>
                <a:ea typeface="微软雅黑" panose="020B0503020204020204" pitchFamily="34" charset="-122"/>
              </a:rPr>
              <a:t>  1 if a or b</a:t>
            </a:r>
          </a:p>
          <a:p>
            <a:pPr lvl="1" algn="l"/>
            <a:r>
              <a:rPr lang="en-US" altLang="zh-CN" sz="2400" b="0" dirty="0">
                <a:latin typeface="微软雅黑" panose="020B0503020204020204" pitchFamily="34" charset="-122"/>
                <a:ea typeface="微软雅黑" panose="020B0503020204020204" pitchFamily="34" charset="-122"/>
              </a:rPr>
              <a:t>  2    x</a:t>
            </a:r>
          </a:p>
          <a:p>
            <a:pPr lvl="1" algn="l"/>
            <a:r>
              <a:rPr lang="en-US" altLang="zh-CN" sz="2400" b="0" dirty="0">
                <a:latin typeface="微软雅黑" panose="020B0503020204020204" pitchFamily="34" charset="-122"/>
                <a:ea typeface="微软雅黑" panose="020B0503020204020204" pitchFamily="34" charset="-122"/>
              </a:rPr>
              <a:t>  3 else</a:t>
            </a:r>
          </a:p>
          <a:p>
            <a:pPr lvl="1" algn="l"/>
            <a:r>
              <a:rPr lang="en-US" altLang="zh-CN" sz="2400" b="0" dirty="0">
                <a:latin typeface="微软雅黑" panose="020B0503020204020204" pitchFamily="34" charset="-122"/>
                <a:ea typeface="微软雅黑" panose="020B0503020204020204" pitchFamily="34" charset="-122"/>
              </a:rPr>
              <a:t>  4    y</a:t>
            </a:r>
          </a:p>
          <a:p>
            <a:pPr algn="l"/>
            <a:endParaRPr lang="en-US" altLang="zh-CN" sz="2400" b="0" dirty="0">
              <a:latin typeface="微软雅黑" panose="020B0503020204020204" pitchFamily="34" charset="-122"/>
              <a:ea typeface="微软雅黑" panose="020B0503020204020204" pitchFamily="34" charset="-122"/>
            </a:endParaRPr>
          </a:p>
        </p:txBody>
      </p:sp>
      <p:sp>
        <p:nvSpPr>
          <p:cNvPr id="6" name="Rectangle 57"/>
          <p:cNvSpPr>
            <a:spLocks noChangeArrowheads="1"/>
          </p:cNvSpPr>
          <p:nvPr/>
        </p:nvSpPr>
        <p:spPr bwMode="auto">
          <a:xfrm>
            <a:off x="0" y="3797944"/>
            <a:ext cx="4807423" cy="222678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l"/>
            <a:r>
              <a:rPr lang="zh-CN" altLang="en-US" sz="2400" dirty="0">
                <a:latin typeface="微软雅黑" panose="020B0503020204020204" pitchFamily="34" charset="-122"/>
                <a:ea typeface="微软雅黑" panose="020B0503020204020204" pitchFamily="34" charset="-122"/>
              </a:rPr>
              <a:t>如果程序中的条件判断表达式</a:t>
            </a:r>
            <a:endParaRPr lang="en-US" altLang="zh-CN" sz="2400" dirty="0">
              <a:latin typeface="微软雅黑" panose="020B0503020204020204" pitchFamily="34" charset="-122"/>
              <a:ea typeface="微软雅黑" panose="020B0503020204020204" pitchFamily="34" charset="-122"/>
            </a:endParaRPr>
          </a:p>
          <a:p>
            <a:pPr algn="l"/>
            <a:r>
              <a:rPr lang="zh-CN" altLang="en-US" sz="2400" dirty="0">
                <a:latin typeface="微软雅黑" panose="020B0503020204020204" pitchFamily="34" charset="-122"/>
                <a:ea typeface="微软雅黑" panose="020B0503020204020204" pitchFamily="34" charset="-122"/>
              </a:rPr>
              <a:t>由一个或多个逻辑运算符</a:t>
            </a:r>
            <a:endParaRPr lang="en-US" altLang="zh-CN" sz="2400" dirty="0">
              <a:latin typeface="微软雅黑" panose="020B0503020204020204" pitchFamily="34" charset="-122"/>
              <a:ea typeface="微软雅黑" panose="020B0503020204020204" pitchFamily="34" charset="-122"/>
            </a:endParaRPr>
          </a:p>
          <a:p>
            <a:pPr algn="l"/>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and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or</a:t>
            </a:r>
            <a:r>
              <a:rPr lang="zh-CN" altLang="en-US" sz="2400" dirty="0">
                <a:latin typeface="微软雅黑" panose="020B0503020204020204" pitchFamily="34" charset="-122"/>
                <a:ea typeface="微软雅黑" panose="020B0503020204020204" pitchFamily="34" charset="-122"/>
              </a:rPr>
              <a:t>）连接的复合条件表达式，</a:t>
            </a:r>
            <a:endParaRPr lang="en-US" altLang="zh-CN" sz="2400" dirty="0">
              <a:latin typeface="微软雅黑" panose="020B0503020204020204" pitchFamily="34" charset="-122"/>
              <a:ea typeface="微软雅黑" panose="020B0503020204020204" pitchFamily="34" charset="-122"/>
            </a:endParaRPr>
          </a:p>
          <a:p>
            <a:pPr algn="l"/>
            <a:r>
              <a:rPr lang="zh-CN" altLang="en-US" sz="2400" dirty="0">
                <a:latin typeface="微软雅黑" panose="020B0503020204020204" pitchFamily="34" charset="-122"/>
                <a:ea typeface="微软雅黑" panose="020B0503020204020204" pitchFamily="34" charset="-122"/>
              </a:rPr>
              <a:t>则需要变换为一系列只有单个条件</a:t>
            </a:r>
            <a:endParaRPr lang="en-US" altLang="zh-CN" sz="2400" dirty="0">
              <a:latin typeface="微软雅黑" panose="020B0503020204020204" pitchFamily="34" charset="-122"/>
              <a:ea typeface="微软雅黑" panose="020B0503020204020204" pitchFamily="34" charset="-122"/>
            </a:endParaRPr>
          </a:p>
          <a:p>
            <a:pPr algn="l"/>
            <a:r>
              <a:rPr lang="zh-CN" altLang="en-US" sz="2400" dirty="0">
                <a:latin typeface="微软雅黑" panose="020B0503020204020204" pitchFamily="34" charset="-122"/>
                <a:ea typeface="微软雅黑" panose="020B0503020204020204" pitchFamily="34" charset="-122"/>
              </a:rPr>
              <a:t>的嵌套判断。</a:t>
            </a:r>
            <a:endParaRPr lang="en-US" altLang="zh-CN" sz="2400" dirty="0">
              <a:latin typeface="微软雅黑" panose="020B0503020204020204" pitchFamily="34" charset="-122"/>
              <a:ea typeface="微软雅黑" panose="020B0503020204020204" pitchFamily="34" charset="-122"/>
            </a:endParaRPr>
          </a:p>
        </p:txBody>
      </p:sp>
      <p:sp>
        <p:nvSpPr>
          <p:cNvPr id="8" name="云形标注 7"/>
          <p:cNvSpPr/>
          <p:nvPr/>
        </p:nvSpPr>
        <p:spPr bwMode="auto">
          <a:xfrm>
            <a:off x="5729066" y="1340768"/>
            <a:ext cx="1593230" cy="936774"/>
          </a:xfrm>
          <a:prstGeom prst="cloudCallout">
            <a:avLst>
              <a:gd name="adj1" fmla="val 90456"/>
              <a:gd name="adj2" fmla="val 93543"/>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or </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修改为 </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and</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6804670" y="2708920"/>
            <a:ext cx="2375842" cy="3384376"/>
            <a:chOff x="6732240" y="2028079"/>
            <a:chExt cx="2375842" cy="3384376"/>
          </a:xfrm>
        </p:grpSpPr>
        <p:cxnSp>
          <p:nvCxnSpPr>
            <p:cNvPr id="10" name="直接箭头连接符 9"/>
            <p:cNvCxnSpPr>
              <a:stCxn id="14" idx="5"/>
              <a:endCxn id="16"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1" name="组合 10"/>
            <p:cNvGrpSpPr/>
            <p:nvPr/>
          </p:nvGrpSpPr>
          <p:grpSpPr>
            <a:xfrm>
              <a:off x="6732240" y="2028079"/>
              <a:ext cx="2375842" cy="3384376"/>
              <a:chOff x="8208615" y="1844824"/>
              <a:chExt cx="2375842" cy="3384376"/>
            </a:xfrm>
          </p:grpSpPr>
          <p:sp>
            <p:nvSpPr>
              <p:cNvPr id="12" name="椭圆 11"/>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椭圆 12"/>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椭圆 14"/>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椭圆 15"/>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3"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a:stCxn id="13" idx="3"/>
                <a:endCxn id="14"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a:stCxn id="12" idx="5"/>
                <a:endCxn id="15"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3" idx="6"/>
                <a:endCxn id="15"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5" idx="4"/>
                <a:endCxn id="16"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grpSp>
        <p:nvGrpSpPr>
          <p:cNvPr id="22" name="组合 21"/>
          <p:cNvGrpSpPr/>
          <p:nvPr/>
        </p:nvGrpSpPr>
        <p:grpSpPr>
          <a:xfrm>
            <a:off x="4788446" y="2636912"/>
            <a:ext cx="2375842" cy="3384376"/>
            <a:chOff x="6732240" y="2028079"/>
            <a:chExt cx="2375842" cy="3384376"/>
          </a:xfrm>
        </p:grpSpPr>
        <p:cxnSp>
          <p:nvCxnSpPr>
            <p:cNvPr id="23" name="直接箭头连接符 22"/>
            <p:cNvCxnSpPr>
              <a:stCxn id="27" idx="5"/>
              <a:endCxn id="29"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4" name="组合 23"/>
            <p:cNvGrpSpPr/>
            <p:nvPr/>
          </p:nvGrpSpPr>
          <p:grpSpPr>
            <a:xfrm>
              <a:off x="6732240" y="2028079"/>
              <a:ext cx="2375842" cy="3384376"/>
              <a:chOff x="8208615" y="1844824"/>
              <a:chExt cx="2375842" cy="3384376"/>
            </a:xfrm>
          </p:grpSpPr>
          <p:sp>
            <p:nvSpPr>
              <p:cNvPr id="25" name="椭圆 24"/>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椭圆 25"/>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椭圆 26"/>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椭圆 27"/>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椭圆 28"/>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5" idx="3"/>
                <a:endCxn id="26"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a:stCxn id="26" idx="3"/>
                <a:endCxn id="27"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stCxn id="25" idx="5"/>
                <a:endCxn id="28"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stCxn id="26" idx="6"/>
                <a:endCxn id="28"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28" idx="4"/>
                <a:endCxn id="29"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sp>
        <p:nvSpPr>
          <p:cNvPr id="35"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5.4 </a:t>
            </a:r>
            <a:r>
              <a:rPr lang="zh-CN" altLang="en-US" b="1" dirty="0">
                <a:latin typeface="黑体" pitchFamily="49" charset="-122"/>
                <a:ea typeface="黑体" pitchFamily="49" charset="-122"/>
              </a:rPr>
              <a:t>对路径的测试</a:t>
            </a:r>
          </a:p>
        </p:txBody>
      </p:sp>
    </p:spTree>
    <p:extLst>
      <p:ext uri="{BB962C8B-B14F-4D97-AF65-F5344CB8AC3E}">
        <p14:creationId xmlns:p14="http://schemas.microsoft.com/office/powerpoint/2010/main" val="5543939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574C5-D31F-4728-83DF-E389F5512460}" type="slidenum">
              <a:rPr lang="en-US" altLang="zh-CN" smtClean="0"/>
              <a:pPr eaLnBrk="1" hangingPunct="1"/>
              <a:t>16</a:t>
            </a:fld>
            <a:endParaRPr lang="en-US" altLang="zh-CN"/>
          </a:p>
        </p:txBody>
      </p:sp>
      <p:sp>
        <p:nvSpPr>
          <p:cNvPr id="40963"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40964" name="Rectangle 3"/>
          <p:cNvSpPr>
            <a:spLocks noGrp="1" noChangeArrowheads="1"/>
          </p:cNvSpPr>
          <p:nvPr>
            <p:ph type="body" idx="1"/>
          </p:nvPr>
        </p:nvSpPr>
        <p:spPr/>
        <p:txBody>
          <a:bodyPr/>
          <a:lstStyle/>
          <a:p>
            <a:pPr eaLnBrk="1" hangingPunct="1"/>
            <a:r>
              <a:rPr lang="zh-CN" altLang="en-US" sz="3400" b="1"/>
              <a:t>相关概念</a:t>
            </a:r>
          </a:p>
          <a:p>
            <a:pPr lvl="1" eaLnBrk="1" hangingPunct="1"/>
            <a:r>
              <a:rPr lang="zh-CN" altLang="en-US" sz="3100" b="1"/>
              <a:t>程序图</a:t>
            </a:r>
            <a:endParaRPr lang="en-US" altLang="zh-CN" sz="3100" b="1"/>
          </a:p>
          <a:p>
            <a:pPr lvl="1" eaLnBrk="1" hangingPunct="1"/>
            <a:r>
              <a:rPr lang="zh-CN" altLang="en-US" sz="3100" b="1"/>
              <a:t>环复杂度</a:t>
            </a:r>
            <a:endParaRPr lang="en-US" altLang="zh-CN" sz="3100" b="1"/>
          </a:p>
          <a:p>
            <a:pPr lvl="1" eaLnBrk="1" hangingPunct="1"/>
            <a:r>
              <a:rPr lang="zh-CN" altLang="en-US" sz="3100" b="1">
                <a:solidFill>
                  <a:srgbClr val="0000FF"/>
                </a:solidFill>
              </a:rPr>
              <a:t>基本复杂度</a:t>
            </a:r>
            <a:endParaRPr lang="en-US" altLang="zh-CN" sz="3100" b="1">
              <a:solidFill>
                <a:srgbClr val="0000FF"/>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588701-22A2-4724-9819-4AB24053BFE2}" type="slidenum">
              <a:rPr lang="en-US" altLang="zh-CN" smtClean="0"/>
              <a:pPr eaLnBrk="1" hangingPunct="1"/>
              <a:t>17</a:t>
            </a:fld>
            <a:endParaRPr lang="en-US" altLang="zh-CN"/>
          </a:p>
        </p:txBody>
      </p:sp>
      <p:sp>
        <p:nvSpPr>
          <p:cNvPr id="41987"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41988" name="Rectangle 3"/>
          <p:cNvSpPr>
            <a:spLocks noGrp="1" noChangeArrowheads="1"/>
          </p:cNvSpPr>
          <p:nvPr>
            <p:ph type="body" idx="1"/>
          </p:nvPr>
        </p:nvSpPr>
        <p:spPr/>
        <p:txBody>
          <a:bodyPr/>
          <a:lstStyle/>
          <a:p>
            <a:pPr eaLnBrk="1" hangingPunct="1"/>
            <a:r>
              <a:rPr lang="zh-CN" altLang="en-US" sz="3400" b="1" dirty="0"/>
              <a:t>基本复杂度</a:t>
            </a:r>
            <a:endParaRPr lang="en-US" altLang="zh-CN" sz="3400" b="1" dirty="0"/>
          </a:p>
          <a:p>
            <a:pPr eaLnBrk="1" hangingPunct="1"/>
            <a:r>
              <a:rPr lang="zh-CN" altLang="en-US" sz="3400" b="1" dirty="0"/>
              <a:t>通过</a:t>
            </a:r>
            <a:r>
              <a:rPr lang="zh-CN" altLang="en-US" sz="3400" b="1" dirty="0">
                <a:solidFill>
                  <a:srgbClr val="FF0000"/>
                </a:solidFill>
              </a:rPr>
              <a:t>对程序图中的结构化设计节点进行不断压缩</a:t>
            </a:r>
            <a:r>
              <a:rPr lang="zh-CN" altLang="en-US" sz="3400" b="1" dirty="0"/>
              <a:t>，最终得到一个无法压缩的程序图，该图的环复杂度就称为基本复杂度</a:t>
            </a:r>
            <a:endParaRPr lang="en-US" altLang="zh-CN" sz="3400" b="1" dirty="0"/>
          </a:p>
          <a:p>
            <a:pPr eaLnBrk="1" hangingPunct="1"/>
            <a:endParaRPr lang="en-US" altLang="zh-CN" sz="3400" b="1"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AD2A44-06E3-49F4-B406-B37E32438953}" type="slidenum">
              <a:rPr lang="en-US" altLang="zh-CN" smtClean="0"/>
              <a:pPr eaLnBrk="1" hangingPunct="1"/>
              <a:t>18</a:t>
            </a:fld>
            <a:endParaRPr lang="en-US" altLang="zh-CN"/>
          </a:p>
        </p:txBody>
      </p:sp>
      <p:sp>
        <p:nvSpPr>
          <p:cNvPr id="43011"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43012" name="Rectangle 3"/>
          <p:cNvSpPr>
            <a:spLocks noGrp="1" noChangeArrowheads="1"/>
          </p:cNvSpPr>
          <p:nvPr>
            <p:ph type="body" idx="1"/>
          </p:nvPr>
        </p:nvSpPr>
        <p:spPr/>
        <p:txBody>
          <a:bodyPr/>
          <a:lstStyle/>
          <a:p>
            <a:pPr eaLnBrk="1" hangingPunct="1"/>
            <a:r>
              <a:rPr lang="zh-CN" altLang="en-US" sz="3400" b="1"/>
              <a:t>基本复杂度关注的是程序中所有非结构化设计的代码，包含测试优化和设计优化的思想</a:t>
            </a:r>
            <a:endParaRPr lang="en-US" altLang="zh-CN" sz="3400" b="1"/>
          </a:p>
          <a:p>
            <a:pPr eaLnBrk="1" hangingPunct="1"/>
            <a:r>
              <a:rPr lang="zh-CN" altLang="en-US" sz="3400" b="1"/>
              <a:t>即使程序环复杂度较高，但若基本复杂度不高，则说明该程序多为结构化的设计，设计本身较优，引入缺陷的风险更低，也更利于分别针对被压缩的结构化设计展开独立测试</a:t>
            </a:r>
            <a:endParaRPr lang="en-US" altLang="zh-CN" sz="3400" b="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6E90175-3F9E-4324-80CB-4CE1C0A63F70}" type="slidenum">
              <a:rPr lang="en-US" altLang="zh-CN" smtClean="0"/>
              <a:pPr eaLnBrk="1" hangingPunct="1"/>
              <a:t>19</a:t>
            </a:fld>
            <a:endParaRPr lang="en-US" altLang="zh-CN"/>
          </a:p>
        </p:txBody>
      </p:sp>
      <p:sp>
        <p:nvSpPr>
          <p:cNvPr id="44035"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44036" name="Rectangle 3"/>
          <p:cNvSpPr>
            <a:spLocks noGrp="1" noChangeArrowheads="1"/>
          </p:cNvSpPr>
          <p:nvPr>
            <p:ph type="body" idx="1"/>
          </p:nvPr>
        </p:nvSpPr>
        <p:spPr/>
        <p:txBody>
          <a:bodyPr/>
          <a:lstStyle/>
          <a:p>
            <a:pPr eaLnBrk="1" hangingPunct="1"/>
            <a:r>
              <a:rPr lang="zh-CN" altLang="en-US" sz="3400" b="1"/>
              <a:t>基本原理</a:t>
            </a:r>
            <a:endParaRPr lang="en-US" altLang="zh-CN" sz="3100" b="1"/>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2428875"/>
            <a:ext cx="8847137"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56B1F3-FD92-41E4-9B7F-B7B47903A7FD}" type="slidenum">
              <a:rPr lang="en-US" altLang="zh-CN" smtClean="0"/>
              <a:pPr eaLnBrk="1" hangingPunct="1"/>
              <a:t>2</a:t>
            </a:fld>
            <a:endParaRPr lang="en-US" altLang="zh-CN"/>
          </a:p>
        </p:txBody>
      </p:sp>
      <p:sp>
        <p:nvSpPr>
          <p:cNvPr id="4099" name="Rectangle 2"/>
          <p:cNvSpPr>
            <a:spLocks noGrp="1" noChangeArrowheads="1"/>
          </p:cNvSpPr>
          <p:nvPr>
            <p:ph type="title"/>
          </p:nvPr>
        </p:nvSpPr>
        <p:spPr/>
        <p:txBody>
          <a:bodyPr/>
          <a:lstStyle/>
          <a:p>
            <a:pPr eaLnBrk="1" hangingPunct="1"/>
            <a:r>
              <a:rPr lang="zh-CN" altLang="en-US" b="1" dirty="0">
                <a:latin typeface="黑体" pitchFamily="49" charset="-122"/>
                <a:ea typeface="黑体" pitchFamily="49" charset="-122"/>
              </a:rPr>
              <a:t>第</a:t>
            </a:r>
            <a:r>
              <a:rPr lang="en-US" altLang="zh-CN" b="1" dirty="0">
                <a:latin typeface="黑体" pitchFamily="49" charset="-122"/>
                <a:ea typeface="黑体" pitchFamily="49" charset="-122"/>
              </a:rPr>
              <a:t>3</a:t>
            </a:r>
            <a:r>
              <a:rPr lang="zh-CN" altLang="en-US" b="1" dirty="0">
                <a:latin typeface="黑体" pitchFamily="49" charset="-122"/>
                <a:ea typeface="黑体" pitchFamily="49"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algn="just" eaLnBrk="1" hangingPunct="1"/>
            <a:r>
              <a:rPr lang="zh-CN" altLang="en-US" sz="3100" b="1" dirty="0"/>
              <a:t>对路径的测试</a:t>
            </a:r>
            <a:endParaRPr lang="zh-CN" altLang="en-US" sz="3200" b="1" dirty="0"/>
          </a:p>
          <a:p>
            <a:pPr lvl="1" eaLnBrk="1" hangingPunct="1"/>
            <a:endParaRPr lang="zh-CN" altLang="en-US" sz="3100" b="1"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6636A2-212B-4A6F-B504-22305F0CF664}" type="slidenum">
              <a:rPr lang="en-US" altLang="zh-CN" smtClean="0"/>
              <a:pPr eaLnBrk="1" hangingPunct="1"/>
              <a:t>20</a:t>
            </a:fld>
            <a:endParaRPr lang="en-US" altLang="zh-CN"/>
          </a:p>
        </p:txBody>
      </p:sp>
      <p:sp>
        <p:nvSpPr>
          <p:cNvPr id="55299"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100" b="1" dirty="0">
                <a:cs typeface="+mn-cs"/>
              </a:rPr>
              <a:t>基于独立路径的测试用例设计步骤</a:t>
            </a:r>
            <a:endParaRPr lang="en-US" altLang="zh-CN" sz="3100" b="1" dirty="0">
              <a:cs typeface="+mn-cs"/>
            </a:endParaRPr>
          </a:p>
          <a:p>
            <a:pPr marL="911225" lvl="2" indent="-514350" eaLnBrk="1" hangingPunct="1">
              <a:buFont typeface="+mj-lt"/>
              <a:buAutoNum type="arabicPeriod"/>
              <a:defRPr/>
            </a:pPr>
            <a:r>
              <a:rPr lang="zh-CN" altLang="en-US" sz="2800" b="1" dirty="0">
                <a:cs typeface="+mn-cs"/>
              </a:rPr>
              <a:t>根据程序源代码生成程序图</a:t>
            </a:r>
            <a:endParaRPr lang="en-US" altLang="zh-CN" sz="2800" b="1" dirty="0">
              <a:cs typeface="+mn-cs"/>
            </a:endParaRPr>
          </a:p>
          <a:p>
            <a:pPr marL="911225" lvl="2" indent="-514350" eaLnBrk="1" hangingPunct="1">
              <a:buFont typeface="+mj-lt"/>
              <a:buAutoNum type="arabicPeriod"/>
              <a:defRPr/>
            </a:pPr>
            <a:r>
              <a:rPr lang="zh-CN" altLang="en-US" sz="2800" b="1" dirty="0">
                <a:cs typeface="+mn-cs"/>
              </a:rPr>
              <a:t>计算程序图的环复杂度，确定独立路径集合的大小</a:t>
            </a:r>
            <a:endParaRPr lang="en-US" altLang="zh-CN" sz="2800" b="1" dirty="0">
              <a:cs typeface="+mn-cs"/>
            </a:endParaRPr>
          </a:p>
          <a:p>
            <a:pPr marL="911225" lvl="2" indent="-514350" eaLnBrk="1" hangingPunct="1">
              <a:buFont typeface="+mj-lt"/>
              <a:buAutoNum type="arabicPeriod"/>
              <a:defRPr/>
            </a:pPr>
            <a:r>
              <a:rPr lang="zh-CN" altLang="en-US" sz="2800" b="1" dirty="0">
                <a:cs typeface="+mn-cs"/>
              </a:rPr>
              <a:t>以最复杂的路径为基础路径，通过覆盖所有判定分支确定其他路径，抽取独立路径集合</a:t>
            </a:r>
            <a:endParaRPr lang="en-US" altLang="zh-CN" sz="2800" b="1" dirty="0">
              <a:cs typeface="+mn-cs"/>
            </a:endParaRPr>
          </a:p>
          <a:p>
            <a:pPr marL="911225" lvl="2" indent="-514350" eaLnBrk="1" hangingPunct="1">
              <a:buFont typeface="+mj-lt"/>
              <a:buAutoNum type="arabicPeriod"/>
              <a:defRPr/>
            </a:pPr>
            <a:r>
              <a:rPr lang="zh-CN" altLang="en-US" sz="2800" b="1" dirty="0">
                <a:cs typeface="+mn-cs"/>
              </a:rPr>
              <a:t>注意剔除不可行路径，必要时补充其他重要的路径</a:t>
            </a:r>
            <a:endParaRPr lang="en-US" altLang="zh-CN" sz="2800" b="1" dirty="0">
              <a:cs typeface="+mn-cs"/>
            </a:endParaRPr>
          </a:p>
          <a:p>
            <a:pPr marL="911225" lvl="2" indent="-514350" eaLnBrk="1" hangingPunct="1">
              <a:buFont typeface="+mj-lt"/>
              <a:buAutoNum type="arabicPeriod"/>
              <a:defRPr/>
            </a:pPr>
            <a:r>
              <a:rPr lang="zh-CN" altLang="en-US" sz="2800" b="1" dirty="0">
                <a:cs typeface="+mn-cs"/>
              </a:rPr>
              <a:t>根据得到的路径集合对应设计测试用例</a:t>
            </a:r>
            <a:endParaRPr lang="en-US" altLang="zh-CN" sz="2800" b="1" dirty="0">
              <a:cs typeface="+mn-cs"/>
            </a:endParaRPr>
          </a:p>
        </p:txBody>
      </p:sp>
    </p:spTree>
    <p:extLst>
      <p:ext uri="{BB962C8B-B14F-4D97-AF65-F5344CB8AC3E}">
        <p14:creationId xmlns:p14="http://schemas.microsoft.com/office/powerpoint/2010/main" val="302642995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404664"/>
            <a:ext cx="8001000" cy="4267200"/>
          </a:xfrm>
        </p:spPr>
        <p:txBody>
          <a:bodyPr/>
          <a:lstStyle/>
          <a:p>
            <a:pPr marL="0" indent="0">
              <a:spcBef>
                <a:spcPts val="0"/>
              </a:spcBef>
              <a:buNone/>
            </a:pPr>
            <a:r>
              <a:rPr lang="en-US" altLang="zh-CN" sz="2400" b="1" dirty="0"/>
              <a:t>int SampleFunc1(int </a:t>
            </a:r>
            <a:r>
              <a:rPr lang="en-US" altLang="zh-CN" sz="2400" b="1" dirty="0" err="1"/>
              <a:t>i,int</a:t>
            </a:r>
            <a:r>
              <a:rPr lang="en-US" altLang="zh-CN" sz="2400" b="1" dirty="0"/>
              <a:t> j)</a:t>
            </a:r>
          </a:p>
          <a:p>
            <a:pPr marL="0" indent="0">
              <a:spcBef>
                <a:spcPts val="0"/>
              </a:spcBef>
              <a:buNone/>
            </a:pPr>
            <a:r>
              <a:rPr lang="en-US" altLang="zh-CN" sz="2400" b="1" dirty="0"/>
              <a:t>{</a:t>
            </a:r>
          </a:p>
          <a:p>
            <a:pPr marL="0" indent="0">
              <a:spcBef>
                <a:spcPts val="0"/>
              </a:spcBef>
              <a:buNone/>
            </a:pPr>
            <a:r>
              <a:rPr lang="en-US" altLang="zh-CN" sz="2400" b="1" dirty="0"/>
              <a:t>int num1=0;</a:t>
            </a:r>
          </a:p>
          <a:p>
            <a:pPr marL="0" indent="0">
              <a:spcBef>
                <a:spcPts val="0"/>
              </a:spcBef>
              <a:buNone/>
            </a:pPr>
            <a:r>
              <a:rPr lang="en-US" altLang="zh-CN" sz="2400" b="1" dirty="0"/>
              <a:t>int num2=0;</a:t>
            </a:r>
          </a:p>
          <a:p>
            <a:pPr marL="514350" indent="-514350">
              <a:spcBef>
                <a:spcPts val="0"/>
              </a:spcBef>
              <a:buAutoNum type="arabicPlain"/>
            </a:pPr>
            <a:r>
              <a:rPr lang="en-US" altLang="zh-CN" sz="2400" b="1" dirty="0"/>
              <a:t>while(i&lt;10)</a:t>
            </a:r>
          </a:p>
          <a:p>
            <a:pPr marL="514350" indent="-514350">
              <a:spcBef>
                <a:spcPts val="0"/>
              </a:spcBef>
              <a:buAutoNum type="arabicPlain"/>
            </a:pPr>
            <a:r>
              <a:rPr lang="en-US" altLang="zh-CN" sz="2400" b="1" dirty="0"/>
              <a:t>{</a:t>
            </a:r>
          </a:p>
          <a:p>
            <a:pPr marL="514350" indent="-514350">
              <a:spcBef>
                <a:spcPts val="0"/>
              </a:spcBef>
              <a:buAutoNum type="arabicPlain"/>
            </a:pPr>
            <a:r>
              <a:rPr lang="en-US" altLang="zh-CN" sz="2400" b="1" dirty="0"/>
              <a:t>     if(j==</a:t>
            </a:r>
            <a:r>
              <a:rPr lang="en-US" altLang="zh-CN" sz="2400" b="1"/>
              <a:t>0 || </a:t>
            </a:r>
            <a:r>
              <a:rPr lang="en-US" altLang="zh-CN" sz="2400" b="1" dirty="0"/>
              <a:t>j==2)</a:t>
            </a:r>
          </a:p>
          <a:p>
            <a:pPr marL="514350" indent="-514350">
              <a:spcBef>
                <a:spcPts val="0"/>
              </a:spcBef>
              <a:buAutoNum type="arabicPlain"/>
            </a:pPr>
            <a:r>
              <a:rPr lang="en-US" altLang="zh-CN" sz="2400" b="1" dirty="0"/>
              <a:t>    {</a:t>
            </a:r>
          </a:p>
          <a:p>
            <a:pPr marL="514350" indent="-514350">
              <a:spcBef>
                <a:spcPts val="0"/>
              </a:spcBef>
              <a:buAutoNum type="arabicPlain"/>
            </a:pPr>
            <a:r>
              <a:rPr lang="en-US" altLang="zh-CN" sz="2400" b="1" dirty="0"/>
              <a:t>  	     num1++;</a:t>
            </a:r>
          </a:p>
          <a:p>
            <a:pPr marL="514350" indent="-514350">
              <a:spcBef>
                <a:spcPts val="0"/>
              </a:spcBef>
              <a:buAutoNum type="arabicPlain"/>
            </a:pPr>
            <a:r>
              <a:rPr lang="en-US" altLang="zh-CN" sz="2400" b="1" dirty="0"/>
              <a:t>    }</a:t>
            </a:r>
          </a:p>
          <a:p>
            <a:pPr marL="514350" indent="-514350">
              <a:spcBef>
                <a:spcPts val="0"/>
              </a:spcBef>
              <a:buAutoNum type="arabicPlain"/>
            </a:pPr>
            <a:r>
              <a:rPr lang="en-US" altLang="zh-CN" sz="2400" b="1" dirty="0"/>
              <a:t>     else if(j==1)</a:t>
            </a:r>
          </a:p>
          <a:p>
            <a:pPr marL="514350" indent="-514350">
              <a:spcBef>
                <a:spcPts val="0"/>
              </a:spcBef>
              <a:buAutoNum type="arabicPlain"/>
            </a:pPr>
            <a:r>
              <a:rPr lang="en-US" altLang="zh-CN" sz="2400" b="1" dirty="0"/>
              <a:t>     {</a:t>
            </a:r>
          </a:p>
          <a:p>
            <a:pPr marL="514350" indent="-514350">
              <a:spcBef>
                <a:spcPts val="0"/>
              </a:spcBef>
              <a:buAutoNum type="arabicPlain"/>
            </a:pPr>
            <a:r>
              <a:rPr lang="en-US" altLang="zh-CN" sz="2400" b="1" dirty="0"/>
              <a:t>           num2++;   </a:t>
            </a:r>
          </a:p>
          <a:p>
            <a:pPr marL="514350" indent="-514350">
              <a:spcBef>
                <a:spcPts val="0"/>
              </a:spcBef>
              <a:buAutoNum type="arabicPlain"/>
            </a:pPr>
            <a:r>
              <a:rPr lang="en-US" altLang="zh-CN" sz="2400" b="1" dirty="0"/>
              <a:t>    } </a:t>
            </a:r>
          </a:p>
          <a:p>
            <a:pPr marL="514350" indent="-514350">
              <a:spcBef>
                <a:spcPts val="0"/>
              </a:spcBef>
              <a:buAutoNum type="arabicPlain"/>
            </a:pPr>
            <a:r>
              <a:rPr lang="en-US" altLang="zh-CN" sz="2400" b="1" dirty="0"/>
              <a:t>   i++;</a:t>
            </a:r>
          </a:p>
          <a:p>
            <a:pPr marL="514350" indent="-514350">
              <a:spcBef>
                <a:spcPts val="0"/>
              </a:spcBef>
              <a:buAutoNum type="arabicPlain"/>
            </a:pPr>
            <a:r>
              <a:rPr lang="en-US" altLang="zh-CN" sz="2400" b="1" dirty="0"/>
              <a:t>}</a:t>
            </a:r>
          </a:p>
          <a:p>
            <a:pPr marL="514350" indent="-514350">
              <a:spcBef>
                <a:spcPts val="0"/>
              </a:spcBef>
              <a:buAutoNum type="arabicPlain"/>
            </a:pPr>
            <a:r>
              <a:rPr lang="en-US" altLang="zh-CN" sz="2400" b="1" dirty="0" err="1"/>
              <a:t>printf</a:t>
            </a:r>
            <a:r>
              <a:rPr lang="en-US" altLang="zh-CN" sz="2400" b="1" dirty="0"/>
              <a:t>(“num1=%d,num2=%d”,num1,num2)</a:t>
            </a:r>
          </a:p>
          <a:p>
            <a:pPr marL="514350" indent="-514350">
              <a:buAutoNum type="arabicPlain"/>
            </a:pPr>
            <a:r>
              <a:rPr lang="en-US" altLang="zh-CN" sz="2000" b="1" dirty="0"/>
              <a:t>}</a:t>
            </a:r>
          </a:p>
          <a:p>
            <a:pPr marL="0" indent="0">
              <a:buNone/>
            </a:pPr>
            <a:endParaRPr lang="en-US" altLang="zh-CN" sz="2000" b="1" dirty="0"/>
          </a:p>
          <a:p>
            <a:pPr marL="0" indent="0">
              <a:buNone/>
            </a:pPr>
            <a:endParaRPr lang="zh-CN" altLang="en-US" sz="1800"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21</a:t>
            </a:fld>
            <a:endParaRPr lang="en-US" altLang="zh-CN"/>
          </a:p>
        </p:txBody>
      </p:sp>
    </p:spTree>
    <p:extLst>
      <p:ext uri="{BB962C8B-B14F-4D97-AF65-F5344CB8AC3E}">
        <p14:creationId xmlns:p14="http://schemas.microsoft.com/office/powerpoint/2010/main" val="1320795549"/>
      </p:ext>
    </p:extLst>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E20549-A146-4F28-85BA-46362E8AC0A7}" type="slidenum">
              <a:rPr lang="en-US" altLang="zh-CN" smtClean="0"/>
              <a:pPr eaLnBrk="1" hangingPunct="1"/>
              <a:t>22</a:t>
            </a:fld>
            <a:endParaRPr lang="en-US" altLang="zh-CN"/>
          </a:p>
        </p:txBody>
      </p:sp>
      <p:sp>
        <p:nvSpPr>
          <p:cNvPr id="45059"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45060" name="Rectangle 3"/>
          <p:cNvSpPr>
            <a:spLocks noGrp="1" noChangeArrowheads="1"/>
          </p:cNvSpPr>
          <p:nvPr>
            <p:ph type="body" idx="1"/>
          </p:nvPr>
        </p:nvSpPr>
        <p:spPr/>
        <p:txBody>
          <a:bodyPr/>
          <a:lstStyle/>
          <a:p>
            <a:pPr eaLnBrk="1" hangingPunct="1"/>
            <a:r>
              <a:rPr lang="zh-CN" altLang="en-US" sz="3400" b="1"/>
              <a:t>测试用例设计</a:t>
            </a:r>
            <a:endParaRPr lang="en-US" altLang="zh-CN" sz="3400" b="1"/>
          </a:p>
          <a:p>
            <a:pPr lvl="1" eaLnBrk="1" hangingPunct="1"/>
            <a:r>
              <a:rPr lang="zh-CN" altLang="en-US" sz="2700" b="1">
                <a:solidFill>
                  <a:srgbClr val="0000FF"/>
                </a:solidFill>
              </a:rPr>
              <a:t>测试难点</a:t>
            </a:r>
            <a:endParaRPr lang="en-US" altLang="zh-CN" sz="2700" b="1">
              <a:solidFill>
                <a:srgbClr val="0000FF"/>
              </a:solidFill>
            </a:endParaRPr>
          </a:p>
          <a:p>
            <a:pPr lvl="1" eaLnBrk="1" hangingPunct="1"/>
            <a:r>
              <a:rPr lang="zh-CN" altLang="en-US" sz="2700" b="1"/>
              <a:t>独立路径集合规模确定</a:t>
            </a:r>
            <a:endParaRPr lang="en-US" altLang="zh-CN" sz="2700" b="1"/>
          </a:p>
          <a:p>
            <a:pPr lvl="1" eaLnBrk="1" hangingPunct="1"/>
            <a:r>
              <a:rPr lang="zh-CN" altLang="en-US" sz="2700" b="1"/>
              <a:t>独立路径的抽取</a:t>
            </a:r>
            <a:endParaRPr lang="en-US" altLang="zh-CN" sz="2700" b="1"/>
          </a:p>
          <a:p>
            <a:pPr lvl="1" eaLnBrk="1" hangingPunct="1"/>
            <a:r>
              <a:rPr lang="zh-CN" altLang="en-US" sz="2700" b="1"/>
              <a:t>不可行路径的处理</a:t>
            </a:r>
            <a:endParaRPr lang="en-US" altLang="zh-CN" sz="2700" b="1"/>
          </a:p>
          <a:p>
            <a:pPr lvl="1" eaLnBrk="1" hangingPunct="1"/>
            <a:r>
              <a:rPr lang="zh-CN" altLang="en-US" sz="2700" b="1"/>
              <a:t>测试用例的设计</a:t>
            </a:r>
            <a:endParaRPr lang="en-US" altLang="zh-CN" sz="2700" b="1"/>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76F5AD9-96CE-4958-AE28-FF5D5DEFE7A6}" type="slidenum">
              <a:rPr lang="en-US" altLang="zh-CN" smtClean="0"/>
              <a:pPr eaLnBrk="1" hangingPunct="1"/>
              <a:t>23</a:t>
            </a:fld>
            <a:endParaRPr lang="en-US" altLang="zh-CN"/>
          </a:p>
        </p:txBody>
      </p:sp>
      <p:sp>
        <p:nvSpPr>
          <p:cNvPr id="46083"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46084" name="Rectangle 3"/>
          <p:cNvSpPr>
            <a:spLocks noGrp="1" noChangeArrowheads="1"/>
          </p:cNvSpPr>
          <p:nvPr>
            <p:ph type="body" idx="1"/>
          </p:nvPr>
        </p:nvSpPr>
        <p:spPr/>
        <p:txBody>
          <a:bodyPr/>
          <a:lstStyle/>
          <a:p>
            <a:pPr eaLnBrk="1" hangingPunct="1"/>
            <a:r>
              <a:rPr lang="zh-CN" altLang="en-US" sz="3400" b="1" dirty="0"/>
              <a:t>测试难点</a:t>
            </a:r>
            <a:endParaRPr lang="en-US" altLang="zh-CN" sz="3400" b="1" dirty="0"/>
          </a:p>
          <a:p>
            <a:pPr lvl="1"/>
            <a:r>
              <a:rPr lang="zh-CN" altLang="en-US" b="1" dirty="0"/>
              <a:t>如何确定独立路径集合的规模（环路复杂度）</a:t>
            </a:r>
          </a:p>
          <a:p>
            <a:pPr lvl="1"/>
            <a:r>
              <a:rPr lang="zh-CN" altLang="en-US" b="1" dirty="0"/>
              <a:t>如何从整个路径集合中抽取独立路径的集合，以确保路径的独立性和独立路径集合的完备性</a:t>
            </a:r>
          </a:p>
          <a:p>
            <a:pPr lvl="1"/>
            <a:r>
              <a:rPr lang="zh-CN" altLang="en-US" b="1" dirty="0"/>
              <a:t>如何保证每条独立路径的可行性</a:t>
            </a:r>
          </a:p>
          <a:p>
            <a:pPr lvl="1"/>
            <a:r>
              <a:rPr lang="zh-CN" altLang="en-US" b="1" dirty="0"/>
              <a:t>如何从独立路径设计测试用例</a:t>
            </a:r>
            <a:endParaRPr lang="en-US" altLang="zh-CN" b="1"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09E2A1-6C67-4A6A-A32F-2CFD2311037C}" type="slidenum">
              <a:rPr lang="en-US" altLang="zh-CN" smtClean="0"/>
              <a:pPr eaLnBrk="1" hangingPunct="1"/>
              <a:t>24</a:t>
            </a:fld>
            <a:endParaRPr lang="en-US" altLang="zh-CN"/>
          </a:p>
        </p:txBody>
      </p:sp>
      <p:sp>
        <p:nvSpPr>
          <p:cNvPr id="47107"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47108" name="Rectangle 3"/>
          <p:cNvSpPr>
            <a:spLocks noGrp="1" noChangeArrowheads="1"/>
          </p:cNvSpPr>
          <p:nvPr>
            <p:ph type="body" idx="1"/>
          </p:nvPr>
        </p:nvSpPr>
        <p:spPr/>
        <p:txBody>
          <a:bodyPr/>
          <a:lstStyle/>
          <a:p>
            <a:pPr eaLnBrk="1" hangingPunct="1"/>
            <a:r>
              <a:rPr lang="zh-CN" altLang="en-US" sz="3400" b="1"/>
              <a:t>测试用例设计</a:t>
            </a:r>
            <a:endParaRPr lang="en-US" altLang="zh-CN" sz="3400" b="1"/>
          </a:p>
          <a:p>
            <a:pPr lvl="1" eaLnBrk="1" hangingPunct="1"/>
            <a:r>
              <a:rPr lang="zh-CN" altLang="en-US" sz="2700" b="1"/>
              <a:t>测试难点</a:t>
            </a:r>
            <a:endParaRPr lang="en-US" altLang="zh-CN" sz="2700" b="1"/>
          </a:p>
          <a:p>
            <a:pPr lvl="1" eaLnBrk="1" hangingPunct="1"/>
            <a:r>
              <a:rPr lang="zh-CN" altLang="en-US" sz="2700" b="1">
                <a:solidFill>
                  <a:srgbClr val="0000FF"/>
                </a:solidFill>
              </a:rPr>
              <a:t>独立路径集合规模确定</a:t>
            </a:r>
            <a:endParaRPr lang="en-US" altLang="zh-CN" sz="2700" b="1">
              <a:solidFill>
                <a:srgbClr val="0000FF"/>
              </a:solidFill>
            </a:endParaRPr>
          </a:p>
          <a:p>
            <a:pPr lvl="1" eaLnBrk="1" hangingPunct="1"/>
            <a:r>
              <a:rPr lang="zh-CN" altLang="en-US" sz="2700" b="1"/>
              <a:t>独立路径的抽取</a:t>
            </a:r>
            <a:endParaRPr lang="en-US" altLang="zh-CN" sz="2700" b="1"/>
          </a:p>
          <a:p>
            <a:pPr lvl="1" eaLnBrk="1" hangingPunct="1"/>
            <a:r>
              <a:rPr lang="zh-CN" altLang="en-US" sz="2700" b="1"/>
              <a:t>不可行路径的处理</a:t>
            </a:r>
            <a:endParaRPr lang="en-US" altLang="zh-CN" sz="2700" b="1"/>
          </a:p>
          <a:p>
            <a:pPr lvl="1" eaLnBrk="1" hangingPunct="1"/>
            <a:r>
              <a:rPr lang="zh-CN" altLang="en-US" sz="2700" b="1"/>
              <a:t>测试用例的设计</a:t>
            </a:r>
            <a:endParaRPr lang="en-US" altLang="zh-CN" sz="2700" b="1"/>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B81872C-0380-467C-9072-566C4E50411C}" type="slidenum">
              <a:rPr lang="en-US" altLang="zh-CN" smtClean="0"/>
              <a:pPr eaLnBrk="1" hangingPunct="1"/>
              <a:t>25</a:t>
            </a:fld>
            <a:endParaRPr lang="en-US" altLang="zh-CN"/>
          </a:p>
        </p:txBody>
      </p:sp>
      <p:sp>
        <p:nvSpPr>
          <p:cNvPr id="48131"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48132" name="Rectangle 3"/>
          <p:cNvSpPr>
            <a:spLocks noGrp="1" noChangeArrowheads="1"/>
          </p:cNvSpPr>
          <p:nvPr>
            <p:ph type="body" idx="1"/>
          </p:nvPr>
        </p:nvSpPr>
        <p:spPr/>
        <p:txBody>
          <a:bodyPr/>
          <a:lstStyle/>
          <a:p>
            <a:pPr eaLnBrk="1" hangingPunct="1"/>
            <a:r>
              <a:rPr lang="zh-CN" altLang="en-US" sz="3400" b="1" dirty="0"/>
              <a:t>按照</a:t>
            </a:r>
            <a:r>
              <a:rPr lang="en-US" altLang="en-US" sz="3400" b="1" dirty="0"/>
              <a:t>McCabe</a:t>
            </a:r>
            <a:r>
              <a:rPr lang="zh-CN" altLang="en-US" sz="3400" b="1" dirty="0"/>
              <a:t>的环复杂度概念，对于指定的程序图，对路径的测试中所需独立路径集合的大小就等</a:t>
            </a:r>
            <a:r>
              <a:rPr lang="zh-CN" altLang="en-US" sz="3400" b="1" dirty="0">
                <a:solidFill>
                  <a:srgbClr val="FF0000"/>
                </a:solidFill>
              </a:rPr>
              <a:t>于其程序图的环复杂度</a:t>
            </a:r>
            <a:endParaRPr lang="en-US" altLang="zh-CN" sz="3400" b="1" dirty="0">
              <a:solidFill>
                <a:srgbClr val="FF0000"/>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AC5BFF-5020-4230-92D4-732453E45E0D}" type="slidenum">
              <a:rPr lang="en-US" altLang="zh-CN" smtClean="0"/>
              <a:pPr eaLnBrk="1" hangingPunct="1"/>
              <a:t>26</a:t>
            </a:fld>
            <a:endParaRPr lang="en-US" altLang="zh-CN"/>
          </a:p>
        </p:txBody>
      </p:sp>
      <p:sp>
        <p:nvSpPr>
          <p:cNvPr id="49155"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49156" name="Rectangle 3"/>
          <p:cNvSpPr>
            <a:spLocks noGrp="1" noChangeArrowheads="1"/>
          </p:cNvSpPr>
          <p:nvPr>
            <p:ph type="body" idx="1"/>
          </p:nvPr>
        </p:nvSpPr>
        <p:spPr/>
        <p:txBody>
          <a:bodyPr/>
          <a:lstStyle/>
          <a:p>
            <a:pPr eaLnBrk="1" hangingPunct="1"/>
            <a:r>
              <a:rPr lang="zh-CN" altLang="en-US" sz="3400" b="1"/>
              <a:t>测试用例设计</a:t>
            </a:r>
            <a:endParaRPr lang="en-US" altLang="zh-CN" sz="3400" b="1"/>
          </a:p>
          <a:p>
            <a:pPr lvl="1" eaLnBrk="1" hangingPunct="1"/>
            <a:r>
              <a:rPr lang="zh-CN" altLang="en-US" sz="2700" b="1"/>
              <a:t>测试难点</a:t>
            </a:r>
            <a:endParaRPr lang="en-US" altLang="zh-CN" sz="2700" b="1"/>
          </a:p>
          <a:p>
            <a:pPr lvl="1" eaLnBrk="1" hangingPunct="1"/>
            <a:r>
              <a:rPr lang="zh-CN" altLang="en-US" sz="2700" b="1"/>
              <a:t>独立路径集合规模确定</a:t>
            </a:r>
            <a:endParaRPr lang="en-US" altLang="zh-CN" sz="2700" b="1"/>
          </a:p>
          <a:p>
            <a:pPr lvl="1" eaLnBrk="1" hangingPunct="1"/>
            <a:r>
              <a:rPr lang="zh-CN" altLang="en-US" sz="2700" b="1">
                <a:solidFill>
                  <a:srgbClr val="0000FF"/>
                </a:solidFill>
              </a:rPr>
              <a:t>独立路径的抽取</a:t>
            </a:r>
            <a:endParaRPr lang="en-US" altLang="zh-CN" sz="2700" b="1">
              <a:solidFill>
                <a:srgbClr val="0000FF"/>
              </a:solidFill>
            </a:endParaRPr>
          </a:p>
          <a:p>
            <a:pPr lvl="1" eaLnBrk="1" hangingPunct="1"/>
            <a:r>
              <a:rPr lang="zh-CN" altLang="en-US" sz="2700" b="1"/>
              <a:t>不可行路径的处理</a:t>
            </a:r>
            <a:endParaRPr lang="en-US" altLang="zh-CN" sz="2700" b="1"/>
          </a:p>
          <a:p>
            <a:pPr lvl="1" eaLnBrk="1" hangingPunct="1"/>
            <a:r>
              <a:rPr lang="zh-CN" altLang="en-US" sz="2700" b="1"/>
              <a:t>测试用例的设计</a:t>
            </a:r>
            <a:endParaRPr lang="en-US" altLang="zh-CN" sz="2700" b="1"/>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FAC73A-FCAA-4D8A-A897-C4330F32E7C6}" type="slidenum">
              <a:rPr lang="en-US" altLang="zh-CN" smtClean="0"/>
              <a:pPr eaLnBrk="1" hangingPunct="1"/>
              <a:t>27</a:t>
            </a:fld>
            <a:endParaRPr lang="en-US" altLang="zh-CN"/>
          </a:p>
        </p:txBody>
      </p:sp>
      <p:sp>
        <p:nvSpPr>
          <p:cNvPr id="50179"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50180" name="Rectangle 3"/>
          <p:cNvSpPr>
            <a:spLocks noGrp="1" noChangeArrowheads="1"/>
          </p:cNvSpPr>
          <p:nvPr>
            <p:ph type="body" idx="1"/>
          </p:nvPr>
        </p:nvSpPr>
        <p:spPr/>
        <p:txBody>
          <a:bodyPr/>
          <a:lstStyle/>
          <a:p>
            <a:pPr eaLnBrk="1" hangingPunct="1"/>
            <a:r>
              <a:rPr lang="zh-CN" altLang="en-US" sz="3400" b="1" dirty="0"/>
              <a:t>独立路径抽取</a:t>
            </a:r>
            <a:endParaRPr lang="en-US" altLang="zh-CN" sz="3400" b="1" dirty="0"/>
          </a:p>
          <a:p>
            <a:pPr eaLnBrk="1" hangingPunct="1"/>
            <a:r>
              <a:rPr lang="en-US" altLang="zh-CN" sz="3400" b="1" dirty="0"/>
              <a:t>1</a:t>
            </a:r>
            <a:r>
              <a:rPr lang="zh-CN" altLang="en-US" sz="3400" b="1" dirty="0"/>
              <a:t>、确定主路径</a:t>
            </a:r>
            <a:endParaRPr lang="en-US" altLang="zh-CN" sz="3400" b="1" dirty="0"/>
          </a:p>
          <a:p>
            <a:pPr lvl="1" eaLnBrk="1" hangingPunct="1"/>
            <a:r>
              <a:rPr lang="zh-CN" altLang="en-US" b="1" dirty="0"/>
              <a:t>该路径应包含尽可能多的判定节点</a:t>
            </a:r>
            <a:endParaRPr lang="en-US" altLang="zh-CN" b="1" dirty="0"/>
          </a:p>
          <a:p>
            <a:pPr lvl="1" eaLnBrk="1" hangingPunct="1"/>
            <a:r>
              <a:rPr lang="zh-CN" altLang="en-US" b="1" dirty="0"/>
              <a:t>应包含尽可能复杂的判定表达式</a:t>
            </a:r>
            <a:endParaRPr lang="en-US" altLang="zh-CN" b="1" dirty="0"/>
          </a:p>
          <a:p>
            <a:pPr lvl="1" eaLnBrk="1" hangingPunct="1"/>
            <a:r>
              <a:rPr lang="zh-CN" altLang="en-US" b="1" dirty="0"/>
              <a:t>应对应尽可能高的执行概率</a:t>
            </a:r>
            <a:endParaRPr lang="en-US" altLang="zh-CN" b="1" dirty="0"/>
          </a:p>
          <a:p>
            <a:pPr lvl="1" eaLnBrk="1" hangingPunct="1"/>
            <a:r>
              <a:rPr lang="zh-CN" altLang="en-US" b="1" dirty="0"/>
              <a:t>应包含尽可能多的语句</a:t>
            </a:r>
            <a:endParaRPr lang="en-US" altLang="zh-CN" b="1" dirty="0"/>
          </a:p>
          <a:p>
            <a:pPr eaLnBrk="1" hangingPunct="1"/>
            <a:r>
              <a:rPr lang="en-US" altLang="zh-CN" sz="3400" b="1" dirty="0"/>
              <a:t>2</a:t>
            </a:r>
            <a:r>
              <a:rPr lang="zh-CN" altLang="en-US" sz="3400" b="1" dirty="0"/>
              <a:t>、根据基础路径抽取其他独立路径</a:t>
            </a:r>
            <a:endParaRPr lang="en-US" altLang="zh-CN" sz="3400" b="1"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DCABFD-BD21-4C7B-92DA-5B9ABD17A757}" type="slidenum">
              <a:rPr lang="en-US" altLang="zh-CN" smtClean="0"/>
              <a:pPr eaLnBrk="1" hangingPunct="1"/>
              <a:t>28</a:t>
            </a:fld>
            <a:endParaRPr lang="en-US" altLang="zh-CN"/>
          </a:p>
        </p:txBody>
      </p:sp>
      <p:sp>
        <p:nvSpPr>
          <p:cNvPr id="51203"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51204" name="Rectangle 3"/>
          <p:cNvSpPr>
            <a:spLocks noGrp="1" noChangeArrowheads="1"/>
          </p:cNvSpPr>
          <p:nvPr>
            <p:ph type="body" idx="1"/>
          </p:nvPr>
        </p:nvSpPr>
        <p:spPr/>
        <p:txBody>
          <a:bodyPr/>
          <a:lstStyle/>
          <a:p>
            <a:pPr eaLnBrk="1" hangingPunct="1"/>
            <a:r>
              <a:rPr lang="zh-CN" altLang="en-US" sz="3400" b="1"/>
              <a:t>独立路径</a:t>
            </a:r>
            <a:endParaRPr lang="en-US" altLang="zh-CN" sz="3400" b="1"/>
          </a:p>
          <a:p>
            <a:pPr lvl="1"/>
            <a:r>
              <a:rPr lang="en-US" altLang="en-US" sz="2400" b="1"/>
              <a:t>Path1</a:t>
            </a:r>
            <a:r>
              <a:rPr lang="zh-CN" altLang="en-US" sz="2400" b="1"/>
              <a:t>：</a:t>
            </a:r>
            <a:r>
              <a:rPr lang="en-US" altLang="en-US" sz="2400" b="1"/>
              <a:t>A, B, C, G(</a:t>
            </a:r>
            <a:r>
              <a:rPr lang="zh-CN" altLang="en-US" sz="2400" b="1"/>
              <a:t>经过判定节点</a:t>
            </a:r>
            <a:r>
              <a:rPr lang="en-US" altLang="en-US" sz="2400" b="1"/>
              <a:t>A</a:t>
            </a:r>
            <a:r>
              <a:rPr lang="zh-CN" altLang="en-US" sz="2400" b="1"/>
              <a:t>、</a:t>
            </a:r>
            <a:r>
              <a:rPr lang="en-US" altLang="en-US" sz="2400" b="1"/>
              <a:t>B</a:t>
            </a:r>
            <a:r>
              <a:rPr lang="zh-CN" altLang="en-US" sz="2400" b="1"/>
              <a:t>、</a:t>
            </a:r>
            <a:r>
              <a:rPr lang="en-US" altLang="en-US" sz="2400" b="1"/>
              <a:t>C)</a:t>
            </a:r>
            <a:r>
              <a:rPr lang="zh-CN" altLang="en-US" sz="2400" b="1"/>
              <a:t>；</a:t>
            </a:r>
          </a:p>
          <a:p>
            <a:pPr lvl="1"/>
            <a:r>
              <a:rPr lang="en-US" altLang="en-US" sz="2400" b="1"/>
              <a:t>Path2</a:t>
            </a:r>
            <a:r>
              <a:rPr lang="zh-CN" altLang="en-US" sz="2400" b="1"/>
              <a:t>：</a:t>
            </a:r>
            <a:r>
              <a:rPr lang="en-US" altLang="en-US" sz="2400" b="1"/>
              <a:t>A, D, E, F, G(</a:t>
            </a:r>
            <a:r>
              <a:rPr lang="zh-CN" altLang="en-US" sz="2400" b="1"/>
              <a:t>在判定节点</a:t>
            </a:r>
            <a:r>
              <a:rPr lang="en-US" altLang="en-US" sz="2400" b="1"/>
              <a:t>A</a:t>
            </a:r>
            <a:r>
              <a:rPr lang="zh-CN" altLang="en-US" sz="2400" b="1"/>
              <a:t>处执行</a:t>
            </a:r>
            <a:r>
              <a:rPr lang="en-US" altLang="en-US" sz="2400" b="1"/>
              <a:t>e2</a:t>
            </a:r>
            <a:r>
              <a:rPr lang="zh-CN" altLang="en-US" sz="2400" b="1"/>
              <a:t>分支</a:t>
            </a:r>
            <a:r>
              <a:rPr lang="en-US" altLang="en-US" sz="2400" b="1"/>
              <a:t>)</a:t>
            </a:r>
            <a:r>
              <a:rPr lang="zh-CN" altLang="en-US" sz="2400" b="1"/>
              <a:t>；</a:t>
            </a:r>
          </a:p>
          <a:p>
            <a:pPr lvl="1"/>
            <a:r>
              <a:rPr lang="en-US" altLang="en-US" sz="2400" b="1"/>
              <a:t>Path3</a:t>
            </a:r>
            <a:r>
              <a:rPr lang="zh-CN" altLang="en-US" sz="2400" b="1"/>
              <a:t>：</a:t>
            </a:r>
            <a:r>
              <a:rPr lang="en-US" altLang="en-US" sz="2400" b="1"/>
              <a:t>A, B, E, F, G(</a:t>
            </a:r>
            <a:r>
              <a:rPr lang="zh-CN" altLang="en-US" sz="2400" b="1"/>
              <a:t>在判定节点</a:t>
            </a:r>
            <a:r>
              <a:rPr lang="en-US" altLang="en-US" sz="2400" b="1"/>
              <a:t>B</a:t>
            </a:r>
            <a:r>
              <a:rPr lang="zh-CN" altLang="en-US" sz="2400" b="1"/>
              <a:t>处执行</a:t>
            </a:r>
            <a:r>
              <a:rPr lang="en-US" altLang="en-US" sz="2400" b="1"/>
              <a:t>e5</a:t>
            </a:r>
            <a:r>
              <a:rPr lang="zh-CN" altLang="en-US" sz="2400" b="1"/>
              <a:t>分支</a:t>
            </a:r>
            <a:r>
              <a:rPr lang="en-US" altLang="en-US" sz="2400" b="1"/>
              <a:t>)</a:t>
            </a:r>
            <a:r>
              <a:rPr lang="zh-CN" altLang="en-US" sz="2400" b="1"/>
              <a:t>；</a:t>
            </a:r>
          </a:p>
          <a:p>
            <a:pPr lvl="1"/>
            <a:r>
              <a:rPr lang="en-US" altLang="en-US" sz="2400" b="1"/>
              <a:t>Path4</a:t>
            </a:r>
            <a:r>
              <a:rPr lang="zh-CN" altLang="en-US" sz="2400" b="1"/>
              <a:t>：</a:t>
            </a:r>
            <a:r>
              <a:rPr lang="en-US" altLang="en-US" sz="2400" b="1"/>
              <a:t>A, B, C, B, C, G(</a:t>
            </a:r>
            <a:r>
              <a:rPr lang="zh-CN" altLang="en-US" sz="2400" b="1"/>
              <a:t>在判定节点</a:t>
            </a:r>
            <a:r>
              <a:rPr lang="en-US" altLang="en-US" sz="2400" b="1"/>
              <a:t>C</a:t>
            </a:r>
            <a:r>
              <a:rPr lang="zh-CN" altLang="en-US" sz="2400" b="1"/>
              <a:t>处执行</a:t>
            </a:r>
            <a:r>
              <a:rPr lang="en-US" altLang="en-US" sz="2400" b="1"/>
              <a:t>e3</a:t>
            </a:r>
            <a:r>
              <a:rPr lang="zh-CN" altLang="en-US" sz="2400" b="1"/>
              <a:t>分支</a:t>
            </a:r>
            <a:r>
              <a:rPr lang="en-US" altLang="en-US" sz="2400" b="1"/>
              <a:t>)</a:t>
            </a:r>
            <a:r>
              <a:rPr lang="zh-CN" altLang="en-US" sz="2400" b="1"/>
              <a:t>；</a:t>
            </a:r>
          </a:p>
          <a:p>
            <a:pPr lvl="1"/>
            <a:r>
              <a:rPr lang="en-US" altLang="en-US" sz="2400" b="1"/>
              <a:t>Path5</a:t>
            </a:r>
            <a:r>
              <a:rPr lang="zh-CN" altLang="en-US" sz="2400" b="1"/>
              <a:t>：</a:t>
            </a:r>
            <a:r>
              <a:rPr lang="en-US" altLang="en-US" sz="2400" b="1"/>
              <a:t>A, D, F, G(</a:t>
            </a:r>
            <a:r>
              <a:rPr lang="zh-CN" altLang="en-US" sz="2400" b="1"/>
              <a:t>在判定节点</a:t>
            </a:r>
            <a:r>
              <a:rPr lang="en-US" altLang="en-US" sz="2400" b="1"/>
              <a:t>D</a:t>
            </a:r>
            <a:r>
              <a:rPr lang="zh-CN" altLang="en-US" sz="2400" b="1"/>
              <a:t>处执行</a:t>
            </a:r>
            <a:r>
              <a:rPr lang="en-US" altLang="en-US" sz="2400" b="1"/>
              <a:t>e7</a:t>
            </a:r>
            <a:r>
              <a:rPr lang="zh-CN" altLang="en-US" sz="2400" b="1"/>
              <a:t>分支</a:t>
            </a:r>
            <a:r>
              <a:rPr lang="en-US" altLang="en-US" sz="2400" b="1"/>
              <a:t>)</a:t>
            </a:r>
            <a:endParaRPr lang="en-US" altLang="zh-CN" sz="2400" b="1"/>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2188" y="214313"/>
            <a:ext cx="214312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F240B2-BED8-45A3-AEF0-1EB8F27B7615}" type="slidenum">
              <a:rPr lang="en-US" altLang="zh-CN" smtClean="0"/>
              <a:pPr eaLnBrk="1" hangingPunct="1"/>
              <a:t>29</a:t>
            </a:fld>
            <a:endParaRPr lang="en-US" altLang="zh-CN"/>
          </a:p>
        </p:txBody>
      </p:sp>
      <p:sp>
        <p:nvSpPr>
          <p:cNvPr id="52227"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52228" name="Rectangle 3"/>
          <p:cNvSpPr>
            <a:spLocks noGrp="1" noChangeArrowheads="1"/>
          </p:cNvSpPr>
          <p:nvPr>
            <p:ph type="body" idx="1"/>
          </p:nvPr>
        </p:nvSpPr>
        <p:spPr/>
        <p:txBody>
          <a:bodyPr/>
          <a:lstStyle/>
          <a:p>
            <a:pPr eaLnBrk="1" hangingPunct="1"/>
            <a:r>
              <a:rPr lang="zh-CN" altLang="en-US" sz="3400" b="1"/>
              <a:t>测试用例设计</a:t>
            </a:r>
            <a:endParaRPr lang="en-US" altLang="zh-CN" sz="3400" b="1"/>
          </a:p>
          <a:p>
            <a:pPr lvl="1" eaLnBrk="1" hangingPunct="1"/>
            <a:r>
              <a:rPr lang="zh-CN" altLang="en-US" sz="2700" b="1"/>
              <a:t>测试难点</a:t>
            </a:r>
            <a:endParaRPr lang="en-US" altLang="zh-CN" sz="2700" b="1"/>
          </a:p>
          <a:p>
            <a:pPr lvl="1" eaLnBrk="1" hangingPunct="1"/>
            <a:r>
              <a:rPr lang="zh-CN" altLang="en-US" sz="2700" b="1"/>
              <a:t>独立路径集合规模确定</a:t>
            </a:r>
            <a:endParaRPr lang="en-US" altLang="zh-CN" sz="2700" b="1"/>
          </a:p>
          <a:p>
            <a:pPr lvl="1" eaLnBrk="1" hangingPunct="1"/>
            <a:r>
              <a:rPr lang="zh-CN" altLang="en-US" sz="2700" b="1"/>
              <a:t>独立路径的抽取</a:t>
            </a:r>
            <a:endParaRPr lang="en-US" altLang="zh-CN" sz="2700" b="1"/>
          </a:p>
          <a:p>
            <a:pPr lvl="1" eaLnBrk="1" hangingPunct="1"/>
            <a:r>
              <a:rPr lang="zh-CN" altLang="en-US" sz="2700" b="1">
                <a:solidFill>
                  <a:srgbClr val="0000FF"/>
                </a:solidFill>
              </a:rPr>
              <a:t>不可行路径的处理</a:t>
            </a:r>
            <a:endParaRPr lang="en-US" altLang="zh-CN" sz="2700" b="1">
              <a:solidFill>
                <a:srgbClr val="0000FF"/>
              </a:solidFill>
            </a:endParaRPr>
          </a:p>
          <a:p>
            <a:pPr lvl="1" eaLnBrk="1" hangingPunct="1"/>
            <a:r>
              <a:rPr lang="zh-CN" altLang="en-US" sz="2700" b="1"/>
              <a:t>测试用例的设计</a:t>
            </a:r>
            <a:endParaRPr lang="en-US" altLang="zh-CN" sz="2700" b="1"/>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路径覆盖</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908283831"/>
              </p:ext>
            </p:extLst>
          </p:nvPr>
        </p:nvGraphicFramePr>
        <p:xfrm>
          <a:off x="395536" y="3407504"/>
          <a:ext cx="6400800" cy="23977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452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solidFill>
                          <a:latin typeface="+mn-lt"/>
                          <a:ea typeface="+mn-ea"/>
                          <a:cs typeface="+mn-cs"/>
                        </a:rPr>
                        <a:t>用例编号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solidFill>
                          <a:latin typeface="+mn-lt"/>
                          <a:ea typeface="+mn-ea"/>
                          <a:cs typeface="+mn-cs"/>
                        </a:rPr>
                        <a:t>输入</a:t>
                      </a:r>
                      <a:endParaRPr lang="en-US" altLang="zh-CN"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a:solidFill>
                            <a:schemeClr val="tx1"/>
                          </a:solidFill>
                          <a:latin typeface="+mn-lt"/>
                          <a:ea typeface="+mn-ea"/>
                          <a:cs typeface="+mn-cs"/>
                        </a:rPr>
                        <a:t>a,b,c,x</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a:solidFill>
                            <a:schemeClr val="tx1"/>
                          </a:solidFill>
                          <a:latin typeface="+mn-lt"/>
                          <a:ea typeface="+mn-ea"/>
                          <a:cs typeface="+mn-cs"/>
                        </a:rPr>
                        <a:t>预期输出</a:t>
                      </a:r>
                      <a:endParaRPr lang="en-US" altLang="zh-CN"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a:solidFill>
                            <a:schemeClr val="tx1"/>
                          </a:solidFill>
                          <a:latin typeface="+mn-lt"/>
                          <a:ea typeface="+mn-ea"/>
                          <a:cs typeface="+mn-cs"/>
                        </a:rPr>
                        <a:t>a,b,c,x</a:t>
                      </a:r>
                      <a:endParaRPr lang="zh-CN" altLang="en-US" sz="1800" kern="1200" dirty="0">
                        <a:solidFill>
                          <a:schemeClr val="tx1"/>
                        </a:solidFill>
                        <a:latin typeface="+mn-lt"/>
                        <a:ea typeface="+mn-ea"/>
                        <a:cs typeface="+mn-cs"/>
                      </a:endParaRPr>
                    </a:p>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a:solidFill>
                            <a:schemeClr val="tx1"/>
                          </a:solidFill>
                          <a:latin typeface="+mn-lt"/>
                          <a:ea typeface="+mn-ea"/>
                          <a:cs typeface="+mn-cs"/>
                        </a:rPr>
                        <a:t>执行路径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b="0" dirty="0">
                          <a:solidFill>
                            <a:schemeClr val="tx1"/>
                          </a:solidFill>
                        </a:rPr>
                        <a:t>TestCase1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r>
                        <a:rPr lang="en-US" altLang="zh-CN" dirty="0">
                          <a:solidFill>
                            <a:srgbClr val="FF0000"/>
                          </a:solidFill>
                        </a:rPr>
                        <a:t>1</a:t>
                      </a:r>
                      <a:r>
                        <a:rPr lang="en-US" altLang="zh-CN" dirty="0">
                          <a:solidFill>
                            <a:schemeClr val="tx1"/>
                          </a:solidFill>
                        </a:rPr>
                        <a:t>,0,4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0,1,0,4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p1,p4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TestCase2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r>
                        <a:rPr lang="en-US" altLang="zh-CN" dirty="0">
                          <a:solidFill>
                            <a:srgbClr val="FF0000"/>
                          </a:solidFill>
                        </a:rPr>
                        <a:t>1</a:t>
                      </a:r>
                      <a:r>
                        <a:rPr lang="en-US" altLang="zh-CN" dirty="0">
                          <a:solidFill>
                            <a:schemeClr val="tx1"/>
                          </a:solidFill>
                        </a:rPr>
                        <a:t>,3,-3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0,1,3,-3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p1,p3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dirty="0">
                          <a:solidFill>
                            <a:schemeClr val="tx1"/>
                          </a:solidFill>
                        </a:rPr>
                        <a:t>TestCase3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2,</a:t>
                      </a:r>
                      <a:r>
                        <a:rPr lang="en-US" altLang="zh-CN" dirty="0">
                          <a:solidFill>
                            <a:srgbClr val="FF0000"/>
                          </a:solidFill>
                        </a:rPr>
                        <a:t>1</a:t>
                      </a:r>
                      <a:r>
                        <a:rPr lang="en-US" altLang="zh-CN" dirty="0">
                          <a:solidFill>
                            <a:schemeClr val="tx1"/>
                          </a:solidFill>
                        </a:rPr>
                        <a:t>,0,-3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2,1,0,1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p2,p3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altLang="zh-CN" dirty="0">
                          <a:solidFill>
                            <a:schemeClr val="tx1"/>
                          </a:solidFill>
                        </a:rPr>
                        <a:t>TestCase4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r>
                        <a:rPr lang="en-US" altLang="zh-CN" dirty="0">
                          <a:solidFill>
                            <a:srgbClr val="FF0000"/>
                          </a:solidFill>
                        </a:rPr>
                        <a:t>1</a:t>
                      </a:r>
                      <a:r>
                        <a:rPr lang="en-US" altLang="zh-CN" dirty="0">
                          <a:solidFill>
                            <a:schemeClr val="tx1"/>
                          </a:solidFill>
                        </a:rPr>
                        <a:t>,0,-3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p2,p4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3</a:t>
            </a:fld>
            <a:endParaRPr lang="en-US" altLang="zh-CN"/>
          </a:p>
        </p:txBody>
      </p:sp>
      <p:pic>
        <p:nvPicPr>
          <p:cNvPr id="5" name="Picture 6" descr="5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476671"/>
            <a:ext cx="3781762" cy="556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5536" y="1896580"/>
            <a:ext cx="6768752" cy="1569660"/>
          </a:xfrm>
          <a:prstGeom prst="rect">
            <a:avLst/>
          </a:prstGeom>
          <a:noFill/>
        </p:spPr>
        <p:txBody>
          <a:bodyPr wrap="square" rtlCol="0">
            <a:spAutoFit/>
          </a:bodyPr>
          <a:lstStyle/>
          <a:p>
            <a:r>
              <a:rPr lang="zh-CN" altLang="en-US" sz="2400" b="1" dirty="0">
                <a:latin typeface="+mn-lt"/>
                <a:ea typeface="+mn-ea"/>
              </a:rPr>
              <a:t>路径覆盖就是设计足够多的测试用例，</a:t>
            </a:r>
            <a:endParaRPr lang="en-US" altLang="zh-CN" sz="2400" b="1" dirty="0">
              <a:latin typeface="+mn-lt"/>
              <a:ea typeface="+mn-ea"/>
            </a:endParaRPr>
          </a:p>
          <a:p>
            <a:r>
              <a:rPr lang="zh-CN" altLang="en-US" sz="2400" b="1" dirty="0">
                <a:latin typeface="+mn-lt"/>
                <a:ea typeface="+mn-ea"/>
              </a:rPr>
              <a:t>使得被测试程序中的每一条路径至少被覆盖一次</a:t>
            </a:r>
            <a:endParaRPr lang="en-US" altLang="zh-CN" sz="2400" b="1" dirty="0">
              <a:latin typeface="+mn-lt"/>
              <a:ea typeface="+mn-ea"/>
            </a:endParaRPr>
          </a:p>
          <a:p>
            <a:r>
              <a:rPr lang="zh-CN" altLang="en-US" sz="2400" b="1" dirty="0">
                <a:latin typeface="+mn-lt"/>
                <a:ea typeface="+mn-ea"/>
              </a:rPr>
              <a:t>注意：</a:t>
            </a:r>
            <a:r>
              <a:rPr lang="zh-CN" altLang="en-US" sz="2400" b="1" dirty="0">
                <a:solidFill>
                  <a:srgbClr val="FF0000"/>
                </a:solidFill>
                <a:latin typeface="+mn-lt"/>
                <a:ea typeface="+mn-ea"/>
              </a:rPr>
              <a:t>路径测试</a:t>
            </a:r>
            <a:r>
              <a:rPr lang="zh-CN" altLang="en-US" sz="2400" b="1" dirty="0">
                <a:solidFill>
                  <a:srgbClr val="0000FF"/>
                </a:solidFill>
                <a:latin typeface="+mn-lt"/>
                <a:ea typeface="+mn-ea"/>
              </a:rPr>
              <a:t>不一定</a:t>
            </a:r>
            <a:r>
              <a:rPr lang="zh-CN" altLang="en-US" sz="2400" b="1" dirty="0">
                <a:solidFill>
                  <a:srgbClr val="FF0000"/>
                </a:solidFill>
                <a:latin typeface="+mn-lt"/>
                <a:ea typeface="+mn-ea"/>
              </a:rPr>
              <a:t>满足条件覆盖，一定满足判定覆盖</a:t>
            </a:r>
          </a:p>
        </p:txBody>
      </p:sp>
    </p:spTree>
    <p:extLst>
      <p:ext uri="{BB962C8B-B14F-4D97-AF65-F5344CB8AC3E}">
        <p14:creationId xmlns:p14="http://schemas.microsoft.com/office/powerpoint/2010/main" val="1638774327"/>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8CA796-3B6F-416D-A4B6-F9ECDE6377E7}" type="slidenum">
              <a:rPr lang="en-US" altLang="zh-CN" smtClean="0"/>
              <a:pPr eaLnBrk="1" hangingPunct="1"/>
              <a:t>30</a:t>
            </a:fld>
            <a:endParaRPr lang="en-US" altLang="zh-CN"/>
          </a:p>
        </p:txBody>
      </p:sp>
      <p:sp>
        <p:nvSpPr>
          <p:cNvPr id="53251"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a:cs typeface="+mn-cs"/>
              </a:rPr>
              <a:t>不可行路径的处理</a:t>
            </a:r>
            <a:endParaRPr lang="en-US" altLang="zh-CN" sz="3400" b="1" dirty="0">
              <a:cs typeface="+mn-cs"/>
            </a:endParaRPr>
          </a:p>
          <a:p>
            <a:pPr marL="866775" lvl="2" indent="-469900" eaLnBrk="1" hangingPunct="1">
              <a:defRPr/>
            </a:pPr>
            <a:r>
              <a:rPr lang="zh-CN" altLang="en-US" sz="3100" b="1" dirty="0">
                <a:cs typeface="+mn-cs"/>
              </a:rPr>
              <a:t>程序的设计缺陷导致不可行路径</a:t>
            </a:r>
            <a:endParaRPr lang="en-US" altLang="zh-CN" sz="3100" b="1" dirty="0">
              <a:cs typeface="+mn-cs"/>
            </a:endParaRPr>
          </a:p>
          <a:p>
            <a:pPr marL="866775" lvl="2" indent="-469900" eaLnBrk="1" hangingPunct="1">
              <a:defRPr/>
            </a:pPr>
            <a:r>
              <a:rPr lang="zh-CN" altLang="en-US" sz="3100" b="1" dirty="0">
                <a:cs typeface="+mn-cs"/>
              </a:rPr>
              <a:t>原因在于：构成判定表达式的多个简单</a:t>
            </a:r>
            <a:r>
              <a:rPr lang="zh-CN" altLang="en-US" sz="3100" b="1" dirty="0">
                <a:solidFill>
                  <a:srgbClr val="FF0000"/>
                </a:solidFill>
                <a:cs typeface="+mn-cs"/>
              </a:rPr>
              <a:t>判定条件之间存在一定关联</a:t>
            </a:r>
            <a:r>
              <a:rPr lang="zh-CN" altLang="en-US" sz="3100" b="1" dirty="0">
                <a:cs typeface="+mn-cs"/>
              </a:rPr>
              <a:t>，体现在多个简单判定条件的取值相互约束，从而导致部分路径不可行。若完全根据程序图来设计测试用例，往往无法发现这些不可行路径，最终导致测试失败</a:t>
            </a:r>
            <a:endParaRPr lang="en-US" altLang="zh-CN" sz="3100" b="1" dirty="0">
              <a:cs typeface="+mn-cs"/>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31C67C2-AC78-4C8F-8097-95FA39FC85E2}" type="slidenum">
              <a:rPr lang="en-US" altLang="zh-CN" smtClean="0"/>
              <a:pPr eaLnBrk="1" hangingPunct="1"/>
              <a:t>31</a:t>
            </a:fld>
            <a:endParaRPr lang="en-US" altLang="zh-CN"/>
          </a:p>
        </p:txBody>
      </p:sp>
      <p:sp>
        <p:nvSpPr>
          <p:cNvPr id="54275"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54276" name="Rectangle 3"/>
          <p:cNvSpPr>
            <a:spLocks noGrp="1" noChangeArrowheads="1"/>
          </p:cNvSpPr>
          <p:nvPr>
            <p:ph type="body" idx="1"/>
          </p:nvPr>
        </p:nvSpPr>
        <p:spPr/>
        <p:txBody>
          <a:bodyPr/>
          <a:lstStyle/>
          <a:p>
            <a:pPr eaLnBrk="1" hangingPunct="1"/>
            <a:r>
              <a:rPr lang="zh-CN" altLang="en-US" sz="3400" b="1" dirty="0"/>
              <a:t>测试用例设计</a:t>
            </a:r>
            <a:endParaRPr lang="en-US" altLang="zh-CN" sz="3400" b="1" dirty="0"/>
          </a:p>
          <a:p>
            <a:pPr lvl="1" eaLnBrk="1" hangingPunct="1"/>
            <a:r>
              <a:rPr lang="zh-CN" altLang="en-US" sz="2700" b="1" dirty="0"/>
              <a:t>测试难点</a:t>
            </a:r>
            <a:endParaRPr lang="en-US" altLang="zh-CN" sz="2700" b="1" dirty="0"/>
          </a:p>
          <a:p>
            <a:pPr lvl="1" eaLnBrk="1" hangingPunct="1"/>
            <a:r>
              <a:rPr lang="zh-CN" altLang="en-US" sz="2700" b="1" dirty="0"/>
              <a:t>独立路径集合规模确定</a:t>
            </a:r>
            <a:endParaRPr lang="en-US" altLang="zh-CN" sz="2700" b="1" dirty="0"/>
          </a:p>
          <a:p>
            <a:pPr lvl="1" eaLnBrk="1" hangingPunct="1"/>
            <a:r>
              <a:rPr lang="zh-CN" altLang="en-US" sz="2700" b="1" dirty="0"/>
              <a:t>独立路径的抽取</a:t>
            </a:r>
            <a:endParaRPr lang="en-US" altLang="zh-CN" sz="2700" b="1" dirty="0"/>
          </a:p>
          <a:p>
            <a:pPr lvl="1" eaLnBrk="1" hangingPunct="1"/>
            <a:r>
              <a:rPr lang="zh-CN" altLang="en-US" sz="2700" b="1" dirty="0"/>
              <a:t>不可行路径的处理</a:t>
            </a:r>
            <a:endParaRPr lang="en-US" altLang="zh-CN" sz="2700" b="1" dirty="0"/>
          </a:p>
          <a:p>
            <a:pPr lvl="1" eaLnBrk="1" hangingPunct="1"/>
            <a:r>
              <a:rPr lang="zh-CN" altLang="en-US" sz="2700" b="1" dirty="0">
                <a:solidFill>
                  <a:srgbClr val="0000FF"/>
                </a:solidFill>
              </a:rPr>
              <a:t>测试用例的设计</a:t>
            </a:r>
            <a:endParaRPr lang="en-US" altLang="zh-CN" sz="2700" b="1" dirty="0">
              <a:solidFill>
                <a:srgbClr val="0000FF"/>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14857A1-568D-4A87-A34B-903A10889FC9}" type="slidenum">
              <a:rPr lang="en-US" altLang="zh-CN" smtClean="0"/>
              <a:pPr eaLnBrk="1" hangingPunct="1"/>
              <a:t>32</a:t>
            </a:fld>
            <a:endParaRPr lang="en-US" altLang="zh-CN"/>
          </a:p>
        </p:txBody>
      </p:sp>
      <p:sp>
        <p:nvSpPr>
          <p:cNvPr id="56323"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56324" name="Rectangle 3"/>
          <p:cNvSpPr>
            <a:spLocks noGrp="1" noChangeArrowheads="1"/>
          </p:cNvSpPr>
          <p:nvPr>
            <p:ph type="body" idx="1"/>
          </p:nvPr>
        </p:nvSpPr>
        <p:spPr/>
        <p:txBody>
          <a:bodyPr/>
          <a:lstStyle/>
          <a:p>
            <a:pPr eaLnBrk="1" hangingPunct="1"/>
            <a:r>
              <a:rPr lang="zh-CN" altLang="en-US" sz="3800" b="1">
                <a:solidFill>
                  <a:srgbClr val="0000FF"/>
                </a:solidFill>
                <a:ea typeface="华文新魏" pitchFamily="2" charset="-122"/>
              </a:rPr>
              <a:t>捉虫实践</a:t>
            </a:r>
            <a:r>
              <a:rPr lang="en-US" altLang="zh-CN" sz="3800" b="1">
                <a:solidFill>
                  <a:srgbClr val="0000FF"/>
                </a:solidFill>
                <a:ea typeface="华文新魏" pitchFamily="2" charset="-122"/>
              </a:rPr>
              <a:t>4</a:t>
            </a:r>
            <a:r>
              <a:rPr lang="zh-CN" altLang="en-US" sz="3800" b="1">
                <a:solidFill>
                  <a:srgbClr val="0000FF"/>
                </a:solidFill>
                <a:ea typeface="华文新魏" pitchFamily="2" charset="-122"/>
              </a:rPr>
              <a:t>：第二日问题</a:t>
            </a:r>
          </a:p>
          <a:p>
            <a:pPr lvl="1" eaLnBrk="1" hangingPunct="1"/>
            <a:r>
              <a:rPr lang="zh-CN" altLang="en-US" sz="3400" b="1">
                <a:solidFill>
                  <a:srgbClr val="0000FF"/>
                </a:solidFill>
                <a:ea typeface="华文新魏" pitchFamily="2" charset="-122"/>
              </a:rPr>
              <a:t>环复杂度计算</a:t>
            </a:r>
            <a:endParaRPr lang="en-US" altLang="zh-CN" sz="3400" b="1">
              <a:solidFill>
                <a:srgbClr val="0000FF"/>
              </a:solidFill>
              <a:ea typeface="华文新魏" pitchFamily="2" charset="-122"/>
            </a:endParaRPr>
          </a:p>
          <a:p>
            <a:pPr lvl="1" eaLnBrk="1" hangingPunct="1"/>
            <a:r>
              <a:rPr lang="zh-CN" altLang="en-US" sz="3400" b="1">
                <a:solidFill>
                  <a:srgbClr val="0000FF"/>
                </a:solidFill>
                <a:ea typeface="华文新魏" pitchFamily="2" charset="-122"/>
              </a:rPr>
              <a:t>独立路径抽取</a:t>
            </a:r>
            <a:endParaRPr lang="en-US" altLang="zh-CN" sz="3400" b="1">
              <a:solidFill>
                <a:srgbClr val="0000FF"/>
              </a:solidFill>
              <a:ea typeface="华文新魏" pitchFamily="2" charset="-122"/>
            </a:endParaRPr>
          </a:p>
          <a:p>
            <a:pPr lvl="1" eaLnBrk="1" hangingPunct="1"/>
            <a:r>
              <a:rPr lang="zh-CN" altLang="en-US" sz="3400" b="1">
                <a:solidFill>
                  <a:srgbClr val="0000FF"/>
                </a:solidFill>
                <a:ea typeface="华文新魏" pitchFamily="2" charset="-122"/>
              </a:rPr>
              <a:t>不可行路径分析</a:t>
            </a:r>
            <a:endParaRPr lang="en-US" altLang="zh-CN" sz="3400" b="1">
              <a:solidFill>
                <a:srgbClr val="0000FF"/>
              </a:solidFill>
              <a:ea typeface="华文新魏" pitchFamily="2" charset="-122"/>
            </a:endParaRPr>
          </a:p>
          <a:p>
            <a:pPr lvl="1" eaLnBrk="1" hangingPunct="1"/>
            <a:r>
              <a:rPr lang="zh-CN" altLang="en-US" sz="3400" b="1">
                <a:solidFill>
                  <a:srgbClr val="0000FF"/>
                </a:solidFill>
                <a:ea typeface="华文新魏" pitchFamily="2" charset="-122"/>
              </a:rPr>
              <a:t>测试用例设计</a:t>
            </a:r>
            <a:endParaRPr lang="en-US" altLang="zh-CN" sz="3400" b="1">
              <a:solidFill>
                <a:srgbClr val="0000FF"/>
              </a:solidFill>
              <a:ea typeface="华文新魏" pitchFamily="2" charset="-122"/>
            </a:endParaRPr>
          </a:p>
          <a:p>
            <a:pPr lvl="1" eaLnBrk="1" hangingPunct="1"/>
            <a:r>
              <a:rPr lang="zh-CN" altLang="en-US" sz="3400" b="1">
                <a:solidFill>
                  <a:srgbClr val="0000FF"/>
                </a:solidFill>
                <a:ea typeface="华文新魏" pitchFamily="2" charset="-122"/>
              </a:rPr>
              <a:t>测试分析</a:t>
            </a:r>
            <a:endParaRPr lang="en-US" altLang="zh-CN" sz="3500" b="1"/>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DB35596-B752-4532-A0FC-F56D4B55CF2A}" type="slidenum">
              <a:rPr lang="en-US" altLang="zh-CN" smtClean="0"/>
              <a:pPr eaLnBrk="1" hangingPunct="1"/>
              <a:t>33</a:t>
            </a:fld>
            <a:endParaRPr lang="en-US" altLang="zh-CN"/>
          </a:p>
        </p:txBody>
      </p:sp>
      <p:sp>
        <p:nvSpPr>
          <p:cNvPr id="57347"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57348" name="Rectangle 3"/>
          <p:cNvSpPr>
            <a:spLocks noGrp="1" noChangeArrowheads="1"/>
          </p:cNvSpPr>
          <p:nvPr>
            <p:ph type="body" idx="1"/>
          </p:nvPr>
        </p:nvSpPr>
        <p:spPr/>
        <p:txBody>
          <a:bodyPr/>
          <a:lstStyle/>
          <a:p>
            <a:pPr eaLnBrk="1" hangingPunct="1"/>
            <a:r>
              <a:rPr lang="zh-CN" altLang="en-US" sz="3800" b="1">
                <a:solidFill>
                  <a:srgbClr val="0000FF"/>
                </a:solidFill>
                <a:ea typeface="华文新魏" pitchFamily="2" charset="-122"/>
              </a:rPr>
              <a:t>环复杂度：</a:t>
            </a:r>
            <a:r>
              <a:rPr lang="en-US" altLang="zh-CN" sz="3800" b="1">
                <a:solidFill>
                  <a:srgbClr val="0000FF"/>
                </a:solidFill>
                <a:ea typeface="华文新魏" pitchFamily="2" charset="-122"/>
              </a:rPr>
              <a:t>6</a:t>
            </a:r>
            <a:endParaRPr lang="en-US" altLang="zh-CN" sz="3500" b="1"/>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6588" y="214313"/>
            <a:ext cx="434022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9BAADDC-CA00-42C2-984A-F26E7B1565FA}" type="slidenum">
              <a:rPr lang="en-US" altLang="zh-CN" smtClean="0"/>
              <a:pPr eaLnBrk="1" hangingPunct="1"/>
              <a:t>34</a:t>
            </a:fld>
            <a:endParaRPr lang="en-US" altLang="zh-CN"/>
          </a:p>
        </p:txBody>
      </p:sp>
      <p:sp>
        <p:nvSpPr>
          <p:cNvPr id="58371"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58372" name="Rectangle 3"/>
          <p:cNvSpPr>
            <a:spLocks noGrp="1" noChangeArrowheads="1"/>
          </p:cNvSpPr>
          <p:nvPr>
            <p:ph type="body" idx="1"/>
          </p:nvPr>
        </p:nvSpPr>
        <p:spPr/>
        <p:txBody>
          <a:bodyPr/>
          <a:lstStyle/>
          <a:p>
            <a:pPr eaLnBrk="1" hangingPunct="1"/>
            <a:r>
              <a:rPr lang="zh-CN" altLang="en-US" sz="3400" b="1">
                <a:solidFill>
                  <a:srgbClr val="0000FF"/>
                </a:solidFill>
                <a:ea typeface="华文新魏" pitchFamily="2" charset="-122"/>
              </a:rPr>
              <a:t>独立路径</a:t>
            </a:r>
            <a:endParaRPr lang="en-US" altLang="zh-CN" sz="3400" b="1">
              <a:solidFill>
                <a:srgbClr val="0000FF"/>
              </a:solidFill>
              <a:ea typeface="华文新魏" pitchFamily="2" charset="-122"/>
            </a:endParaRPr>
          </a:p>
          <a:p>
            <a:pPr lvl="1" eaLnBrk="1" hangingPunct="1"/>
            <a:r>
              <a:rPr lang="en-US" altLang="en-US" sz="2200" b="1">
                <a:solidFill>
                  <a:srgbClr val="0000FF"/>
                </a:solidFill>
                <a:ea typeface="华文新魏" pitchFamily="2" charset="-122"/>
              </a:rPr>
              <a:t>Path1</a:t>
            </a:r>
            <a:r>
              <a:rPr lang="zh-CN" altLang="en-US" sz="2200" b="1">
                <a:solidFill>
                  <a:srgbClr val="0000FF"/>
                </a:solidFill>
                <a:ea typeface="华文新魏" pitchFamily="2" charset="-122"/>
              </a:rPr>
              <a:t>：</a:t>
            </a:r>
            <a:r>
              <a:rPr lang="en-US" altLang="en-US" sz="2200" b="1">
                <a:solidFill>
                  <a:srgbClr val="0000FF"/>
                </a:solidFill>
                <a:ea typeface="华文新魏" pitchFamily="2" charset="-122"/>
              </a:rPr>
              <a:t>A, 6, 8, 12, 13, 16, 18, 20, 21, B, 34, 35 </a:t>
            </a:r>
          </a:p>
          <a:p>
            <a:pPr lvl="1" eaLnBrk="1" hangingPunct="1"/>
            <a:r>
              <a:rPr lang="en-US" altLang="en-US" sz="2200" b="1">
                <a:solidFill>
                  <a:srgbClr val="0000FF"/>
                </a:solidFill>
                <a:ea typeface="华文新魏" pitchFamily="2" charset="-122"/>
              </a:rPr>
              <a:t>Path2</a:t>
            </a:r>
            <a:r>
              <a:rPr lang="zh-CN" altLang="en-US" sz="2200" b="1">
                <a:solidFill>
                  <a:srgbClr val="0000FF"/>
                </a:solidFill>
                <a:ea typeface="华文新魏" pitchFamily="2" charset="-122"/>
              </a:rPr>
              <a:t>：</a:t>
            </a:r>
            <a:r>
              <a:rPr lang="en-US" altLang="en-US" sz="2200" b="1">
                <a:solidFill>
                  <a:srgbClr val="0000FF"/>
                </a:solidFill>
                <a:ea typeface="华文新魏" pitchFamily="2" charset="-122"/>
              </a:rPr>
              <a:t>A, 6, 7, 16, 18, 20, 21, B, 34, 35</a:t>
            </a:r>
          </a:p>
          <a:p>
            <a:pPr lvl="1" eaLnBrk="1" hangingPunct="1"/>
            <a:r>
              <a:rPr lang="en-US" altLang="en-US" sz="2200" b="1">
                <a:solidFill>
                  <a:srgbClr val="0000FF"/>
                </a:solidFill>
                <a:ea typeface="华文新魏" pitchFamily="2" charset="-122"/>
              </a:rPr>
              <a:t>Path3</a:t>
            </a:r>
            <a:r>
              <a:rPr lang="zh-CN" altLang="en-US" sz="2200" b="1">
                <a:solidFill>
                  <a:srgbClr val="0000FF"/>
                </a:solidFill>
                <a:ea typeface="华文新魏" pitchFamily="2" charset="-122"/>
              </a:rPr>
              <a:t>：</a:t>
            </a:r>
            <a:r>
              <a:rPr lang="en-US" altLang="en-US" sz="2200" b="1">
                <a:solidFill>
                  <a:srgbClr val="0000FF"/>
                </a:solidFill>
                <a:ea typeface="华文新魏" pitchFamily="2" charset="-122"/>
              </a:rPr>
              <a:t>A, 6, 8, 9, 16, 18, 20, 21, B, 34, 35</a:t>
            </a:r>
          </a:p>
          <a:p>
            <a:pPr lvl="1"/>
            <a:r>
              <a:rPr lang="en-US" altLang="en-US" sz="2200" b="1">
                <a:solidFill>
                  <a:srgbClr val="0000FF"/>
                </a:solidFill>
                <a:ea typeface="华文新魏" pitchFamily="2" charset="-122"/>
              </a:rPr>
              <a:t>Path4</a:t>
            </a:r>
            <a:r>
              <a:rPr lang="zh-CN" altLang="en-US" sz="2200" b="1">
                <a:solidFill>
                  <a:srgbClr val="0000FF"/>
                </a:solidFill>
                <a:ea typeface="华文新魏" pitchFamily="2" charset="-122"/>
              </a:rPr>
              <a:t>：</a:t>
            </a:r>
            <a:r>
              <a:rPr lang="en-US" altLang="en-US" sz="2200" b="1">
                <a:solidFill>
                  <a:srgbClr val="0000FF"/>
                </a:solidFill>
                <a:ea typeface="华文新魏" pitchFamily="2" charset="-122"/>
              </a:rPr>
              <a:t>A, 6, 8, 12, 15, 16, 18, 20, 21, B, 34, 35</a:t>
            </a:r>
            <a:endParaRPr lang="zh-CN" altLang="en-US" sz="2200" b="1">
              <a:solidFill>
                <a:srgbClr val="0000FF"/>
              </a:solidFill>
              <a:ea typeface="华文新魏" pitchFamily="2" charset="-122"/>
            </a:endParaRPr>
          </a:p>
          <a:p>
            <a:pPr lvl="1"/>
            <a:r>
              <a:rPr lang="en-US" altLang="en-US" sz="2200" b="1">
                <a:solidFill>
                  <a:srgbClr val="0000FF"/>
                </a:solidFill>
                <a:ea typeface="华文新魏" pitchFamily="2" charset="-122"/>
              </a:rPr>
              <a:t>Path5</a:t>
            </a:r>
            <a:r>
              <a:rPr lang="zh-CN" altLang="en-US" sz="2200" b="1">
                <a:solidFill>
                  <a:srgbClr val="0000FF"/>
                </a:solidFill>
                <a:ea typeface="华文新魏" pitchFamily="2" charset="-122"/>
              </a:rPr>
              <a:t>：</a:t>
            </a:r>
            <a:r>
              <a:rPr lang="en-US" altLang="en-US" sz="2200" b="1">
                <a:solidFill>
                  <a:srgbClr val="0000FF"/>
                </a:solidFill>
                <a:ea typeface="华文新魏" pitchFamily="2" charset="-122"/>
              </a:rPr>
              <a:t>A, 6, 8, 12, 13, 16, 18, 33, 34, 35</a:t>
            </a:r>
            <a:endParaRPr lang="zh-CN" altLang="en-US" sz="2200" b="1">
              <a:solidFill>
                <a:srgbClr val="0000FF"/>
              </a:solidFill>
              <a:ea typeface="华文新魏" pitchFamily="2" charset="-122"/>
            </a:endParaRPr>
          </a:p>
          <a:p>
            <a:pPr lvl="1"/>
            <a:r>
              <a:rPr lang="en-US" altLang="en-US" sz="2200" b="1">
                <a:solidFill>
                  <a:srgbClr val="0000FF"/>
                </a:solidFill>
                <a:ea typeface="华文新魏" pitchFamily="2" charset="-122"/>
              </a:rPr>
              <a:t>Path6</a:t>
            </a:r>
            <a:r>
              <a:rPr lang="zh-CN" altLang="en-US" sz="2200" b="1">
                <a:solidFill>
                  <a:srgbClr val="0000FF"/>
                </a:solidFill>
                <a:ea typeface="华文新魏" pitchFamily="2" charset="-122"/>
              </a:rPr>
              <a:t>：</a:t>
            </a:r>
            <a:r>
              <a:rPr lang="en-US" altLang="en-US" sz="2200" b="1">
                <a:solidFill>
                  <a:srgbClr val="0000FF"/>
                </a:solidFill>
                <a:ea typeface="华文新魏" pitchFamily="2" charset="-122"/>
              </a:rPr>
              <a:t>A, 6, 8, 12, 13, 16, 18, 20, 21, 28, 34, 35</a:t>
            </a:r>
            <a:endParaRPr lang="en-US" altLang="zh-CN" sz="3500" b="1"/>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30161DD-5532-426C-9B1E-169EE93930A9}" type="slidenum">
              <a:rPr lang="en-US" altLang="zh-CN" smtClean="0"/>
              <a:pPr eaLnBrk="1" hangingPunct="1"/>
              <a:t>35</a:t>
            </a:fld>
            <a:endParaRPr lang="en-US" altLang="zh-CN"/>
          </a:p>
        </p:txBody>
      </p:sp>
      <p:sp>
        <p:nvSpPr>
          <p:cNvPr id="59395"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59396" name="Rectangle 3"/>
          <p:cNvSpPr>
            <a:spLocks noGrp="1" noChangeArrowheads="1"/>
          </p:cNvSpPr>
          <p:nvPr>
            <p:ph type="body" idx="1"/>
          </p:nvPr>
        </p:nvSpPr>
        <p:spPr/>
        <p:txBody>
          <a:bodyPr/>
          <a:lstStyle/>
          <a:p>
            <a:pPr eaLnBrk="1" hangingPunct="1"/>
            <a:r>
              <a:rPr lang="zh-CN" altLang="en-US" sz="3400" b="1">
                <a:solidFill>
                  <a:srgbClr val="0000FF"/>
                </a:solidFill>
                <a:ea typeface="华文新魏" pitchFamily="2" charset="-122"/>
              </a:rPr>
              <a:t>不可行路径分析</a:t>
            </a:r>
            <a:endParaRPr lang="en-US" altLang="zh-CN" sz="3400" b="1">
              <a:solidFill>
                <a:srgbClr val="0000FF"/>
              </a:solidFill>
              <a:ea typeface="华文新魏" pitchFamily="2" charset="-122"/>
            </a:endParaRPr>
          </a:p>
          <a:p>
            <a:pPr eaLnBrk="1" hangingPunct="1"/>
            <a:r>
              <a:rPr lang="en-US" altLang="en-US" sz="3400" b="1">
                <a:solidFill>
                  <a:srgbClr val="0000FF"/>
                </a:solidFill>
                <a:ea typeface="华文新魏" pitchFamily="2" charset="-122"/>
              </a:rPr>
              <a:t>Path1</a:t>
            </a:r>
            <a:r>
              <a:rPr lang="zh-CN" altLang="en-US" sz="3400" b="1">
                <a:solidFill>
                  <a:srgbClr val="0000FF"/>
                </a:solidFill>
                <a:ea typeface="华文新魏" pitchFamily="2" charset="-122"/>
              </a:rPr>
              <a:t>、</a:t>
            </a:r>
            <a:r>
              <a:rPr lang="en-US" altLang="en-US" sz="3400" b="1">
                <a:solidFill>
                  <a:srgbClr val="0000FF"/>
                </a:solidFill>
                <a:ea typeface="华文新魏" pitchFamily="2" charset="-122"/>
              </a:rPr>
              <a:t>Path3</a:t>
            </a:r>
            <a:r>
              <a:rPr lang="zh-CN" altLang="en-US" sz="3400" b="1">
                <a:solidFill>
                  <a:srgbClr val="0000FF"/>
                </a:solidFill>
                <a:ea typeface="华文新魏" pitchFamily="2" charset="-122"/>
              </a:rPr>
              <a:t>、</a:t>
            </a:r>
            <a:r>
              <a:rPr lang="en-US" altLang="en-US" sz="3400" b="1">
                <a:solidFill>
                  <a:srgbClr val="0000FF"/>
                </a:solidFill>
                <a:ea typeface="华文新魏" pitchFamily="2" charset="-122"/>
              </a:rPr>
              <a:t>Path4</a:t>
            </a:r>
            <a:r>
              <a:rPr lang="zh-CN" altLang="en-US" sz="3400" b="1">
                <a:solidFill>
                  <a:srgbClr val="0000FF"/>
                </a:solidFill>
                <a:ea typeface="华文新魏" pitchFamily="2" charset="-122"/>
              </a:rPr>
              <a:t>都是不可行路径</a:t>
            </a:r>
            <a:endParaRPr lang="en-US" altLang="zh-CN" sz="3400" b="1">
              <a:solidFill>
                <a:srgbClr val="0000FF"/>
              </a:solidFill>
              <a:ea typeface="华文新魏" pitchFamily="2" charset="-122"/>
            </a:endParaRPr>
          </a:p>
          <a:p>
            <a:pPr eaLnBrk="1" hangingPunct="1"/>
            <a:r>
              <a:rPr lang="zh-CN" altLang="en-US" sz="3400" b="1">
                <a:solidFill>
                  <a:srgbClr val="0000FF"/>
                </a:solidFill>
                <a:ea typeface="华文新魏" pitchFamily="2" charset="-122"/>
              </a:rPr>
              <a:t>原因：多个判定表达式中涉及的简单判定条件存在一定的约束关系</a:t>
            </a:r>
            <a:endParaRPr lang="en-US" altLang="zh-CN" sz="3400" b="1">
              <a:solidFill>
                <a:srgbClr val="0000FF"/>
              </a:solidFill>
              <a:ea typeface="华文新魏"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BCC77EF-16C0-4E22-8A3D-08B6F4756511}" type="slidenum">
              <a:rPr lang="en-US" altLang="zh-CN" smtClean="0"/>
              <a:pPr eaLnBrk="1" hangingPunct="1"/>
              <a:t>36</a:t>
            </a:fld>
            <a:endParaRPr lang="en-US" altLang="zh-CN"/>
          </a:p>
        </p:txBody>
      </p:sp>
      <p:sp>
        <p:nvSpPr>
          <p:cNvPr id="60419"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60420" name="Rectangle 3"/>
          <p:cNvSpPr>
            <a:spLocks noGrp="1" noChangeArrowheads="1"/>
          </p:cNvSpPr>
          <p:nvPr>
            <p:ph type="body" idx="1"/>
          </p:nvPr>
        </p:nvSpPr>
        <p:spPr/>
        <p:txBody>
          <a:bodyPr/>
          <a:lstStyle/>
          <a:p>
            <a:pPr eaLnBrk="1" hangingPunct="1"/>
            <a:r>
              <a:rPr lang="zh-CN" altLang="en-US" sz="3400" b="1">
                <a:solidFill>
                  <a:srgbClr val="0000FF"/>
                </a:solidFill>
                <a:ea typeface="华文新魏" pitchFamily="2" charset="-122"/>
              </a:rPr>
              <a:t>路径改进</a:t>
            </a:r>
            <a:endParaRPr lang="en-US" altLang="zh-CN" sz="3400" b="1">
              <a:solidFill>
                <a:srgbClr val="0000FF"/>
              </a:solidFill>
              <a:ea typeface="华文新魏" pitchFamily="2" charset="-122"/>
            </a:endParaRPr>
          </a:p>
          <a:p>
            <a:pPr lvl="1"/>
            <a:r>
              <a:rPr lang="en-US" altLang="en-US" sz="2400" b="1">
                <a:solidFill>
                  <a:srgbClr val="0000FF"/>
                </a:solidFill>
                <a:ea typeface="华文新魏" pitchFamily="2" charset="-122"/>
              </a:rPr>
              <a:t>Path1</a:t>
            </a:r>
            <a:r>
              <a:rPr lang="zh-CN" altLang="en-US" sz="2400" b="1">
                <a:solidFill>
                  <a:srgbClr val="0000FF"/>
                </a:solidFill>
                <a:ea typeface="华文新魏" pitchFamily="2" charset="-122"/>
              </a:rPr>
              <a:t>：</a:t>
            </a:r>
            <a:r>
              <a:rPr lang="en-US" altLang="en-US" sz="2400" b="1">
                <a:solidFill>
                  <a:srgbClr val="0000FF"/>
                </a:solidFill>
                <a:ea typeface="华文新魏" pitchFamily="2" charset="-122"/>
              </a:rPr>
              <a:t>A, 6, 8, 12, 13, 16, 18, 20, 21, 28, 34, 35</a:t>
            </a:r>
            <a:endParaRPr lang="zh-CN" altLang="en-US" sz="2400" b="1">
              <a:solidFill>
                <a:srgbClr val="0000FF"/>
              </a:solidFill>
              <a:ea typeface="华文新魏" pitchFamily="2" charset="-122"/>
            </a:endParaRPr>
          </a:p>
          <a:p>
            <a:pPr lvl="1"/>
            <a:r>
              <a:rPr lang="en-US" altLang="en-US" sz="2400" b="1">
                <a:solidFill>
                  <a:srgbClr val="0000FF"/>
                </a:solidFill>
                <a:ea typeface="华文新魏" pitchFamily="2" charset="-122"/>
              </a:rPr>
              <a:t>Path2</a:t>
            </a:r>
            <a:r>
              <a:rPr lang="zh-CN" altLang="en-US" sz="2400" b="1">
                <a:solidFill>
                  <a:srgbClr val="0000FF"/>
                </a:solidFill>
                <a:ea typeface="华文新魏" pitchFamily="2" charset="-122"/>
              </a:rPr>
              <a:t>：</a:t>
            </a:r>
            <a:r>
              <a:rPr lang="en-US" altLang="en-US" sz="2400" b="1">
                <a:solidFill>
                  <a:srgbClr val="0000FF"/>
                </a:solidFill>
                <a:ea typeface="华文新魏" pitchFamily="2" charset="-122"/>
              </a:rPr>
              <a:t>A, 6, 7, 16, 18, 20, 21, B, 34, 35</a:t>
            </a:r>
            <a:endParaRPr lang="zh-CN" altLang="en-US" sz="2400" b="1">
              <a:solidFill>
                <a:srgbClr val="0000FF"/>
              </a:solidFill>
              <a:ea typeface="华文新魏" pitchFamily="2" charset="-122"/>
            </a:endParaRPr>
          </a:p>
          <a:p>
            <a:pPr lvl="1"/>
            <a:r>
              <a:rPr lang="en-US" altLang="en-US" sz="2400" b="1">
                <a:solidFill>
                  <a:srgbClr val="0000FF"/>
                </a:solidFill>
                <a:ea typeface="华文新魏" pitchFamily="2" charset="-122"/>
              </a:rPr>
              <a:t>Path3</a:t>
            </a:r>
            <a:r>
              <a:rPr lang="zh-CN" altLang="en-US" sz="2400" b="1">
                <a:solidFill>
                  <a:srgbClr val="0000FF"/>
                </a:solidFill>
                <a:ea typeface="华文新魏" pitchFamily="2" charset="-122"/>
              </a:rPr>
              <a:t>：</a:t>
            </a:r>
            <a:r>
              <a:rPr lang="en-US" altLang="en-US" sz="2400" b="1">
                <a:solidFill>
                  <a:srgbClr val="0000FF"/>
                </a:solidFill>
                <a:ea typeface="华文新魏" pitchFamily="2" charset="-122"/>
              </a:rPr>
              <a:t>A, 6, 8, 9, 16, 18, 20, 21, 28, 34, 35</a:t>
            </a:r>
            <a:endParaRPr lang="zh-CN" altLang="en-US" sz="2400" b="1">
              <a:solidFill>
                <a:srgbClr val="0000FF"/>
              </a:solidFill>
              <a:ea typeface="华文新魏" pitchFamily="2" charset="-122"/>
            </a:endParaRPr>
          </a:p>
          <a:p>
            <a:pPr lvl="1"/>
            <a:r>
              <a:rPr lang="en-US" altLang="en-US" sz="2400" b="1">
                <a:solidFill>
                  <a:srgbClr val="0000FF"/>
                </a:solidFill>
                <a:ea typeface="华文新魏" pitchFamily="2" charset="-122"/>
              </a:rPr>
              <a:t>Path4</a:t>
            </a:r>
            <a:r>
              <a:rPr lang="zh-CN" altLang="en-US" sz="2400" b="1">
                <a:solidFill>
                  <a:srgbClr val="0000FF"/>
                </a:solidFill>
                <a:ea typeface="华文新魏" pitchFamily="2" charset="-122"/>
              </a:rPr>
              <a:t>：</a:t>
            </a:r>
            <a:r>
              <a:rPr lang="en-US" altLang="en-US" sz="2400" b="1">
                <a:solidFill>
                  <a:srgbClr val="0000FF"/>
                </a:solidFill>
                <a:ea typeface="华文新魏" pitchFamily="2" charset="-122"/>
              </a:rPr>
              <a:t>A, 6, 8, 12, 15, 16, 18, 20, 21, 28, 34, 35</a:t>
            </a:r>
            <a:endParaRPr lang="zh-CN" altLang="en-US" sz="2400" b="1">
              <a:solidFill>
                <a:srgbClr val="0000FF"/>
              </a:solidFill>
              <a:ea typeface="华文新魏" pitchFamily="2" charset="-122"/>
            </a:endParaRPr>
          </a:p>
          <a:p>
            <a:pPr lvl="1"/>
            <a:r>
              <a:rPr lang="en-US" altLang="en-US" sz="2400" b="1">
                <a:solidFill>
                  <a:srgbClr val="0000FF"/>
                </a:solidFill>
                <a:ea typeface="华文新魏" pitchFamily="2" charset="-122"/>
              </a:rPr>
              <a:t>Path5</a:t>
            </a:r>
            <a:r>
              <a:rPr lang="zh-CN" altLang="en-US" sz="2400" b="1">
                <a:solidFill>
                  <a:srgbClr val="0000FF"/>
                </a:solidFill>
                <a:ea typeface="华文新魏" pitchFamily="2" charset="-122"/>
              </a:rPr>
              <a:t>：</a:t>
            </a:r>
            <a:r>
              <a:rPr lang="en-US" altLang="en-US" sz="2400" b="1">
                <a:solidFill>
                  <a:srgbClr val="0000FF"/>
                </a:solidFill>
                <a:ea typeface="华文新魏" pitchFamily="2" charset="-122"/>
              </a:rPr>
              <a:t>A, 6, 8, 12, 13, 16, 18, 33, 34, 35</a:t>
            </a:r>
            <a:endParaRPr lang="en-US" altLang="zh-CN" sz="2400" b="1">
              <a:solidFill>
                <a:srgbClr val="0000FF"/>
              </a:solidFill>
              <a:ea typeface="华文新魏"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E7016BD-8D51-44B9-A343-4DFA1755778A}" type="slidenum">
              <a:rPr lang="en-US" altLang="zh-CN" smtClean="0"/>
              <a:pPr eaLnBrk="1" hangingPunct="1"/>
              <a:t>37</a:t>
            </a:fld>
            <a:endParaRPr lang="en-US" altLang="zh-CN"/>
          </a:p>
        </p:txBody>
      </p:sp>
      <p:sp>
        <p:nvSpPr>
          <p:cNvPr id="61443"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61444" name="Rectangle 3"/>
          <p:cNvSpPr>
            <a:spLocks noGrp="1" noChangeArrowheads="1"/>
          </p:cNvSpPr>
          <p:nvPr>
            <p:ph type="body" idx="1"/>
          </p:nvPr>
        </p:nvSpPr>
        <p:spPr/>
        <p:txBody>
          <a:bodyPr/>
          <a:lstStyle/>
          <a:p>
            <a:pPr eaLnBrk="1" hangingPunct="1"/>
            <a:r>
              <a:rPr lang="zh-CN" altLang="en-US" sz="3400" b="1">
                <a:solidFill>
                  <a:srgbClr val="0000FF"/>
                </a:solidFill>
                <a:ea typeface="华文新魏" pitchFamily="2" charset="-122"/>
              </a:rPr>
              <a:t>测试用例设计</a:t>
            </a:r>
            <a:endParaRPr lang="en-US" altLang="zh-CN" sz="2400" b="1">
              <a:solidFill>
                <a:srgbClr val="0000FF"/>
              </a:solidFill>
              <a:ea typeface="华文新魏" pitchFamily="2" charset="-122"/>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500313"/>
            <a:ext cx="8389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CEED51D-4EDF-437A-99B5-604A28D5FEA6}" type="slidenum">
              <a:rPr lang="en-US" altLang="zh-CN" smtClean="0"/>
              <a:pPr eaLnBrk="1" hangingPunct="1"/>
              <a:t>38</a:t>
            </a:fld>
            <a:endParaRPr lang="en-US" altLang="zh-CN"/>
          </a:p>
        </p:txBody>
      </p:sp>
      <p:sp>
        <p:nvSpPr>
          <p:cNvPr id="62467"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62468" name="Rectangle 3"/>
          <p:cNvSpPr>
            <a:spLocks noGrp="1" noChangeArrowheads="1"/>
          </p:cNvSpPr>
          <p:nvPr>
            <p:ph type="body" idx="1"/>
          </p:nvPr>
        </p:nvSpPr>
        <p:spPr/>
        <p:txBody>
          <a:bodyPr/>
          <a:lstStyle/>
          <a:p>
            <a:pPr eaLnBrk="1" hangingPunct="1"/>
            <a:r>
              <a:rPr lang="zh-CN" altLang="en-US" sz="3400" b="1">
                <a:solidFill>
                  <a:srgbClr val="0000FF"/>
                </a:solidFill>
                <a:ea typeface="华文新魏" pitchFamily="2" charset="-122"/>
              </a:rPr>
              <a:t>测试分析</a:t>
            </a:r>
            <a:endParaRPr lang="en-US" altLang="zh-CN" sz="3400" b="1">
              <a:solidFill>
                <a:srgbClr val="0000FF"/>
              </a:solidFill>
              <a:ea typeface="华文新魏" pitchFamily="2" charset="-122"/>
            </a:endParaRPr>
          </a:p>
          <a:p>
            <a:pPr lvl="1" eaLnBrk="1" hangingPunct="1"/>
            <a:r>
              <a:rPr lang="zh-CN" altLang="en-US" b="1">
                <a:solidFill>
                  <a:srgbClr val="0000FF"/>
                </a:solidFill>
                <a:ea typeface="华文新魏" pitchFamily="2" charset="-122"/>
              </a:rPr>
              <a:t>独立路径测试的理论基础保证了测试的完备性和无冗余性</a:t>
            </a:r>
            <a:endParaRPr lang="en-US" altLang="zh-CN" b="1">
              <a:solidFill>
                <a:srgbClr val="0000FF"/>
              </a:solidFill>
              <a:ea typeface="华文新魏" pitchFamily="2" charset="-122"/>
            </a:endParaRPr>
          </a:p>
          <a:p>
            <a:pPr lvl="1" eaLnBrk="1" hangingPunct="1"/>
            <a:r>
              <a:rPr lang="zh-CN" altLang="en-US" b="1">
                <a:solidFill>
                  <a:srgbClr val="0000FF"/>
                </a:solidFill>
                <a:ea typeface="华文新魏" pitchFamily="2" charset="-122"/>
              </a:rPr>
              <a:t>基于独立路径的测试适用于多个判定节点串联和存在循环的情况</a:t>
            </a:r>
            <a:endParaRPr lang="en-US" altLang="zh-CN" b="1">
              <a:solidFill>
                <a:srgbClr val="0000FF"/>
              </a:solidFill>
              <a:ea typeface="华文新魏" pitchFamily="2" charset="-122"/>
            </a:endParaRPr>
          </a:p>
          <a:p>
            <a:pPr lvl="1" eaLnBrk="1" hangingPunct="1"/>
            <a:r>
              <a:rPr lang="zh-CN" altLang="en-US" b="1">
                <a:solidFill>
                  <a:srgbClr val="0000FF"/>
                </a:solidFill>
                <a:ea typeface="华文新魏" pitchFamily="2" charset="-122"/>
              </a:rPr>
              <a:t>避免引入不可行路径是程序优化的思想</a:t>
            </a:r>
            <a:endParaRPr lang="en-US" altLang="zh-CN" b="1">
              <a:solidFill>
                <a:srgbClr val="0000FF"/>
              </a:solidFill>
              <a:ea typeface="华文新魏" pitchFamily="2" charset="-122"/>
            </a:endParaRPr>
          </a:p>
          <a:p>
            <a:pPr lvl="1" eaLnBrk="1" hangingPunct="1"/>
            <a:r>
              <a:rPr lang="zh-CN" altLang="en-US" b="1">
                <a:solidFill>
                  <a:srgbClr val="0000FF"/>
                </a:solidFill>
                <a:ea typeface="华文新魏" pitchFamily="2" charset="-122"/>
              </a:rPr>
              <a:t>基于程序图和环复杂度的独立路径测试仅关注结构的测试覆盖</a:t>
            </a:r>
            <a:endParaRPr lang="en-US" altLang="zh-CN" b="1">
              <a:solidFill>
                <a:srgbClr val="0000FF"/>
              </a:solidFill>
              <a:ea typeface="华文新魏"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A03C0ED-E1C4-4DB4-B896-DB6E42740023}" type="slidenum">
              <a:rPr lang="en-US" altLang="zh-CN" smtClean="0"/>
              <a:pPr eaLnBrk="1" hangingPunct="1"/>
              <a:t>39</a:t>
            </a:fld>
            <a:endParaRPr lang="en-US" altLang="zh-CN"/>
          </a:p>
        </p:txBody>
      </p:sp>
      <p:sp>
        <p:nvSpPr>
          <p:cNvPr id="70659"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70660" name="Rectangle 3"/>
          <p:cNvSpPr>
            <a:spLocks noGrp="1" noChangeArrowheads="1"/>
          </p:cNvSpPr>
          <p:nvPr>
            <p:ph type="body" idx="1"/>
          </p:nvPr>
        </p:nvSpPr>
        <p:spPr/>
        <p:txBody>
          <a:bodyPr/>
          <a:lstStyle/>
          <a:p>
            <a:pPr eaLnBrk="1" hangingPunct="1"/>
            <a:r>
              <a:rPr lang="zh-CN" altLang="en-US" sz="3400" b="1"/>
              <a:t>小结</a:t>
            </a:r>
            <a:endParaRPr lang="en-US" altLang="zh-CN" sz="3400" b="1"/>
          </a:p>
          <a:p>
            <a:pPr eaLnBrk="1" hangingPunct="1"/>
            <a:r>
              <a:rPr lang="zh-CN" altLang="en-US" sz="3400" b="1"/>
              <a:t>是最重要的白盒测试方法之一，其思想可用于任何动态模型中</a:t>
            </a:r>
            <a:endParaRPr lang="en-US" altLang="zh-CN" sz="3400" b="1"/>
          </a:p>
          <a:p>
            <a:pPr lvl="1" eaLnBrk="1" hangingPunct="1"/>
            <a:r>
              <a:rPr lang="zh-CN" altLang="en-US" b="1"/>
              <a:t>单元测试阶段，主要用于对程序源代码的执行测试</a:t>
            </a:r>
            <a:endParaRPr lang="en-US" altLang="zh-CN" b="1"/>
          </a:p>
          <a:p>
            <a:pPr lvl="1" eaLnBrk="1" hangingPunct="1"/>
            <a:r>
              <a:rPr lang="zh-CN" altLang="en-US" b="1"/>
              <a:t>集成测试或系统测试阶段，主要用于对业务流程、页面跳转等类似动态执行路径的测试</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60C045-5480-4075-A4F9-9849EC2F69B2}" type="slidenum">
              <a:rPr lang="en-US" altLang="zh-CN" smtClean="0"/>
              <a:pPr eaLnBrk="1" hangingPunct="1"/>
              <a:t>4</a:t>
            </a:fld>
            <a:endParaRPr lang="en-US" altLang="zh-CN"/>
          </a:p>
        </p:txBody>
      </p:sp>
      <p:sp>
        <p:nvSpPr>
          <p:cNvPr id="34819"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34820" name="Rectangle 3"/>
          <p:cNvSpPr>
            <a:spLocks noGrp="1" noChangeArrowheads="1"/>
          </p:cNvSpPr>
          <p:nvPr>
            <p:ph type="body" idx="1"/>
          </p:nvPr>
        </p:nvSpPr>
        <p:spPr/>
        <p:txBody>
          <a:bodyPr/>
          <a:lstStyle/>
          <a:p>
            <a:pPr eaLnBrk="1" hangingPunct="1"/>
            <a:r>
              <a:rPr lang="zh-CN" altLang="en-US" sz="3400" b="1"/>
              <a:t>相关概念</a:t>
            </a:r>
          </a:p>
          <a:p>
            <a:pPr lvl="1" eaLnBrk="1" hangingPunct="1"/>
            <a:r>
              <a:rPr lang="zh-CN" altLang="en-US" sz="3100" b="1">
                <a:solidFill>
                  <a:srgbClr val="0000FF"/>
                </a:solidFill>
              </a:rPr>
              <a:t>程序图</a:t>
            </a:r>
            <a:endParaRPr lang="en-US" altLang="zh-CN" sz="3100" b="1">
              <a:solidFill>
                <a:srgbClr val="0000FF"/>
              </a:solidFill>
            </a:endParaRPr>
          </a:p>
          <a:p>
            <a:pPr lvl="1" eaLnBrk="1" hangingPunct="1"/>
            <a:r>
              <a:rPr lang="zh-CN" altLang="en-US" sz="3100" b="1"/>
              <a:t>环复杂度</a:t>
            </a:r>
            <a:endParaRPr lang="en-US" altLang="zh-CN" sz="3100" b="1"/>
          </a:p>
          <a:p>
            <a:pPr lvl="1" eaLnBrk="1" hangingPunct="1"/>
            <a:r>
              <a:rPr lang="zh-CN" altLang="en-US" sz="3100" b="1"/>
              <a:t>基本复杂度</a:t>
            </a:r>
            <a:endParaRPr lang="en-US" altLang="zh-CN" sz="3100" b="1"/>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Z</a:t>
            </a:r>
            <a:r>
              <a:rPr lang="zh-CN" altLang="en-US" b="1" dirty="0"/>
              <a:t>路径覆盖</a:t>
            </a:r>
          </a:p>
        </p:txBody>
      </p:sp>
      <p:sp>
        <p:nvSpPr>
          <p:cNvPr id="3" name="内容占位符 2"/>
          <p:cNvSpPr>
            <a:spLocks noGrp="1"/>
          </p:cNvSpPr>
          <p:nvPr>
            <p:ph idx="1"/>
          </p:nvPr>
        </p:nvSpPr>
        <p:spPr/>
        <p:txBody>
          <a:bodyPr/>
          <a:lstStyle/>
          <a:p>
            <a:r>
              <a:rPr lang="zh-CN" altLang="en-US" b="1" dirty="0">
                <a:solidFill>
                  <a:srgbClr val="FF0000"/>
                </a:solidFill>
              </a:rPr>
              <a:t>简化循环</a:t>
            </a:r>
            <a:r>
              <a:rPr lang="zh-CN" altLang="en-US" b="1" dirty="0"/>
              <a:t>方法的路径覆盖</a:t>
            </a:r>
            <a:endParaRPr lang="en-US" altLang="zh-CN" b="1" dirty="0"/>
          </a:p>
          <a:p>
            <a:pPr marL="0" indent="0">
              <a:buNone/>
            </a:pPr>
            <a:r>
              <a:rPr lang="zh-CN" altLang="en-US" sz="2800" b="1" dirty="0"/>
              <a:t>不考虑循环体的内容和复杂度，不考虑循环的次数，只考虑循环体</a:t>
            </a:r>
            <a:r>
              <a:rPr lang="zh-CN" altLang="en-US" sz="2800" b="1" dirty="0">
                <a:solidFill>
                  <a:srgbClr val="FF0000"/>
                </a:solidFill>
              </a:rPr>
              <a:t>零次</a:t>
            </a:r>
            <a:r>
              <a:rPr lang="zh-CN" altLang="en-US" sz="2800" b="1" dirty="0"/>
              <a:t>和</a:t>
            </a:r>
            <a:r>
              <a:rPr lang="zh-CN" altLang="en-US" sz="2800" b="1" dirty="0">
                <a:solidFill>
                  <a:srgbClr val="FF0000"/>
                </a:solidFill>
              </a:rPr>
              <a:t>一次</a:t>
            </a:r>
            <a:r>
              <a:rPr lang="zh-CN" altLang="en-US" sz="2800" b="1" dirty="0"/>
              <a:t>这两种情况。</a:t>
            </a:r>
            <a:endParaRPr lang="en-US" altLang="zh-CN" sz="2800" b="1" dirty="0"/>
          </a:p>
          <a:p>
            <a:pPr marL="0" indent="0">
              <a:buNone/>
            </a:pPr>
            <a:r>
              <a:rPr lang="zh-CN" altLang="en-US" sz="2800" b="1" dirty="0"/>
              <a:t>把循环结构简化为选择结构，路径的数量大大减少，这样就可以实现路径覆盖测试了。</a:t>
            </a:r>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40</a:t>
            </a:fld>
            <a:endParaRPr lang="en-US" altLang="zh-CN" dirty="0"/>
          </a:p>
        </p:txBody>
      </p:sp>
      <p:sp>
        <p:nvSpPr>
          <p:cNvPr id="5" name="菱形 4"/>
          <p:cNvSpPr/>
          <p:nvPr/>
        </p:nvSpPr>
        <p:spPr>
          <a:xfrm>
            <a:off x="971600" y="4437111"/>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24717" y="5589240"/>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5" idx="2"/>
            <a:endCxn id="6" idx="0"/>
          </p:cNvCxnSpPr>
          <p:nvPr/>
        </p:nvCxnSpPr>
        <p:spPr>
          <a:xfrm>
            <a:off x="1691680" y="510507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a:off x="2411760" y="4771092"/>
            <a:ext cx="648072" cy="146622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5" idx="1"/>
          </p:cNvCxnSpPr>
          <p:nvPr/>
        </p:nvCxnSpPr>
        <p:spPr>
          <a:xfrm rot="5400000" flipH="1">
            <a:off x="751103" y="4991590"/>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57926" y="3952943"/>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75656" y="4581128"/>
            <a:ext cx="364202" cy="369332"/>
          </a:xfrm>
          <a:prstGeom prst="rect">
            <a:avLst/>
          </a:prstGeom>
          <a:noFill/>
        </p:spPr>
        <p:txBody>
          <a:bodyPr wrap="none" rtlCol="0">
            <a:spAutoFit/>
          </a:bodyPr>
          <a:lstStyle/>
          <a:p>
            <a:r>
              <a:rPr lang="en-US" altLang="zh-CN" b="1" dirty="0"/>
              <a:t>A</a:t>
            </a:r>
            <a:endParaRPr lang="zh-CN" altLang="en-US" b="1" dirty="0"/>
          </a:p>
        </p:txBody>
      </p:sp>
      <p:sp>
        <p:nvSpPr>
          <p:cNvPr id="23" name="TextBox 22"/>
          <p:cNvSpPr txBox="1"/>
          <p:nvPr/>
        </p:nvSpPr>
        <p:spPr>
          <a:xfrm>
            <a:off x="1520800" y="5589240"/>
            <a:ext cx="360996" cy="369332"/>
          </a:xfrm>
          <a:prstGeom prst="rect">
            <a:avLst/>
          </a:prstGeom>
          <a:noFill/>
        </p:spPr>
        <p:txBody>
          <a:bodyPr wrap="none" rtlCol="0">
            <a:spAutoFit/>
          </a:bodyPr>
          <a:lstStyle/>
          <a:p>
            <a:r>
              <a:rPr lang="en-US" altLang="zh-CN" b="1" dirty="0"/>
              <a:t>B</a:t>
            </a:r>
            <a:endParaRPr lang="zh-CN" altLang="en-US" b="1" dirty="0"/>
          </a:p>
        </p:txBody>
      </p:sp>
      <p:cxnSp>
        <p:nvCxnSpPr>
          <p:cNvPr id="35" name="直接箭头连接符 34"/>
          <p:cNvCxnSpPr>
            <a:stCxn id="39" idx="2"/>
            <a:endCxn id="46" idx="0"/>
          </p:cNvCxnSpPr>
          <p:nvPr/>
        </p:nvCxnSpPr>
        <p:spPr>
          <a:xfrm flipH="1">
            <a:off x="4572000" y="4978530"/>
            <a:ext cx="36482" cy="4263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6" idx="3"/>
          </p:cNvCxnSpPr>
          <p:nvPr/>
        </p:nvCxnSpPr>
        <p:spPr>
          <a:xfrm>
            <a:off x="5292080" y="5645189"/>
            <a:ext cx="648072" cy="844151"/>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flipH="1">
            <a:off x="3703431" y="4927765"/>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563443" y="4149080"/>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27984" y="4609198"/>
            <a:ext cx="360996" cy="369332"/>
          </a:xfrm>
          <a:prstGeom prst="rect">
            <a:avLst/>
          </a:prstGeom>
          <a:noFill/>
        </p:spPr>
        <p:txBody>
          <a:bodyPr wrap="none" rtlCol="0">
            <a:spAutoFit/>
          </a:bodyPr>
          <a:lstStyle/>
          <a:p>
            <a:r>
              <a:rPr lang="en-US" altLang="zh-CN" b="1" dirty="0"/>
              <a:t>B</a:t>
            </a:r>
            <a:endParaRPr lang="zh-CN" altLang="en-US" b="1" dirty="0"/>
          </a:p>
        </p:txBody>
      </p:sp>
      <p:sp>
        <p:nvSpPr>
          <p:cNvPr id="40" name="TextBox 39"/>
          <p:cNvSpPr txBox="1"/>
          <p:nvPr/>
        </p:nvSpPr>
        <p:spPr>
          <a:xfrm>
            <a:off x="4473128" y="5525415"/>
            <a:ext cx="442750" cy="369332"/>
          </a:xfrm>
          <a:prstGeom prst="rect">
            <a:avLst/>
          </a:prstGeom>
          <a:noFill/>
        </p:spPr>
        <p:txBody>
          <a:bodyPr wrap="none" rtlCol="0">
            <a:spAutoFit/>
          </a:bodyPr>
          <a:lstStyle/>
          <a:p>
            <a:r>
              <a:rPr lang="en-US" altLang="zh-CN" b="1" dirty="0"/>
              <a:t>A </a:t>
            </a:r>
            <a:endParaRPr lang="zh-CN" altLang="en-US" b="1" dirty="0"/>
          </a:p>
        </p:txBody>
      </p:sp>
      <p:sp>
        <p:nvSpPr>
          <p:cNvPr id="45" name="矩形 44"/>
          <p:cNvSpPr/>
          <p:nvPr/>
        </p:nvSpPr>
        <p:spPr>
          <a:xfrm>
            <a:off x="3943291" y="4619142"/>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3851920" y="5404922"/>
            <a:ext cx="1440160" cy="48053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7020272" y="4201200"/>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513301" y="5268291"/>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肘形连接符 51"/>
          <p:cNvCxnSpPr>
            <a:stCxn id="49" idx="3"/>
          </p:cNvCxnSpPr>
          <p:nvPr/>
        </p:nvCxnSpPr>
        <p:spPr>
          <a:xfrm>
            <a:off x="8460432" y="4535181"/>
            <a:ext cx="648072" cy="1666127"/>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706598" y="371703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328" y="4345217"/>
            <a:ext cx="364202" cy="369332"/>
          </a:xfrm>
          <a:prstGeom prst="rect">
            <a:avLst/>
          </a:prstGeom>
          <a:noFill/>
        </p:spPr>
        <p:txBody>
          <a:bodyPr wrap="none" rtlCol="0">
            <a:spAutoFit/>
          </a:bodyPr>
          <a:lstStyle/>
          <a:p>
            <a:r>
              <a:rPr lang="en-US" altLang="zh-CN" b="1" dirty="0"/>
              <a:t>A</a:t>
            </a:r>
            <a:endParaRPr lang="zh-CN" altLang="en-US" b="1" dirty="0"/>
          </a:p>
        </p:txBody>
      </p:sp>
      <p:sp>
        <p:nvSpPr>
          <p:cNvPr id="56" name="TextBox 55"/>
          <p:cNvSpPr txBox="1"/>
          <p:nvPr/>
        </p:nvSpPr>
        <p:spPr>
          <a:xfrm>
            <a:off x="7016879" y="5258999"/>
            <a:ext cx="360996" cy="369332"/>
          </a:xfrm>
          <a:prstGeom prst="rect">
            <a:avLst/>
          </a:prstGeom>
          <a:noFill/>
        </p:spPr>
        <p:txBody>
          <a:bodyPr wrap="none" rtlCol="0">
            <a:spAutoFit/>
          </a:bodyPr>
          <a:lstStyle/>
          <a:p>
            <a:r>
              <a:rPr lang="en-US" altLang="zh-CN" b="1" dirty="0"/>
              <a:t>B</a:t>
            </a:r>
            <a:endParaRPr lang="zh-CN" altLang="en-US" b="1" dirty="0"/>
          </a:p>
        </p:txBody>
      </p:sp>
      <p:cxnSp>
        <p:nvCxnSpPr>
          <p:cNvPr id="63" name="肘形连接符 62"/>
          <p:cNvCxnSpPr>
            <a:stCxn id="49" idx="1"/>
          </p:cNvCxnSpPr>
          <p:nvPr/>
        </p:nvCxnSpPr>
        <p:spPr>
          <a:xfrm rot="10800000" flipV="1">
            <a:off x="6804248" y="4535181"/>
            <a:ext cx="216025" cy="7331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a:off x="7020273" y="5628331"/>
            <a:ext cx="2088231" cy="572977"/>
          </a:xfrm>
          <a:prstGeom prst="bentConnector3">
            <a:avLst>
              <a:gd name="adj1" fmla="val -876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下弧形箭头 73"/>
          <p:cNvSpPr/>
          <p:nvPr/>
        </p:nvSpPr>
        <p:spPr>
          <a:xfrm>
            <a:off x="2267744" y="6237312"/>
            <a:ext cx="4929633" cy="504056"/>
          </a:xfrm>
          <a:prstGeom prst="curved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077943520"/>
      </p:ext>
    </p:extLst>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539552" y="2636912"/>
            <a:ext cx="8001000" cy="1216025"/>
          </a:xfrm>
        </p:spPr>
        <p:txBody>
          <a:bodyPr/>
          <a:lstStyle/>
          <a:p>
            <a:pPr algn="ctr"/>
            <a:r>
              <a:rPr lang="zh-CN" altLang="en-US" b="1" dirty="0">
                <a:latin typeface="黑体" pitchFamily="49" charset="-122"/>
                <a:ea typeface="黑体" pitchFamily="49" charset="-122"/>
              </a:rPr>
              <a:t>谢 谢</a:t>
            </a:r>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12D51BF-5D5B-4832-8D2E-30635D642C1C}" type="slidenum">
              <a:rPr lang="en-US" altLang="zh-CN" smtClean="0"/>
              <a:pPr eaLnBrk="1" hangingPunct="1"/>
              <a:t>41</a:t>
            </a:fld>
            <a:endParaRPr lang="en-US" altLang="zh-C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控制流图的特点：</a:t>
            </a:r>
            <a:endParaRPr lang="en-US" altLang="zh-CN" b="1" dirty="0"/>
          </a:p>
          <a:p>
            <a:pPr lvl="1"/>
            <a:r>
              <a:rPr lang="zh-CN" altLang="en-US" b="1" dirty="0"/>
              <a:t>具有唯一入口点，表示程序段的开始语句</a:t>
            </a:r>
            <a:endParaRPr lang="en-US" altLang="zh-CN" b="1" dirty="0"/>
          </a:p>
          <a:p>
            <a:pPr lvl="1"/>
            <a:r>
              <a:rPr lang="zh-CN" altLang="en-US" b="1" dirty="0"/>
              <a:t>具有唯一出口点，表示程序段的结束语句</a:t>
            </a:r>
            <a:endParaRPr lang="en-US" altLang="zh-CN" b="1" dirty="0"/>
          </a:p>
          <a:p>
            <a:pPr marL="471487" lvl="1" indent="0">
              <a:buNone/>
            </a:pPr>
            <a:r>
              <a:rPr lang="zh-CN" altLang="en-US" b="1" dirty="0"/>
              <a:t>如果有多个出口，需要虚拟化一个</a:t>
            </a:r>
            <a:r>
              <a:rPr lang="en-US" altLang="zh-CN" b="1" dirty="0"/>
              <a:t>end</a:t>
            </a:r>
            <a:r>
              <a:rPr lang="zh-CN" altLang="en-US" b="1" dirty="0"/>
              <a:t>节点</a:t>
            </a:r>
            <a:endParaRPr lang="en-US" altLang="zh-CN" b="1" dirty="0"/>
          </a:p>
          <a:p>
            <a:pPr lvl="1"/>
            <a:r>
              <a:rPr lang="zh-CN" altLang="en-US" b="1" dirty="0"/>
              <a:t>节点有带标号的圆圈表示，表示一个或无分支的源程序语句</a:t>
            </a:r>
            <a:endParaRPr lang="en-US" altLang="zh-CN" b="1" dirty="0"/>
          </a:p>
          <a:p>
            <a:pPr lvl="1"/>
            <a:r>
              <a:rPr lang="zh-CN" altLang="en-US" b="1" dirty="0"/>
              <a:t>控制流由带箭头的直线或弧线表示，称为边，表示控制流的方向</a:t>
            </a:r>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5</a:t>
            </a:fld>
            <a:endParaRPr lang="en-US" altLang="zh-CN"/>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a:latin typeface="黑体" pitchFamily="49" charset="-122"/>
                <a:ea typeface="黑体" pitchFamily="49" charset="-122"/>
              </a:rPr>
              <a:t>5.4 </a:t>
            </a:r>
            <a:r>
              <a:rPr lang="zh-CN" altLang="en-US" b="1" dirty="0">
                <a:latin typeface="黑体" pitchFamily="49" charset="-122"/>
                <a:ea typeface="黑体" pitchFamily="49" charset="-122"/>
              </a:rPr>
              <a:t>对路径的测试</a:t>
            </a:r>
          </a:p>
        </p:txBody>
      </p:sp>
    </p:spTree>
    <p:extLst>
      <p:ext uri="{BB962C8B-B14F-4D97-AF65-F5344CB8AC3E}">
        <p14:creationId xmlns:p14="http://schemas.microsoft.com/office/powerpoint/2010/main" val="2078854541"/>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0B517F-3312-4C69-994A-5D5B60C35E11}" type="slidenum">
              <a:rPr lang="en-US" altLang="zh-CN" smtClean="0"/>
              <a:pPr eaLnBrk="1" hangingPunct="1"/>
              <a:t>6</a:t>
            </a:fld>
            <a:endParaRPr lang="en-US" altLang="zh-CN"/>
          </a:p>
        </p:txBody>
      </p:sp>
      <p:sp>
        <p:nvSpPr>
          <p:cNvPr id="39939"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5.4 </a:t>
            </a:r>
            <a:r>
              <a:rPr lang="zh-CN" altLang="en-US" b="1" dirty="0">
                <a:latin typeface="黑体" pitchFamily="49" charset="-122"/>
                <a:ea typeface="黑体" pitchFamily="49" charset="-122"/>
              </a:rPr>
              <a:t>对路径的测试</a:t>
            </a:r>
          </a:p>
        </p:txBody>
      </p:sp>
      <p:sp>
        <p:nvSpPr>
          <p:cNvPr id="39940" name="Rectangle 3"/>
          <p:cNvSpPr>
            <a:spLocks noGrp="1" noChangeArrowheads="1"/>
          </p:cNvSpPr>
          <p:nvPr>
            <p:ph type="body" idx="1"/>
          </p:nvPr>
        </p:nvSpPr>
        <p:spPr/>
        <p:txBody>
          <a:bodyPr/>
          <a:lstStyle/>
          <a:p>
            <a:pPr eaLnBrk="1" hangingPunct="1"/>
            <a:r>
              <a:rPr lang="zh-CN" altLang="en-US" sz="3400" b="1" dirty="0"/>
              <a:t>多出口的控制流图的改造</a:t>
            </a:r>
            <a:endParaRPr lang="en-US" altLang="zh-CN" sz="3400" b="1" dirty="0"/>
          </a:p>
        </p:txBody>
      </p:sp>
      <p:sp>
        <p:nvSpPr>
          <p:cNvPr id="399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4" name="Picture 3" descr="5t19"/>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9577"/>
          <a:stretch/>
        </p:blipFill>
        <p:spPr bwMode="auto">
          <a:xfrm>
            <a:off x="683568" y="2465564"/>
            <a:ext cx="2685274"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2630"/>
          <a:stretch/>
        </p:blipFill>
        <p:spPr bwMode="auto">
          <a:xfrm>
            <a:off x="4604647" y="2492894"/>
            <a:ext cx="241582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7</a:t>
            </a:fld>
            <a:endParaRPr lang="en-US" altLang="zh-CN"/>
          </a:p>
        </p:txBody>
      </p:sp>
      <p:pic>
        <p:nvPicPr>
          <p:cNvPr id="5"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13" y="2321719"/>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a:latin typeface="黑体" pitchFamily="49" charset="-122"/>
                <a:ea typeface="黑体" pitchFamily="49" charset="-122"/>
              </a:rPr>
              <a:t>5.4 </a:t>
            </a:r>
            <a:r>
              <a:rPr lang="zh-CN" altLang="en-US" b="1" dirty="0">
                <a:latin typeface="黑体" pitchFamily="49" charset="-122"/>
                <a:ea typeface="黑体" pitchFamily="49" charset="-122"/>
              </a:rPr>
              <a:t>对路径的测试</a:t>
            </a:r>
          </a:p>
        </p:txBody>
      </p:sp>
    </p:spTree>
    <p:extLst>
      <p:ext uri="{BB962C8B-B14F-4D97-AF65-F5344CB8AC3E}">
        <p14:creationId xmlns:p14="http://schemas.microsoft.com/office/powerpoint/2010/main" val="145449394"/>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C9E337-DC88-411B-B2BC-DB7D9E9B1C78}" type="slidenum">
              <a:rPr lang="en-US" altLang="zh-CN" smtClean="0"/>
              <a:pPr eaLnBrk="1" hangingPunct="1"/>
              <a:t>8</a:t>
            </a:fld>
            <a:endParaRPr lang="en-US" altLang="zh-CN"/>
          </a:p>
        </p:txBody>
      </p:sp>
      <p:sp>
        <p:nvSpPr>
          <p:cNvPr id="35843"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5.4 </a:t>
            </a:r>
            <a:r>
              <a:rPr lang="zh-CN" altLang="en-US" b="1" dirty="0">
                <a:latin typeface="黑体" pitchFamily="49" charset="-122"/>
                <a:ea typeface="黑体" pitchFamily="49" charset="-122"/>
              </a:rPr>
              <a:t>对路径的测试</a:t>
            </a:r>
          </a:p>
        </p:txBody>
      </p:sp>
      <p:sp>
        <p:nvSpPr>
          <p:cNvPr id="35844" name="Rectangle 3"/>
          <p:cNvSpPr>
            <a:spLocks noGrp="1" noChangeArrowheads="1"/>
          </p:cNvSpPr>
          <p:nvPr>
            <p:ph type="body" idx="1"/>
          </p:nvPr>
        </p:nvSpPr>
        <p:spPr>
          <a:xfrm>
            <a:off x="611560" y="1844824"/>
            <a:ext cx="8001000" cy="4267200"/>
          </a:xfrm>
        </p:spPr>
        <p:txBody>
          <a:bodyPr/>
          <a:lstStyle/>
          <a:p>
            <a:pPr eaLnBrk="1" hangingPunct="1"/>
            <a:r>
              <a:rPr lang="zh-CN" altLang="en-US" sz="3100" b="1" dirty="0"/>
              <a:t>压缩的控制流图（注意事项）</a:t>
            </a:r>
            <a:endParaRPr lang="en-US" altLang="zh-CN" sz="3100" b="1" dirty="0"/>
          </a:p>
          <a:p>
            <a:pPr lvl="1" eaLnBrk="1" hangingPunct="1"/>
            <a:r>
              <a:rPr lang="zh-CN" altLang="en-US" sz="2700" b="1" dirty="0"/>
              <a:t>剔除注释语句</a:t>
            </a:r>
            <a:endParaRPr lang="en-US" altLang="zh-CN" sz="2700" b="1" dirty="0"/>
          </a:p>
          <a:p>
            <a:pPr lvl="1" eaLnBrk="1" hangingPunct="1"/>
            <a:r>
              <a:rPr lang="zh-CN" altLang="en-US" sz="2700" b="1" dirty="0"/>
              <a:t>剔除数据变量的声明语句</a:t>
            </a:r>
            <a:endParaRPr lang="en-US" altLang="zh-CN" sz="2700" b="1" dirty="0"/>
          </a:p>
          <a:p>
            <a:pPr lvl="1" eaLnBrk="1" hangingPunct="1"/>
            <a:r>
              <a:rPr lang="zh-CN" altLang="en-US" sz="2700" b="1" dirty="0"/>
              <a:t>所有连续的串行语句压缩为一个节点</a:t>
            </a:r>
            <a:endParaRPr lang="en-US" altLang="zh-CN" sz="2700" b="1" dirty="0"/>
          </a:p>
          <a:p>
            <a:pPr lvl="1" eaLnBrk="1" hangingPunct="1"/>
            <a:r>
              <a:rPr lang="zh-CN" altLang="en-US" sz="2700" b="1" dirty="0"/>
              <a:t>所有循环次数压缩为一次循环</a:t>
            </a:r>
            <a:endParaRPr lang="en-US" altLang="zh-CN" sz="2700" b="1" dirty="0"/>
          </a:p>
          <a:p>
            <a:pPr eaLnBrk="1" hangingPunct="1"/>
            <a:endParaRPr lang="en-US" altLang="zh-CN" sz="3100" b="1" dirty="0"/>
          </a:p>
          <a:p>
            <a:pPr eaLnBrk="1" hangingPunct="1"/>
            <a:endParaRPr lang="en-US" altLang="zh-CN" sz="3100" b="1" dirty="0"/>
          </a:p>
        </p:txBody>
      </p:sp>
      <p:pic>
        <p:nvPicPr>
          <p:cNvPr id="3584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60648"/>
            <a:ext cx="314325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7A8E7E-97EB-41CB-9C99-B3FB3A74EFC2}" type="slidenum">
              <a:rPr lang="en-US" altLang="zh-CN" smtClean="0"/>
              <a:pPr eaLnBrk="1" hangingPunct="1"/>
              <a:t>9</a:t>
            </a:fld>
            <a:endParaRPr lang="en-US" altLang="zh-CN"/>
          </a:p>
        </p:txBody>
      </p:sp>
      <p:sp>
        <p:nvSpPr>
          <p:cNvPr id="36867"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5.4 </a:t>
            </a:r>
            <a:r>
              <a:rPr lang="zh-CN" altLang="en-US" b="1">
                <a:latin typeface="黑体" pitchFamily="49" charset="-122"/>
                <a:ea typeface="黑体" pitchFamily="49" charset="-122"/>
              </a:rPr>
              <a:t>对路径的测试</a:t>
            </a:r>
          </a:p>
        </p:txBody>
      </p:sp>
      <p:sp>
        <p:nvSpPr>
          <p:cNvPr id="36868" name="Rectangle 3"/>
          <p:cNvSpPr>
            <a:spLocks noGrp="1" noChangeArrowheads="1"/>
          </p:cNvSpPr>
          <p:nvPr>
            <p:ph type="body" idx="1"/>
          </p:nvPr>
        </p:nvSpPr>
        <p:spPr/>
        <p:txBody>
          <a:bodyPr/>
          <a:lstStyle/>
          <a:p>
            <a:pPr eaLnBrk="1" hangingPunct="1"/>
            <a:r>
              <a:rPr lang="zh-CN" altLang="en-US" sz="3400" b="1"/>
              <a:t>相关概念</a:t>
            </a:r>
          </a:p>
          <a:p>
            <a:pPr lvl="1" eaLnBrk="1" hangingPunct="1"/>
            <a:r>
              <a:rPr lang="zh-CN" altLang="en-US" sz="3100" b="1"/>
              <a:t>程序图</a:t>
            </a:r>
            <a:endParaRPr lang="en-US" altLang="zh-CN" sz="3100" b="1"/>
          </a:p>
          <a:p>
            <a:pPr lvl="1" eaLnBrk="1" hangingPunct="1"/>
            <a:r>
              <a:rPr lang="zh-CN" altLang="en-US" sz="3100" b="1">
                <a:solidFill>
                  <a:srgbClr val="0000FF"/>
                </a:solidFill>
              </a:rPr>
              <a:t>环复杂度</a:t>
            </a:r>
            <a:endParaRPr lang="en-US" altLang="zh-CN" sz="3100" b="1">
              <a:solidFill>
                <a:srgbClr val="0000FF"/>
              </a:solidFill>
            </a:endParaRPr>
          </a:p>
          <a:p>
            <a:pPr lvl="1" eaLnBrk="1" hangingPunct="1"/>
            <a:r>
              <a:rPr lang="zh-CN" altLang="en-US" sz="3100" b="1"/>
              <a:t>基本复杂度</a:t>
            </a:r>
            <a:endParaRPr lang="en-US" altLang="zh-CN" sz="3100" b="1"/>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948</TotalTime>
  <Words>1918</Words>
  <Application>Microsoft Office PowerPoint</Application>
  <PresentationFormat>全屏显示(4:3)</PresentationFormat>
  <Paragraphs>309</Paragraphs>
  <Slides>41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黑体</vt:lpstr>
      <vt:lpstr>华文隶书</vt:lpstr>
      <vt:lpstr>华文新魏</vt:lpstr>
      <vt:lpstr>宋体</vt:lpstr>
      <vt:lpstr>微软雅黑</vt:lpstr>
      <vt:lpstr>Arial</vt:lpstr>
      <vt:lpstr>Verdana</vt:lpstr>
      <vt:lpstr>Wingdings</vt:lpstr>
      <vt:lpstr>Profile</vt:lpstr>
      <vt:lpstr>软件测试实用教程 ——方法与实践</vt:lpstr>
      <vt:lpstr>第3章  黑盒测试技术</vt:lpstr>
      <vt:lpstr>路径覆盖</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Z路径覆盖</vt:lpstr>
      <vt:lpstr>谢 谢</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 </cp:lastModifiedBy>
  <cp:revision>151</cp:revision>
  <dcterms:created xsi:type="dcterms:W3CDTF">2008-07-27T05:17:11Z</dcterms:created>
  <dcterms:modified xsi:type="dcterms:W3CDTF">2018-11-23T03:40:13Z</dcterms:modified>
</cp:coreProperties>
</file>