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41"/>
  </p:notesMasterIdLst>
  <p:sldIdLst>
    <p:sldId id="256" r:id="rId4"/>
    <p:sldId id="257" r:id="rId5"/>
    <p:sldId id="285" r:id="rId6"/>
    <p:sldId id="258" r:id="rId7"/>
    <p:sldId id="317" r:id="rId8"/>
    <p:sldId id="260" r:id="rId9"/>
    <p:sldId id="375" r:id="rId10"/>
    <p:sldId id="263" r:id="rId11"/>
    <p:sldId id="319" r:id="rId12"/>
    <p:sldId id="265" r:id="rId13"/>
    <p:sldId id="270" r:id="rId14"/>
    <p:sldId id="350" r:id="rId15"/>
    <p:sldId id="271" r:id="rId16"/>
    <p:sldId id="325" r:id="rId17"/>
    <p:sldId id="376" r:id="rId18"/>
    <p:sldId id="326" r:id="rId19"/>
    <p:sldId id="327" r:id="rId20"/>
    <p:sldId id="328" r:id="rId21"/>
    <p:sldId id="329" r:id="rId22"/>
    <p:sldId id="345" r:id="rId23"/>
    <p:sldId id="346" r:id="rId24"/>
    <p:sldId id="330" r:id="rId25"/>
    <p:sldId id="347" r:id="rId26"/>
    <p:sldId id="332" r:id="rId27"/>
    <p:sldId id="333" r:id="rId28"/>
    <p:sldId id="335" r:id="rId29"/>
    <p:sldId id="348" r:id="rId30"/>
    <p:sldId id="336" r:id="rId31"/>
    <p:sldId id="340" r:id="rId32"/>
    <p:sldId id="341" r:id="rId33"/>
    <p:sldId id="342" r:id="rId34"/>
    <p:sldId id="337" r:id="rId35"/>
    <p:sldId id="349" r:id="rId36"/>
    <p:sldId id="339" r:id="rId37"/>
    <p:sldId id="343" r:id="rId38"/>
    <p:sldId id="344" r:id="rId39"/>
    <p:sldId id="316" r:id="rId40"/>
  </p:sldIdLst>
  <p:sldSz cx="12192635"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13" autoAdjust="0"/>
    <p:restoredTop sz="94660"/>
  </p:normalViewPr>
  <p:slideViewPr>
    <p:cSldViewPr showGuides="1">
      <p:cViewPr>
        <p:scale>
          <a:sx n="72" d="100"/>
          <a:sy n="72" d="100"/>
        </p:scale>
        <p:origin x="-282" y="150"/>
      </p:cViewPr>
      <p:guideLst>
        <p:guide orient="horz" pos="192"/>
        <p:guide pos="4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notesMaster" Target="notesMasters/notesMaster1.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smtClean="0">
                <a:latin typeface="Arial" panose="020B0604020202020204"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smtClean="0">
                <a:latin typeface="Arial" panose="020B0604020202020204" pitchFamily="34" charset="0"/>
              </a:defRPr>
            </a:lvl1pPr>
          </a:lstStyle>
          <a:p>
            <a:pPr>
              <a:defRPr/>
            </a:pPr>
            <a:endParaRPr lang="en-US"/>
          </a:p>
        </p:txBody>
      </p:sp>
      <p:sp>
        <p:nvSpPr>
          <p:cNvPr id="37892" name="Rectangle 4"/>
          <p:cNvSpPr>
            <a:spLocks noGrp="1" noRot="1" noChangeAspect="1" noChangeArrowheads="1"/>
          </p:cNvSpPr>
          <p:nvPr>
            <p:ph type="sldImg" idx="2"/>
          </p:nvPr>
        </p:nvSpPr>
        <p:spPr bwMode="auto">
          <a:xfrm>
            <a:off x="380700" y="685800"/>
            <a:ext cx="6096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noProof="0" smtClean="0"/>
              <a:t>单击此处编辑母版文本样式</a:t>
            </a:r>
            <a:endParaRPr lang="zh-CN" noProof="0" smtClean="0"/>
          </a:p>
          <a:p>
            <a:pPr lvl="1"/>
            <a:r>
              <a:rPr lang="zh-CN" noProof="0" smtClean="0"/>
              <a:t>第二级</a:t>
            </a:r>
            <a:endParaRPr lang="zh-CN" noProof="0" smtClean="0"/>
          </a:p>
          <a:p>
            <a:pPr lvl="2"/>
            <a:r>
              <a:rPr lang="zh-CN" noProof="0" smtClean="0"/>
              <a:t>第三级</a:t>
            </a:r>
            <a:endParaRPr lang="zh-CN" noProof="0" smtClean="0"/>
          </a:p>
          <a:p>
            <a:pPr lvl="3"/>
            <a:r>
              <a:rPr lang="zh-CN" noProof="0" smtClean="0"/>
              <a:t>第四级</a:t>
            </a:r>
            <a:endParaRPr lang="zh-CN" noProof="0" smtClean="0"/>
          </a:p>
          <a:p>
            <a:pPr lvl="4"/>
            <a:r>
              <a:rPr lang="zh-CN" noProof="0" smtClean="0"/>
              <a:t>第五级</a:t>
            </a:r>
            <a:endParaRPr lang="zh-CN" noProof="0" smtClean="0"/>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smtClean="0">
                <a:latin typeface="Arial" panose="020B0604020202020204"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smtClean="0">
                <a:latin typeface="Arial" panose="020B0604020202020204" pitchFamily="34" charset="0"/>
              </a:defRPr>
            </a:lvl1pPr>
          </a:lstStyle>
          <a:p>
            <a:pPr>
              <a:defRPr/>
            </a:pPr>
            <a:fld id="{C7E3FE82-DE6C-420E-9B1E-51C62FFA0268}"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90" y="2130425"/>
            <a:ext cx="1036422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980" y="3886200"/>
            <a:ext cx="853524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
        <p:nvSpPr>
          <p:cNvPr id="6" name="Rectangle 8"/>
          <p:cNvSpPr>
            <a:spLocks noGrp="1" noChangeArrowheads="1"/>
          </p:cNvSpPr>
          <p:nvPr>
            <p:ph type="sldNum" sz="quarter" idx="12"/>
          </p:nvPr>
        </p:nvSpPr>
        <p:spPr/>
        <p:txBody>
          <a:bodyPr/>
          <a:lstStyle>
            <a:lvl1pPr>
              <a:defRPr/>
            </a:lvl1pPr>
          </a:lstStyle>
          <a:p>
            <a:pPr>
              <a:defRPr/>
            </a:pPr>
            <a:fld id="{AA951DAC-2911-4C88-949E-CB7BA64CE82D}" type="slidenum">
              <a:rPr lang="en-US"/>
            </a:fld>
            <a:endParaRPr lang="en-US"/>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
        <p:nvSpPr>
          <p:cNvPr id="6" name="Rectangle 8"/>
          <p:cNvSpPr>
            <a:spLocks noGrp="1" noChangeArrowheads="1"/>
          </p:cNvSpPr>
          <p:nvPr>
            <p:ph type="sldNum" sz="quarter" idx="12"/>
          </p:nvPr>
        </p:nvSpPr>
        <p:spPr/>
        <p:txBody>
          <a:bodyPr/>
          <a:lstStyle>
            <a:lvl1pPr>
              <a:defRPr/>
            </a:lvl1pPr>
          </a:lstStyle>
          <a:p>
            <a:pPr>
              <a:defRPr/>
            </a:pPr>
            <a:fld id="{151B2097-CE35-44C7-B8CB-FD89B90FC5D5}" type="slidenum">
              <a:rPr lang="en-US"/>
            </a:fld>
            <a:endParaRPr lang="en-US"/>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980" y="304800"/>
            <a:ext cx="2669379"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725" y="304800"/>
            <a:ext cx="7807035"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
        <p:nvSpPr>
          <p:cNvPr id="6" name="Rectangle 8"/>
          <p:cNvSpPr>
            <a:spLocks noGrp="1" noChangeArrowheads="1"/>
          </p:cNvSpPr>
          <p:nvPr>
            <p:ph type="sldNum" sz="quarter" idx="12"/>
          </p:nvPr>
        </p:nvSpPr>
        <p:spPr/>
        <p:txBody>
          <a:bodyPr/>
          <a:lstStyle>
            <a:lvl1pPr>
              <a:defRPr/>
            </a:lvl1pPr>
          </a:lstStyle>
          <a:p>
            <a:pPr>
              <a:defRPr/>
            </a:pPr>
            <a:fld id="{5F147B87-ECD0-4CC5-8DA4-B393E6DF0A29}" type="slidenum">
              <a:rPr lang="en-US"/>
            </a:fld>
            <a:endParaRPr lang="en-US"/>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90" y="2130425"/>
            <a:ext cx="1036422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980" y="3886200"/>
            <a:ext cx="853524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2C82091-7A6D-41AC-9067-295068941032}" type="slidenum">
              <a:rPr lang="en-US"/>
            </a:fld>
            <a:endParaRPr lang="en-US"/>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charset="-122"/>
                <a:ea typeface="楷体" panose="02010609060101010101"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楷体" panose="02010609060101010101" charset="-122"/>
                <a:ea typeface="楷体" panose="02010609060101010101" charset="-122"/>
              </a:defRPr>
            </a:lvl1pPr>
            <a:lvl2pPr>
              <a:defRPr>
                <a:latin typeface="楷体" panose="02010609060101010101" charset="-122"/>
                <a:ea typeface="楷体" panose="02010609060101010101" charset="-122"/>
              </a:defRPr>
            </a:lvl2pPr>
            <a:lvl3pPr>
              <a:defRPr>
                <a:latin typeface="楷体" panose="02010609060101010101" charset="-122"/>
                <a:ea typeface="楷体" panose="02010609060101010101" charset="-122"/>
              </a:defRPr>
            </a:lvl3pPr>
            <a:lvl4pPr>
              <a:defRPr>
                <a:latin typeface="楷体" panose="02010609060101010101" charset="-122"/>
                <a:ea typeface="楷体" panose="02010609060101010101" charset="-122"/>
              </a:defRPr>
            </a:lvl4pPr>
            <a:lvl5pPr>
              <a:defRPr>
                <a:latin typeface="楷体" panose="02010609060101010101" charset="-122"/>
                <a:ea typeface="楷体" panose="02010609060101010101"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2F0BDF8-2A93-4A2E-A9F8-CF1622088695}" type="slidenum">
              <a:rPr lang="en-US"/>
            </a:fld>
            <a:endParaRPr lang="en-US"/>
          </a:p>
        </p:txBody>
      </p:sp>
    </p:spTree>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179" y="4406900"/>
            <a:ext cx="1036422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179" y="2906713"/>
            <a:ext cx="103642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429C8EB1-CB40-4C88-974E-94C8F3EE8690}" type="slidenum">
              <a:rPr lang="en-US"/>
            </a:fld>
            <a:endParaRPr lang="en-US"/>
          </a:p>
        </p:txBody>
      </p:sp>
    </p:spTree>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725"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CDCFE411-5C5C-417B-93E6-06B878875678}" type="slidenum">
              <a:rPr lang="en-US"/>
            </a:fld>
            <a:endParaRPr lang="en-US"/>
          </a:p>
        </p:txBody>
      </p:sp>
    </p:spTree>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60" y="274638"/>
            <a:ext cx="1097388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60" y="1535113"/>
            <a:ext cx="538744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60" y="2174875"/>
            <a:ext cx="538744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977" y="1535113"/>
            <a:ext cx="53895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977" y="2174875"/>
            <a:ext cx="53895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91BF90E5-CCEE-4CBB-AD9C-91FA28A57548}" type="slidenum">
              <a:rPr lang="en-US"/>
            </a:fld>
            <a:endParaRPr lang="en-US"/>
          </a:p>
        </p:txBody>
      </p:sp>
    </p:spTree>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FCDE4CBE-38D5-48B7-9BEA-9B87609AC8EA}" type="slidenum">
              <a:rPr lang="en-US"/>
            </a:fld>
            <a:endParaRPr lang="en-US"/>
          </a:p>
        </p:txBody>
      </p:sp>
    </p:spTree>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6EAC78EC-5F39-4441-8BED-99232A81B608}" type="slidenum">
              <a:rPr lang="en-US"/>
            </a:fld>
            <a:endParaRPr lang="en-US"/>
          </a:p>
        </p:txBody>
      </p:sp>
    </p:spTree>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60" y="273050"/>
            <a:ext cx="4011479"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03" y="273050"/>
            <a:ext cx="68163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60" y="1435100"/>
            <a:ext cx="401147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6BB31383-6639-4320-84E5-7C8C8790CECB}" type="slidenum">
              <a:rPr lang="en-US"/>
            </a:fld>
            <a:endParaRPr lang="en-US"/>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
        <p:nvSpPr>
          <p:cNvPr id="6" name="Rectangle 8"/>
          <p:cNvSpPr>
            <a:spLocks noGrp="1" noChangeArrowheads="1"/>
          </p:cNvSpPr>
          <p:nvPr>
            <p:ph type="sldNum" sz="quarter" idx="12"/>
          </p:nvPr>
        </p:nvSpPr>
        <p:spPr/>
        <p:txBody>
          <a:bodyPr/>
          <a:lstStyle>
            <a:lvl1pPr>
              <a:defRPr/>
            </a:lvl1pPr>
          </a:lstStyle>
          <a:p>
            <a:pPr>
              <a:defRPr/>
            </a:pPr>
            <a:fld id="{66051434-0CBD-4919-B988-5B85A881E5B6}" type="slidenum">
              <a:rPr lang="en-US"/>
            </a:fld>
            <a:endParaRPr lang="en-US"/>
          </a:p>
        </p:txBody>
      </p:sp>
    </p:spTree>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953" y="4800600"/>
            <a:ext cx="731592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953" y="612775"/>
            <a:ext cx="73159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953" y="5367338"/>
            <a:ext cx="73159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DD87A14F-1E86-4AFE-B377-A7E5C570EBBF}" type="slidenum">
              <a:rPr lang="en-US"/>
            </a:fld>
            <a:endParaRPr lang="en-US"/>
          </a:p>
        </p:txBody>
      </p:sp>
    </p:spTree>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5C80637-63D8-4A41-9F68-B8437736B3D0}" type="slidenum">
              <a:rPr lang="en-US"/>
            </a:fld>
            <a:endParaRPr lang="en-US"/>
          </a:p>
        </p:txBody>
      </p:sp>
    </p:spTree>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980" y="304800"/>
            <a:ext cx="2669379"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725" y="304800"/>
            <a:ext cx="7807035"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1A720422-E8B8-47A6-8E31-88FB817A44FE}" type="slidenum">
              <a:rPr lang="en-US"/>
            </a:fld>
            <a:endParaRPr lang="en-US"/>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179" y="4406900"/>
            <a:ext cx="1036422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179" y="2906713"/>
            <a:ext cx="103642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
        <p:nvSpPr>
          <p:cNvPr id="6" name="Rectangle 8"/>
          <p:cNvSpPr>
            <a:spLocks noGrp="1" noChangeArrowheads="1"/>
          </p:cNvSpPr>
          <p:nvPr>
            <p:ph type="sldNum" sz="quarter" idx="12"/>
          </p:nvPr>
        </p:nvSpPr>
        <p:spPr/>
        <p:txBody>
          <a:bodyPr/>
          <a:lstStyle>
            <a:lvl1pPr>
              <a:defRPr/>
            </a:lvl1pPr>
          </a:lstStyle>
          <a:p>
            <a:pPr>
              <a:defRPr/>
            </a:pPr>
            <a:fld id="{BC445F95-821E-43A4-B994-1B6970F16D28}" type="slidenum">
              <a:rPr lang="en-US"/>
            </a:fld>
            <a:endParaRPr lang="en-US"/>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725"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p>
        </p:txBody>
      </p:sp>
      <p:sp>
        <p:nvSpPr>
          <p:cNvPr id="6" name="Rectangle 7"/>
          <p:cNvSpPr>
            <a:spLocks noGrp="1" noChangeArrowheads="1"/>
          </p:cNvSpPr>
          <p:nvPr>
            <p:ph type="ftr" sz="quarter" idx="11"/>
          </p:nvPr>
        </p:nvSpPr>
        <p:spPr/>
        <p:txBody>
          <a:bodyPr/>
          <a:lstStyle>
            <a:lvl1pPr>
              <a:defRPr/>
            </a:lvl1pPr>
          </a:lstStyle>
          <a:p>
            <a:pPr>
              <a:defRPr/>
            </a:pPr>
            <a:endParaRPr lang="en-US"/>
          </a:p>
        </p:txBody>
      </p:sp>
      <p:sp>
        <p:nvSpPr>
          <p:cNvPr id="7" name="Rectangle 8"/>
          <p:cNvSpPr>
            <a:spLocks noGrp="1" noChangeArrowheads="1"/>
          </p:cNvSpPr>
          <p:nvPr>
            <p:ph type="sldNum" sz="quarter" idx="12"/>
          </p:nvPr>
        </p:nvSpPr>
        <p:spPr/>
        <p:txBody>
          <a:bodyPr/>
          <a:lstStyle>
            <a:lvl1pPr>
              <a:defRPr/>
            </a:lvl1pPr>
          </a:lstStyle>
          <a:p>
            <a:pPr>
              <a:defRPr/>
            </a:pPr>
            <a:fld id="{28A33F2D-A5F0-455C-B884-28B0A7BC2891}" type="slidenum">
              <a:rPr lang="en-US"/>
            </a:fld>
            <a:endParaRPr lang="en-US"/>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60" y="274638"/>
            <a:ext cx="1097388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60" y="1535113"/>
            <a:ext cx="538744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60" y="2174875"/>
            <a:ext cx="538744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977" y="1535113"/>
            <a:ext cx="53895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977" y="2174875"/>
            <a:ext cx="53895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p>
        </p:txBody>
      </p:sp>
      <p:sp>
        <p:nvSpPr>
          <p:cNvPr id="8" name="Rectangle 7"/>
          <p:cNvSpPr>
            <a:spLocks noGrp="1" noChangeArrowheads="1"/>
          </p:cNvSpPr>
          <p:nvPr>
            <p:ph type="ftr" sz="quarter" idx="11"/>
          </p:nvPr>
        </p:nvSpPr>
        <p:spPr/>
        <p:txBody>
          <a:bodyPr/>
          <a:lstStyle>
            <a:lvl1pPr>
              <a:defRPr/>
            </a:lvl1pPr>
          </a:lstStyle>
          <a:p>
            <a:pPr>
              <a:defRPr/>
            </a:pPr>
            <a:endParaRPr lang="en-US"/>
          </a:p>
        </p:txBody>
      </p:sp>
      <p:sp>
        <p:nvSpPr>
          <p:cNvPr id="9" name="Rectangle 8"/>
          <p:cNvSpPr>
            <a:spLocks noGrp="1" noChangeArrowheads="1"/>
          </p:cNvSpPr>
          <p:nvPr>
            <p:ph type="sldNum" sz="quarter" idx="12"/>
          </p:nvPr>
        </p:nvSpPr>
        <p:spPr/>
        <p:txBody>
          <a:bodyPr/>
          <a:lstStyle>
            <a:lvl1pPr>
              <a:defRPr/>
            </a:lvl1pPr>
          </a:lstStyle>
          <a:p>
            <a:pPr>
              <a:defRPr/>
            </a:pPr>
            <a:fld id="{2FB9D689-5CF1-4073-A291-200669AB7C32}" type="slidenum">
              <a:rPr lang="en-US"/>
            </a:fld>
            <a:endParaRPr lang="en-US"/>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p>
        </p:txBody>
      </p:sp>
      <p:sp>
        <p:nvSpPr>
          <p:cNvPr id="4" name="Rectangle 7"/>
          <p:cNvSpPr>
            <a:spLocks noGrp="1" noChangeArrowheads="1"/>
          </p:cNvSpPr>
          <p:nvPr>
            <p:ph type="ftr" sz="quarter" idx="11"/>
          </p:nvPr>
        </p:nvSpPr>
        <p:spPr/>
        <p:txBody>
          <a:bodyPr/>
          <a:lstStyle>
            <a:lvl1pPr>
              <a:defRPr/>
            </a:lvl1pPr>
          </a:lstStyle>
          <a:p>
            <a:pPr>
              <a:defRPr/>
            </a:pPr>
            <a:endParaRPr lang="en-US"/>
          </a:p>
        </p:txBody>
      </p:sp>
      <p:sp>
        <p:nvSpPr>
          <p:cNvPr id="5" name="Rectangle 8"/>
          <p:cNvSpPr>
            <a:spLocks noGrp="1" noChangeArrowheads="1"/>
          </p:cNvSpPr>
          <p:nvPr>
            <p:ph type="sldNum" sz="quarter" idx="12"/>
          </p:nvPr>
        </p:nvSpPr>
        <p:spPr/>
        <p:txBody>
          <a:bodyPr/>
          <a:lstStyle>
            <a:lvl1pPr>
              <a:defRPr/>
            </a:lvl1pPr>
          </a:lstStyle>
          <a:p>
            <a:pPr>
              <a:defRPr/>
            </a:pPr>
            <a:fld id="{949B4841-11FA-4F30-A1AF-63B6017C200F}" type="slidenum">
              <a:rPr lang="en-US"/>
            </a:fld>
            <a:endParaRPr lang="en-US"/>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p>
        </p:txBody>
      </p:sp>
      <p:sp>
        <p:nvSpPr>
          <p:cNvPr id="3" name="Rectangle 7"/>
          <p:cNvSpPr>
            <a:spLocks noGrp="1" noChangeArrowheads="1"/>
          </p:cNvSpPr>
          <p:nvPr>
            <p:ph type="ftr" sz="quarter" idx="11"/>
          </p:nvPr>
        </p:nvSpPr>
        <p:spPr/>
        <p:txBody>
          <a:bodyPr/>
          <a:lstStyle>
            <a:lvl1pPr>
              <a:defRPr/>
            </a:lvl1pPr>
          </a:lstStyle>
          <a:p>
            <a:pPr>
              <a:defRPr/>
            </a:pPr>
            <a:endParaRPr lang="en-US"/>
          </a:p>
        </p:txBody>
      </p:sp>
      <p:sp>
        <p:nvSpPr>
          <p:cNvPr id="4" name="Rectangle 8"/>
          <p:cNvSpPr>
            <a:spLocks noGrp="1" noChangeArrowheads="1"/>
          </p:cNvSpPr>
          <p:nvPr>
            <p:ph type="sldNum" sz="quarter" idx="12"/>
          </p:nvPr>
        </p:nvSpPr>
        <p:spPr/>
        <p:txBody>
          <a:bodyPr/>
          <a:lstStyle>
            <a:lvl1pPr>
              <a:defRPr/>
            </a:lvl1pPr>
          </a:lstStyle>
          <a:p>
            <a:pPr>
              <a:defRPr/>
            </a:pPr>
            <a:fld id="{9D80A243-F8E3-456B-839C-98192325D085}" type="slidenum">
              <a:rPr lang="en-US"/>
            </a:fld>
            <a:endParaRPr lang="en-US"/>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60" y="273050"/>
            <a:ext cx="4011479"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03" y="273050"/>
            <a:ext cx="68163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60" y="1435100"/>
            <a:ext cx="401147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p>
        </p:txBody>
      </p:sp>
      <p:sp>
        <p:nvSpPr>
          <p:cNvPr id="6" name="Rectangle 7"/>
          <p:cNvSpPr>
            <a:spLocks noGrp="1" noChangeArrowheads="1"/>
          </p:cNvSpPr>
          <p:nvPr>
            <p:ph type="ftr" sz="quarter" idx="11"/>
          </p:nvPr>
        </p:nvSpPr>
        <p:spPr/>
        <p:txBody>
          <a:bodyPr/>
          <a:lstStyle>
            <a:lvl1pPr>
              <a:defRPr/>
            </a:lvl1pPr>
          </a:lstStyle>
          <a:p>
            <a:pPr>
              <a:defRPr/>
            </a:pPr>
            <a:endParaRPr lang="en-US"/>
          </a:p>
        </p:txBody>
      </p:sp>
      <p:sp>
        <p:nvSpPr>
          <p:cNvPr id="7" name="Rectangle 8"/>
          <p:cNvSpPr>
            <a:spLocks noGrp="1" noChangeArrowheads="1"/>
          </p:cNvSpPr>
          <p:nvPr>
            <p:ph type="sldNum" sz="quarter" idx="12"/>
          </p:nvPr>
        </p:nvSpPr>
        <p:spPr/>
        <p:txBody>
          <a:bodyPr/>
          <a:lstStyle>
            <a:lvl1pPr>
              <a:defRPr/>
            </a:lvl1pPr>
          </a:lstStyle>
          <a:p>
            <a:pPr>
              <a:defRPr/>
            </a:pPr>
            <a:fld id="{2B879300-62C4-4D04-8112-C4548A9A493C}" type="slidenum">
              <a:rPr lang="en-US"/>
            </a:fld>
            <a:endParaRPr lang="en-US"/>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953" y="4800600"/>
            <a:ext cx="731592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953" y="612775"/>
            <a:ext cx="73159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953" y="5367338"/>
            <a:ext cx="73159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p>
        </p:txBody>
      </p:sp>
      <p:sp>
        <p:nvSpPr>
          <p:cNvPr id="6" name="Rectangle 7"/>
          <p:cNvSpPr>
            <a:spLocks noGrp="1" noChangeArrowheads="1"/>
          </p:cNvSpPr>
          <p:nvPr>
            <p:ph type="ftr" sz="quarter" idx="11"/>
          </p:nvPr>
        </p:nvSpPr>
        <p:spPr/>
        <p:txBody>
          <a:bodyPr/>
          <a:lstStyle>
            <a:lvl1pPr>
              <a:defRPr/>
            </a:lvl1pPr>
          </a:lstStyle>
          <a:p>
            <a:pPr>
              <a:defRPr/>
            </a:pPr>
            <a:endParaRPr lang="en-US"/>
          </a:p>
        </p:txBody>
      </p:sp>
      <p:sp>
        <p:nvSpPr>
          <p:cNvPr id="7" name="Rectangle 8"/>
          <p:cNvSpPr>
            <a:spLocks noGrp="1" noChangeArrowheads="1"/>
          </p:cNvSpPr>
          <p:nvPr>
            <p:ph type="sldNum" sz="quarter" idx="12"/>
          </p:nvPr>
        </p:nvSpPr>
        <p:spPr/>
        <p:txBody>
          <a:bodyPr/>
          <a:lstStyle>
            <a:lvl1pPr>
              <a:defRPr/>
            </a:lvl1pPr>
          </a:lstStyle>
          <a:p>
            <a:pPr>
              <a:defRPr/>
            </a:pPr>
            <a:fld id="{A807A157-61F4-4AE8-BC1E-08D81075F21E}" type="slidenum">
              <a:rPr lang="en-US"/>
            </a:fld>
            <a:endParaRPr lang="en-US"/>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309" y="304800"/>
            <a:ext cx="106690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smtClean="0"/>
              <a:t>单击此处编辑母版标题样式</a:t>
            </a:r>
            <a:endParaRPr lang="zh-CN" smtClean="0"/>
          </a:p>
        </p:txBody>
      </p:sp>
      <p:sp>
        <p:nvSpPr>
          <p:cNvPr id="1027" name="Rectangle 3"/>
          <p:cNvSpPr>
            <a:spLocks noGrp="1" noChangeArrowheads="1"/>
          </p:cNvSpPr>
          <p:nvPr>
            <p:ph type="body" idx="1"/>
          </p:nvPr>
        </p:nvSpPr>
        <p:spPr bwMode="auto">
          <a:xfrm>
            <a:off x="755725" y="1752600"/>
            <a:ext cx="106690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028" name="AutoShape 4"/>
          <p:cNvSpPr>
            <a:spLocks noChangeArrowheads="1"/>
          </p:cNvSpPr>
          <p:nvPr/>
        </p:nvSpPr>
        <p:spPr bwMode="auto">
          <a:xfrm>
            <a:off x="812880" y="1566863"/>
            <a:ext cx="10611896"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ln>
        </p:spPr>
        <p:txBody>
          <a:bodyPr/>
          <a:lstStyle/>
          <a:p>
            <a:endParaRPr lang="zh-CN" altLang="en-US"/>
          </a:p>
        </p:txBody>
      </p:sp>
      <p:sp>
        <p:nvSpPr>
          <p:cNvPr id="1029" name="Line 5"/>
          <p:cNvSpPr>
            <a:spLocks noChangeShapeType="1"/>
          </p:cNvSpPr>
          <p:nvPr/>
        </p:nvSpPr>
        <p:spPr bwMode="auto">
          <a:xfrm flipV="1">
            <a:off x="812880" y="6172200"/>
            <a:ext cx="1056744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6"/>
          <p:cNvSpPr>
            <a:spLocks noGrp="1" noChangeArrowheads="1"/>
          </p:cNvSpPr>
          <p:nvPr>
            <p:ph type="dt" sz="half" idx="2"/>
          </p:nvPr>
        </p:nvSpPr>
        <p:spPr bwMode="auto">
          <a:xfrm>
            <a:off x="812880" y="6245225"/>
            <a:ext cx="264186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smtClean="0"/>
            </a:lvl1pPr>
          </a:lstStyle>
          <a:p>
            <a:pPr>
              <a:defRPr/>
            </a:pPr>
            <a:endParaRPr lang="en-US"/>
          </a:p>
        </p:txBody>
      </p:sp>
      <p:sp>
        <p:nvSpPr>
          <p:cNvPr id="1031" name="Rectangle 7"/>
          <p:cNvSpPr>
            <a:spLocks noGrp="1" noChangeArrowheads="1"/>
          </p:cNvSpPr>
          <p:nvPr>
            <p:ph type="ftr" sz="quarter" idx="3"/>
          </p:nvPr>
        </p:nvSpPr>
        <p:spPr bwMode="auto">
          <a:xfrm>
            <a:off x="4166010" y="6245225"/>
            <a:ext cx="386118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200" smtClean="0"/>
            </a:lvl1pPr>
          </a:lstStyle>
          <a:p>
            <a:pPr>
              <a:defRPr/>
            </a:pPr>
            <a:endParaRPr lang="en-US"/>
          </a:p>
        </p:txBody>
      </p:sp>
      <p:sp>
        <p:nvSpPr>
          <p:cNvPr id="1032" name="Rectangle 8"/>
          <p:cNvSpPr>
            <a:spLocks noGrp="1" noChangeArrowheads="1"/>
          </p:cNvSpPr>
          <p:nvPr>
            <p:ph type="sldNum" sz="quarter" idx="4"/>
          </p:nvPr>
        </p:nvSpPr>
        <p:spPr bwMode="auto">
          <a:xfrm>
            <a:off x="8738460" y="6245225"/>
            <a:ext cx="264186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smtClean="0"/>
            </a:lvl1pPr>
          </a:lstStyle>
          <a:p>
            <a:pPr>
              <a:defRPr/>
            </a:pPr>
            <a:fld id="{8FEC8B1E-0917-4773-A118-DFDF01DCD6C3}"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AutoShape 7"/>
          <p:cNvSpPr>
            <a:spLocks noChangeArrowheads="1"/>
          </p:cNvSpPr>
          <p:nvPr/>
        </p:nvSpPr>
        <p:spPr bwMode="auto">
          <a:xfrm>
            <a:off x="914490" y="2393950"/>
            <a:ext cx="1036422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ln>
        </p:spPr>
        <p:txBody>
          <a:bodyPr/>
          <a:lstStyle/>
          <a:p>
            <a:endParaRPr lang="zh-CN" altLang="en-US"/>
          </a:p>
        </p:txBody>
      </p:sp>
      <p:sp>
        <p:nvSpPr>
          <p:cNvPr id="2051" name="Rectangle 2"/>
          <p:cNvSpPr>
            <a:spLocks noGrp="1" noChangeArrowheads="1"/>
          </p:cNvSpPr>
          <p:nvPr>
            <p:ph type="title"/>
          </p:nvPr>
        </p:nvSpPr>
        <p:spPr bwMode="auto">
          <a:xfrm>
            <a:off x="766309" y="304800"/>
            <a:ext cx="106690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smtClean="0"/>
              <a:t>单击此处编辑母版标题样式</a:t>
            </a:r>
            <a:endParaRPr lang="zh-CN" smtClean="0"/>
          </a:p>
        </p:txBody>
      </p:sp>
      <p:sp>
        <p:nvSpPr>
          <p:cNvPr id="2052" name="Rectangle 3"/>
          <p:cNvSpPr>
            <a:spLocks noGrp="1" noChangeArrowheads="1"/>
          </p:cNvSpPr>
          <p:nvPr>
            <p:ph type="body" idx="1"/>
          </p:nvPr>
        </p:nvSpPr>
        <p:spPr bwMode="auto">
          <a:xfrm>
            <a:off x="755725" y="1752600"/>
            <a:ext cx="106690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2053" name="Rectangle 4"/>
          <p:cNvSpPr>
            <a:spLocks noGrp="1" noChangeArrowheads="1"/>
          </p:cNvSpPr>
          <p:nvPr>
            <p:ph type="dt" sz="half" idx="2"/>
          </p:nvPr>
        </p:nvSpPr>
        <p:spPr bwMode="auto">
          <a:xfrm>
            <a:off x="914490" y="6248400"/>
            <a:ext cx="2540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smtClean="0"/>
            </a:lvl1pPr>
          </a:lstStyle>
          <a:p>
            <a:pPr>
              <a:defRPr/>
            </a:pPr>
            <a:endParaRPr lang="en-US"/>
          </a:p>
        </p:txBody>
      </p:sp>
      <p:sp>
        <p:nvSpPr>
          <p:cNvPr id="2054" name="Rectangle 5"/>
          <p:cNvSpPr>
            <a:spLocks noGrp="1" noChangeArrowheads="1"/>
          </p:cNvSpPr>
          <p:nvPr>
            <p:ph type="ftr" sz="quarter" idx="3"/>
          </p:nvPr>
        </p:nvSpPr>
        <p:spPr bwMode="auto">
          <a:xfrm>
            <a:off x="4166010" y="6248400"/>
            <a:ext cx="38611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200" smtClean="0"/>
            </a:lvl1pPr>
          </a:lstStyle>
          <a:p>
            <a:pPr>
              <a:defRPr/>
            </a:pPr>
            <a:endParaRPr lang="en-US"/>
          </a:p>
        </p:txBody>
      </p:sp>
      <p:sp>
        <p:nvSpPr>
          <p:cNvPr id="2055" name="Rectangle 6"/>
          <p:cNvSpPr>
            <a:spLocks noGrp="1" noChangeArrowheads="1"/>
          </p:cNvSpPr>
          <p:nvPr>
            <p:ph type="sldNum" sz="quarter" idx="4"/>
          </p:nvPr>
        </p:nvSpPr>
        <p:spPr bwMode="auto">
          <a:xfrm>
            <a:off x="8738460" y="6248400"/>
            <a:ext cx="2540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smtClean="0"/>
            </a:lvl1pPr>
          </a:lstStyle>
          <a:p>
            <a:pPr>
              <a:defRPr/>
            </a:pPr>
            <a:fld id="{3ECB21C6-1231-449C-8B75-441C12A7B34A}" type="slidenum">
              <a:rPr lang="en-US"/>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5.emf"/><Relationship Id="rId3" Type="http://schemas.openxmlformats.org/officeDocument/2006/relationships/oleObject" Target="../embeddings/oleObject3.bin"/><Relationship Id="rId2" Type="http://schemas.openxmlformats.org/officeDocument/2006/relationships/image" Target="../media/image4.emf"/><Relationship Id="rId1"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txBox="1">
            <a:spLocks noGrp="1" noChangeArrowheads="1"/>
          </p:cNvSpPr>
          <p:nvPr/>
        </p:nvSpPr>
        <p:spPr bwMode="auto">
          <a:xfrm>
            <a:off x="8077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C2AC7A3-85C6-4473-8A89-C984C73EFA63}" type="slidenum">
              <a:rPr lang="en-US" altLang="zh-CN" sz="1200"/>
            </a:fld>
            <a:endParaRPr lang="en-US" altLang="zh-CN" sz="1200"/>
          </a:p>
        </p:txBody>
      </p:sp>
      <p:sp>
        <p:nvSpPr>
          <p:cNvPr id="3075" name="Rectangle 2"/>
          <p:cNvSpPr>
            <a:spLocks noGrp="1" noChangeArrowheads="1"/>
          </p:cNvSpPr>
          <p:nvPr>
            <p:ph type="ctrTitle" idx="4294967295"/>
          </p:nvPr>
        </p:nvSpPr>
        <p:spPr>
          <a:xfrm>
            <a:off x="869315" y="990600"/>
            <a:ext cx="10393680" cy="1371600"/>
          </a:xfrm>
        </p:spPr>
        <p:txBody>
          <a:bodyPr/>
          <a:lstStyle/>
          <a:p>
            <a:pPr algn="ctr" eaLnBrk="1" hangingPunct="1"/>
            <a:r>
              <a:rPr lang="zh-CN" sz="6000" b="1" smtClean="0">
                <a:ea typeface="华文隶书" panose="02010800040101010101" pitchFamily="2" charset="-122"/>
              </a:rPr>
              <a:t>软件测试实用教程</a:t>
            </a:r>
            <a:br>
              <a:rPr lang="en-US" sz="6000" b="1" smtClean="0">
                <a:ea typeface="华文隶书" panose="02010800040101010101" pitchFamily="2" charset="-122"/>
              </a:rPr>
            </a:br>
            <a:r>
              <a:rPr lang="en-US" sz="6000" b="1" smtClean="0">
                <a:ea typeface="华文隶书" panose="02010800040101010101" pitchFamily="2" charset="-122"/>
              </a:rPr>
              <a:t>                  </a:t>
            </a:r>
            <a:r>
              <a:rPr lang="en-US" altLang="zh-CN" sz="6000" b="1" smtClean="0">
                <a:ea typeface="华文隶书" panose="02010800040101010101" pitchFamily="2" charset="-122"/>
              </a:rPr>
              <a:t>——</a:t>
            </a:r>
            <a:r>
              <a:rPr lang="zh-CN" sz="6000" b="1" smtClean="0">
                <a:ea typeface="华文隶书" panose="02010800040101010101" pitchFamily="2" charset="-122"/>
              </a:rPr>
              <a:t>方法与实践</a:t>
            </a:r>
            <a:endParaRPr lang="zh-CN" sz="6000" b="1" smtClean="0">
              <a:ea typeface="华文隶书" panose="02010800040101010101" pitchFamily="2" charset="-122"/>
            </a:endParaRPr>
          </a:p>
        </p:txBody>
      </p:sp>
      <p:sp>
        <p:nvSpPr>
          <p:cNvPr id="3076" name="Rectangle 3"/>
          <p:cNvSpPr>
            <a:spLocks noGrp="1" noChangeArrowheads="1"/>
          </p:cNvSpPr>
          <p:nvPr>
            <p:ph type="subTitle" idx="4294967295"/>
          </p:nvPr>
        </p:nvSpPr>
        <p:spPr>
          <a:xfrm>
            <a:off x="2972400" y="3429000"/>
            <a:ext cx="7010400" cy="1600200"/>
          </a:xfrm>
        </p:spPr>
        <p:txBody>
          <a:bodyPr/>
          <a:lstStyle/>
          <a:p>
            <a:pPr marL="0" indent="0" algn="ctr" eaLnBrk="1" hangingPunct="1">
              <a:buFont typeface="Wingdings" panose="05000000000000000000" pitchFamily="2" charset="2"/>
              <a:buNone/>
            </a:pPr>
            <a:r>
              <a:rPr lang="en-US" altLang="zh-CN" sz="4400" b="1" dirty="0" err="1" smtClean="0">
                <a:latin typeface="华文隶书" panose="02010800040101010101" pitchFamily="2" charset="-122"/>
                <a:ea typeface="华文隶书" panose="02010800040101010101" pitchFamily="2" charset="-122"/>
              </a:rPr>
              <a:t>PartII</a:t>
            </a:r>
            <a:r>
              <a:rPr lang="en-US" altLang="zh-CN" sz="4400" b="1" dirty="0" smtClean="0">
                <a:latin typeface="华文隶书" panose="02010800040101010101" pitchFamily="2" charset="-122"/>
                <a:ea typeface="华文隶书" panose="02010800040101010101" pitchFamily="2" charset="-122"/>
              </a:rPr>
              <a:t>I </a:t>
            </a:r>
            <a:r>
              <a:rPr lang="zh-CN" sz="4400" b="1" dirty="0" smtClean="0">
                <a:latin typeface="华文隶书" panose="02010800040101010101" pitchFamily="2" charset="-122"/>
                <a:ea typeface="华文隶书" panose="02010800040101010101" pitchFamily="2" charset="-122"/>
              </a:rPr>
              <a:t>软件测试应用</a:t>
            </a:r>
            <a:endParaRPr lang="zh-CN" sz="4400" b="1" dirty="0" smtClean="0">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1BF44F96-2F05-4F3C-B78B-EA4B57D5C6B5}" type="slidenum">
              <a:rPr lang="en-US" altLang="zh-CN" sz="1200"/>
            </a:fld>
            <a:endParaRPr lang="en-US" altLang="zh-CN" sz="1200"/>
          </a:p>
        </p:txBody>
      </p:sp>
      <p:sp>
        <p:nvSpPr>
          <p:cNvPr id="11267"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8.3 </a:t>
            </a:r>
            <a:r>
              <a:rPr lang="zh-CN" b="1" smtClean="0">
                <a:latin typeface="楷体" panose="02010609060101010101" charset="-122"/>
                <a:ea typeface="楷体" panose="02010609060101010101" charset="-122"/>
                <a:cs typeface="楷体" panose="02010609060101010101" charset="-122"/>
              </a:rPr>
              <a:t>单个集成测试用例的设计</a:t>
            </a:r>
            <a:endParaRPr lang="zh-CN" b="1" smtClean="0">
              <a:latin typeface="楷体" panose="02010609060101010101" charset="-122"/>
              <a:ea typeface="楷体" panose="02010609060101010101" charset="-122"/>
              <a:cs typeface="楷体" panose="02010609060101010101" charset="-122"/>
            </a:endParaRPr>
          </a:p>
        </p:txBody>
      </p:sp>
      <p:sp>
        <p:nvSpPr>
          <p:cNvPr id="11268" name="Rectangle 3"/>
          <p:cNvSpPr>
            <a:spLocks noGrp="1" noChangeArrowheads="1"/>
          </p:cNvSpPr>
          <p:nvPr>
            <p:ph type="body" idx="4294967295"/>
          </p:nvPr>
        </p:nvSpPr>
        <p:spPr/>
        <p:txBody>
          <a:bodyPr/>
          <a:lstStyle/>
          <a:p>
            <a:pPr algn="just" eaLnBrk="1" hangingPunct="1"/>
            <a:r>
              <a:rPr lang="zh-CN" sz="3400" b="1" dirty="0" smtClean="0">
                <a:latin typeface="楷体" panose="02010609060101010101" charset="-122"/>
                <a:ea typeface="楷体" panose="02010609060101010101" charset="-122"/>
              </a:rPr>
              <a:t>邻居集成</a:t>
            </a:r>
            <a:endParaRPr lang="en-US" sz="3400" b="1" dirty="0" smtClean="0">
              <a:latin typeface="楷体" panose="02010609060101010101" charset="-122"/>
              <a:ea typeface="楷体" panose="02010609060101010101" charset="-122"/>
            </a:endParaRPr>
          </a:p>
          <a:p>
            <a:pPr lvl="1" algn="just" eaLnBrk="1" hangingPunct="1"/>
            <a:r>
              <a:rPr lang="zh-CN" sz="2800" b="1" dirty="0" smtClean="0">
                <a:latin typeface="楷体" panose="02010609060101010101" charset="-122"/>
                <a:ea typeface="楷体" panose="02010609060101010101" charset="-122"/>
              </a:rPr>
              <a:t>基本思想：将每个集成测试用例限定在</a:t>
            </a:r>
            <a:r>
              <a:rPr lang="zh-CN" sz="2800" b="1" dirty="0" smtClean="0">
                <a:solidFill>
                  <a:srgbClr val="FF0000"/>
                </a:solidFill>
                <a:latin typeface="楷体" panose="02010609060101010101" charset="-122"/>
                <a:ea typeface="楷体" panose="02010609060101010101" charset="-122"/>
              </a:rPr>
              <a:t>某个节点的邻居</a:t>
            </a:r>
            <a:r>
              <a:rPr lang="zh-CN" sz="2800" b="1" dirty="0" smtClean="0">
                <a:latin typeface="楷体" panose="02010609060101010101" charset="-122"/>
                <a:ea typeface="楷体" panose="02010609060101010101" charset="-122"/>
              </a:rPr>
              <a:t>上，针对某个模块的集成测试用例应同时包含该模块及其邻居</a:t>
            </a:r>
            <a:endParaRPr lang="en-US" sz="2800" b="1" dirty="0" smtClean="0">
              <a:latin typeface="楷体" panose="02010609060101010101" charset="-122"/>
              <a:ea typeface="楷体" panose="02010609060101010101" charset="-122"/>
            </a:endParaRPr>
          </a:p>
          <a:p>
            <a:pPr lvl="1" algn="just" eaLnBrk="1" hangingPunct="1"/>
            <a:r>
              <a:rPr lang="zh-CN" sz="2800" b="1" dirty="0" smtClean="0">
                <a:latin typeface="楷体" panose="02010609060101010101" charset="-122"/>
                <a:ea typeface="楷体" panose="02010609060101010101" charset="-122"/>
              </a:rPr>
              <a:t>邻居是指某个指定模块及其所有直接调用该模块的上层模块以及所有被该模块直接调用的下层模块</a:t>
            </a:r>
            <a:endParaRPr lang="zh-CN" sz="2800" b="1" dirty="0" smtClean="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8">
                                            <p:txEl>
                                              <p:pRg st="2" end="2"/>
                                            </p:txEl>
                                          </p:spTgt>
                                        </p:tgtEl>
                                        <p:attrNameLst>
                                          <p:attrName>style.visibility</p:attrName>
                                        </p:attrNameLst>
                                      </p:cBhvr>
                                      <p:to>
                                        <p:strVal val="visible"/>
                                      </p:to>
                                    </p:set>
                                    <p:anim calcmode="lin" valueType="num">
                                      <p:cBhvr additive="base">
                                        <p:cTn id="7" dur="500" fill="hold"/>
                                        <p:tgtEl>
                                          <p:spTgt spid="1126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657CC27B-3C7A-45EA-BF10-5986F8B76BA4}" type="slidenum">
              <a:rPr lang="en-US" altLang="zh-CN" sz="1200"/>
            </a:fld>
            <a:endParaRPr lang="en-US" altLang="zh-CN" sz="1200"/>
          </a:p>
        </p:txBody>
      </p:sp>
      <p:sp>
        <p:nvSpPr>
          <p:cNvPr id="12291"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8.3 </a:t>
            </a:r>
            <a:r>
              <a:rPr lang="zh-CN" b="1" smtClean="0">
                <a:latin typeface="楷体" panose="02010609060101010101" charset="-122"/>
                <a:ea typeface="楷体" panose="02010609060101010101" charset="-122"/>
                <a:cs typeface="楷体" panose="02010609060101010101" charset="-122"/>
              </a:rPr>
              <a:t>单个集成测试用例的设计</a:t>
            </a:r>
            <a:endParaRPr lang="zh-CN" b="1" smtClean="0">
              <a:latin typeface="楷体" panose="02010609060101010101" charset="-122"/>
              <a:ea typeface="楷体" panose="02010609060101010101" charset="-122"/>
              <a:cs typeface="楷体" panose="02010609060101010101" charset="-122"/>
            </a:endParaRPr>
          </a:p>
        </p:txBody>
      </p:sp>
      <p:sp>
        <p:nvSpPr>
          <p:cNvPr id="12292"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anose="02010800040101010101" pitchFamily="2" charset="-122"/>
              </a:rPr>
              <a:t>捉虫实践</a:t>
            </a:r>
            <a:r>
              <a:rPr lang="en-US" altLang="zh-CN" sz="3400" b="1" smtClean="0">
                <a:solidFill>
                  <a:srgbClr val="0000FF"/>
                </a:solidFill>
                <a:ea typeface="华文新魏" panose="02010800040101010101" pitchFamily="2" charset="-122"/>
              </a:rPr>
              <a:t>2</a:t>
            </a:r>
            <a:r>
              <a:rPr lang="zh-CN" sz="3400" b="1" smtClean="0">
                <a:solidFill>
                  <a:srgbClr val="0000FF"/>
                </a:solidFill>
                <a:ea typeface="华文新魏" panose="02010800040101010101" pitchFamily="2" charset="-122"/>
              </a:rPr>
              <a:t>：第二日问题</a:t>
            </a:r>
            <a:endParaRPr lang="zh-CN" sz="3400" b="1" smtClean="0">
              <a:solidFill>
                <a:srgbClr val="0000FF"/>
              </a:solidFill>
              <a:ea typeface="华文新魏" panose="02010800040101010101" pitchFamily="2" charset="-122"/>
            </a:endParaRPr>
          </a:p>
          <a:p>
            <a:pPr lvl="1" eaLnBrk="1" hangingPunct="1"/>
            <a:r>
              <a:rPr lang="zh-CN" sz="2800" b="1" smtClean="0">
                <a:solidFill>
                  <a:srgbClr val="0000FF"/>
                </a:solidFill>
                <a:ea typeface="华文新魏" panose="02010800040101010101" pitchFamily="2" charset="-122"/>
              </a:rPr>
              <a:t>测试用例设计</a:t>
            </a:r>
            <a:endParaRPr lang="en-US" sz="2800" b="1" smtClean="0">
              <a:solidFill>
                <a:srgbClr val="0000FF"/>
              </a:solidFill>
              <a:ea typeface="华文新魏" panose="02010800040101010101" pitchFamily="2" charset="-122"/>
            </a:endParaRPr>
          </a:p>
          <a:p>
            <a:pPr lvl="1" eaLnBrk="1" hangingPunct="1"/>
            <a:r>
              <a:rPr lang="zh-CN" sz="2800" b="1" smtClean="0">
                <a:solidFill>
                  <a:srgbClr val="0000FF"/>
                </a:solidFill>
                <a:ea typeface="华文新魏" panose="02010800040101010101" pitchFamily="2" charset="-122"/>
              </a:rPr>
              <a:t>规模估算</a:t>
            </a:r>
            <a:endParaRPr lang="en-US" sz="2800" b="1" smtClean="0">
              <a:solidFill>
                <a:srgbClr val="0000FF"/>
              </a:solidFill>
              <a:ea typeface="华文新魏" panose="02010800040101010101" pitchFamily="2" charset="-122"/>
            </a:endParaRPr>
          </a:p>
          <a:p>
            <a:pPr lvl="1" eaLnBrk="1" hangingPunct="1"/>
            <a:r>
              <a:rPr lang="zh-CN" sz="2800" b="1" smtClean="0">
                <a:solidFill>
                  <a:srgbClr val="0000FF"/>
                </a:solidFill>
                <a:ea typeface="华文新魏" panose="02010800040101010101" pitchFamily="2" charset="-122"/>
              </a:rPr>
              <a:t>特点分析</a:t>
            </a:r>
            <a:endParaRPr lang="en-US" sz="2800" b="1" smtClean="0">
              <a:solidFill>
                <a:srgbClr val="0000FF"/>
              </a:solidFill>
              <a:ea typeface="华文新魏" panose="02010800040101010101" pitchFamily="2" charset="-122"/>
            </a:endParaRPr>
          </a:p>
          <a:p>
            <a:pPr lvl="2" eaLnBrk="1" hangingPunct="1"/>
            <a:r>
              <a:rPr lang="zh-CN" sz="2400" b="1" smtClean="0">
                <a:solidFill>
                  <a:srgbClr val="0000FF"/>
                </a:solidFill>
                <a:ea typeface="华文新魏" panose="02010800040101010101" pitchFamily="2" charset="-122"/>
              </a:rPr>
              <a:t>扩大单个测试用例</a:t>
            </a:r>
            <a:endParaRPr lang="en-US" sz="2400" b="1" smtClean="0">
              <a:solidFill>
                <a:srgbClr val="0000FF"/>
              </a:solidFill>
              <a:ea typeface="华文新魏" panose="02010800040101010101" pitchFamily="2" charset="-122"/>
            </a:endParaRPr>
          </a:p>
          <a:p>
            <a:pPr lvl="1" eaLnBrk="1" hangingPunct="1">
              <a:buFont typeface="Wingdings" panose="05000000000000000000" pitchFamily="2" charset="2"/>
              <a:buNone/>
            </a:pPr>
            <a:r>
              <a:rPr lang="en-US" sz="2400" b="1" smtClean="0">
                <a:solidFill>
                  <a:srgbClr val="0000FF"/>
                </a:solidFill>
                <a:ea typeface="华文新魏" panose="02010800040101010101" pitchFamily="2" charset="-122"/>
              </a:rPr>
              <a:t>        </a:t>
            </a:r>
            <a:r>
              <a:rPr lang="zh-CN" sz="2400" b="1" smtClean="0">
                <a:solidFill>
                  <a:srgbClr val="0000FF"/>
                </a:solidFill>
                <a:ea typeface="华文新魏" panose="02010800040101010101" pitchFamily="2" charset="-122"/>
              </a:rPr>
              <a:t>减少测试用例总数</a:t>
            </a:r>
            <a:endParaRPr lang="zh-CN" sz="2400" b="1" smtClean="0">
              <a:solidFill>
                <a:srgbClr val="0000FF"/>
              </a:solidFill>
              <a:ea typeface="华文新魏" panose="02010800040101010101" pitchFamily="2" charset="-122"/>
            </a:endParaRPr>
          </a:p>
        </p:txBody>
      </p:sp>
      <p:pic>
        <p:nvPicPr>
          <p:cNvPr id="12293" name="Picture 6" descr="8t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39538" y="2500313"/>
            <a:ext cx="35718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657CC27B-3C7A-45EA-BF10-5986F8B76BA4}" type="slidenum">
              <a:rPr lang="en-US" altLang="zh-CN" sz="1200"/>
            </a:fld>
            <a:endParaRPr lang="en-US" altLang="zh-CN" sz="1200"/>
          </a:p>
        </p:txBody>
      </p:sp>
      <p:sp>
        <p:nvSpPr>
          <p:cNvPr id="12291"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8.3 </a:t>
            </a:r>
            <a:r>
              <a:rPr lang="zh-CN" b="1" smtClean="0">
                <a:latin typeface="楷体" panose="02010609060101010101" charset="-122"/>
                <a:ea typeface="楷体" panose="02010609060101010101" charset="-122"/>
                <a:cs typeface="楷体" panose="02010609060101010101" charset="-122"/>
              </a:rPr>
              <a:t>单个集成测试用例的设计</a:t>
            </a:r>
            <a:endParaRPr lang="zh-CN" b="1" smtClean="0">
              <a:latin typeface="楷体" panose="02010609060101010101" charset="-122"/>
              <a:ea typeface="楷体" panose="02010609060101010101" charset="-122"/>
              <a:cs typeface="楷体" panose="02010609060101010101" charset="-122"/>
            </a:endParaRPr>
          </a:p>
        </p:txBody>
      </p:sp>
      <p:sp>
        <p:nvSpPr>
          <p:cNvPr id="12292" name="Rectangle 3"/>
          <p:cNvSpPr>
            <a:spLocks noGrp="1" noChangeArrowheads="1"/>
          </p:cNvSpPr>
          <p:nvPr>
            <p:ph type="body" idx="4294967295"/>
          </p:nvPr>
        </p:nvSpPr>
        <p:spPr/>
        <p:txBody>
          <a:bodyPr/>
          <a:lstStyle/>
          <a:p>
            <a:pPr eaLnBrk="1" hangingPunct="1"/>
            <a:r>
              <a:rPr lang="zh-CN" sz="3400" b="1" dirty="0" smtClean="0">
                <a:solidFill>
                  <a:srgbClr val="0000FF"/>
                </a:solidFill>
                <a:ea typeface="华文新魏" panose="02010800040101010101" pitchFamily="2" charset="-122"/>
              </a:rPr>
              <a:t>捉虫实践</a:t>
            </a:r>
            <a:r>
              <a:rPr lang="en-US" altLang="zh-CN" sz="3400" b="1" dirty="0" smtClean="0">
                <a:solidFill>
                  <a:srgbClr val="0000FF"/>
                </a:solidFill>
                <a:ea typeface="华文新魏" panose="02010800040101010101" pitchFamily="2" charset="-122"/>
              </a:rPr>
              <a:t>2</a:t>
            </a:r>
            <a:r>
              <a:rPr lang="zh-CN" sz="3400" b="1" dirty="0" smtClean="0">
                <a:solidFill>
                  <a:srgbClr val="0000FF"/>
                </a:solidFill>
                <a:ea typeface="华文新魏" panose="02010800040101010101" pitchFamily="2" charset="-122"/>
              </a:rPr>
              <a:t>：第二日问题</a:t>
            </a:r>
            <a:endParaRPr lang="en-US" altLang="zh-CN" sz="3400" b="1" dirty="0" smtClean="0">
              <a:solidFill>
                <a:srgbClr val="0000FF"/>
              </a:solidFill>
              <a:ea typeface="华文新魏" panose="02010800040101010101" pitchFamily="2" charset="-122"/>
            </a:endParaRPr>
          </a:p>
          <a:p>
            <a:pPr marL="742950" indent="-742950" eaLnBrk="1" hangingPunct="1">
              <a:buFont typeface="+mj-lt"/>
              <a:buAutoNum type="arabicPeriod"/>
            </a:pPr>
            <a:r>
              <a:rPr lang="en-US" altLang="zh-CN" sz="2800" b="1" dirty="0" smtClean="0">
                <a:solidFill>
                  <a:srgbClr val="0000FF"/>
                </a:solidFill>
                <a:latin typeface="华文新魏" panose="02010800040101010101" pitchFamily="2" charset="-122"/>
                <a:ea typeface="华文新魏" panose="02010800040101010101" pitchFamily="2" charset="-122"/>
              </a:rPr>
              <a:t>ND3, GD, VD</a:t>
            </a:r>
            <a:endParaRPr lang="en-US" altLang="zh-CN" sz="2800" b="1" dirty="0" smtClean="0">
              <a:solidFill>
                <a:srgbClr val="0000FF"/>
              </a:solidFill>
              <a:latin typeface="华文新魏" panose="02010800040101010101" pitchFamily="2" charset="-122"/>
              <a:ea typeface="华文新魏" panose="02010800040101010101" pitchFamily="2" charset="-122"/>
            </a:endParaRPr>
          </a:p>
          <a:p>
            <a:pPr marL="742950" indent="-742950" eaLnBrk="1" hangingPunct="1">
              <a:buFont typeface="+mj-lt"/>
              <a:buAutoNum type="arabicPeriod"/>
            </a:pPr>
            <a:r>
              <a:rPr lang="en-US" altLang="zh-CN" sz="2800" b="1" dirty="0" err="1" smtClean="0">
                <a:solidFill>
                  <a:srgbClr val="0000FF"/>
                </a:solidFill>
                <a:latin typeface="华文新魏" panose="02010800040101010101" pitchFamily="2" charset="-122"/>
                <a:ea typeface="华文新魏" panose="02010800040101010101" pitchFamily="2" charset="-122"/>
              </a:rPr>
              <a:t>GD, VD, lDOM</a:t>
            </a:r>
            <a:endParaRPr lang="en-US" altLang="zh-CN" sz="2800" b="1" dirty="0" smtClean="0">
              <a:solidFill>
                <a:srgbClr val="0000FF"/>
              </a:solidFill>
              <a:latin typeface="华文新魏" panose="02010800040101010101" pitchFamily="2" charset="-122"/>
              <a:ea typeface="华文新魏" panose="02010800040101010101" pitchFamily="2" charset="-122"/>
            </a:endParaRPr>
          </a:p>
          <a:p>
            <a:pPr marL="742950" indent="-742950" eaLnBrk="1" hangingPunct="1">
              <a:buFont typeface="+mj-lt"/>
              <a:buAutoNum type="arabicPeriod"/>
            </a:pPr>
            <a:r>
              <a:rPr lang="en-US" altLang="zh-CN" sz="2800" b="1" dirty="0" err="1" smtClean="0">
                <a:solidFill>
                  <a:srgbClr val="0000FF"/>
                </a:solidFill>
                <a:latin typeface="华文新魏" panose="02010800040101010101" pitchFamily="2" charset="-122"/>
                <a:ea typeface="华文新魏" panose="02010800040101010101" pitchFamily="2" charset="-122"/>
              </a:rPr>
              <a:t>VD, lDOM, iLY</a:t>
            </a:r>
            <a:endParaRPr lang="en-US" altLang="zh-CN" sz="2800" b="1" dirty="0" smtClean="0">
              <a:solidFill>
                <a:srgbClr val="0000FF"/>
              </a:solidFill>
              <a:latin typeface="华文新魏" panose="02010800040101010101" pitchFamily="2" charset="-122"/>
              <a:ea typeface="华文新魏" panose="02010800040101010101" pitchFamily="2" charset="-122"/>
            </a:endParaRPr>
          </a:p>
          <a:p>
            <a:pPr marL="742950" indent="-742950" eaLnBrk="1" hangingPunct="1">
              <a:buFont typeface="+mj-lt"/>
              <a:buAutoNum type="arabicPeriod"/>
            </a:pPr>
            <a:r>
              <a:rPr lang="en-US" altLang="zh-CN" sz="2800" b="1" dirty="0" smtClean="0">
                <a:solidFill>
                  <a:srgbClr val="0000FF"/>
                </a:solidFill>
                <a:latin typeface="华文新魏" panose="02010800040101010101" pitchFamily="2" charset="-122"/>
                <a:ea typeface="华文新魏" panose="02010800040101010101" pitchFamily="2" charset="-122"/>
              </a:rPr>
              <a:t>ND3, ID, lDOM</a:t>
            </a:r>
            <a:endParaRPr lang="en-US" altLang="zh-CN" sz="2800" b="1" dirty="0" smtClean="0">
              <a:solidFill>
                <a:srgbClr val="0000FF"/>
              </a:solidFill>
              <a:latin typeface="华文新魏" panose="02010800040101010101" pitchFamily="2" charset="-122"/>
              <a:ea typeface="华文新魏" panose="02010800040101010101" pitchFamily="2" charset="-122"/>
            </a:endParaRPr>
          </a:p>
          <a:p>
            <a:pPr marL="742950" indent="-742950" eaLnBrk="1" hangingPunct="1">
              <a:buFont typeface="+mj-lt"/>
              <a:buAutoNum type="arabicPeriod"/>
            </a:pPr>
            <a:r>
              <a:rPr lang="en-US" altLang="zh-CN" sz="2800" b="1" dirty="0" smtClean="0">
                <a:solidFill>
                  <a:srgbClr val="0000FF"/>
                </a:solidFill>
                <a:latin typeface="华文新魏" panose="02010800040101010101" pitchFamily="2" charset="-122"/>
                <a:ea typeface="华文新魏" panose="02010800040101010101" pitchFamily="2" charset="-122"/>
              </a:rPr>
              <a:t>ND3, PD</a:t>
            </a:r>
            <a:endParaRPr lang="en-US" altLang="zh-CN" sz="2800" b="1" dirty="0" smtClean="0">
              <a:solidFill>
                <a:srgbClr val="0000FF"/>
              </a:solidFill>
              <a:latin typeface="华文新魏" panose="02010800040101010101" pitchFamily="2" charset="-122"/>
              <a:ea typeface="华文新魏" panose="02010800040101010101" pitchFamily="2" charset="-122"/>
            </a:endParaRPr>
          </a:p>
          <a:p>
            <a:pPr marL="742950" indent="-742950" eaLnBrk="1" hangingPunct="1">
              <a:buFont typeface="+mj-lt"/>
              <a:buAutoNum type="arabicPeriod"/>
            </a:pPr>
            <a:r>
              <a:rPr lang="en-US" altLang="zh-CN" sz="2800" b="1" dirty="0" smtClean="0">
                <a:solidFill>
                  <a:srgbClr val="0000FF"/>
                </a:solidFill>
                <a:latin typeface="华文新魏" panose="02010800040101010101" pitchFamily="2" charset="-122"/>
                <a:ea typeface="华文新魏" panose="02010800040101010101" pitchFamily="2" charset="-122"/>
              </a:rPr>
              <a:t>ND3, VD, lDOM</a:t>
            </a:r>
            <a:endParaRPr lang="zh-CN" sz="2800" b="1" dirty="0" smtClean="0">
              <a:solidFill>
                <a:srgbClr val="0000FF"/>
              </a:solidFill>
              <a:latin typeface="华文新魏" panose="02010800040101010101" pitchFamily="2" charset="-122"/>
              <a:ea typeface="华文新魏" panose="02010800040101010101" pitchFamily="2" charset="-122"/>
            </a:endParaRPr>
          </a:p>
        </p:txBody>
      </p:sp>
      <p:pic>
        <p:nvPicPr>
          <p:cNvPr id="12293" name="Picture 6" descr="8t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39538" y="2500313"/>
            <a:ext cx="35718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C91EB9EA-4F76-4C7E-A994-69CD83A9A34D}" type="slidenum">
              <a:rPr lang="en-US" altLang="zh-CN" sz="1200"/>
            </a:fld>
            <a:endParaRPr lang="en-US" altLang="zh-CN" sz="1200"/>
          </a:p>
        </p:txBody>
      </p:sp>
      <p:sp>
        <p:nvSpPr>
          <p:cNvPr id="13315"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8.3 </a:t>
            </a:r>
            <a:r>
              <a:rPr lang="zh-CN" b="1" smtClean="0">
                <a:latin typeface="楷体" panose="02010609060101010101" charset="-122"/>
                <a:ea typeface="楷体" panose="02010609060101010101" charset="-122"/>
                <a:cs typeface="楷体" panose="02010609060101010101" charset="-122"/>
              </a:rPr>
              <a:t>单个集成测试用例的设计</a:t>
            </a:r>
            <a:endParaRPr lang="zh-CN" b="1" smtClean="0">
              <a:latin typeface="楷体" panose="02010609060101010101" charset="-122"/>
              <a:ea typeface="楷体" panose="02010609060101010101" charset="-122"/>
              <a:cs typeface="楷体" panose="02010609060101010101" charset="-122"/>
            </a:endParaRPr>
          </a:p>
        </p:txBody>
      </p:sp>
      <p:sp>
        <p:nvSpPr>
          <p:cNvPr id="13316" name="Rectangle 3"/>
          <p:cNvSpPr>
            <a:spLocks noGrp="1" noChangeArrowheads="1"/>
          </p:cNvSpPr>
          <p:nvPr>
            <p:ph type="body" idx="4294967295"/>
          </p:nvPr>
        </p:nvSpPr>
        <p:spPr/>
        <p:txBody>
          <a:bodyPr/>
          <a:lstStyle/>
          <a:p>
            <a:pPr algn="just" eaLnBrk="1" hangingPunct="1"/>
            <a:r>
              <a:rPr lang="zh-CN" sz="3400" b="1" dirty="0" smtClean="0">
                <a:latin typeface="楷体" panose="02010609060101010101" charset="-122"/>
                <a:ea typeface="楷体" panose="02010609060101010101" charset="-122"/>
              </a:rPr>
              <a:t>基于独立路径的集成</a:t>
            </a:r>
            <a:endParaRPr lang="en-US" sz="3400" b="1" dirty="0" smtClean="0">
              <a:latin typeface="楷体" panose="02010609060101010101" charset="-122"/>
              <a:ea typeface="楷体" panose="02010609060101010101" charset="-122"/>
            </a:endParaRPr>
          </a:p>
          <a:p>
            <a:pPr lvl="1" algn="just" eaLnBrk="1" hangingPunct="1"/>
            <a:r>
              <a:rPr lang="zh-CN" sz="2800" b="1" dirty="0" smtClean="0">
                <a:latin typeface="楷体" panose="02010609060101010101" charset="-122"/>
                <a:ea typeface="楷体" panose="02010609060101010101" charset="-122"/>
              </a:rPr>
              <a:t>基本思想：将函数调用图看做</a:t>
            </a:r>
            <a:r>
              <a:rPr lang="zh-CN" sz="2800" b="1" dirty="0" smtClean="0">
                <a:solidFill>
                  <a:srgbClr val="FF0000"/>
                </a:solidFill>
                <a:latin typeface="楷体" panose="02010609060101010101" charset="-122"/>
                <a:ea typeface="楷体" panose="02010609060101010101" charset="-122"/>
              </a:rPr>
              <a:t>程序的控制流图</a:t>
            </a:r>
            <a:r>
              <a:rPr lang="zh-CN" sz="2800" b="1" dirty="0" smtClean="0">
                <a:latin typeface="楷体" panose="02010609060101010101" charset="-122"/>
                <a:ea typeface="楷体" panose="02010609060101010101" charset="-122"/>
              </a:rPr>
              <a:t>或程序图，每个从根节点到叶子节点的调用形成了路径，每条独立路径即可构成一个集成测试用例</a:t>
            </a:r>
            <a:endParaRPr lang="zh-CN" sz="2800" b="1" dirty="0" smtClean="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9A6D13C-D9D5-4979-9D1A-9A8515D1F2C5}" type="slidenum">
              <a:rPr lang="en-US" altLang="zh-CN" sz="1200"/>
            </a:fld>
            <a:endParaRPr lang="en-US" altLang="zh-CN" sz="1200"/>
          </a:p>
        </p:txBody>
      </p:sp>
      <p:sp>
        <p:nvSpPr>
          <p:cNvPr id="14339"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8.3 </a:t>
            </a:r>
            <a:r>
              <a:rPr lang="zh-CN" b="1" smtClean="0">
                <a:latin typeface="楷体" panose="02010609060101010101" charset="-122"/>
                <a:ea typeface="楷体" panose="02010609060101010101" charset="-122"/>
                <a:cs typeface="楷体" panose="02010609060101010101" charset="-122"/>
              </a:rPr>
              <a:t>单个集成测试用例的设计</a:t>
            </a:r>
            <a:endParaRPr lang="zh-CN" b="1" smtClean="0">
              <a:latin typeface="楷体" panose="02010609060101010101" charset="-122"/>
              <a:ea typeface="楷体" panose="02010609060101010101" charset="-122"/>
              <a:cs typeface="楷体" panose="02010609060101010101" charset="-122"/>
            </a:endParaRPr>
          </a:p>
        </p:txBody>
      </p:sp>
      <p:sp>
        <p:nvSpPr>
          <p:cNvPr id="14340" name="Rectangle 3"/>
          <p:cNvSpPr>
            <a:spLocks noGrp="1" noChangeArrowheads="1"/>
          </p:cNvSpPr>
          <p:nvPr>
            <p:ph type="body" idx="4294967295"/>
          </p:nvPr>
        </p:nvSpPr>
        <p:spPr/>
        <p:txBody>
          <a:bodyPr/>
          <a:lstStyle/>
          <a:p>
            <a:pPr eaLnBrk="1" hangingPunct="1"/>
            <a:r>
              <a:rPr lang="zh-CN" sz="3400" b="1" dirty="0" smtClean="0">
                <a:solidFill>
                  <a:srgbClr val="0000FF"/>
                </a:solidFill>
                <a:ea typeface="华文新魏" panose="02010800040101010101" pitchFamily="2" charset="-122"/>
              </a:rPr>
              <a:t>捉虫实践</a:t>
            </a:r>
            <a:r>
              <a:rPr lang="en-US" altLang="zh-CN" sz="3400" b="1" dirty="0" smtClean="0">
                <a:solidFill>
                  <a:srgbClr val="0000FF"/>
                </a:solidFill>
                <a:ea typeface="华文新魏" panose="02010800040101010101" pitchFamily="2" charset="-122"/>
              </a:rPr>
              <a:t>3</a:t>
            </a:r>
            <a:r>
              <a:rPr lang="zh-CN" sz="3400" b="1" dirty="0" smtClean="0">
                <a:solidFill>
                  <a:srgbClr val="0000FF"/>
                </a:solidFill>
                <a:ea typeface="华文新魏" panose="02010800040101010101" pitchFamily="2" charset="-122"/>
              </a:rPr>
              <a:t>：第二日问题</a:t>
            </a:r>
            <a:endParaRPr lang="zh-CN" sz="3400" b="1" dirty="0" smtClean="0">
              <a:solidFill>
                <a:srgbClr val="0000FF"/>
              </a:solidFill>
              <a:ea typeface="华文新魏" panose="02010800040101010101" pitchFamily="2" charset="-122"/>
            </a:endParaRPr>
          </a:p>
          <a:p>
            <a:pPr lvl="1" eaLnBrk="1" hangingPunct="1"/>
            <a:r>
              <a:rPr lang="zh-CN" sz="2800" b="1" dirty="0" smtClean="0">
                <a:solidFill>
                  <a:srgbClr val="0000FF"/>
                </a:solidFill>
                <a:ea typeface="华文新魏" panose="02010800040101010101" pitchFamily="2" charset="-122"/>
              </a:rPr>
              <a:t>测试用例设计</a:t>
            </a:r>
            <a:endParaRPr lang="en-US" sz="2800" b="1" dirty="0" smtClean="0">
              <a:solidFill>
                <a:srgbClr val="0000FF"/>
              </a:solidFill>
              <a:ea typeface="华文新魏" panose="02010800040101010101" pitchFamily="2" charset="-122"/>
            </a:endParaRPr>
          </a:p>
          <a:p>
            <a:pPr lvl="1" eaLnBrk="1" hangingPunct="1"/>
            <a:r>
              <a:rPr lang="zh-CN" sz="2800" b="1" dirty="0" smtClean="0">
                <a:solidFill>
                  <a:srgbClr val="0000FF"/>
                </a:solidFill>
                <a:ea typeface="华文新魏" panose="02010800040101010101" pitchFamily="2" charset="-122"/>
              </a:rPr>
              <a:t>规模估算</a:t>
            </a:r>
            <a:endParaRPr lang="en-US" sz="2800" b="1" dirty="0" smtClean="0">
              <a:solidFill>
                <a:srgbClr val="0000FF"/>
              </a:solidFill>
              <a:ea typeface="华文新魏" panose="02010800040101010101" pitchFamily="2" charset="-122"/>
            </a:endParaRPr>
          </a:p>
          <a:p>
            <a:pPr lvl="1" eaLnBrk="1" hangingPunct="1"/>
            <a:r>
              <a:rPr lang="zh-CN" sz="2800" b="1" dirty="0" smtClean="0">
                <a:solidFill>
                  <a:srgbClr val="0000FF"/>
                </a:solidFill>
                <a:ea typeface="华文新魏" panose="02010800040101010101" pitchFamily="2" charset="-122"/>
              </a:rPr>
              <a:t>特点分析</a:t>
            </a:r>
            <a:endParaRPr lang="en-US" sz="2800" b="1" dirty="0" smtClean="0">
              <a:solidFill>
                <a:srgbClr val="0000FF"/>
              </a:solidFill>
              <a:ea typeface="华文新魏" panose="02010800040101010101" pitchFamily="2" charset="-122"/>
            </a:endParaRPr>
          </a:p>
          <a:p>
            <a:pPr lvl="1" eaLnBrk="1" hangingPunct="1"/>
            <a:r>
              <a:rPr lang="zh-CN" sz="2800" b="1" dirty="0" smtClean="0">
                <a:solidFill>
                  <a:srgbClr val="0000FF"/>
                </a:solidFill>
                <a:ea typeface="华文新魏" panose="02010800040101010101" pitchFamily="2" charset="-122"/>
              </a:rPr>
              <a:t>将单个测试用例范围从相邻模块</a:t>
            </a:r>
            <a:endParaRPr lang="zh-CN" sz="2800" b="1" dirty="0" smtClean="0">
              <a:solidFill>
                <a:srgbClr val="0000FF"/>
              </a:solidFill>
              <a:ea typeface="华文新魏" panose="02010800040101010101" pitchFamily="2" charset="-122"/>
            </a:endParaRPr>
          </a:p>
          <a:p>
            <a:pPr marL="471170" lvl="1" indent="0" eaLnBrk="1" hangingPunct="1">
              <a:buNone/>
            </a:pPr>
            <a:r>
              <a:rPr lang="zh-CN" sz="2800" b="1" dirty="0" smtClean="0">
                <a:solidFill>
                  <a:srgbClr val="0000FF"/>
                </a:solidFill>
                <a:ea typeface="华文新魏" panose="02010800040101010101" pitchFamily="2" charset="-122"/>
              </a:rPr>
              <a:t>向外扩展，直至达到根和叶子节点，</a:t>
            </a:r>
            <a:endParaRPr lang="zh-CN" sz="2800" b="1" dirty="0" smtClean="0">
              <a:solidFill>
                <a:srgbClr val="0000FF"/>
              </a:solidFill>
              <a:ea typeface="华文新魏" panose="02010800040101010101" pitchFamily="2" charset="-122"/>
            </a:endParaRPr>
          </a:p>
          <a:p>
            <a:pPr marL="471170" lvl="1" indent="0" eaLnBrk="1" hangingPunct="1">
              <a:buNone/>
            </a:pPr>
            <a:r>
              <a:rPr lang="zh-CN" sz="2800" b="1" dirty="0" smtClean="0">
                <a:solidFill>
                  <a:srgbClr val="0000FF"/>
                </a:solidFill>
                <a:ea typeface="华文新魏" panose="02010800040101010101" pitchFamily="2" charset="-122"/>
              </a:rPr>
              <a:t>形成完整的调用过程</a:t>
            </a:r>
            <a:endParaRPr lang="en-US" sz="2800" b="1" dirty="0" smtClean="0">
              <a:solidFill>
                <a:srgbClr val="0000FF"/>
              </a:solidFill>
              <a:ea typeface="华文新魏" panose="02010800040101010101" pitchFamily="2" charset="-122"/>
            </a:endParaRPr>
          </a:p>
        </p:txBody>
      </p:sp>
      <p:sp>
        <p:nvSpPr>
          <p:cNvPr id="2" name="椭圆 1"/>
          <p:cNvSpPr/>
          <p:nvPr/>
        </p:nvSpPr>
        <p:spPr>
          <a:xfrm>
            <a:off x="9369425" y="1854835"/>
            <a:ext cx="1080135" cy="5759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ND3</a:t>
            </a:r>
            <a:endParaRPr lang="zh-CN" altLang="en-US" dirty="0">
              <a:solidFill>
                <a:schemeClr val="tx1"/>
              </a:solidFill>
            </a:endParaRPr>
          </a:p>
        </p:txBody>
      </p:sp>
      <p:sp>
        <p:nvSpPr>
          <p:cNvPr id="8" name="椭圆 7"/>
          <p:cNvSpPr/>
          <p:nvPr/>
        </p:nvSpPr>
        <p:spPr>
          <a:xfrm>
            <a:off x="8237220" y="2694305"/>
            <a:ext cx="901065" cy="5759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GD</a:t>
            </a:r>
            <a:endParaRPr lang="zh-CN" altLang="en-US" dirty="0">
              <a:solidFill>
                <a:schemeClr val="tx1"/>
              </a:solidFill>
            </a:endParaRPr>
          </a:p>
        </p:txBody>
      </p:sp>
      <p:sp>
        <p:nvSpPr>
          <p:cNvPr id="9" name="椭圆 8"/>
          <p:cNvSpPr/>
          <p:nvPr/>
        </p:nvSpPr>
        <p:spPr>
          <a:xfrm>
            <a:off x="7999095" y="3714750"/>
            <a:ext cx="939165" cy="5359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VD</a:t>
            </a:r>
            <a:endParaRPr lang="zh-CN" altLang="en-US" dirty="0">
              <a:solidFill>
                <a:schemeClr val="tx1"/>
              </a:solidFill>
            </a:endParaRPr>
          </a:p>
        </p:txBody>
      </p:sp>
      <p:sp>
        <p:nvSpPr>
          <p:cNvPr id="10" name="椭圆 9"/>
          <p:cNvSpPr/>
          <p:nvPr/>
        </p:nvSpPr>
        <p:spPr>
          <a:xfrm>
            <a:off x="7639050" y="4554220"/>
            <a:ext cx="1021080" cy="6127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solidFill>
              </a:rPr>
              <a:t>lDOM</a:t>
            </a:r>
            <a:endParaRPr lang="zh-CN" altLang="en-US" sz="1400" dirty="0">
              <a:solidFill>
                <a:schemeClr val="tx1"/>
              </a:solidFill>
            </a:endParaRPr>
          </a:p>
        </p:txBody>
      </p:sp>
      <p:sp>
        <p:nvSpPr>
          <p:cNvPr id="11" name="椭圆 10"/>
          <p:cNvSpPr/>
          <p:nvPr/>
        </p:nvSpPr>
        <p:spPr>
          <a:xfrm>
            <a:off x="8865235" y="5095240"/>
            <a:ext cx="822325" cy="5759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iLY</a:t>
            </a:r>
            <a:endParaRPr lang="zh-CN" altLang="en-US" dirty="0">
              <a:solidFill>
                <a:schemeClr val="tx1"/>
              </a:solidFill>
            </a:endParaRPr>
          </a:p>
        </p:txBody>
      </p:sp>
      <p:sp>
        <p:nvSpPr>
          <p:cNvPr id="12" name="椭圆 11"/>
          <p:cNvSpPr/>
          <p:nvPr/>
        </p:nvSpPr>
        <p:spPr>
          <a:xfrm>
            <a:off x="9368790" y="3138805"/>
            <a:ext cx="901065" cy="5759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a:t>
            </a:r>
            <a:r>
              <a:rPr lang="en-US" altLang="zh-CN" dirty="0" smtClean="0">
                <a:solidFill>
                  <a:schemeClr val="tx1"/>
                </a:solidFill>
              </a:rPr>
              <a:t>D</a:t>
            </a:r>
            <a:endParaRPr lang="zh-CN" altLang="en-US" dirty="0">
              <a:solidFill>
                <a:schemeClr val="tx1"/>
              </a:solidFill>
            </a:endParaRPr>
          </a:p>
        </p:txBody>
      </p:sp>
      <p:sp>
        <p:nvSpPr>
          <p:cNvPr id="13" name="椭圆 12"/>
          <p:cNvSpPr/>
          <p:nvPr/>
        </p:nvSpPr>
        <p:spPr>
          <a:xfrm>
            <a:off x="10059035" y="3895725"/>
            <a:ext cx="901065" cy="5759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a:t>
            </a:r>
            <a:r>
              <a:rPr lang="en-US" altLang="zh-CN" dirty="0" err="1" smtClean="0">
                <a:solidFill>
                  <a:schemeClr val="tx1"/>
                </a:solidFill>
              </a:rPr>
              <a:t>D</a:t>
            </a:r>
            <a:endParaRPr lang="zh-CN" altLang="en-US" dirty="0">
              <a:solidFill>
                <a:schemeClr val="tx1"/>
              </a:solidFill>
            </a:endParaRPr>
          </a:p>
        </p:txBody>
      </p:sp>
      <p:cxnSp>
        <p:nvCxnSpPr>
          <p:cNvPr id="5" name="直接箭头连接符 4"/>
          <p:cNvCxnSpPr>
            <a:stCxn id="2" idx="3"/>
            <a:endCxn id="8" idx="7"/>
          </p:cNvCxnSpPr>
          <p:nvPr/>
        </p:nvCxnSpPr>
        <p:spPr>
          <a:xfrm flipH="1">
            <a:off x="9006205" y="2346325"/>
            <a:ext cx="521335" cy="4324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 idx="4"/>
            <a:endCxn id="12" idx="0"/>
          </p:cNvCxnSpPr>
          <p:nvPr/>
        </p:nvCxnSpPr>
        <p:spPr>
          <a:xfrm flipH="1">
            <a:off x="9819640" y="2430780"/>
            <a:ext cx="90170" cy="7080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3" idx="0"/>
          </p:cNvCxnSpPr>
          <p:nvPr/>
        </p:nvCxnSpPr>
        <p:spPr>
          <a:xfrm>
            <a:off x="10201275" y="2367280"/>
            <a:ext cx="308610" cy="152844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4"/>
            <a:endCxn id="9" idx="0"/>
          </p:cNvCxnSpPr>
          <p:nvPr/>
        </p:nvCxnSpPr>
        <p:spPr>
          <a:xfrm flipH="1">
            <a:off x="8468995" y="3270250"/>
            <a:ext cx="219075" cy="4445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8151495" y="4250690"/>
            <a:ext cx="191135" cy="2940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0" idx="5"/>
            <a:endCxn id="11" idx="2"/>
          </p:cNvCxnSpPr>
          <p:nvPr/>
        </p:nvCxnSpPr>
        <p:spPr>
          <a:xfrm>
            <a:off x="8510905" y="5077460"/>
            <a:ext cx="354330" cy="3060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2" idx="3"/>
            <a:endCxn id="10" idx="6"/>
          </p:cNvCxnSpPr>
          <p:nvPr/>
        </p:nvCxnSpPr>
        <p:spPr>
          <a:xfrm flipH="1">
            <a:off x="8660130" y="3630295"/>
            <a:ext cx="840740" cy="123063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8856345" y="2430780"/>
            <a:ext cx="831850" cy="14179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0059035" y="5166995"/>
            <a:ext cx="901065" cy="504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end</a:t>
            </a:r>
            <a:r>
              <a:rPr lang="en-US" altLang="zh-CN" dirty="0" err="1" smtClean="0"/>
              <a:t>d</a:t>
            </a:r>
            <a:endParaRPr lang="zh-CN" altLang="en-US" dirty="0"/>
          </a:p>
        </p:txBody>
      </p:sp>
      <p:cxnSp>
        <p:nvCxnSpPr>
          <p:cNvPr id="24" name="直接箭头连接符 23"/>
          <p:cNvCxnSpPr>
            <a:endCxn id="3" idx="0"/>
          </p:cNvCxnSpPr>
          <p:nvPr/>
        </p:nvCxnSpPr>
        <p:spPr>
          <a:xfrm flipH="1">
            <a:off x="10509885" y="4468495"/>
            <a:ext cx="80010" cy="6991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3" idx="2"/>
          </p:cNvCxnSpPr>
          <p:nvPr/>
        </p:nvCxnSpPr>
        <p:spPr>
          <a:xfrm>
            <a:off x="9688195" y="5419090"/>
            <a:ext cx="37084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988212B-E1FB-4A08-8B74-6D9A6F1B0B4E}" type="slidenum">
              <a:rPr lang="en-US" altLang="zh-CN" sz="1200"/>
            </a:fld>
            <a:endParaRPr lang="en-US" altLang="zh-CN" sz="1200"/>
          </a:p>
        </p:txBody>
      </p:sp>
      <p:sp>
        <p:nvSpPr>
          <p:cNvPr id="15363"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8.4 </a:t>
            </a:r>
            <a:r>
              <a:rPr lang="zh-CN" b="1" smtClean="0">
                <a:latin typeface="楷体" panose="02010609060101010101" charset="-122"/>
                <a:ea typeface="楷体" panose="02010609060101010101" charset="-122"/>
                <a:cs typeface="楷体" panose="02010609060101010101" charset="-122"/>
              </a:rPr>
              <a:t>集成测试遍历顺序的设计</a:t>
            </a:r>
            <a:endParaRPr lang="zh-CN" b="1" smtClean="0">
              <a:latin typeface="楷体" panose="02010609060101010101" charset="-122"/>
              <a:ea typeface="楷体" panose="02010609060101010101" charset="-122"/>
              <a:cs typeface="楷体" panose="02010609060101010101" charset="-122"/>
            </a:endParaRPr>
          </a:p>
        </p:txBody>
      </p:sp>
      <p:sp>
        <p:nvSpPr>
          <p:cNvPr id="15364" name="Rectangle 3"/>
          <p:cNvSpPr>
            <a:spLocks noGrp="1" noChangeArrowheads="1"/>
          </p:cNvSpPr>
          <p:nvPr>
            <p:ph type="body" idx="4294967295"/>
          </p:nvPr>
        </p:nvSpPr>
        <p:spPr/>
        <p:txBody>
          <a:bodyPr/>
          <a:lstStyle/>
          <a:p>
            <a:pPr algn="just" eaLnBrk="1" hangingPunct="1"/>
            <a:r>
              <a:rPr lang="zh-CN" sz="3400" b="1" smtClean="0">
                <a:latin typeface="楷体" panose="02010609060101010101" charset="-122"/>
                <a:ea typeface="楷体" panose="02010609060101010101" charset="-122"/>
              </a:rPr>
              <a:t>大爆炸集成</a:t>
            </a:r>
            <a:endParaRPr lang="zh-CN" sz="3400" b="1" smtClean="0">
              <a:latin typeface="楷体" panose="02010609060101010101" charset="-122"/>
              <a:ea typeface="楷体" panose="02010609060101010101" charset="-122"/>
            </a:endParaRPr>
          </a:p>
          <a:p>
            <a:pPr algn="just" eaLnBrk="1" hangingPunct="1"/>
            <a:r>
              <a:rPr lang="zh-CN" altLang="en-US" sz="3400" b="1" smtClean="0">
                <a:latin typeface="楷体" panose="02010609060101010101" charset="-122"/>
                <a:ea typeface="楷体" panose="02010609060101010101" charset="-122"/>
              </a:rPr>
              <a:t>自顶向下集成</a:t>
            </a:r>
            <a:endParaRPr lang="zh-CN" altLang="en-US" sz="3400" b="1" smtClean="0">
              <a:latin typeface="楷体" panose="02010609060101010101" charset="-122"/>
              <a:ea typeface="楷体" panose="02010609060101010101" charset="-122"/>
            </a:endParaRPr>
          </a:p>
          <a:p>
            <a:pPr algn="just" eaLnBrk="1" hangingPunct="1"/>
            <a:r>
              <a:rPr lang="zh-CN" altLang="en-US" sz="3400" b="1" smtClean="0">
                <a:latin typeface="楷体" panose="02010609060101010101" charset="-122"/>
                <a:ea typeface="楷体" panose="02010609060101010101" charset="-122"/>
              </a:rPr>
              <a:t>自底向上集成</a:t>
            </a:r>
            <a:endParaRPr lang="zh-CN" altLang="en-US" sz="3400" b="1" smtClean="0">
              <a:latin typeface="楷体" panose="02010609060101010101" charset="-122"/>
              <a:ea typeface="楷体" panose="02010609060101010101" charset="-122"/>
            </a:endParaRPr>
          </a:p>
          <a:p>
            <a:pPr algn="just" eaLnBrk="1" hangingPunct="1"/>
            <a:r>
              <a:rPr lang="zh-CN" altLang="en-US" sz="3400" b="1" smtClean="0">
                <a:latin typeface="楷体" panose="02010609060101010101" charset="-122"/>
                <a:ea typeface="楷体" panose="02010609060101010101" charset="-122"/>
              </a:rPr>
              <a:t>三明治集成</a:t>
            </a:r>
            <a:endParaRPr lang="en-US" sz="3400" b="1" smtClean="0">
              <a:latin typeface="楷体" panose="02010609060101010101" charset="-122"/>
              <a:ea typeface="楷体" panose="02010609060101010101" charset="-122"/>
            </a:endParaRPr>
          </a:p>
          <a:p>
            <a:pPr lvl="1" algn="just" eaLnBrk="1" hangingPunct="1"/>
            <a:endParaRPr lang="zh-CN" sz="2800" b="1" smtClean="0">
              <a:latin typeface="楷体" panose="02010609060101010101" charset="-122"/>
              <a:ea typeface="楷体" panose="02010609060101010101" charset="-122"/>
            </a:endParaRPr>
          </a:p>
        </p:txBody>
      </p:sp>
      <p:sp>
        <p:nvSpPr>
          <p:cNvPr id="15365"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988212B-E1FB-4A08-8B74-6D9A6F1B0B4E}" type="slidenum">
              <a:rPr lang="en-US" altLang="zh-CN" sz="1200"/>
            </a:fld>
            <a:endParaRPr lang="en-US" altLang="zh-CN" sz="1200"/>
          </a:p>
        </p:txBody>
      </p:sp>
      <p:sp>
        <p:nvSpPr>
          <p:cNvPr id="15363"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8.4 </a:t>
            </a:r>
            <a:r>
              <a:rPr lang="zh-CN" b="1" smtClean="0">
                <a:latin typeface="楷体" panose="02010609060101010101" charset="-122"/>
                <a:ea typeface="楷体" panose="02010609060101010101" charset="-122"/>
                <a:cs typeface="楷体" panose="02010609060101010101" charset="-122"/>
              </a:rPr>
              <a:t>集成测试遍历顺序的设计</a:t>
            </a:r>
            <a:endParaRPr lang="zh-CN" b="1" smtClean="0">
              <a:latin typeface="楷体" panose="02010609060101010101" charset="-122"/>
              <a:ea typeface="楷体" panose="02010609060101010101" charset="-122"/>
              <a:cs typeface="楷体" panose="02010609060101010101" charset="-122"/>
            </a:endParaRPr>
          </a:p>
        </p:txBody>
      </p:sp>
      <p:sp>
        <p:nvSpPr>
          <p:cNvPr id="15364" name="Rectangle 3"/>
          <p:cNvSpPr>
            <a:spLocks noGrp="1" noChangeArrowheads="1"/>
          </p:cNvSpPr>
          <p:nvPr>
            <p:ph type="body" idx="4294967295"/>
          </p:nvPr>
        </p:nvSpPr>
        <p:spPr/>
        <p:txBody>
          <a:bodyPr/>
          <a:lstStyle/>
          <a:p>
            <a:pPr algn="just" eaLnBrk="1" hangingPunct="1"/>
            <a:r>
              <a:rPr lang="zh-CN" sz="3400" b="1" smtClean="0">
                <a:latin typeface="楷体" panose="02010609060101010101" charset="-122"/>
                <a:ea typeface="楷体" panose="02010609060101010101" charset="-122"/>
              </a:rPr>
              <a:t>大爆炸集成</a:t>
            </a:r>
            <a:endParaRPr lang="en-US" sz="3400" b="1" smtClean="0">
              <a:latin typeface="楷体" panose="02010609060101010101" charset="-122"/>
              <a:ea typeface="楷体" panose="02010609060101010101" charset="-122"/>
            </a:endParaRPr>
          </a:p>
          <a:p>
            <a:pPr lvl="1" algn="just" eaLnBrk="1" hangingPunct="1"/>
            <a:r>
              <a:rPr lang="zh-CN" sz="2800" b="1" smtClean="0">
                <a:latin typeface="楷体" panose="02010609060101010101" charset="-122"/>
                <a:ea typeface="楷体" panose="02010609060101010101" charset="-122"/>
              </a:rPr>
              <a:t>基本思想：将所有经过单元测试的模块一次性组装到被测系统中进行测试，完全不考虑模块之间的依赖性和可能的风险</a:t>
            </a:r>
            <a:endParaRPr lang="zh-CN" sz="2800" b="1" smtClean="0">
              <a:latin typeface="楷体" panose="02010609060101010101" charset="-122"/>
              <a:ea typeface="楷体" panose="02010609060101010101" charset="-122"/>
            </a:endParaRPr>
          </a:p>
        </p:txBody>
      </p:sp>
      <p:sp>
        <p:nvSpPr>
          <p:cNvPr id="15365"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6FA05666-32E4-4894-ACAF-FE6724F73801}" type="slidenum">
              <a:rPr lang="en-US" altLang="zh-CN" sz="1200"/>
            </a:fld>
            <a:endParaRPr lang="en-US" altLang="zh-CN" sz="1200"/>
          </a:p>
        </p:txBody>
      </p:sp>
      <p:sp>
        <p:nvSpPr>
          <p:cNvPr id="16387"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8.4 </a:t>
            </a:r>
            <a:r>
              <a:rPr lang="zh-CN" b="1" smtClean="0">
                <a:latin typeface="楷体" panose="02010609060101010101" charset="-122"/>
                <a:ea typeface="楷体" panose="02010609060101010101" charset="-122"/>
                <a:cs typeface="楷体" panose="02010609060101010101" charset="-122"/>
              </a:rPr>
              <a:t>集成测试遍历顺序的设计</a:t>
            </a:r>
            <a:endParaRPr lang="zh-CN" b="1" smtClean="0">
              <a:latin typeface="楷体" panose="02010609060101010101" charset="-122"/>
              <a:ea typeface="楷体" panose="02010609060101010101" charset="-122"/>
              <a:cs typeface="楷体" panose="02010609060101010101" charset="-122"/>
            </a:endParaRPr>
          </a:p>
        </p:txBody>
      </p:sp>
      <p:sp>
        <p:nvSpPr>
          <p:cNvPr id="16388"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anose="02010800040101010101" pitchFamily="2" charset="-122"/>
              </a:rPr>
              <a:t>捉虫实践</a:t>
            </a:r>
            <a:r>
              <a:rPr lang="en-US" altLang="zh-CN" sz="3400" b="1" smtClean="0">
                <a:solidFill>
                  <a:srgbClr val="0000FF"/>
                </a:solidFill>
                <a:ea typeface="华文新魏" panose="02010800040101010101" pitchFamily="2" charset="-122"/>
              </a:rPr>
              <a:t>4</a:t>
            </a:r>
            <a:r>
              <a:rPr lang="zh-CN" sz="3400" b="1" smtClean="0">
                <a:solidFill>
                  <a:srgbClr val="0000FF"/>
                </a:solidFill>
                <a:ea typeface="华文新魏" panose="02010800040101010101" pitchFamily="2" charset="-122"/>
              </a:rPr>
              <a:t>：第二日问题</a:t>
            </a:r>
            <a:endParaRPr lang="en-US" sz="3400" b="1" smtClean="0">
              <a:solidFill>
                <a:srgbClr val="0000FF"/>
              </a:solidFill>
              <a:ea typeface="华文新魏" panose="02010800040101010101" pitchFamily="2" charset="-122"/>
            </a:endParaRPr>
          </a:p>
          <a:p>
            <a:pPr lvl="1" eaLnBrk="1" hangingPunct="1"/>
            <a:r>
              <a:rPr lang="zh-CN" sz="2800" b="1" smtClean="0">
                <a:solidFill>
                  <a:srgbClr val="0000FF"/>
                </a:solidFill>
                <a:ea typeface="华文新魏" panose="02010800040101010101" pitchFamily="2" charset="-122"/>
              </a:rPr>
              <a:t>将所有</a:t>
            </a:r>
            <a:r>
              <a:rPr lang="en-US" altLang="zh-CN" sz="2800" b="1" smtClean="0">
                <a:solidFill>
                  <a:srgbClr val="0000FF"/>
                </a:solidFill>
                <a:ea typeface="华文新魏" panose="02010800040101010101" pitchFamily="2" charset="-122"/>
              </a:rPr>
              <a:t>7</a:t>
            </a:r>
            <a:r>
              <a:rPr lang="zh-CN" sz="2800" b="1" smtClean="0">
                <a:solidFill>
                  <a:srgbClr val="0000FF"/>
                </a:solidFill>
                <a:ea typeface="华文新魏" panose="02010800040101010101" pitchFamily="2" charset="-122"/>
              </a:rPr>
              <a:t>个模块放在一起进行测试，即仅需一个测试用例，达到用例规模的最小化。</a:t>
            </a:r>
            <a:endParaRPr lang="en-US" sz="2800"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78287C2F-9AB2-401B-BA3C-A1605BE67885}" type="slidenum">
              <a:rPr lang="en-US" altLang="zh-CN" sz="1200"/>
            </a:fld>
            <a:endParaRPr lang="en-US" altLang="zh-CN" sz="1200"/>
          </a:p>
        </p:txBody>
      </p:sp>
      <p:sp>
        <p:nvSpPr>
          <p:cNvPr id="17411"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8.4 </a:t>
            </a:r>
            <a:r>
              <a:rPr lang="zh-CN" b="1" smtClean="0">
                <a:latin typeface="楷体" panose="02010609060101010101" charset="-122"/>
                <a:ea typeface="楷体" panose="02010609060101010101" charset="-122"/>
                <a:cs typeface="楷体" panose="02010609060101010101" charset="-122"/>
              </a:rPr>
              <a:t>集成测试遍历顺序的设计</a:t>
            </a:r>
            <a:endParaRPr lang="zh-CN" b="1" smtClean="0">
              <a:latin typeface="楷体" panose="02010609060101010101" charset="-122"/>
              <a:ea typeface="楷体" panose="02010609060101010101" charset="-122"/>
              <a:cs typeface="楷体" panose="02010609060101010101" charset="-122"/>
            </a:endParaRPr>
          </a:p>
        </p:txBody>
      </p:sp>
      <p:sp>
        <p:nvSpPr>
          <p:cNvPr id="17412" name="Rectangle 3"/>
          <p:cNvSpPr>
            <a:spLocks noGrp="1" noChangeArrowheads="1"/>
          </p:cNvSpPr>
          <p:nvPr>
            <p:ph type="body" idx="4294967295"/>
          </p:nvPr>
        </p:nvSpPr>
        <p:spPr/>
        <p:txBody>
          <a:bodyPr/>
          <a:lstStyle/>
          <a:p>
            <a:pPr algn="just" eaLnBrk="1" hangingPunct="1"/>
            <a:r>
              <a:rPr lang="zh-CN" sz="3400" b="1" smtClean="0">
                <a:latin typeface="楷体" panose="02010609060101010101" charset="-122"/>
                <a:ea typeface="楷体" panose="02010609060101010101" charset="-122"/>
                <a:cs typeface="楷体" panose="02010609060101010101" charset="-122"/>
              </a:rPr>
              <a:t>自顶向下的集成</a:t>
            </a:r>
            <a:r>
              <a:rPr lang="en-US" altLang="zh-CN" sz="3400" b="1" smtClean="0">
                <a:latin typeface="楷体" panose="02010609060101010101" charset="-122"/>
                <a:ea typeface="楷体" panose="02010609060101010101" charset="-122"/>
                <a:cs typeface="楷体" panose="02010609060101010101" charset="-122"/>
              </a:rPr>
              <a:t>(Top Down)</a:t>
            </a:r>
            <a:endParaRPr lang="en-US" altLang="zh-CN" sz="3400" b="1" smtClean="0">
              <a:latin typeface="楷体" panose="02010609060101010101" charset="-122"/>
              <a:ea typeface="楷体" panose="02010609060101010101" charset="-122"/>
              <a:cs typeface="楷体" panose="02010609060101010101" charset="-122"/>
            </a:endParaRPr>
          </a:p>
          <a:p>
            <a:pPr lvl="1" algn="just" eaLnBrk="1" hangingPunct="1"/>
            <a:r>
              <a:rPr lang="zh-CN" sz="2800" b="1" smtClean="0">
                <a:latin typeface="楷体" panose="02010609060101010101" charset="-122"/>
                <a:ea typeface="楷体" panose="02010609060101010101" charset="-122"/>
                <a:cs typeface="楷体" panose="02010609060101010101" charset="-122"/>
              </a:rPr>
              <a:t>基本思想：从主控模块</a:t>
            </a:r>
            <a:r>
              <a:rPr lang="en-US" altLang="zh-CN" sz="2800" b="1" smtClean="0">
                <a:latin typeface="楷体" panose="02010609060101010101" charset="-122"/>
                <a:ea typeface="楷体" panose="02010609060101010101" charset="-122"/>
                <a:cs typeface="楷体" panose="02010609060101010101" charset="-122"/>
              </a:rPr>
              <a:t>(</a:t>
            </a:r>
            <a:r>
              <a:rPr lang="zh-CN" sz="2800" b="1" smtClean="0">
                <a:latin typeface="楷体" panose="02010609060101010101" charset="-122"/>
                <a:ea typeface="楷体" panose="02010609060101010101" charset="-122"/>
                <a:cs typeface="楷体" panose="02010609060101010101" charset="-122"/>
              </a:rPr>
              <a:t>主程序，即根节点</a:t>
            </a:r>
            <a:r>
              <a:rPr lang="en-US" altLang="zh-CN" sz="2800" b="1" smtClean="0">
                <a:latin typeface="楷体" panose="02010609060101010101" charset="-122"/>
                <a:ea typeface="楷体" panose="02010609060101010101" charset="-122"/>
                <a:cs typeface="楷体" panose="02010609060101010101" charset="-122"/>
              </a:rPr>
              <a:t>)</a:t>
            </a:r>
            <a:r>
              <a:rPr lang="zh-CN" sz="2800" b="1" smtClean="0">
                <a:latin typeface="楷体" panose="02010609060101010101" charset="-122"/>
                <a:ea typeface="楷体" panose="02010609060101010101" charset="-122"/>
                <a:cs typeface="楷体" panose="02010609060101010101" charset="-122"/>
              </a:rPr>
              <a:t>开始，按照系统程序结构，沿着控制层次从上而下，逐渐将各模块组装起来</a:t>
            </a:r>
            <a:endParaRPr lang="zh-CN" sz="2800" b="1" smtClean="0">
              <a:latin typeface="楷体" panose="02010609060101010101" charset="-122"/>
              <a:ea typeface="楷体" panose="02010609060101010101" charset="-122"/>
              <a:cs typeface="楷体" panose="02010609060101010101"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7502768-DA50-4244-8BC3-92EA9827F389}" type="slidenum">
              <a:rPr lang="en-US" altLang="zh-CN" sz="1200"/>
            </a:fld>
            <a:endParaRPr lang="en-US" altLang="zh-CN" sz="1200"/>
          </a:p>
        </p:txBody>
      </p:sp>
      <p:sp>
        <p:nvSpPr>
          <p:cNvPr id="18435"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8.4 </a:t>
            </a:r>
            <a:r>
              <a:rPr lang="zh-CN" b="1" smtClean="0">
                <a:latin typeface="楷体" panose="02010609060101010101" charset="-122"/>
                <a:ea typeface="楷体" panose="02010609060101010101" charset="-122"/>
                <a:cs typeface="楷体" panose="02010609060101010101" charset="-122"/>
              </a:rPr>
              <a:t>集成测试遍历顺序的设计</a:t>
            </a:r>
            <a:endParaRPr lang="zh-CN" b="1" smtClean="0">
              <a:latin typeface="楷体" panose="02010609060101010101" charset="-122"/>
              <a:ea typeface="楷体" panose="02010609060101010101" charset="-122"/>
              <a:cs typeface="楷体" panose="02010609060101010101" charset="-122"/>
            </a:endParaRPr>
          </a:p>
        </p:txBody>
      </p:sp>
      <p:sp>
        <p:nvSpPr>
          <p:cNvPr id="18436"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anose="02010800040101010101" pitchFamily="2" charset="-122"/>
              </a:rPr>
              <a:t>捉虫实践</a:t>
            </a:r>
            <a:r>
              <a:rPr lang="en-US" altLang="zh-CN" sz="3400" b="1" smtClean="0">
                <a:solidFill>
                  <a:srgbClr val="0000FF"/>
                </a:solidFill>
                <a:ea typeface="华文新魏" panose="02010800040101010101" pitchFamily="2" charset="-122"/>
              </a:rPr>
              <a:t>5</a:t>
            </a:r>
            <a:r>
              <a:rPr lang="zh-CN" sz="3400" b="1" smtClean="0">
                <a:solidFill>
                  <a:srgbClr val="0000FF"/>
                </a:solidFill>
                <a:ea typeface="华文新魏" panose="02010800040101010101" pitchFamily="2" charset="-122"/>
              </a:rPr>
              <a:t>：第二日问题</a:t>
            </a:r>
            <a:endParaRPr lang="en-US" sz="3400" b="1" smtClean="0">
              <a:solidFill>
                <a:srgbClr val="0000FF"/>
              </a:solidFill>
              <a:ea typeface="华文新魏" panose="02010800040101010101" pitchFamily="2" charset="-122"/>
            </a:endParaRPr>
          </a:p>
          <a:p>
            <a:pPr lvl="1" eaLnBrk="1" hangingPunct="1"/>
            <a:r>
              <a:rPr lang="en-US" altLang="zh-CN" sz="2800" b="1" smtClean="0">
                <a:solidFill>
                  <a:srgbClr val="0000FF"/>
                </a:solidFill>
                <a:ea typeface="华文新魏" panose="02010800040101010101" pitchFamily="2" charset="-122"/>
              </a:rPr>
              <a:t>1</a:t>
            </a:r>
            <a:r>
              <a:rPr lang="zh-CN" sz="2800" b="1" smtClean="0">
                <a:solidFill>
                  <a:srgbClr val="0000FF"/>
                </a:solidFill>
                <a:ea typeface="华文新魏" panose="02010800040101010101" pitchFamily="2" charset="-122"/>
              </a:rPr>
              <a:t>、按每个节点的集成为对象</a:t>
            </a:r>
            <a:endParaRPr lang="en-US" sz="2800" b="1" smtClean="0">
              <a:solidFill>
                <a:srgbClr val="0000FF"/>
              </a:solidFill>
              <a:ea typeface="华文新魏" panose="02010800040101010101" pitchFamily="2" charset="-122"/>
            </a:endParaRPr>
          </a:p>
        </p:txBody>
      </p:sp>
      <p:sp>
        <p:nvSpPr>
          <p:cNvPr id="18437" name="Rectangle 7"/>
          <p:cNvSpPr>
            <a:spLocks noChangeArrowheads="1"/>
          </p:cNvSpPr>
          <p:nvPr/>
        </p:nvSpPr>
        <p:spPr bwMode="auto">
          <a:xfrm>
            <a:off x="1524600" y="-1841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18438" name="Object 6"/>
          <p:cNvGraphicFramePr>
            <a:graphicFrameLocks noChangeAspect="1"/>
          </p:cNvGraphicFramePr>
          <p:nvPr/>
        </p:nvGraphicFramePr>
        <p:xfrm>
          <a:off x="1014730" y="2966720"/>
          <a:ext cx="10090150" cy="3318510"/>
        </p:xfrm>
        <a:graphic>
          <a:graphicData uri="http://schemas.openxmlformats.org/presentationml/2006/ole">
            <mc:AlternateContent xmlns:mc="http://schemas.openxmlformats.org/markup-compatibility/2006">
              <mc:Choice xmlns:v="urn:schemas-microsoft-com:vml" Requires="v">
                <p:oleObj spid="_x0000_s18454" name="" r:id="rId1" imgW="3543300" imgH="1171575" progId="Visio.Drawing.11">
                  <p:embed/>
                </p:oleObj>
              </mc:Choice>
              <mc:Fallback>
                <p:oleObj name="" r:id="rId1" imgW="3543300" imgH="1171575" progId="Visio.Drawing.11">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730" y="2966720"/>
                        <a:ext cx="10090150" cy="331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1277F847-E89E-490B-B030-4D93341A03CB}" type="slidenum">
              <a:rPr lang="en-US" altLang="zh-CN" sz="1200"/>
            </a:fld>
            <a:endParaRPr lang="en-US" altLang="zh-CN" sz="1200"/>
          </a:p>
        </p:txBody>
      </p:sp>
      <p:sp>
        <p:nvSpPr>
          <p:cNvPr id="4099" name="Rectangle 2"/>
          <p:cNvSpPr>
            <a:spLocks noGrp="1" noChangeArrowheads="1"/>
          </p:cNvSpPr>
          <p:nvPr>
            <p:ph type="title" idx="4294967295"/>
          </p:nvPr>
        </p:nvSpPr>
        <p:spPr/>
        <p:txBody>
          <a:bodyPr/>
          <a:lstStyle/>
          <a:p>
            <a:pPr eaLnBrk="1" hangingPunct="1"/>
            <a:r>
              <a:rPr lang="zh-CN" b="1" smtClean="0">
                <a:latin typeface="楷体" panose="02010609060101010101" charset="-122"/>
                <a:ea typeface="楷体" panose="02010609060101010101" charset="-122"/>
                <a:cs typeface="楷体" panose="02010609060101010101" charset="-122"/>
              </a:rPr>
              <a:t>第</a:t>
            </a:r>
            <a:r>
              <a:rPr lang="en-US" altLang="zh-CN" b="1" smtClean="0">
                <a:latin typeface="楷体" panose="02010609060101010101" charset="-122"/>
                <a:ea typeface="楷体" panose="02010609060101010101" charset="-122"/>
                <a:cs typeface="楷体" panose="02010609060101010101" charset="-122"/>
              </a:rPr>
              <a:t>8</a:t>
            </a:r>
            <a:r>
              <a:rPr lang="zh-CN" b="1" smtClean="0">
                <a:latin typeface="楷体" panose="02010609060101010101" charset="-122"/>
                <a:ea typeface="楷体" panose="02010609060101010101" charset="-122"/>
                <a:cs typeface="楷体" panose="02010609060101010101" charset="-122"/>
              </a:rPr>
              <a:t>章  集成测试</a:t>
            </a:r>
            <a:endParaRPr lang="zh-CN" b="1" smtClean="0">
              <a:latin typeface="楷体" panose="02010609060101010101" charset="-122"/>
              <a:ea typeface="楷体" panose="02010609060101010101" charset="-122"/>
              <a:cs typeface="楷体" panose="02010609060101010101" charset="-122"/>
            </a:endParaRPr>
          </a:p>
        </p:txBody>
      </p:sp>
      <p:sp>
        <p:nvSpPr>
          <p:cNvPr id="4100" name="Rectangle 3"/>
          <p:cNvSpPr>
            <a:spLocks noGrp="1" noChangeArrowheads="1"/>
          </p:cNvSpPr>
          <p:nvPr>
            <p:ph type="body" idx="4294967295"/>
          </p:nvPr>
        </p:nvSpPr>
        <p:spPr/>
        <p:txBody>
          <a:bodyPr/>
          <a:lstStyle/>
          <a:p>
            <a:pPr eaLnBrk="1" hangingPunct="1"/>
            <a:r>
              <a:rPr lang="zh-CN" sz="3400" b="1" smtClean="0">
                <a:latin typeface="楷体" panose="02010609060101010101" charset="-122"/>
                <a:ea typeface="楷体" panose="02010609060101010101" charset="-122"/>
              </a:rPr>
              <a:t>内容提要</a:t>
            </a:r>
            <a:endParaRPr lang="zh-CN" sz="3400" b="1" smtClean="0">
              <a:latin typeface="楷体" panose="02010609060101010101" charset="-122"/>
              <a:ea typeface="楷体" panose="02010609060101010101" charset="-122"/>
            </a:endParaRPr>
          </a:p>
          <a:p>
            <a:pPr lvl="1" eaLnBrk="1" hangingPunct="1"/>
            <a:r>
              <a:rPr lang="zh-CN" sz="2800" b="1" smtClean="0">
                <a:latin typeface="楷体" panose="02010609060101010101" charset="-122"/>
                <a:ea typeface="楷体" panose="02010609060101010101" charset="-122"/>
              </a:rPr>
              <a:t>集成测试涉及多对模块、多个接口，设计测试用例时需在每次测试所涉及的接口数量和总测试用例数之间达到某个平衡，从而产生对单个集成测试和接口遍历顺序的测试设计，也即本章讨论的主要问题</a:t>
            </a:r>
            <a:endParaRPr lang="zh-CN" sz="2800" b="1" smtClean="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C5A9FF23-C0B0-4F58-82A3-7AD147FBFED9}" type="slidenum">
              <a:rPr lang="en-US" altLang="zh-CN" sz="1200"/>
            </a:fld>
            <a:endParaRPr lang="en-US" altLang="zh-CN" sz="1200"/>
          </a:p>
        </p:txBody>
      </p:sp>
      <p:sp>
        <p:nvSpPr>
          <p:cNvPr id="19459"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8.4 </a:t>
            </a:r>
            <a:r>
              <a:rPr lang="zh-CN" b="1" smtClean="0">
                <a:latin typeface="楷体" panose="02010609060101010101" charset="-122"/>
                <a:ea typeface="楷体" panose="02010609060101010101" charset="-122"/>
                <a:cs typeface="楷体" panose="02010609060101010101" charset="-122"/>
              </a:rPr>
              <a:t>集成测试遍历顺序的设计</a:t>
            </a:r>
            <a:endParaRPr lang="zh-CN" b="1" smtClean="0">
              <a:latin typeface="楷体" panose="02010609060101010101" charset="-122"/>
              <a:ea typeface="楷体" panose="02010609060101010101" charset="-122"/>
              <a:cs typeface="楷体" panose="02010609060101010101" charset="-122"/>
            </a:endParaRPr>
          </a:p>
        </p:txBody>
      </p:sp>
      <p:sp>
        <p:nvSpPr>
          <p:cNvPr id="19460"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anose="02010800040101010101" pitchFamily="2" charset="-122"/>
              </a:rPr>
              <a:t>按每个节点的集成为对象（续）</a:t>
            </a:r>
            <a:endParaRPr lang="en-US" sz="3400" b="1" smtClean="0">
              <a:solidFill>
                <a:srgbClr val="0000FF"/>
              </a:solidFill>
              <a:ea typeface="华文新魏" panose="02010800040101010101" pitchFamily="2" charset="-122"/>
            </a:endParaRPr>
          </a:p>
          <a:p>
            <a:pPr eaLnBrk="1" hangingPunct="1"/>
            <a:endParaRPr lang="en-US" sz="3400" b="1" smtClean="0">
              <a:solidFill>
                <a:srgbClr val="0000FF"/>
              </a:solidFill>
              <a:ea typeface="华文新魏" panose="02010800040101010101" pitchFamily="2" charset="-122"/>
            </a:endParaRPr>
          </a:p>
        </p:txBody>
      </p:sp>
      <p:sp>
        <p:nvSpPr>
          <p:cNvPr id="19461" name="Rectangle 7"/>
          <p:cNvSpPr>
            <a:spLocks noChangeArrowheads="1"/>
          </p:cNvSpPr>
          <p:nvPr/>
        </p:nvSpPr>
        <p:spPr bwMode="auto">
          <a:xfrm>
            <a:off x="1524600" y="-1841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19462" name="Rectangle 4"/>
          <p:cNvSpPr>
            <a:spLocks noChangeArrowheads="1"/>
          </p:cNvSpPr>
          <p:nvPr/>
        </p:nvSpPr>
        <p:spPr bwMode="auto">
          <a:xfrm>
            <a:off x="1524600" y="-1841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19463" name="Object 3"/>
          <p:cNvGraphicFramePr>
            <a:graphicFrameLocks noChangeAspect="1"/>
          </p:cNvGraphicFramePr>
          <p:nvPr/>
        </p:nvGraphicFramePr>
        <p:xfrm>
          <a:off x="1776730" y="2321560"/>
          <a:ext cx="3731895" cy="4550410"/>
        </p:xfrm>
        <a:graphic>
          <a:graphicData uri="http://schemas.openxmlformats.org/presentationml/2006/ole">
            <mc:AlternateContent xmlns:mc="http://schemas.openxmlformats.org/markup-compatibility/2006">
              <mc:Choice xmlns:v="urn:schemas-microsoft-com:vml" Requires="v">
                <p:oleObj spid="_x0000_s19496" name="" r:id="rId1" imgW="1152525" imgH="1276350" progId="Visio.Drawing.11">
                  <p:embed/>
                </p:oleObj>
              </mc:Choice>
              <mc:Fallback>
                <p:oleObj name="" r:id="rId1" imgW="1152525" imgH="1276350"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730" y="2321560"/>
                        <a:ext cx="3731895" cy="455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4" name="Rectangle 6"/>
          <p:cNvSpPr>
            <a:spLocks noChangeArrowheads="1"/>
          </p:cNvSpPr>
          <p:nvPr/>
        </p:nvSpPr>
        <p:spPr bwMode="auto">
          <a:xfrm>
            <a:off x="1524600" y="-1841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19465" name="Object 5"/>
          <p:cNvGraphicFramePr>
            <a:graphicFrameLocks noChangeAspect="1"/>
          </p:cNvGraphicFramePr>
          <p:nvPr/>
        </p:nvGraphicFramePr>
        <p:xfrm>
          <a:off x="6167755" y="2117725"/>
          <a:ext cx="4004310" cy="4759960"/>
        </p:xfrm>
        <a:graphic>
          <a:graphicData uri="http://schemas.openxmlformats.org/presentationml/2006/ole">
            <mc:AlternateContent xmlns:mc="http://schemas.openxmlformats.org/markup-compatibility/2006">
              <mc:Choice xmlns:v="urn:schemas-microsoft-com:vml" Requires="v">
                <p:oleObj spid="_x0000_s19497" name="" r:id="rId3" imgW="1343025" imgH="1609725" progId="Visio.Drawing.11">
                  <p:embed/>
                </p:oleObj>
              </mc:Choice>
              <mc:Fallback>
                <p:oleObj name="" r:id="rId3" imgW="1343025" imgH="1609725"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7755" y="2117725"/>
                        <a:ext cx="4004310" cy="4759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E732999-A853-4D77-8D5D-5883F19D2A25}" type="slidenum">
              <a:rPr lang="en-US" altLang="zh-CN" sz="1200"/>
            </a:fld>
            <a:endParaRPr lang="en-US" altLang="zh-CN" sz="1200"/>
          </a:p>
        </p:txBody>
      </p:sp>
      <p:sp>
        <p:nvSpPr>
          <p:cNvPr id="20483"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8.4 </a:t>
            </a:r>
            <a:r>
              <a:rPr lang="zh-CN" b="1" smtClean="0">
                <a:latin typeface="楷体" panose="02010609060101010101" charset="-122"/>
                <a:ea typeface="楷体" panose="02010609060101010101" charset="-122"/>
                <a:cs typeface="楷体" panose="02010609060101010101" charset="-122"/>
              </a:rPr>
              <a:t>集成测试遍历顺序的设计</a:t>
            </a:r>
            <a:endParaRPr lang="zh-CN" b="1" smtClean="0">
              <a:latin typeface="楷体" panose="02010609060101010101" charset="-122"/>
              <a:ea typeface="楷体" panose="02010609060101010101" charset="-122"/>
              <a:cs typeface="楷体" panose="02010609060101010101" charset="-122"/>
            </a:endParaRPr>
          </a:p>
        </p:txBody>
      </p:sp>
      <p:sp>
        <p:nvSpPr>
          <p:cNvPr id="20484" name="Rectangle 3"/>
          <p:cNvSpPr>
            <a:spLocks noGrp="1" noChangeArrowheads="1"/>
          </p:cNvSpPr>
          <p:nvPr>
            <p:ph type="body" idx="4294967295"/>
          </p:nvPr>
        </p:nvSpPr>
        <p:spPr/>
        <p:txBody>
          <a:bodyPr/>
          <a:lstStyle/>
          <a:p>
            <a:pPr lvl="1" eaLnBrk="1" hangingPunct="1"/>
            <a:r>
              <a:rPr lang="en-US" altLang="zh-CN" sz="2800" b="1" smtClean="0">
                <a:solidFill>
                  <a:srgbClr val="0000FF"/>
                </a:solidFill>
                <a:ea typeface="华文新魏" panose="02010800040101010101" pitchFamily="2" charset="-122"/>
              </a:rPr>
              <a:t>2</a:t>
            </a:r>
            <a:r>
              <a:rPr lang="zh-CN" sz="2800" b="1" smtClean="0">
                <a:solidFill>
                  <a:srgbClr val="0000FF"/>
                </a:solidFill>
                <a:ea typeface="华文新魏" panose="02010800040101010101" pitchFamily="2" charset="-122"/>
              </a:rPr>
              <a:t>、按每层所涉及的接口为对象，不断替换原始桩模块以遍历整个调用图</a:t>
            </a:r>
            <a:endParaRPr lang="en-US" sz="2800" b="1" smtClean="0">
              <a:solidFill>
                <a:srgbClr val="0000FF"/>
              </a:solidFill>
              <a:ea typeface="华文新魏" panose="02010800040101010101" pitchFamily="2" charset="-122"/>
            </a:endParaRPr>
          </a:p>
        </p:txBody>
      </p:sp>
      <p:sp>
        <p:nvSpPr>
          <p:cNvPr id="20485" name="Rectangle 7"/>
          <p:cNvSpPr>
            <a:spLocks noChangeArrowheads="1"/>
          </p:cNvSpPr>
          <p:nvPr/>
        </p:nvSpPr>
        <p:spPr bwMode="auto">
          <a:xfrm>
            <a:off x="1524600" y="-1841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20486" name="Rectangle 4"/>
          <p:cNvSpPr>
            <a:spLocks noChangeArrowheads="1"/>
          </p:cNvSpPr>
          <p:nvPr/>
        </p:nvSpPr>
        <p:spPr bwMode="auto">
          <a:xfrm>
            <a:off x="1524600" y="-1841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20487" name="Rectangle 6"/>
          <p:cNvSpPr>
            <a:spLocks noChangeArrowheads="1"/>
          </p:cNvSpPr>
          <p:nvPr/>
        </p:nvSpPr>
        <p:spPr bwMode="auto">
          <a:xfrm>
            <a:off x="1524600" y="-1841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20488" name="Rectangle 5"/>
          <p:cNvSpPr>
            <a:spLocks noChangeArrowheads="1"/>
          </p:cNvSpPr>
          <p:nvPr/>
        </p:nvSpPr>
        <p:spPr bwMode="auto">
          <a:xfrm>
            <a:off x="1524600" y="-1841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20489" name="Object 4"/>
          <p:cNvGraphicFramePr>
            <a:graphicFrameLocks noChangeAspect="1"/>
          </p:cNvGraphicFramePr>
          <p:nvPr/>
        </p:nvGraphicFramePr>
        <p:xfrm>
          <a:off x="133985" y="2528570"/>
          <a:ext cx="11933555" cy="4029710"/>
        </p:xfrm>
        <a:graphic>
          <a:graphicData uri="http://schemas.openxmlformats.org/presentationml/2006/ole">
            <mc:AlternateContent xmlns:mc="http://schemas.openxmlformats.org/markup-compatibility/2006">
              <mc:Choice xmlns:v="urn:schemas-microsoft-com:vml" Requires="v">
                <p:oleObj spid="_x0000_s20505" name="" r:id="rId1" imgW="5143500" imgH="1743075" progId="Visio.Drawing.11">
                  <p:embed/>
                </p:oleObj>
              </mc:Choice>
              <mc:Fallback>
                <p:oleObj name="" r:id="rId1" imgW="5143500" imgH="1743075"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85" y="2528570"/>
                        <a:ext cx="11933555" cy="402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E8D7DD5-0A75-4E41-9D5B-0CA3FC0FCAB1}" type="slidenum">
              <a:rPr lang="en-US" altLang="zh-CN" sz="1200"/>
            </a:fld>
            <a:endParaRPr lang="en-US" altLang="zh-CN" sz="1200"/>
          </a:p>
        </p:txBody>
      </p:sp>
      <p:sp>
        <p:nvSpPr>
          <p:cNvPr id="21507"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8.4 </a:t>
            </a:r>
            <a:r>
              <a:rPr lang="zh-CN" b="1" smtClean="0">
                <a:latin typeface="楷体" panose="02010609060101010101" charset="-122"/>
                <a:ea typeface="楷体" panose="02010609060101010101" charset="-122"/>
                <a:cs typeface="楷体" panose="02010609060101010101" charset="-122"/>
              </a:rPr>
              <a:t>集成测试遍历顺序的设计</a:t>
            </a:r>
            <a:endParaRPr lang="zh-CN" b="1" smtClean="0">
              <a:latin typeface="楷体" panose="02010609060101010101" charset="-122"/>
              <a:ea typeface="楷体" panose="02010609060101010101" charset="-122"/>
              <a:cs typeface="楷体" panose="02010609060101010101" charset="-122"/>
            </a:endParaRPr>
          </a:p>
        </p:txBody>
      </p:sp>
      <p:sp>
        <p:nvSpPr>
          <p:cNvPr id="21508" name="Rectangle 3"/>
          <p:cNvSpPr>
            <a:spLocks noGrp="1" noChangeArrowheads="1"/>
          </p:cNvSpPr>
          <p:nvPr>
            <p:ph type="body" idx="4294967295"/>
          </p:nvPr>
        </p:nvSpPr>
        <p:spPr/>
        <p:txBody>
          <a:bodyPr/>
          <a:lstStyle/>
          <a:p>
            <a:pPr algn="just" eaLnBrk="1" hangingPunct="1"/>
            <a:r>
              <a:rPr lang="zh-CN" sz="3400" b="1" dirty="0" smtClean="0">
                <a:latin typeface="楷体" panose="02010609060101010101" charset="-122"/>
                <a:ea typeface="楷体" panose="02010609060101010101" charset="-122"/>
              </a:rPr>
              <a:t>优势</a:t>
            </a:r>
            <a:endParaRPr lang="en-US" sz="3400" b="1" dirty="0" smtClean="0">
              <a:latin typeface="楷体" panose="02010609060101010101" charset="-122"/>
              <a:ea typeface="楷体" panose="02010609060101010101" charset="-122"/>
            </a:endParaRPr>
          </a:p>
          <a:p>
            <a:pPr lvl="1"/>
            <a:r>
              <a:rPr lang="zh-CN" sz="2800" b="1" dirty="0" smtClean="0">
                <a:latin typeface="楷体" panose="02010609060101010101" charset="-122"/>
                <a:ea typeface="楷体" panose="02010609060101010101" charset="-122"/>
              </a:rPr>
              <a:t>优先从根节点开始测试，有助于早期实现并验证系统主要功能，给开发团队和用户带来成功的信心，也便于早期验证主要的控制和判断，</a:t>
            </a:r>
            <a:r>
              <a:rPr lang="zh-CN" sz="2800" b="1" dirty="0" smtClean="0">
                <a:solidFill>
                  <a:srgbClr val="FF0000"/>
                </a:solidFill>
                <a:latin typeface="楷体" panose="02010609060101010101" charset="-122"/>
                <a:ea typeface="楷体" panose="02010609060101010101" charset="-122"/>
              </a:rPr>
              <a:t>避免主控程序的缺陷</a:t>
            </a:r>
            <a:r>
              <a:rPr lang="zh-CN" sz="2800" b="1" dirty="0" smtClean="0">
                <a:latin typeface="楷体" panose="02010609060101010101" charset="-122"/>
                <a:ea typeface="楷体" panose="02010609060101010101" charset="-122"/>
              </a:rPr>
              <a:t>，确保开发进度</a:t>
            </a:r>
            <a:endParaRPr lang="zh-CN" sz="2800" b="1" dirty="0" smtClean="0">
              <a:latin typeface="楷体" panose="02010609060101010101" charset="-122"/>
              <a:ea typeface="楷体" panose="02010609060101010101" charset="-122"/>
            </a:endParaRPr>
          </a:p>
          <a:p>
            <a:pPr lvl="1"/>
            <a:r>
              <a:rPr lang="zh-CN" sz="2800" b="1" dirty="0" smtClean="0">
                <a:latin typeface="楷体" panose="02010609060101010101" charset="-122"/>
                <a:ea typeface="楷体" panose="02010609060101010101" charset="-122"/>
              </a:rPr>
              <a:t>单个测试用例包含多个模块，可从整体上降低测试用例规模</a:t>
            </a:r>
            <a:endParaRPr lang="zh-CN" sz="2800" b="1" dirty="0" smtClean="0">
              <a:latin typeface="楷体" panose="02010609060101010101" charset="-122"/>
              <a:ea typeface="楷体" panose="02010609060101010101" charset="-122"/>
            </a:endParaRPr>
          </a:p>
          <a:p>
            <a:pPr lvl="1"/>
            <a:r>
              <a:rPr lang="zh-CN" sz="2800" b="1" dirty="0" smtClean="0">
                <a:latin typeface="楷体" panose="02010609060101010101" charset="-122"/>
                <a:ea typeface="楷体" panose="02010609060101010101" charset="-122"/>
              </a:rPr>
              <a:t>采用递增方式展开测试，每个新的测试用例一般仅加入一个新的模块，便于缺陷定位</a:t>
            </a:r>
            <a:endParaRPr lang="zh-CN" sz="2800" b="1" dirty="0" smtClean="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500" fill="hold">
                                          <p:stCondLst>
                                            <p:cond delay="0"/>
                                          </p:stCondLst>
                                        </p:cTn>
                                        <p:tgtEl>
                                          <p:spTgt spid="21508">
                                            <p:txEl>
                                              <p:pRg st="1" end="1"/>
                                            </p:txEl>
                                          </p:spTgt>
                                        </p:tgtEl>
                                        <p:attrNameLst>
                                          <p:attrName>style.visibility</p:attrName>
                                        </p:attrNameLst>
                                      </p:cBhvr>
                                      <p:to>
                                        <p:strVal val="visible"/>
                                      </p:to>
                                    </p:set>
                                    <p:anim calcmode="lin" valueType="num">
                                      <p:cBhvr additive="base">
                                        <p:cTn id="7" dur="500" fill="hold"/>
                                        <p:tgtEl>
                                          <p:spTgt spid="2150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508">
                                            <p:txEl>
                                              <p:pRg st="2" end="2"/>
                                            </p:txEl>
                                          </p:spTgt>
                                        </p:tgtEl>
                                        <p:attrNameLst>
                                          <p:attrName>style.visibility</p:attrName>
                                        </p:attrNameLst>
                                      </p:cBhvr>
                                      <p:to>
                                        <p:strVal val="visible"/>
                                      </p:to>
                                    </p:set>
                                    <p:anim calcmode="lin" valueType="num">
                                      <p:cBhvr additive="base">
                                        <p:cTn id="13" dur="500" fill="hold"/>
                                        <p:tgtEl>
                                          <p:spTgt spid="2150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508">
                                            <p:txEl>
                                              <p:pRg st="3" end="3"/>
                                            </p:txEl>
                                          </p:spTgt>
                                        </p:tgtEl>
                                        <p:attrNameLst>
                                          <p:attrName>style.visibility</p:attrName>
                                        </p:attrNameLst>
                                      </p:cBhvr>
                                      <p:to>
                                        <p:strVal val="visible"/>
                                      </p:to>
                                    </p:set>
                                    <p:anim calcmode="lin" valueType="num">
                                      <p:cBhvr additive="base">
                                        <p:cTn id="19" dur="500" fill="hold"/>
                                        <p:tgtEl>
                                          <p:spTgt spid="2150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39036F84-B2F7-4A51-B3BD-BC08C7E3257F}" type="slidenum">
              <a:rPr lang="en-US" altLang="zh-CN" sz="1200"/>
            </a:fld>
            <a:endParaRPr lang="en-US" altLang="zh-CN" sz="1200"/>
          </a:p>
        </p:txBody>
      </p:sp>
      <p:sp>
        <p:nvSpPr>
          <p:cNvPr id="22531"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8.4 </a:t>
            </a:r>
            <a:r>
              <a:rPr lang="zh-CN" b="1" smtClean="0">
                <a:latin typeface="楷体" panose="02010609060101010101" charset="-122"/>
                <a:ea typeface="楷体" panose="02010609060101010101" charset="-122"/>
                <a:cs typeface="楷体" panose="02010609060101010101" charset="-122"/>
              </a:rPr>
              <a:t>集成测试遍历顺序的设计</a:t>
            </a:r>
            <a:endParaRPr lang="zh-CN" b="1" smtClean="0">
              <a:latin typeface="楷体" panose="02010609060101010101" charset="-122"/>
              <a:ea typeface="楷体" panose="02010609060101010101" charset="-122"/>
              <a:cs typeface="楷体" panose="02010609060101010101" charset="-122"/>
            </a:endParaRPr>
          </a:p>
        </p:txBody>
      </p:sp>
      <p:sp>
        <p:nvSpPr>
          <p:cNvPr id="22532" name="Rectangle 3"/>
          <p:cNvSpPr>
            <a:spLocks noGrp="1" noChangeArrowheads="1"/>
          </p:cNvSpPr>
          <p:nvPr>
            <p:ph type="body" idx="4294967295"/>
          </p:nvPr>
        </p:nvSpPr>
        <p:spPr/>
        <p:txBody>
          <a:bodyPr/>
          <a:lstStyle/>
          <a:p>
            <a:pPr algn="just" eaLnBrk="1" hangingPunct="1"/>
            <a:r>
              <a:rPr lang="zh-CN" sz="3400" b="1" smtClean="0">
                <a:latin typeface="楷体" panose="02010609060101010101" charset="-122"/>
                <a:ea typeface="楷体" panose="02010609060101010101" charset="-122"/>
              </a:rPr>
              <a:t>不足</a:t>
            </a:r>
            <a:endParaRPr lang="en-US" sz="3400" b="1" smtClean="0">
              <a:latin typeface="楷体" panose="02010609060101010101" charset="-122"/>
              <a:ea typeface="楷体" panose="02010609060101010101" charset="-122"/>
            </a:endParaRPr>
          </a:p>
          <a:p>
            <a:pPr lvl="1"/>
            <a:r>
              <a:rPr lang="zh-CN" sz="2800" b="1" smtClean="0">
                <a:latin typeface="楷体" panose="02010609060101010101" charset="-122"/>
                <a:ea typeface="楷体" panose="02010609060101010101" charset="-122"/>
              </a:rPr>
              <a:t>桩模块的开发和维护工作量较大</a:t>
            </a:r>
            <a:endParaRPr lang="zh-CN" sz="2800" b="1" smtClean="0">
              <a:latin typeface="楷体" panose="02010609060101010101" charset="-122"/>
              <a:ea typeface="楷体" panose="02010609060101010101" charset="-122"/>
            </a:endParaRPr>
          </a:p>
          <a:p>
            <a:pPr lvl="1"/>
            <a:r>
              <a:rPr lang="zh-CN" sz="2800" b="1" smtClean="0">
                <a:latin typeface="楷体" panose="02010609060101010101" charset="-122"/>
                <a:ea typeface="楷体" panose="02010609060101010101" charset="-122"/>
              </a:rPr>
              <a:t>难以早期发现底层模块中复杂算法的缺陷，且随着测试的进行，系统越来越复杂，底层模块的测试很难保证充分性</a:t>
            </a:r>
            <a:endParaRPr lang="zh-CN" sz="2800" b="1" smtClean="0">
              <a:latin typeface="楷体" panose="02010609060101010101" charset="-122"/>
              <a:ea typeface="楷体" panose="02010609060101010101" charset="-122"/>
            </a:endParaRPr>
          </a:p>
          <a:p>
            <a:pPr lvl="1"/>
            <a:r>
              <a:rPr lang="zh-CN" sz="2800" b="1" smtClean="0">
                <a:latin typeface="楷体" panose="02010609060101010101" charset="-122"/>
                <a:ea typeface="楷体" panose="02010609060101010101" charset="-122"/>
              </a:rPr>
              <a:t>不利于测试的并行，难以充分展开人力</a:t>
            </a:r>
            <a:endParaRPr lang="zh-CN" sz="2800" b="1" smtClean="0">
              <a:latin typeface="楷体" panose="02010609060101010101" charset="-122"/>
              <a:ea typeface="楷体" panose="02010609060101010101"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396D6DA-9E65-4D4E-B70B-7852FE7CBB01}" type="slidenum">
              <a:rPr lang="en-US" altLang="zh-CN" sz="1200"/>
            </a:fld>
            <a:endParaRPr lang="en-US" altLang="zh-CN" sz="1200"/>
          </a:p>
        </p:txBody>
      </p:sp>
      <p:sp>
        <p:nvSpPr>
          <p:cNvPr id="23555"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8.4 </a:t>
            </a:r>
            <a:r>
              <a:rPr lang="zh-CN" b="1" smtClean="0">
                <a:latin typeface="楷体" panose="02010609060101010101" charset="-122"/>
                <a:ea typeface="楷体" panose="02010609060101010101" charset="-122"/>
                <a:cs typeface="楷体" panose="02010609060101010101" charset="-122"/>
              </a:rPr>
              <a:t>集成测试遍历顺序的设计</a:t>
            </a:r>
            <a:endParaRPr lang="zh-CN" b="1" smtClean="0">
              <a:latin typeface="楷体" panose="02010609060101010101" charset="-122"/>
              <a:ea typeface="楷体" panose="02010609060101010101" charset="-122"/>
              <a:cs typeface="楷体" panose="02010609060101010101" charset="-122"/>
            </a:endParaRPr>
          </a:p>
        </p:txBody>
      </p:sp>
      <p:sp>
        <p:nvSpPr>
          <p:cNvPr id="23556" name="Rectangle 3"/>
          <p:cNvSpPr>
            <a:spLocks noGrp="1" noChangeArrowheads="1"/>
          </p:cNvSpPr>
          <p:nvPr>
            <p:ph type="body" idx="4294967295"/>
          </p:nvPr>
        </p:nvSpPr>
        <p:spPr/>
        <p:txBody>
          <a:bodyPr/>
          <a:lstStyle/>
          <a:p>
            <a:pPr algn="just" eaLnBrk="1" hangingPunct="1"/>
            <a:r>
              <a:rPr lang="zh-CN" sz="3400" b="1" smtClean="0">
                <a:latin typeface="楷体" panose="02010609060101010101" charset="-122"/>
                <a:ea typeface="楷体" panose="02010609060101010101" charset="-122"/>
                <a:cs typeface="楷体" panose="02010609060101010101" charset="-122"/>
              </a:rPr>
              <a:t>自底向上的集成</a:t>
            </a:r>
            <a:r>
              <a:rPr lang="en-US" altLang="zh-CN" sz="3400" b="1" smtClean="0">
                <a:latin typeface="楷体" panose="02010609060101010101" charset="-122"/>
                <a:ea typeface="楷体" panose="02010609060101010101" charset="-122"/>
                <a:cs typeface="楷体" panose="02010609060101010101" charset="-122"/>
              </a:rPr>
              <a:t>(Bottom Up)</a:t>
            </a:r>
            <a:endParaRPr lang="en-US" altLang="zh-CN" sz="3400" b="1" smtClean="0">
              <a:latin typeface="楷体" panose="02010609060101010101" charset="-122"/>
              <a:ea typeface="楷体" panose="02010609060101010101" charset="-122"/>
              <a:cs typeface="楷体" panose="02010609060101010101" charset="-122"/>
            </a:endParaRPr>
          </a:p>
          <a:p>
            <a:pPr lvl="1" algn="just" eaLnBrk="1" hangingPunct="1"/>
            <a:r>
              <a:rPr lang="zh-CN" sz="2800" b="1" smtClean="0">
                <a:latin typeface="楷体" panose="02010609060101010101" charset="-122"/>
                <a:ea typeface="楷体" panose="02010609060101010101" charset="-122"/>
                <a:cs typeface="楷体" panose="02010609060101010101" charset="-122"/>
              </a:rPr>
              <a:t>基本思想：从底层模块</a:t>
            </a:r>
            <a:r>
              <a:rPr lang="en-US" altLang="zh-CN" sz="2800" b="1" smtClean="0">
                <a:latin typeface="楷体" panose="02010609060101010101" charset="-122"/>
                <a:ea typeface="楷体" panose="02010609060101010101" charset="-122"/>
                <a:cs typeface="楷体" panose="02010609060101010101" charset="-122"/>
              </a:rPr>
              <a:t>(</a:t>
            </a:r>
            <a:r>
              <a:rPr lang="zh-CN" sz="2800" b="1" smtClean="0">
                <a:latin typeface="楷体" panose="02010609060101010101" charset="-122"/>
                <a:ea typeface="楷体" panose="02010609060101010101" charset="-122"/>
                <a:cs typeface="楷体" panose="02010609060101010101" charset="-122"/>
              </a:rPr>
              <a:t>即叶子节点</a:t>
            </a:r>
            <a:r>
              <a:rPr lang="en-US" altLang="zh-CN" sz="2800" b="1" smtClean="0">
                <a:latin typeface="楷体" panose="02010609060101010101" charset="-122"/>
                <a:ea typeface="楷体" panose="02010609060101010101" charset="-122"/>
                <a:cs typeface="楷体" panose="02010609060101010101" charset="-122"/>
              </a:rPr>
              <a:t>)</a:t>
            </a:r>
            <a:r>
              <a:rPr lang="zh-CN" sz="2800" b="1" smtClean="0">
                <a:latin typeface="楷体" panose="02010609060101010101" charset="-122"/>
                <a:ea typeface="楷体" panose="02010609060101010101" charset="-122"/>
                <a:cs typeface="楷体" panose="02010609060101010101" charset="-122"/>
              </a:rPr>
              <a:t>开始，按照调用图的结构，从下而上，逐层将各模块组装起来</a:t>
            </a:r>
            <a:endParaRPr lang="zh-CN" sz="2800" b="1" smtClean="0">
              <a:latin typeface="楷体" panose="02010609060101010101" charset="-122"/>
              <a:ea typeface="楷体" panose="02010609060101010101" charset="-122"/>
              <a:cs typeface="楷体" panose="02010609060101010101"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3957BA11-5369-4F13-8F73-5774C4B23392}" type="slidenum">
              <a:rPr lang="en-US" altLang="zh-CN" sz="1200"/>
            </a:fld>
            <a:endParaRPr lang="en-US" altLang="zh-CN" sz="1200"/>
          </a:p>
        </p:txBody>
      </p:sp>
      <p:sp>
        <p:nvSpPr>
          <p:cNvPr id="24579"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8.4 </a:t>
            </a:r>
            <a:r>
              <a:rPr lang="zh-CN" b="1" smtClean="0">
                <a:latin typeface="楷体" panose="02010609060101010101" charset="-122"/>
                <a:ea typeface="楷体" panose="02010609060101010101" charset="-122"/>
                <a:cs typeface="楷体" panose="02010609060101010101" charset="-122"/>
              </a:rPr>
              <a:t>集成测试遍历顺序的设计</a:t>
            </a:r>
            <a:endParaRPr lang="zh-CN" b="1" smtClean="0">
              <a:latin typeface="楷体" panose="02010609060101010101" charset="-122"/>
              <a:ea typeface="楷体" panose="02010609060101010101" charset="-122"/>
              <a:cs typeface="楷体" panose="02010609060101010101" charset="-122"/>
            </a:endParaRPr>
          </a:p>
        </p:txBody>
      </p:sp>
      <p:sp>
        <p:nvSpPr>
          <p:cNvPr id="24580"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anose="02010800040101010101" pitchFamily="2" charset="-122"/>
              </a:rPr>
              <a:t>捉虫实践</a:t>
            </a:r>
            <a:r>
              <a:rPr lang="en-US" altLang="zh-CN" sz="3400" b="1" smtClean="0">
                <a:solidFill>
                  <a:srgbClr val="0000FF"/>
                </a:solidFill>
                <a:ea typeface="华文新魏" panose="02010800040101010101" pitchFamily="2" charset="-122"/>
              </a:rPr>
              <a:t>6</a:t>
            </a:r>
            <a:r>
              <a:rPr lang="zh-CN" sz="3400" b="1" smtClean="0">
                <a:solidFill>
                  <a:srgbClr val="0000FF"/>
                </a:solidFill>
                <a:ea typeface="华文新魏" panose="02010800040101010101" pitchFamily="2" charset="-122"/>
              </a:rPr>
              <a:t>：第二日问题</a:t>
            </a:r>
            <a:endParaRPr lang="en-US" sz="3400" b="1" smtClean="0">
              <a:solidFill>
                <a:srgbClr val="0000FF"/>
              </a:solidFill>
              <a:ea typeface="华文新魏" panose="02010800040101010101" pitchFamily="2" charset="-122"/>
            </a:endParaRPr>
          </a:p>
        </p:txBody>
      </p:sp>
      <p:pic>
        <p:nvPicPr>
          <p:cNvPr id="24581" name="Picture 6" descr="8t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50" y="2356485"/>
            <a:ext cx="12091035" cy="381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FCCB56C1-8777-4A7A-8627-63C856A26731}" type="slidenum">
              <a:rPr lang="en-US" altLang="zh-CN" sz="1200"/>
            </a:fld>
            <a:endParaRPr lang="en-US" altLang="zh-CN" sz="1200"/>
          </a:p>
        </p:txBody>
      </p:sp>
      <p:sp>
        <p:nvSpPr>
          <p:cNvPr id="25603"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8.4 </a:t>
            </a:r>
            <a:r>
              <a:rPr lang="zh-CN" b="1" smtClean="0">
                <a:latin typeface="楷体" panose="02010609060101010101" charset="-122"/>
                <a:ea typeface="楷体" panose="02010609060101010101" charset="-122"/>
                <a:cs typeface="楷体" panose="02010609060101010101" charset="-122"/>
              </a:rPr>
              <a:t>集成测试遍历顺序的设计</a:t>
            </a:r>
            <a:endParaRPr lang="zh-CN" b="1" smtClean="0">
              <a:latin typeface="楷体" panose="02010609060101010101" charset="-122"/>
              <a:ea typeface="楷体" panose="02010609060101010101" charset="-122"/>
              <a:cs typeface="楷体" panose="02010609060101010101" charset="-122"/>
            </a:endParaRPr>
          </a:p>
        </p:txBody>
      </p:sp>
      <p:sp>
        <p:nvSpPr>
          <p:cNvPr id="25604" name="Rectangle 3"/>
          <p:cNvSpPr>
            <a:spLocks noGrp="1" noChangeArrowheads="1"/>
          </p:cNvSpPr>
          <p:nvPr>
            <p:ph type="body" idx="4294967295"/>
          </p:nvPr>
        </p:nvSpPr>
        <p:spPr/>
        <p:txBody>
          <a:bodyPr/>
          <a:lstStyle/>
          <a:p>
            <a:pPr algn="just" eaLnBrk="1" hangingPunct="1"/>
            <a:r>
              <a:rPr lang="zh-CN" sz="3400" b="1" smtClean="0">
                <a:latin typeface="楷体" panose="02010609060101010101" charset="-122"/>
                <a:ea typeface="楷体" panose="02010609060101010101" charset="-122"/>
              </a:rPr>
              <a:t>优势</a:t>
            </a:r>
            <a:endParaRPr lang="en-US" sz="3400" b="1" smtClean="0">
              <a:latin typeface="楷体" panose="02010609060101010101" charset="-122"/>
              <a:ea typeface="楷体" panose="02010609060101010101" charset="-122"/>
            </a:endParaRPr>
          </a:p>
          <a:p>
            <a:pPr lvl="1"/>
            <a:r>
              <a:rPr lang="zh-CN" sz="2800" b="1" smtClean="0">
                <a:latin typeface="楷体" panose="02010609060101010101" charset="-122"/>
                <a:ea typeface="楷体" panose="02010609060101010101" charset="-122"/>
              </a:rPr>
              <a:t>优先从叶子节点开始测试，有助于早期发现底层模块中复杂算法的缺陷，且驱动模块的开发有利于规范和约束系统上层模块的设计，在一定程度上增加系统可测试性</a:t>
            </a:r>
            <a:endParaRPr lang="zh-CN" sz="2800" b="1" smtClean="0">
              <a:latin typeface="楷体" panose="02010609060101010101" charset="-122"/>
              <a:ea typeface="楷体" panose="02010609060101010101" charset="-122"/>
            </a:endParaRPr>
          </a:p>
          <a:p>
            <a:pPr lvl="1"/>
            <a:r>
              <a:rPr lang="zh-CN" sz="2800" b="1" smtClean="0">
                <a:latin typeface="楷体" panose="02010609060101010101" charset="-122"/>
                <a:ea typeface="楷体" panose="02010609060101010101" charset="-122"/>
              </a:rPr>
              <a:t>单个测试用例包含多个模块，可从整体上降低测试用例规模</a:t>
            </a:r>
            <a:endParaRPr lang="zh-CN" sz="2800" b="1" smtClean="0">
              <a:latin typeface="楷体" panose="02010609060101010101" charset="-122"/>
              <a:ea typeface="楷体" panose="02010609060101010101" charset="-122"/>
            </a:endParaRPr>
          </a:p>
          <a:p>
            <a:pPr lvl="1"/>
            <a:r>
              <a:rPr lang="zh-CN" sz="2800" b="1" smtClean="0">
                <a:latin typeface="楷体" panose="02010609060101010101" charset="-122"/>
                <a:ea typeface="楷体" panose="02010609060101010101" charset="-122"/>
              </a:rPr>
              <a:t>多个集成测试可并行展开，确保测试工作进度</a:t>
            </a:r>
            <a:endParaRPr lang="zh-CN" sz="2800" b="1" smtClean="0">
              <a:latin typeface="楷体" panose="02010609060101010101" charset="-122"/>
              <a:ea typeface="楷体" panose="02010609060101010101" charset="-122"/>
            </a:endParaRPr>
          </a:p>
        </p:txBody>
      </p:sp>
      <p:sp>
        <p:nvSpPr>
          <p:cNvPr id="25605"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500" fill="hold">
                                          <p:stCondLst>
                                            <p:cond delay="0"/>
                                          </p:stCondLst>
                                        </p:cTn>
                                        <p:tgtEl>
                                          <p:spTgt spid="25604">
                                            <p:txEl>
                                              <p:pRg st="1" end="1"/>
                                            </p:txEl>
                                          </p:spTgt>
                                        </p:tgtEl>
                                        <p:attrNameLst>
                                          <p:attrName>style.visibility</p:attrName>
                                        </p:attrNameLst>
                                      </p:cBhvr>
                                      <p:to>
                                        <p:strVal val="visible"/>
                                      </p:to>
                                    </p:set>
                                    <p:anim calcmode="lin" valueType="num">
                                      <p:cBhvr additive="base">
                                        <p:cTn id="7" dur="500" fill="hold"/>
                                        <p:tgtEl>
                                          <p:spTgt spid="2560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500" fill="hold">
                                          <p:stCondLst>
                                            <p:cond delay="0"/>
                                          </p:stCondLst>
                                        </p:cTn>
                                        <p:tgtEl>
                                          <p:spTgt spid="25604">
                                            <p:txEl>
                                              <p:pRg st="2" end="2"/>
                                            </p:txEl>
                                          </p:spTgt>
                                        </p:tgtEl>
                                        <p:attrNameLst>
                                          <p:attrName>style.visibility</p:attrName>
                                        </p:attrNameLst>
                                      </p:cBhvr>
                                      <p:to>
                                        <p:strVal val="visible"/>
                                      </p:to>
                                    </p:set>
                                    <p:anim calcmode="lin" valueType="num">
                                      <p:cBhvr additive="base">
                                        <p:cTn id="13" dur="500" fill="hold"/>
                                        <p:tgtEl>
                                          <p:spTgt spid="2560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500" fill="hold">
                                          <p:stCondLst>
                                            <p:cond delay="0"/>
                                          </p:stCondLst>
                                        </p:cTn>
                                        <p:tgtEl>
                                          <p:spTgt spid="25604">
                                            <p:txEl>
                                              <p:pRg st="3" end="3"/>
                                            </p:txEl>
                                          </p:spTgt>
                                        </p:tgtEl>
                                        <p:attrNameLst>
                                          <p:attrName>style.visibility</p:attrName>
                                        </p:attrNameLst>
                                      </p:cBhvr>
                                      <p:to>
                                        <p:strVal val="visible"/>
                                      </p:to>
                                    </p:set>
                                    <p:anim calcmode="lin" valueType="num">
                                      <p:cBhvr additive="base">
                                        <p:cTn id="19" dur="500" fill="hold"/>
                                        <p:tgtEl>
                                          <p:spTgt spid="2560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9D3A8528-F967-4879-B5C6-7B44546CF3D9}" type="slidenum">
              <a:rPr lang="en-US" altLang="zh-CN" sz="1200"/>
            </a:fld>
            <a:endParaRPr lang="en-US" altLang="zh-CN" sz="1200"/>
          </a:p>
        </p:txBody>
      </p:sp>
      <p:sp>
        <p:nvSpPr>
          <p:cNvPr id="26627"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8.4 </a:t>
            </a:r>
            <a:r>
              <a:rPr lang="zh-CN" b="1" smtClean="0">
                <a:latin typeface="楷体" panose="02010609060101010101" charset="-122"/>
                <a:ea typeface="楷体" panose="02010609060101010101" charset="-122"/>
                <a:cs typeface="楷体" panose="02010609060101010101" charset="-122"/>
              </a:rPr>
              <a:t>集成测试遍历顺序的设计</a:t>
            </a:r>
            <a:endParaRPr lang="zh-CN" b="1" smtClean="0">
              <a:latin typeface="楷体" panose="02010609060101010101" charset="-122"/>
              <a:ea typeface="楷体" panose="02010609060101010101" charset="-122"/>
              <a:cs typeface="楷体" panose="02010609060101010101" charset="-122"/>
            </a:endParaRPr>
          </a:p>
        </p:txBody>
      </p:sp>
      <p:sp>
        <p:nvSpPr>
          <p:cNvPr id="26628" name="Rectangle 3"/>
          <p:cNvSpPr>
            <a:spLocks noGrp="1" noChangeArrowheads="1"/>
          </p:cNvSpPr>
          <p:nvPr>
            <p:ph type="body" idx="4294967295"/>
          </p:nvPr>
        </p:nvSpPr>
        <p:spPr/>
        <p:txBody>
          <a:bodyPr/>
          <a:lstStyle/>
          <a:p>
            <a:pPr algn="just" eaLnBrk="1" hangingPunct="1"/>
            <a:r>
              <a:rPr lang="zh-CN" sz="3400" b="1" smtClean="0">
                <a:latin typeface="楷体" panose="02010609060101010101" charset="-122"/>
                <a:ea typeface="楷体" panose="02010609060101010101" charset="-122"/>
              </a:rPr>
              <a:t>不足</a:t>
            </a:r>
            <a:endParaRPr lang="en-US" sz="3400" b="1" smtClean="0">
              <a:latin typeface="楷体" panose="02010609060101010101" charset="-122"/>
              <a:ea typeface="楷体" panose="02010609060101010101" charset="-122"/>
            </a:endParaRPr>
          </a:p>
          <a:p>
            <a:pPr lvl="1"/>
            <a:r>
              <a:rPr lang="zh-CN" sz="2800" b="1" smtClean="0">
                <a:latin typeface="楷体" panose="02010609060101010101" charset="-122"/>
                <a:ea typeface="楷体" panose="02010609060101010101" charset="-122"/>
              </a:rPr>
              <a:t>驱动模块的开发和维护工作量较大</a:t>
            </a:r>
            <a:endParaRPr lang="zh-CN" sz="2800" b="1" smtClean="0">
              <a:latin typeface="楷体" panose="02010609060101010101" charset="-122"/>
              <a:ea typeface="楷体" panose="02010609060101010101" charset="-122"/>
            </a:endParaRPr>
          </a:p>
          <a:p>
            <a:pPr lvl="1"/>
            <a:r>
              <a:rPr lang="zh-CN" sz="2800" b="1" smtClean="0">
                <a:latin typeface="楷体" panose="02010609060101010101" charset="-122"/>
                <a:ea typeface="楷体" panose="02010609060101010101" charset="-122"/>
              </a:rPr>
              <a:t>难以早期发现上层模块中有关逻辑和控制方面的缺陷</a:t>
            </a:r>
            <a:endParaRPr lang="zh-CN" sz="2800" b="1" smtClean="0">
              <a:latin typeface="楷体" panose="02010609060101010101" charset="-122"/>
              <a:ea typeface="楷体" panose="02010609060101010101" charset="-122"/>
            </a:endParaRPr>
          </a:p>
          <a:p>
            <a:pPr lvl="1"/>
            <a:r>
              <a:rPr lang="zh-CN" sz="2800" b="1" smtClean="0">
                <a:latin typeface="楷体" panose="02010609060101010101" charset="-122"/>
                <a:ea typeface="楷体" panose="02010609060101010101" charset="-122"/>
              </a:rPr>
              <a:t>直至加入最后一个模块才能看到整个系统框架，难以早期发现时序问题和资源竞争问题</a:t>
            </a:r>
            <a:endParaRPr lang="zh-CN" sz="2800" b="1" smtClean="0">
              <a:latin typeface="楷体" panose="02010609060101010101" charset="-122"/>
              <a:ea typeface="楷体" panose="02010609060101010101"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62851BE9-1212-4185-94FB-532953304432}" type="slidenum">
              <a:rPr lang="en-US" altLang="zh-CN" sz="1200"/>
            </a:fld>
            <a:endParaRPr lang="en-US" altLang="zh-CN" sz="1200"/>
          </a:p>
        </p:txBody>
      </p:sp>
      <p:sp>
        <p:nvSpPr>
          <p:cNvPr id="27651"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8.4 </a:t>
            </a:r>
            <a:r>
              <a:rPr lang="zh-CN" b="1" smtClean="0">
                <a:latin typeface="楷体" panose="02010609060101010101" charset="-122"/>
                <a:ea typeface="楷体" panose="02010609060101010101" charset="-122"/>
                <a:cs typeface="楷体" panose="02010609060101010101" charset="-122"/>
              </a:rPr>
              <a:t>集成测试遍历顺序的设计</a:t>
            </a:r>
            <a:endParaRPr lang="zh-CN" b="1" smtClean="0">
              <a:latin typeface="楷体" panose="02010609060101010101" charset="-122"/>
              <a:ea typeface="楷体" panose="02010609060101010101" charset="-122"/>
              <a:cs typeface="楷体" panose="02010609060101010101" charset="-122"/>
            </a:endParaRPr>
          </a:p>
        </p:txBody>
      </p:sp>
      <p:sp>
        <p:nvSpPr>
          <p:cNvPr id="27652" name="Rectangle 3"/>
          <p:cNvSpPr>
            <a:spLocks noGrp="1" noChangeArrowheads="1"/>
          </p:cNvSpPr>
          <p:nvPr>
            <p:ph type="body" idx="4294967295"/>
          </p:nvPr>
        </p:nvSpPr>
        <p:spPr/>
        <p:txBody>
          <a:bodyPr/>
          <a:lstStyle/>
          <a:p>
            <a:pPr algn="just" eaLnBrk="1" hangingPunct="1"/>
            <a:r>
              <a:rPr lang="zh-CN" sz="3400" b="1" smtClean="0">
                <a:latin typeface="楷体" panose="02010609060101010101" charset="-122"/>
                <a:ea typeface="楷体" panose="02010609060101010101" charset="-122"/>
                <a:cs typeface="楷体" panose="02010609060101010101" charset="-122"/>
              </a:rPr>
              <a:t>三明治集成</a:t>
            </a:r>
            <a:r>
              <a:rPr lang="en-US" altLang="zh-CN" sz="3400" b="1" smtClean="0">
                <a:latin typeface="楷体" panose="02010609060101010101" charset="-122"/>
                <a:ea typeface="楷体" panose="02010609060101010101" charset="-122"/>
                <a:cs typeface="楷体" panose="02010609060101010101" charset="-122"/>
              </a:rPr>
              <a:t>(Sandwich)</a:t>
            </a:r>
            <a:endParaRPr lang="en-US" altLang="zh-CN" sz="3400" b="1" smtClean="0">
              <a:latin typeface="楷体" panose="02010609060101010101" charset="-122"/>
              <a:ea typeface="楷体" panose="02010609060101010101" charset="-122"/>
              <a:cs typeface="楷体" panose="02010609060101010101" charset="-122"/>
            </a:endParaRPr>
          </a:p>
          <a:p>
            <a:pPr lvl="1" algn="just" eaLnBrk="1" hangingPunct="1"/>
            <a:r>
              <a:rPr lang="zh-CN" sz="2800" b="1" smtClean="0">
                <a:latin typeface="楷体" panose="02010609060101010101" charset="-122"/>
                <a:ea typeface="楷体" panose="02010609060101010101" charset="-122"/>
                <a:cs typeface="楷体" panose="02010609060101010101" charset="-122"/>
              </a:rPr>
              <a:t>基本思想：将自顶向下和自底向上集成方法结合起来的集成策略。在调用图上按照一定的策略，分别自顶向下和自底向上展开集成，并在子树上进行大爆炸集成</a:t>
            </a:r>
            <a:endParaRPr lang="zh-CN" sz="2800" b="1" smtClean="0">
              <a:latin typeface="楷体" panose="02010609060101010101" charset="-122"/>
              <a:ea typeface="楷体" panose="02010609060101010101" charset="-122"/>
              <a:cs typeface="楷体" panose="02010609060101010101" charset="-122"/>
            </a:endParaRPr>
          </a:p>
        </p:txBody>
      </p:sp>
      <p:sp>
        <p:nvSpPr>
          <p:cNvPr id="27653"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CA4BE290-2B1A-49AE-A5DD-BC383FB8326C}" type="slidenum">
              <a:rPr lang="en-US" altLang="zh-CN" sz="1200"/>
            </a:fld>
            <a:endParaRPr lang="en-US" altLang="zh-CN" sz="1200"/>
          </a:p>
        </p:txBody>
      </p:sp>
      <p:sp>
        <p:nvSpPr>
          <p:cNvPr id="28675"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8.4 </a:t>
            </a:r>
            <a:r>
              <a:rPr lang="zh-CN" b="1" smtClean="0">
                <a:latin typeface="楷体" panose="02010609060101010101" charset="-122"/>
                <a:ea typeface="楷体" panose="02010609060101010101" charset="-122"/>
                <a:cs typeface="楷体" panose="02010609060101010101" charset="-122"/>
              </a:rPr>
              <a:t>集成测试遍历顺序的设计</a:t>
            </a:r>
            <a:endParaRPr lang="zh-CN" b="1" smtClean="0">
              <a:latin typeface="楷体" panose="02010609060101010101" charset="-122"/>
              <a:ea typeface="楷体" panose="02010609060101010101" charset="-122"/>
              <a:cs typeface="楷体" panose="02010609060101010101" charset="-122"/>
            </a:endParaRPr>
          </a:p>
        </p:txBody>
      </p:sp>
      <p:sp>
        <p:nvSpPr>
          <p:cNvPr id="28676" name="Rectangle 3"/>
          <p:cNvSpPr>
            <a:spLocks noGrp="1" noChangeArrowheads="1"/>
          </p:cNvSpPr>
          <p:nvPr>
            <p:ph type="body" idx="4294967295"/>
          </p:nvPr>
        </p:nvSpPr>
        <p:spPr/>
        <p:txBody>
          <a:bodyPr/>
          <a:lstStyle/>
          <a:p>
            <a:pPr algn="just" eaLnBrk="1" hangingPunct="1"/>
            <a:r>
              <a:rPr lang="zh-CN" sz="3400" b="1" smtClean="0">
                <a:latin typeface="楷体" panose="02010609060101010101" charset="-122"/>
                <a:ea typeface="楷体" panose="02010609060101010101" charset="-122"/>
                <a:cs typeface="楷体" panose="02010609060101010101" charset="-122"/>
              </a:rPr>
              <a:t>策略</a:t>
            </a:r>
            <a:r>
              <a:rPr lang="en-US" altLang="zh-CN" sz="3400" b="1" smtClean="0">
                <a:latin typeface="楷体" panose="02010609060101010101" charset="-122"/>
                <a:ea typeface="楷体" panose="02010609060101010101" charset="-122"/>
                <a:cs typeface="楷体" panose="02010609060101010101" charset="-122"/>
              </a:rPr>
              <a:t>1</a:t>
            </a:r>
            <a:endParaRPr lang="en-US" altLang="zh-CN" sz="3400" b="1" smtClean="0">
              <a:latin typeface="楷体" panose="02010609060101010101" charset="-122"/>
              <a:ea typeface="楷体" panose="02010609060101010101" charset="-122"/>
              <a:cs typeface="楷体" panose="02010609060101010101" charset="-122"/>
            </a:endParaRPr>
          </a:p>
          <a:p>
            <a:pPr lvl="1" algn="just" eaLnBrk="1" hangingPunct="1"/>
            <a:r>
              <a:rPr lang="zh-CN" sz="2800" b="1" smtClean="0">
                <a:latin typeface="楷体" panose="02010609060101010101" charset="-122"/>
                <a:ea typeface="楷体" panose="02010609060101010101" charset="-122"/>
                <a:cs typeface="楷体" panose="02010609060101010101" charset="-122"/>
              </a:rPr>
              <a:t>将系统划分为三层，中间层为目标层，测试时对目标层上面的层使用自顶向下的集成策略，对目标层下面的层使用自底向上的集成策略。</a:t>
            </a:r>
            <a:endParaRPr lang="zh-CN" sz="2800" b="1" smtClean="0">
              <a:latin typeface="楷体" panose="02010609060101010101" charset="-122"/>
              <a:ea typeface="楷体" panose="02010609060101010101" charset="-122"/>
              <a:cs typeface="楷体" panose="02010609060101010101" charset="-122"/>
            </a:endParaRPr>
          </a:p>
        </p:txBody>
      </p:sp>
      <p:sp>
        <p:nvSpPr>
          <p:cNvPr id="28677"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D75DA272-A190-4216-A6C6-C2B3B8CB4071}" type="slidenum">
              <a:rPr lang="en-US" altLang="zh-CN" sz="1200"/>
            </a:fld>
            <a:endParaRPr lang="en-US" altLang="zh-CN" sz="1200"/>
          </a:p>
        </p:txBody>
      </p:sp>
      <p:sp>
        <p:nvSpPr>
          <p:cNvPr id="5123" name="Rectangle 2"/>
          <p:cNvSpPr>
            <a:spLocks noGrp="1" noChangeArrowheads="1"/>
          </p:cNvSpPr>
          <p:nvPr>
            <p:ph type="title" idx="4294967295"/>
          </p:nvPr>
        </p:nvSpPr>
        <p:spPr/>
        <p:txBody>
          <a:bodyPr/>
          <a:lstStyle/>
          <a:p>
            <a:pPr eaLnBrk="1" hangingPunct="1"/>
            <a:r>
              <a:rPr lang="zh-CN" b="1" smtClean="0">
                <a:latin typeface="楷体" panose="02010609060101010101" charset="-122"/>
                <a:ea typeface="楷体" panose="02010609060101010101" charset="-122"/>
                <a:cs typeface="楷体" panose="02010609060101010101" charset="-122"/>
              </a:rPr>
              <a:t>第</a:t>
            </a:r>
            <a:r>
              <a:rPr lang="en-US" altLang="zh-CN" b="1" smtClean="0">
                <a:latin typeface="楷体" panose="02010609060101010101" charset="-122"/>
                <a:ea typeface="楷体" panose="02010609060101010101" charset="-122"/>
                <a:cs typeface="楷体" panose="02010609060101010101" charset="-122"/>
              </a:rPr>
              <a:t>8</a:t>
            </a:r>
            <a:r>
              <a:rPr lang="zh-CN" b="1" smtClean="0">
                <a:latin typeface="楷体" panose="02010609060101010101" charset="-122"/>
                <a:ea typeface="楷体" panose="02010609060101010101" charset="-122"/>
                <a:cs typeface="楷体" panose="02010609060101010101" charset="-122"/>
              </a:rPr>
              <a:t>章  集成测试</a:t>
            </a:r>
            <a:endParaRPr lang="zh-CN" b="1" smtClean="0">
              <a:latin typeface="楷体" panose="02010609060101010101" charset="-122"/>
              <a:ea typeface="楷体" panose="02010609060101010101" charset="-122"/>
              <a:cs typeface="楷体" panose="02010609060101010101" charset="-122"/>
            </a:endParaRPr>
          </a:p>
        </p:txBody>
      </p:sp>
      <p:sp>
        <p:nvSpPr>
          <p:cNvPr id="5124" name="Rectangle 3"/>
          <p:cNvSpPr>
            <a:spLocks noGrp="1" noChangeArrowheads="1"/>
          </p:cNvSpPr>
          <p:nvPr>
            <p:ph type="body" idx="4294967295"/>
          </p:nvPr>
        </p:nvSpPr>
        <p:spPr/>
        <p:txBody>
          <a:bodyPr/>
          <a:lstStyle/>
          <a:p>
            <a:pPr eaLnBrk="1" hangingPunct="1"/>
            <a:r>
              <a:rPr lang="zh-CN" sz="3400" b="1" smtClean="0">
                <a:latin typeface="楷体" panose="02010609060101010101" charset="-122"/>
                <a:ea typeface="楷体" panose="02010609060101010101" charset="-122"/>
              </a:rPr>
              <a:t>本章内容</a:t>
            </a:r>
            <a:endParaRPr lang="zh-CN" sz="3400" b="1" smtClean="0">
              <a:latin typeface="楷体" panose="02010609060101010101" charset="-122"/>
              <a:ea typeface="楷体" panose="02010609060101010101" charset="-122"/>
            </a:endParaRPr>
          </a:p>
          <a:p>
            <a:pPr lvl="1" eaLnBrk="1" hangingPunct="1"/>
            <a:r>
              <a:rPr lang="zh-CN" sz="2945" b="1" smtClean="0">
                <a:latin typeface="楷体" panose="02010609060101010101" charset="-122"/>
                <a:ea typeface="楷体" panose="02010609060101010101" charset="-122"/>
              </a:rPr>
              <a:t>集成测试概述</a:t>
            </a:r>
            <a:endParaRPr lang="zh-CN" sz="2945" b="1" smtClean="0">
              <a:latin typeface="楷体" panose="02010609060101010101" charset="-122"/>
              <a:ea typeface="楷体" panose="02010609060101010101" charset="-122"/>
            </a:endParaRPr>
          </a:p>
          <a:p>
            <a:pPr lvl="1" eaLnBrk="1" hangingPunct="1"/>
            <a:r>
              <a:rPr lang="zh-CN" sz="2800" b="1" smtClean="0">
                <a:latin typeface="楷体" panose="02010609060101010101" charset="-122"/>
                <a:ea typeface="楷体" panose="02010609060101010101" charset="-122"/>
              </a:rPr>
              <a:t>单个集成测试用例的设计</a:t>
            </a:r>
            <a:endParaRPr lang="en-US" sz="2800" b="1" smtClean="0">
              <a:latin typeface="楷体" panose="02010609060101010101" charset="-122"/>
              <a:ea typeface="楷体" panose="02010609060101010101" charset="-122"/>
            </a:endParaRPr>
          </a:p>
          <a:p>
            <a:pPr lvl="1" eaLnBrk="1" hangingPunct="1"/>
            <a:r>
              <a:rPr lang="zh-CN" sz="2800" b="1" smtClean="0">
                <a:latin typeface="楷体" panose="02010609060101010101" charset="-122"/>
                <a:ea typeface="楷体" panose="02010609060101010101" charset="-122"/>
              </a:rPr>
              <a:t>集成测试遍历顺序的设计</a:t>
            </a:r>
            <a:endParaRPr lang="en-US" sz="3100" b="1" smtClean="0">
              <a:latin typeface="楷体" panose="02010609060101010101" charset="-122"/>
              <a:ea typeface="楷体" panose="02010609060101010101" charset="-122"/>
            </a:endParaRPr>
          </a:p>
          <a:p>
            <a:pPr lvl="1" eaLnBrk="1" hangingPunct="1"/>
            <a:endParaRPr lang="zh-CN" altLang="zh-CN" sz="3100" b="1" smtClean="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C788AA4-45E2-41E3-82C9-F1B82CF819A3}" type="slidenum">
              <a:rPr lang="en-US" altLang="zh-CN" sz="1200"/>
            </a:fld>
            <a:endParaRPr lang="en-US" altLang="zh-CN" sz="1200"/>
          </a:p>
        </p:txBody>
      </p:sp>
      <p:sp>
        <p:nvSpPr>
          <p:cNvPr id="29699"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8.4 </a:t>
            </a:r>
            <a:r>
              <a:rPr lang="zh-CN" b="1" smtClean="0">
                <a:latin typeface="楷体" panose="02010609060101010101" charset="-122"/>
                <a:ea typeface="楷体" panose="02010609060101010101" charset="-122"/>
                <a:cs typeface="楷体" panose="02010609060101010101" charset="-122"/>
              </a:rPr>
              <a:t>集成测试遍历顺序的设计</a:t>
            </a:r>
            <a:endParaRPr lang="zh-CN" b="1" smtClean="0">
              <a:latin typeface="楷体" panose="02010609060101010101" charset="-122"/>
              <a:ea typeface="楷体" panose="02010609060101010101" charset="-122"/>
              <a:cs typeface="楷体" panose="02010609060101010101" charset="-122"/>
            </a:endParaRPr>
          </a:p>
        </p:txBody>
      </p:sp>
      <p:sp>
        <p:nvSpPr>
          <p:cNvPr id="29700" name="Rectangle 3"/>
          <p:cNvSpPr>
            <a:spLocks noGrp="1" noChangeArrowheads="1"/>
          </p:cNvSpPr>
          <p:nvPr>
            <p:ph type="body" idx="4294967295"/>
          </p:nvPr>
        </p:nvSpPr>
        <p:spPr/>
        <p:txBody>
          <a:bodyPr/>
          <a:lstStyle/>
          <a:p>
            <a:pPr algn="just" eaLnBrk="1" hangingPunct="1"/>
            <a:r>
              <a:rPr lang="zh-CN" sz="3400" b="1" smtClean="0">
                <a:latin typeface="楷体" panose="02010609060101010101" charset="-122"/>
                <a:ea typeface="楷体" panose="02010609060101010101" charset="-122"/>
                <a:cs typeface="楷体" panose="02010609060101010101" charset="-122"/>
              </a:rPr>
              <a:t>策略</a:t>
            </a:r>
            <a:r>
              <a:rPr lang="en-US" altLang="zh-CN" sz="3400" b="1" smtClean="0">
                <a:latin typeface="楷体" panose="02010609060101010101" charset="-122"/>
                <a:ea typeface="楷体" panose="02010609060101010101" charset="-122"/>
                <a:cs typeface="楷体" panose="02010609060101010101" charset="-122"/>
              </a:rPr>
              <a:t>2</a:t>
            </a:r>
            <a:endParaRPr lang="en-US" altLang="zh-CN" sz="3400" b="1" smtClean="0">
              <a:latin typeface="楷体" panose="02010609060101010101" charset="-122"/>
              <a:ea typeface="楷体" panose="02010609060101010101" charset="-122"/>
              <a:cs typeface="楷体" panose="02010609060101010101" charset="-122"/>
            </a:endParaRPr>
          </a:p>
          <a:p>
            <a:pPr lvl="1" algn="just" eaLnBrk="1" hangingPunct="1"/>
            <a:r>
              <a:rPr lang="zh-CN" sz="2800" b="1" smtClean="0">
                <a:latin typeface="楷体" panose="02010609060101010101" charset="-122"/>
                <a:ea typeface="楷体" panose="02010609060101010101" charset="-122"/>
                <a:cs typeface="楷体" panose="02010609060101010101" charset="-122"/>
              </a:rPr>
              <a:t>基于策略</a:t>
            </a:r>
            <a:r>
              <a:rPr lang="en-US" altLang="zh-CN" sz="2800" b="1" smtClean="0">
                <a:latin typeface="楷体" panose="02010609060101010101" charset="-122"/>
                <a:ea typeface="楷体" panose="02010609060101010101" charset="-122"/>
                <a:cs typeface="楷体" panose="02010609060101010101" charset="-122"/>
              </a:rPr>
              <a:t>1</a:t>
            </a:r>
            <a:r>
              <a:rPr lang="zh-CN" sz="2800" b="1" smtClean="0">
                <a:latin typeface="楷体" panose="02010609060101010101" charset="-122"/>
                <a:ea typeface="楷体" panose="02010609060101010101" charset="-122"/>
                <a:cs typeface="楷体" panose="02010609060101010101" charset="-122"/>
              </a:rPr>
              <a:t>并对目标层采用独立测试策略，确保目标层模块在集成测试之前得到充分的测试</a:t>
            </a:r>
            <a:endParaRPr lang="zh-CN" sz="2800" b="1" smtClean="0">
              <a:latin typeface="楷体" panose="02010609060101010101" charset="-122"/>
              <a:ea typeface="楷体" panose="02010609060101010101" charset="-122"/>
              <a:cs typeface="楷体" panose="02010609060101010101" charset="-122"/>
            </a:endParaRPr>
          </a:p>
        </p:txBody>
      </p:sp>
      <p:sp>
        <p:nvSpPr>
          <p:cNvPr id="29701"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A9841A68-5296-4C95-9C84-740E683C44AD}" type="slidenum">
              <a:rPr lang="en-US" altLang="zh-CN" sz="1200"/>
            </a:fld>
            <a:endParaRPr lang="en-US" altLang="zh-CN" sz="1200"/>
          </a:p>
        </p:txBody>
      </p:sp>
      <p:sp>
        <p:nvSpPr>
          <p:cNvPr id="30723"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8.4 </a:t>
            </a:r>
            <a:r>
              <a:rPr lang="zh-CN" b="1" smtClean="0">
                <a:latin typeface="楷体" panose="02010609060101010101" charset="-122"/>
                <a:ea typeface="楷体" panose="02010609060101010101" charset="-122"/>
                <a:cs typeface="楷体" panose="02010609060101010101" charset="-122"/>
              </a:rPr>
              <a:t>集成测试遍历顺序的设计</a:t>
            </a:r>
            <a:endParaRPr lang="zh-CN" b="1" smtClean="0">
              <a:latin typeface="楷体" panose="02010609060101010101" charset="-122"/>
              <a:ea typeface="楷体" panose="02010609060101010101" charset="-122"/>
              <a:cs typeface="楷体" panose="02010609060101010101" charset="-122"/>
            </a:endParaRPr>
          </a:p>
        </p:txBody>
      </p:sp>
      <p:sp>
        <p:nvSpPr>
          <p:cNvPr id="30724" name="Rectangle 3"/>
          <p:cNvSpPr>
            <a:spLocks noGrp="1" noChangeArrowheads="1"/>
          </p:cNvSpPr>
          <p:nvPr>
            <p:ph type="body" idx="4294967295"/>
          </p:nvPr>
        </p:nvSpPr>
        <p:spPr/>
        <p:txBody>
          <a:bodyPr/>
          <a:lstStyle/>
          <a:p>
            <a:pPr algn="just" eaLnBrk="1" hangingPunct="1"/>
            <a:r>
              <a:rPr lang="zh-CN" sz="3400" b="1" smtClean="0">
                <a:latin typeface="楷体" panose="02010609060101010101" charset="-122"/>
                <a:ea typeface="楷体" panose="02010609060101010101" charset="-122"/>
                <a:cs typeface="楷体" panose="02010609060101010101" charset="-122"/>
              </a:rPr>
              <a:t>策略</a:t>
            </a:r>
            <a:r>
              <a:rPr lang="en-US" altLang="zh-CN" sz="3400" b="1" smtClean="0">
                <a:latin typeface="楷体" panose="02010609060101010101" charset="-122"/>
                <a:ea typeface="楷体" panose="02010609060101010101" charset="-122"/>
                <a:cs typeface="楷体" panose="02010609060101010101" charset="-122"/>
              </a:rPr>
              <a:t>3</a:t>
            </a:r>
            <a:endParaRPr lang="en-US" altLang="zh-CN" sz="3400" b="1" smtClean="0">
              <a:latin typeface="楷体" panose="02010609060101010101" charset="-122"/>
              <a:ea typeface="楷体" panose="02010609060101010101" charset="-122"/>
              <a:cs typeface="楷体" panose="02010609060101010101" charset="-122"/>
            </a:endParaRPr>
          </a:p>
          <a:p>
            <a:pPr lvl="1" algn="just" eaLnBrk="1" hangingPunct="1"/>
            <a:r>
              <a:rPr lang="zh-CN" sz="2800" b="1" smtClean="0">
                <a:latin typeface="楷体" panose="02010609060101010101" charset="-122"/>
                <a:ea typeface="楷体" panose="02010609060101010101" charset="-122"/>
                <a:cs typeface="楷体" panose="02010609060101010101" charset="-122"/>
              </a:rPr>
              <a:t>对包含读操作的子系统自底向上集成测试直至根节点，然后对包含写操作的子系统自顶向下集成测试直至叶子节点</a:t>
            </a:r>
            <a:endParaRPr lang="zh-CN" sz="2800" b="1" smtClean="0">
              <a:latin typeface="楷体" panose="02010609060101010101" charset="-122"/>
              <a:ea typeface="楷体" panose="02010609060101010101" charset="-122"/>
              <a:cs typeface="楷体" panose="02010609060101010101" charset="-122"/>
            </a:endParaRPr>
          </a:p>
        </p:txBody>
      </p:sp>
      <p:sp>
        <p:nvSpPr>
          <p:cNvPr id="30725"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7BA65923-1850-471D-8396-24F9ADFB6FE1}" type="slidenum">
              <a:rPr lang="en-US" altLang="zh-CN" sz="1200"/>
            </a:fld>
            <a:endParaRPr lang="en-US" altLang="zh-CN" sz="1200"/>
          </a:p>
        </p:txBody>
      </p:sp>
      <p:sp>
        <p:nvSpPr>
          <p:cNvPr id="31747"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8.4 </a:t>
            </a:r>
            <a:r>
              <a:rPr lang="zh-CN" b="1" smtClean="0">
                <a:latin typeface="楷体" panose="02010609060101010101" charset="-122"/>
                <a:ea typeface="楷体" panose="02010609060101010101" charset="-122"/>
                <a:cs typeface="楷体" panose="02010609060101010101" charset="-122"/>
              </a:rPr>
              <a:t>集成测试遍历顺序的设计</a:t>
            </a:r>
            <a:endParaRPr lang="zh-CN" b="1" smtClean="0">
              <a:latin typeface="楷体" panose="02010609060101010101" charset="-122"/>
              <a:ea typeface="楷体" panose="02010609060101010101" charset="-122"/>
              <a:cs typeface="楷体" panose="02010609060101010101" charset="-122"/>
            </a:endParaRPr>
          </a:p>
        </p:txBody>
      </p:sp>
      <p:sp>
        <p:nvSpPr>
          <p:cNvPr id="31748"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anose="02010800040101010101" pitchFamily="2" charset="-122"/>
              </a:rPr>
              <a:t>捉虫实践</a:t>
            </a:r>
            <a:r>
              <a:rPr lang="en-US" altLang="zh-CN" sz="3400" b="1" smtClean="0">
                <a:solidFill>
                  <a:srgbClr val="0000FF"/>
                </a:solidFill>
                <a:ea typeface="华文新魏" panose="02010800040101010101" pitchFamily="2" charset="-122"/>
              </a:rPr>
              <a:t>7</a:t>
            </a:r>
            <a:r>
              <a:rPr lang="zh-CN" sz="3400" b="1" smtClean="0">
                <a:solidFill>
                  <a:srgbClr val="0000FF"/>
                </a:solidFill>
                <a:ea typeface="华文新魏" panose="02010800040101010101" pitchFamily="2" charset="-122"/>
              </a:rPr>
              <a:t>：第二日问题</a:t>
            </a:r>
            <a:endParaRPr lang="en-US" sz="3800" b="1" smtClean="0">
              <a:solidFill>
                <a:srgbClr val="0000FF"/>
              </a:solidFill>
              <a:ea typeface="华文新魏" panose="02010800040101010101" pitchFamily="2" charset="-122"/>
            </a:endParaRPr>
          </a:p>
          <a:p>
            <a:pPr lvl="1" eaLnBrk="1" hangingPunct="1"/>
            <a:r>
              <a:rPr lang="zh-CN" sz="2800" b="1" smtClean="0">
                <a:solidFill>
                  <a:srgbClr val="0000FF"/>
                </a:solidFill>
                <a:ea typeface="华文新魏" panose="02010800040101010101" pitchFamily="2" charset="-122"/>
              </a:rPr>
              <a:t>策略</a:t>
            </a:r>
            <a:r>
              <a:rPr lang="en-US" altLang="zh-CN" sz="2800" b="1" smtClean="0">
                <a:solidFill>
                  <a:srgbClr val="0000FF"/>
                </a:solidFill>
                <a:ea typeface="华文新魏" panose="02010800040101010101" pitchFamily="2" charset="-122"/>
              </a:rPr>
              <a:t>1</a:t>
            </a:r>
            <a:endParaRPr lang="en-US" altLang="zh-CN" sz="2800" b="1" smtClean="0">
              <a:solidFill>
                <a:srgbClr val="0000FF"/>
              </a:solidFill>
              <a:ea typeface="华文新魏" panose="02010800040101010101" pitchFamily="2" charset="-122"/>
            </a:endParaRPr>
          </a:p>
        </p:txBody>
      </p:sp>
      <p:pic>
        <p:nvPicPr>
          <p:cNvPr id="31749" name="Picture 6" descr="8t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1490" y="3071495"/>
            <a:ext cx="11325860" cy="3505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E4A40AB8-CDAF-4D4D-A582-1A636A3669C0}" type="slidenum">
              <a:rPr lang="en-US" altLang="zh-CN" sz="1200"/>
            </a:fld>
            <a:endParaRPr lang="en-US" altLang="zh-CN" sz="1200"/>
          </a:p>
        </p:txBody>
      </p:sp>
      <p:sp>
        <p:nvSpPr>
          <p:cNvPr id="32771"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8.4 </a:t>
            </a:r>
            <a:r>
              <a:rPr lang="zh-CN" b="1" smtClean="0">
                <a:latin typeface="楷体" panose="02010609060101010101" charset="-122"/>
                <a:ea typeface="楷体" panose="02010609060101010101" charset="-122"/>
                <a:cs typeface="楷体" panose="02010609060101010101" charset="-122"/>
              </a:rPr>
              <a:t>集成测试遍历顺序的设计</a:t>
            </a:r>
            <a:endParaRPr lang="zh-CN" b="1" smtClean="0">
              <a:latin typeface="楷体" panose="02010609060101010101" charset="-122"/>
              <a:ea typeface="楷体" panose="02010609060101010101" charset="-122"/>
              <a:cs typeface="楷体" panose="02010609060101010101" charset="-122"/>
            </a:endParaRPr>
          </a:p>
        </p:txBody>
      </p:sp>
      <p:sp>
        <p:nvSpPr>
          <p:cNvPr id="32772"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anose="02010800040101010101" pitchFamily="2" charset="-122"/>
              </a:rPr>
              <a:t>捉虫实践</a:t>
            </a:r>
            <a:r>
              <a:rPr lang="en-US" altLang="zh-CN" sz="3400" b="1" smtClean="0">
                <a:solidFill>
                  <a:srgbClr val="0000FF"/>
                </a:solidFill>
                <a:ea typeface="华文新魏" panose="02010800040101010101" pitchFamily="2" charset="-122"/>
              </a:rPr>
              <a:t>7</a:t>
            </a:r>
            <a:r>
              <a:rPr lang="zh-CN" sz="3400" b="1" smtClean="0">
                <a:solidFill>
                  <a:srgbClr val="0000FF"/>
                </a:solidFill>
                <a:ea typeface="华文新魏" panose="02010800040101010101" pitchFamily="2" charset="-122"/>
              </a:rPr>
              <a:t>：第二日问题</a:t>
            </a:r>
            <a:endParaRPr lang="en-US" sz="3400" b="1" smtClean="0">
              <a:solidFill>
                <a:srgbClr val="0000FF"/>
              </a:solidFill>
              <a:ea typeface="华文新魏" panose="02010800040101010101" pitchFamily="2" charset="-122"/>
            </a:endParaRPr>
          </a:p>
          <a:p>
            <a:pPr lvl="1" eaLnBrk="1" hangingPunct="1"/>
            <a:r>
              <a:rPr lang="zh-CN" sz="2800" b="1" smtClean="0">
                <a:solidFill>
                  <a:srgbClr val="0000FF"/>
                </a:solidFill>
                <a:ea typeface="华文新魏" panose="02010800040101010101" pitchFamily="2" charset="-122"/>
              </a:rPr>
              <a:t>策略</a:t>
            </a:r>
            <a:r>
              <a:rPr lang="en-US" altLang="zh-CN" sz="2800" b="1" smtClean="0">
                <a:solidFill>
                  <a:srgbClr val="0000FF"/>
                </a:solidFill>
                <a:ea typeface="华文新魏" panose="02010800040101010101" pitchFamily="2" charset="-122"/>
              </a:rPr>
              <a:t>3</a:t>
            </a:r>
            <a:endParaRPr lang="en-US" altLang="zh-CN" sz="2800" b="1" smtClean="0">
              <a:solidFill>
                <a:srgbClr val="0000FF"/>
              </a:solidFill>
              <a:ea typeface="华文新魏" panose="02010800040101010101" pitchFamily="2" charset="-122"/>
            </a:endParaRPr>
          </a:p>
        </p:txBody>
      </p:sp>
      <p:pic>
        <p:nvPicPr>
          <p:cNvPr id="32773" name="Picture 2" descr="8t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36930" y="3110230"/>
            <a:ext cx="10678795" cy="3677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7432CFD-86FB-4096-BBE8-B8B048637D0F}" type="slidenum">
              <a:rPr lang="en-US" altLang="zh-CN" sz="1200"/>
            </a:fld>
            <a:endParaRPr lang="en-US" altLang="zh-CN" sz="1200"/>
          </a:p>
        </p:txBody>
      </p:sp>
      <p:sp>
        <p:nvSpPr>
          <p:cNvPr id="33795"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8.4 </a:t>
            </a:r>
            <a:r>
              <a:rPr lang="zh-CN" b="1" smtClean="0">
                <a:latin typeface="楷体" panose="02010609060101010101" charset="-122"/>
                <a:ea typeface="楷体" panose="02010609060101010101" charset="-122"/>
                <a:cs typeface="楷体" panose="02010609060101010101" charset="-122"/>
              </a:rPr>
              <a:t>集成测试遍历顺序的设计</a:t>
            </a:r>
            <a:endParaRPr lang="zh-CN" b="1" smtClean="0">
              <a:latin typeface="楷体" panose="02010609060101010101" charset="-122"/>
              <a:ea typeface="楷体" panose="02010609060101010101" charset="-122"/>
              <a:cs typeface="楷体" panose="02010609060101010101" charset="-122"/>
            </a:endParaRPr>
          </a:p>
        </p:txBody>
      </p:sp>
      <p:sp>
        <p:nvSpPr>
          <p:cNvPr id="33796" name="Rectangle 3"/>
          <p:cNvSpPr>
            <a:spLocks noGrp="1" noChangeArrowheads="1"/>
          </p:cNvSpPr>
          <p:nvPr>
            <p:ph type="body" idx="4294967295"/>
          </p:nvPr>
        </p:nvSpPr>
        <p:spPr/>
        <p:txBody>
          <a:bodyPr/>
          <a:lstStyle/>
          <a:p>
            <a:pPr algn="just" eaLnBrk="1" hangingPunct="1"/>
            <a:r>
              <a:rPr lang="zh-CN" sz="3400" b="1" smtClean="0">
                <a:latin typeface="楷体" panose="02010609060101010101" charset="-122"/>
                <a:ea typeface="楷体" panose="02010609060101010101" charset="-122"/>
              </a:rPr>
              <a:t>优势：结合了自顶向下和自底向上的集成的优势</a:t>
            </a:r>
            <a:endParaRPr lang="en-US" sz="3400" b="1" smtClean="0">
              <a:latin typeface="楷体" panose="02010609060101010101" charset="-122"/>
              <a:ea typeface="楷体" panose="02010609060101010101" charset="-122"/>
            </a:endParaRPr>
          </a:p>
          <a:p>
            <a:pPr algn="just" eaLnBrk="1" hangingPunct="1"/>
            <a:r>
              <a:rPr lang="zh-CN" sz="3400" b="1" smtClean="0">
                <a:latin typeface="楷体" panose="02010609060101010101" charset="-122"/>
                <a:ea typeface="楷体" panose="02010609060101010101" charset="-122"/>
              </a:rPr>
              <a:t>不足</a:t>
            </a:r>
            <a:endParaRPr lang="zh-CN" sz="3400" b="1" smtClean="0">
              <a:latin typeface="楷体" panose="02010609060101010101" charset="-122"/>
              <a:ea typeface="楷体" panose="02010609060101010101" charset="-122"/>
            </a:endParaRPr>
          </a:p>
          <a:p>
            <a:pPr lvl="1"/>
            <a:r>
              <a:rPr lang="zh-CN" sz="2800" b="1" smtClean="0">
                <a:latin typeface="楷体" panose="02010609060101010101" charset="-122"/>
                <a:ea typeface="楷体" panose="02010609060101010101" charset="-122"/>
              </a:rPr>
              <a:t>中间的目标层可能得不到充分的测试</a:t>
            </a:r>
            <a:endParaRPr lang="zh-CN" sz="2800" b="1" smtClean="0">
              <a:latin typeface="楷体" panose="02010609060101010101" charset="-122"/>
              <a:ea typeface="楷体" panose="02010609060101010101" charset="-122"/>
            </a:endParaRPr>
          </a:p>
          <a:p>
            <a:pPr lvl="1"/>
            <a:r>
              <a:rPr lang="zh-CN" sz="2800" b="1" smtClean="0">
                <a:latin typeface="楷体" panose="02010609060101010101" charset="-122"/>
                <a:ea typeface="楷体" panose="02010609060101010101" charset="-122"/>
              </a:rPr>
              <a:t>需要同时开发桩和驱动模块，这部分工作量可能是相当惊人的</a:t>
            </a:r>
            <a:endParaRPr lang="zh-CN" sz="2800" b="1" smtClean="0">
              <a:latin typeface="楷体" panose="02010609060101010101" charset="-122"/>
              <a:ea typeface="楷体" panose="02010609060101010101" charset="-122"/>
            </a:endParaRPr>
          </a:p>
          <a:p>
            <a:pPr lvl="1"/>
            <a:r>
              <a:rPr lang="zh-CN" sz="2800" b="1" smtClean="0">
                <a:latin typeface="楷体" panose="02010609060101010101" charset="-122"/>
                <a:ea typeface="楷体" panose="02010609060101010101" charset="-122"/>
              </a:rPr>
              <a:t>需在子树上进行大爆炸集成，一旦发现缺陷，涉及的接口数量较多，增加了缺陷定位难度</a:t>
            </a:r>
            <a:endParaRPr lang="zh-CN" sz="2800" b="1" smtClean="0">
              <a:latin typeface="楷体" panose="02010609060101010101" charset="-122"/>
              <a:ea typeface="楷体" panose="02010609060101010101" charset="-122"/>
            </a:endParaRPr>
          </a:p>
        </p:txBody>
      </p:sp>
      <p:sp>
        <p:nvSpPr>
          <p:cNvPr id="33797"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6">
                                            <p:txEl>
                                              <p:pRg st="1" end="1"/>
                                            </p:txEl>
                                          </p:spTgt>
                                        </p:tgtEl>
                                        <p:attrNameLst>
                                          <p:attrName>style.visibility</p:attrName>
                                        </p:attrNameLst>
                                      </p:cBhvr>
                                      <p:to>
                                        <p:strVal val="visible"/>
                                      </p:to>
                                    </p:set>
                                    <p:anim calcmode="lin" valueType="num">
                                      <p:cBhvr additive="base">
                                        <p:cTn id="7" dur="500" fill="hold"/>
                                        <p:tgtEl>
                                          <p:spTgt spid="3379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796">
                                            <p:txEl>
                                              <p:pRg st="2" end="2"/>
                                            </p:txEl>
                                          </p:spTgt>
                                        </p:tgtEl>
                                        <p:attrNameLst>
                                          <p:attrName>style.visibility</p:attrName>
                                        </p:attrNameLst>
                                      </p:cBhvr>
                                      <p:to>
                                        <p:strVal val="visible"/>
                                      </p:to>
                                    </p:set>
                                    <p:anim calcmode="lin" valueType="num">
                                      <p:cBhvr additive="base">
                                        <p:cTn id="11" dur="500" fill="hold"/>
                                        <p:tgtEl>
                                          <p:spTgt spid="3379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79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3796">
                                            <p:txEl>
                                              <p:pRg st="3" end="3"/>
                                            </p:txEl>
                                          </p:spTgt>
                                        </p:tgtEl>
                                        <p:attrNameLst>
                                          <p:attrName>style.visibility</p:attrName>
                                        </p:attrNameLst>
                                      </p:cBhvr>
                                      <p:to>
                                        <p:strVal val="visible"/>
                                      </p:to>
                                    </p:set>
                                    <p:anim calcmode="lin" valueType="num">
                                      <p:cBhvr additive="base">
                                        <p:cTn id="15" dur="500" fill="hold"/>
                                        <p:tgtEl>
                                          <p:spTgt spid="3379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379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3796">
                                            <p:txEl>
                                              <p:pRg st="4" end="4"/>
                                            </p:txEl>
                                          </p:spTgt>
                                        </p:tgtEl>
                                        <p:attrNameLst>
                                          <p:attrName>style.visibility</p:attrName>
                                        </p:attrNameLst>
                                      </p:cBhvr>
                                      <p:to>
                                        <p:strVal val="visible"/>
                                      </p:to>
                                    </p:set>
                                    <p:anim calcmode="lin" valueType="num">
                                      <p:cBhvr additive="base">
                                        <p:cTn id="19" dur="500" fill="hold"/>
                                        <p:tgtEl>
                                          <p:spTgt spid="3379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3EC29530-A650-40FB-905E-162BC2CBEE05}" type="slidenum">
              <a:rPr lang="en-US" altLang="zh-CN" sz="1200"/>
            </a:fld>
            <a:endParaRPr lang="en-US" altLang="zh-CN" sz="1200"/>
          </a:p>
        </p:txBody>
      </p:sp>
      <p:sp>
        <p:nvSpPr>
          <p:cNvPr id="34819"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8.5 </a:t>
            </a:r>
            <a:r>
              <a:rPr lang="zh-CN" b="1" smtClean="0">
                <a:latin typeface="楷体" panose="02010609060101010101" charset="-122"/>
                <a:ea typeface="楷体" panose="02010609060101010101" charset="-122"/>
                <a:cs typeface="楷体" panose="02010609060101010101" charset="-122"/>
              </a:rPr>
              <a:t>集成测试策略的比较</a:t>
            </a:r>
            <a:endParaRPr lang="zh-CN" b="1" smtClean="0">
              <a:latin typeface="楷体" panose="02010609060101010101" charset="-122"/>
              <a:ea typeface="楷体" panose="02010609060101010101" charset="-122"/>
              <a:cs typeface="楷体" panose="02010609060101010101" charset="-122"/>
            </a:endParaRPr>
          </a:p>
        </p:txBody>
      </p:sp>
      <p:sp>
        <p:nvSpPr>
          <p:cNvPr id="34821"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pic>
        <p:nvPicPr>
          <p:cNvPr id="34822" name="Picture 2"/>
          <p:cNvPicPr>
            <a:picLocks noChangeAspect="1" noChangeArrowheads="1"/>
          </p:cNvPicPr>
          <p:nvPr/>
        </p:nvPicPr>
        <p:blipFill>
          <a:blip r:embed="rId1">
            <a:extLst>
              <a:ext uri="{28A0092B-C50C-407E-A947-70E740481C1C}">
                <a14:useLocalDpi xmlns:a14="http://schemas.microsoft.com/office/drawing/2010/main" val="0"/>
              </a:ext>
            </a:extLst>
          </a:blip>
          <a:srcRect t="2287"/>
          <a:stretch>
            <a:fillRect/>
          </a:stretch>
        </p:blipFill>
        <p:spPr bwMode="auto">
          <a:xfrm>
            <a:off x="38735" y="2040890"/>
            <a:ext cx="12104370" cy="333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9C843D2-2C60-49A0-98F4-5F0C8351D7AA}" type="slidenum">
              <a:rPr lang="en-US" altLang="zh-CN" sz="1200"/>
            </a:fld>
            <a:endParaRPr lang="en-US" altLang="zh-CN" sz="1200"/>
          </a:p>
        </p:txBody>
      </p:sp>
      <p:sp>
        <p:nvSpPr>
          <p:cNvPr id="35843"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8.5 </a:t>
            </a:r>
            <a:r>
              <a:rPr lang="zh-CN" b="1" smtClean="0">
                <a:latin typeface="楷体" panose="02010609060101010101" charset="-122"/>
                <a:ea typeface="楷体" panose="02010609060101010101" charset="-122"/>
                <a:cs typeface="楷体" panose="02010609060101010101" charset="-122"/>
              </a:rPr>
              <a:t>集成测试策略的比较</a:t>
            </a:r>
            <a:endParaRPr lang="zh-CN" b="1" smtClean="0">
              <a:latin typeface="楷体" panose="02010609060101010101" charset="-122"/>
              <a:ea typeface="楷体" panose="02010609060101010101" charset="-122"/>
              <a:cs typeface="楷体" panose="02010609060101010101" charset="-122"/>
            </a:endParaRPr>
          </a:p>
        </p:txBody>
      </p:sp>
      <p:sp>
        <p:nvSpPr>
          <p:cNvPr id="35844"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anose="02010800040101010101" pitchFamily="2" charset="-122"/>
              </a:rPr>
              <a:t>捉虫实践</a:t>
            </a:r>
            <a:r>
              <a:rPr lang="en-US" altLang="zh-CN" sz="3400" b="1" smtClean="0">
                <a:solidFill>
                  <a:srgbClr val="0000FF"/>
                </a:solidFill>
                <a:ea typeface="华文新魏" panose="02010800040101010101" pitchFamily="2" charset="-122"/>
              </a:rPr>
              <a:t>8</a:t>
            </a:r>
            <a:r>
              <a:rPr lang="zh-CN" sz="3400" b="1" smtClean="0">
                <a:solidFill>
                  <a:srgbClr val="0000FF"/>
                </a:solidFill>
                <a:ea typeface="华文新魏" panose="02010800040101010101" pitchFamily="2" charset="-122"/>
              </a:rPr>
              <a:t>：第二日问题</a:t>
            </a:r>
            <a:endParaRPr lang="en-US" sz="3400" b="1" smtClean="0">
              <a:solidFill>
                <a:srgbClr val="0000FF"/>
              </a:solidFill>
              <a:ea typeface="华文新魏" panose="02010800040101010101" pitchFamily="2" charset="-122"/>
            </a:endParaRPr>
          </a:p>
          <a:p>
            <a:pPr eaLnBrk="1" hangingPunct="1"/>
            <a:r>
              <a:rPr lang="zh-CN" sz="3400" b="1" smtClean="0">
                <a:solidFill>
                  <a:srgbClr val="0000FF"/>
                </a:solidFill>
                <a:ea typeface="华文新魏" panose="02010800040101010101" pitchFamily="2" charset="-122"/>
              </a:rPr>
              <a:t>宽度优先的自顶向下邻居集成方式</a:t>
            </a:r>
            <a:endParaRPr lang="en-US" sz="3400" b="1" smtClean="0">
              <a:solidFill>
                <a:srgbClr val="0000FF"/>
              </a:solidFill>
              <a:ea typeface="华文新魏" panose="02010800040101010101" pitchFamily="2" charset="-122"/>
            </a:endParaRPr>
          </a:p>
        </p:txBody>
      </p:sp>
      <p:pic>
        <p:nvPicPr>
          <p:cNvPr id="3584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1565" y="2921635"/>
            <a:ext cx="9890760"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idx="4294967295"/>
          </p:nvPr>
        </p:nvSpPr>
        <p:spPr>
          <a:xfrm>
            <a:off x="2280920" y="2743200"/>
            <a:ext cx="8001000" cy="1136650"/>
          </a:xfrm>
        </p:spPr>
        <p:txBody>
          <a:bodyPr/>
          <a:lstStyle/>
          <a:p>
            <a:pPr algn="ctr"/>
            <a:r>
              <a:rPr lang="en-US" altLang="zh-CN" sz="4800" b="1" dirty="0" smtClean="0">
                <a:latin typeface="楷体" panose="02010609060101010101" charset="-122"/>
                <a:ea typeface="楷体" panose="02010609060101010101" charset="-122"/>
                <a:cs typeface="楷体" panose="02010609060101010101" charset="-122"/>
              </a:rPr>
              <a:t>Question</a:t>
            </a:r>
            <a:endParaRPr lang="en-US" altLang="zh-CN" sz="4800" b="1" dirty="0" smtClean="0">
              <a:latin typeface="楷体" panose="02010609060101010101" charset="-122"/>
              <a:ea typeface="楷体" panose="02010609060101010101" charset="-122"/>
              <a:cs typeface="楷体" panose="02010609060101010101" charset="-122"/>
            </a:endParaRPr>
          </a:p>
        </p:txBody>
      </p:sp>
      <p:sp>
        <p:nvSpPr>
          <p:cNvPr id="36868" name="灯片编号占位符 3"/>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1117747-980D-4B9D-88C6-2157C7D541B4}" type="slidenum">
              <a:rPr lang="en-US" altLang="zh-CN" sz="1200"/>
            </a:fld>
            <a:endParaRPr lang="en-US" altLang="zh-CN" sz="12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F2E5A22D-71C2-4CC4-9EC5-AE431F384724}" type="slidenum">
              <a:rPr lang="en-US" altLang="zh-CN" sz="1200"/>
            </a:fld>
            <a:endParaRPr lang="en-US" altLang="zh-CN" sz="1200"/>
          </a:p>
        </p:txBody>
      </p:sp>
      <p:sp>
        <p:nvSpPr>
          <p:cNvPr id="6147"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8.1 </a:t>
            </a:r>
            <a:r>
              <a:rPr lang="zh-CN" b="1" smtClean="0">
                <a:latin typeface="楷体" panose="02010609060101010101" charset="-122"/>
                <a:ea typeface="楷体" panose="02010609060101010101" charset="-122"/>
                <a:cs typeface="楷体" panose="02010609060101010101" charset="-122"/>
              </a:rPr>
              <a:t>概述</a:t>
            </a:r>
            <a:endParaRPr lang="zh-CN" b="1" smtClean="0">
              <a:latin typeface="楷体" panose="02010609060101010101" charset="-122"/>
              <a:ea typeface="楷体" panose="02010609060101010101" charset="-122"/>
              <a:cs typeface="楷体" panose="02010609060101010101" charset="-122"/>
            </a:endParaRPr>
          </a:p>
        </p:txBody>
      </p:sp>
      <p:sp>
        <p:nvSpPr>
          <p:cNvPr id="6148" name="Rectangle 3"/>
          <p:cNvSpPr>
            <a:spLocks noGrp="1" noChangeArrowheads="1"/>
          </p:cNvSpPr>
          <p:nvPr>
            <p:ph type="body" idx="4294967295"/>
          </p:nvPr>
        </p:nvSpPr>
        <p:spPr/>
        <p:txBody>
          <a:bodyPr/>
          <a:lstStyle/>
          <a:p>
            <a:pPr algn="just" eaLnBrk="1" hangingPunct="1"/>
            <a:r>
              <a:rPr lang="zh-CN" sz="2800" b="1" dirty="0" smtClean="0">
                <a:latin typeface="楷体" panose="02010609060101010101" charset="-122"/>
                <a:ea typeface="楷体" panose="02010609060101010101" charset="-122"/>
              </a:rPr>
              <a:t>集成测试就是在单元测试的基础上，将所有已通过单元测试的模块按照概要设计的要求组装为子系统或系统，并进行测试的过程，</a:t>
            </a:r>
            <a:r>
              <a:rPr lang="zh-CN" sz="2800" b="1" dirty="0" smtClean="0">
                <a:solidFill>
                  <a:srgbClr val="FF0000"/>
                </a:solidFill>
                <a:latin typeface="楷体" panose="02010609060101010101" charset="-122"/>
                <a:ea typeface="楷体" panose="02010609060101010101" charset="-122"/>
              </a:rPr>
              <a:t>目的是确保各单元模块组合在一起后能够按既定意图协作运行</a:t>
            </a:r>
            <a:r>
              <a:rPr lang="zh-CN" sz="2800" b="1" dirty="0" smtClean="0">
                <a:latin typeface="楷体" panose="02010609060101010101" charset="-122"/>
                <a:ea typeface="楷体" panose="02010609060101010101" charset="-122"/>
              </a:rPr>
              <a:t>，并确保增量的行为正确</a:t>
            </a:r>
            <a:endParaRPr lang="en-US" sz="2800" b="1" dirty="0" smtClean="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82AF4A22-DD8C-47F3-B369-CF06447CDDDF}" type="slidenum">
              <a:rPr lang="en-US" altLang="zh-CN" sz="1200"/>
            </a:fld>
            <a:endParaRPr lang="en-US" altLang="zh-CN" sz="1200"/>
          </a:p>
        </p:txBody>
      </p:sp>
      <p:sp>
        <p:nvSpPr>
          <p:cNvPr id="7171"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8.1 </a:t>
            </a:r>
            <a:r>
              <a:rPr lang="zh-CN" b="1" smtClean="0">
                <a:latin typeface="楷体" panose="02010609060101010101" charset="-122"/>
                <a:ea typeface="楷体" panose="02010609060101010101" charset="-122"/>
                <a:cs typeface="楷体" panose="02010609060101010101" charset="-122"/>
              </a:rPr>
              <a:t>概述</a:t>
            </a:r>
            <a:endParaRPr lang="zh-CN" b="1" smtClean="0">
              <a:latin typeface="楷体" panose="02010609060101010101" charset="-122"/>
              <a:ea typeface="楷体" panose="02010609060101010101" charset="-122"/>
              <a:cs typeface="楷体" panose="02010609060101010101" charset="-122"/>
            </a:endParaRPr>
          </a:p>
        </p:txBody>
      </p:sp>
      <p:sp>
        <p:nvSpPr>
          <p:cNvPr id="7172" name="Rectangle 3"/>
          <p:cNvSpPr>
            <a:spLocks noGrp="1" noChangeArrowheads="1"/>
          </p:cNvSpPr>
          <p:nvPr>
            <p:ph type="body" idx="4294967295"/>
          </p:nvPr>
        </p:nvSpPr>
        <p:spPr/>
        <p:txBody>
          <a:bodyPr/>
          <a:lstStyle/>
          <a:p>
            <a:pPr algn="just" eaLnBrk="1" hangingPunct="1"/>
            <a:r>
              <a:rPr lang="zh-CN" sz="3400" b="1" smtClean="0">
                <a:latin typeface="楷体" panose="02010609060101010101" charset="-122"/>
                <a:ea typeface="楷体" panose="02010609060101010101" charset="-122"/>
              </a:rPr>
              <a:t>集成测试的内容</a:t>
            </a:r>
            <a:endParaRPr lang="en-US" sz="3400" b="1" smtClean="0">
              <a:latin typeface="楷体" panose="02010609060101010101" charset="-122"/>
              <a:ea typeface="楷体" panose="02010609060101010101" charset="-122"/>
            </a:endParaRPr>
          </a:p>
          <a:p>
            <a:pPr lvl="1"/>
            <a:r>
              <a:rPr lang="zh-CN" sz="2800" b="1" smtClean="0">
                <a:latin typeface="楷体" panose="02010609060101010101" charset="-122"/>
                <a:ea typeface="楷体" panose="02010609060101010101" charset="-122"/>
              </a:rPr>
              <a:t>将各个具有相互调用关系的模块组装起来时，检查穿越模块接口的数据是否会丢失</a:t>
            </a:r>
            <a:endParaRPr lang="en-US" sz="2800" b="1" smtClean="0">
              <a:latin typeface="楷体" panose="02010609060101010101" charset="-122"/>
              <a:ea typeface="楷体" panose="02010609060101010101" charset="-122"/>
            </a:endParaRPr>
          </a:p>
          <a:p>
            <a:pPr lvl="1"/>
            <a:r>
              <a:rPr lang="zh-CN" sz="2800" b="1" smtClean="0">
                <a:latin typeface="楷体" panose="02010609060101010101" charset="-122"/>
                <a:ea typeface="楷体" panose="02010609060101010101" charset="-122"/>
              </a:rPr>
              <a:t>判断各子功能组合起来能否达到预期要求的父功能</a:t>
            </a:r>
            <a:endParaRPr lang="zh-CN" sz="2800" b="1" smtClean="0">
              <a:latin typeface="楷体" panose="02010609060101010101" charset="-122"/>
              <a:ea typeface="楷体" panose="02010609060101010101" charset="-122"/>
            </a:endParaRPr>
          </a:p>
          <a:p>
            <a:pPr lvl="1"/>
            <a:r>
              <a:rPr lang="zh-CN" sz="2800" b="1" smtClean="0">
                <a:latin typeface="楷体" panose="02010609060101010101" charset="-122"/>
                <a:ea typeface="楷体" panose="02010609060101010101" charset="-122"/>
              </a:rPr>
              <a:t>检查一个模块的功能是否会对其他模块的功能产生不利影响</a:t>
            </a:r>
            <a:endParaRPr lang="zh-CN" sz="2800" b="1" smtClean="0">
              <a:latin typeface="楷体" panose="02010609060101010101" charset="-122"/>
              <a:ea typeface="楷体" panose="02010609060101010101" charset="-122"/>
            </a:endParaRPr>
          </a:p>
          <a:p>
            <a:pPr lvl="1"/>
            <a:r>
              <a:rPr lang="zh-CN" sz="2800" b="1" smtClean="0">
                <a:latin typeface="楷体" panose="02010609060101010101" charset="-122"/>
                <a:ea typeface="楷体" panose="02010609060101010101" charset="-122"/>
              </a:rPr>
              <a:t>检查全局数据结构是否正确，以及在完成模块功能的过程中是否会被异常修改</a:t>
            </a:r>
            <a:endParaRPr lang="zh-CN" sz="2800" b="1" smtClean="0">
              <a:latin typeface="楷体" panose="02010609060101010101" charset="-122"/>
              <a:ea typeface="楷体" panose="02010609060101010101" charset="-122"/>
            </a:endParaRPr>
          </a:p>
          <a:p>
            <a:pPr lvl="1"/>
            <a:r>
              <a:rPr lang="zh-CN" sz="2800" b="1" smtClean="0">
                <a:latin typeface="楷体" panose="02010609060101010101" charset="-122"/>
                <a:ea typeface="楷体" panose="02010609060101010101" charset="-122"/>
              </a:rPr>
              <a:t>单个模块的误差累积起来，是否会放大到不可接受的程度</a:t>
            </a:r>
            <a:endParaRPr lang="zh-CN" sz="2800" b="1" smtClean="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2">
                                            <p:txEl>
                                              <p:pRg st="1" end="1"/>
                                            </p:txEl>
                                          </p:spTgt>
                                        </p:tgtEl>
                                        <p:attrNameLst>
                                          <p:attrName>style.visibility</p:attrName>
                                        </p:attrNameLst>
                                      </p:cBhvr>
                                      <p:to>
                                        <p:strVal val="visible"/>
                                      </p:to>
                                    </p:set>
                                    <p:anim calcmode="lin" valueType="num">
                                      <p:cBhvr additive="base">
                                        <p:cTn id="7" dur="500" fill="hold"/>
                                        <p:tgtEl>
                                          <p:spTgt spid="717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2">
                                            <p:txEl>
                                              <p:pRg st="2" end="2"/>
                                            </p:txEl>
                                          </p:spTgt>
                                        </p:tgtEl>
                                        <p:attrNameLst>
                                          <p:attrName>style.visibility</p:attrName>
                                        </p:attrNameLst>
                                      </p:cBhvr>
                                      <p:to>
                                        <p:strVal val="visible"/>
                                      </p:to>
                                    </p:set>
                                    <p:anim calcmode="lin" valueType="num">
                                      <p:cBhvr additive="base">
                                        <p:cTn id="13" dur="500" fill="hold"/>
                                        <p:tgtEl>
                                          <p:spTgt spid="717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anim calcmode="lin" valueType="num">
                                      <p:cBhvr additive="base">
                                        <p:cTn id="19" dur="500" fill="hold"/>
                                        <p:tgtEl>
                                          <p:spTgt spid="717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2">
                                            <p:txEl>
                                              <p:pRg st="4" end="4"/>
                                            </p:txEl>
                                          </p:spTgt>
                                        </p:tgtEl>
                                        <p:attrNameLst>
                                          <p:attrName>style.visibility</p:attrName>
                                        </p:attrNameLst>
                                      </p:cBhvr>
                                      <p:to>
                                        <p:strVal val="visible"/>
                                      </p:to>
                                    </p:set>
                                    <p:anim calcmode="lin" valueType="num">
                                      <p:cBhvr additive="base">
                                        <p:cTn id="25" dur="500" fill="hold"/>
                                        <p:tgtEl>
                                          <p:spTgt spid="717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72">
                                            <p:txEl>
                                              <p:pRg st="5" end="5"/>
                                            </p:txEl>
                                          </p:spTgt>
                                        </p:tgtEl>
                                        <p:attrNameLst>
                                          <p:attrName>style.visibility</p:attrName>
                                        </p:attrNameLst>
                                      </p:cBhvr>
                                      <p:to>
                                        <p:strVal val="visible"/>
                                      </p:to>
                                    </p:set>
                                    <p:anim calcmode="lin" valueType="num">
                                      <p:cBhvr additive="base">
                                        <p:cTn id="31" dur="500" fill="hold"/>
                                        <p:tgtEl>
                                          <p:spTgt spid="717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AFCBFD56-F99D-41CA-8356-26987AE5BE3C}" type="slidenum">
              <a:rPr lang="en-US" altLang="zh-CN" sz="1200"/>
            </a:fld>
            <a:endParaRPr lang="en-US" altLang="zh-CN" sz="1200"/>
          </a:p>
        </p:txBody>
      </p:sp>
      <p:sp>
        <p:nvSpPr>
          <p:cNvPr id="8195"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8.2 </a:t>
            </a:r>
            <a:r>
              <a:rPr lang="zh-CN" b="1" smtClean="0">
                <a:latin typeface="楷体" panose="02010609060101010101" charset="-122"/>
                <a:ea typeface="楷体" panose="02010609060101010101" charset="-122"/>
                <a:cs typeface="楷体" panose="02010609060101010101" charset="-122"/>
              </a:rPr>
              <a:t>集成测试的评价</a:t>
            </a:r>
            <a:endParaRPr lang="zh-CN" b="1" smtClean="0">
              <a:latin typeface="楷体" panose="02010609060101010101" charset="-122"/>
              <a:ea typeface="楷体" panose="02010609060101010101" charset="-122"/>
              <a:cs typeface="楷体" panose="02010609060101010101" charset="-122"/>
            </a:endParaRPr>
          </a:p>
        </p:txBody>
      </p:sp>
      <p:sp>
        <p:nvSpPr>
          <p:cNvPr id="8196" name="Rectangle 3"/>
          <p:cNvSpPr>
            <a:spLocks noGrp="1" noChangeArrowheads="1"/>
          </p:cNvSpPr>
          <p:nvPr>
            <p:ph type="body" idx="4294967295"/>
          </p:nvPr>
        </p:nvSpPr>
        <p:spPr/>
        <p:txBody>
          <a:bodyPr/>
          <a:lstStyle/>
          <a:p>
            <a:pPr algn="just" eaLnBrk="1" hangingPunct="1"/>
            <a:r>
              <a:rPr lang="zh-CN" sz="2800" b="1" smtClean="0">
                <a:latin typeface="楷体" panose="02010609060101010101" charset="-122"/>
                <a:ea typeface="楷体" panose="02010609060101010101" charset="-122"/>
              </a:rPr>
              <a:t>测试用例的规模</a:t>
            </a:r>
            <a:endParaRPr lang="en-US" sz="2800" b="1" smtClean="0">
              <a:latin typeface="楷体" panose="02010609060101010101" charset="-122"/>
              <a:ea typeface="楷体" panose="02010609060101010101" charset="-122"/>
            </a:endParaRPr>
          </a:p>
          <a:p>
            <a:pPr algn="just" eaLnBrk="1" hangingPunct="1"/>
            <a:r>
              <a:rPr lang="zh-CN" sz="2800" b="1" smtClean="0">
                <a:latin typeface="楷体" panose="02010609060101010101" charset="-122"/>
                <a:ea typeface="楷体" panose="02010609060101010101" charset="-122"/>
              </a:rPr>
              <a:t>驱动模块的设计</a:t>
            </a:r>
            <a:endParaRPr lang="en-US" sz="2800" b="1" smtClean="0">
              <a:latin typeface="楷体" panose="02010609060101010101" charset="-122"/>
              <a:ea typeface="楷体" panose="02010609060101010101" charset="-122"/>
            </a:endParaRPr>
          </a:p>
          <a:p>
            <a:pPr algn="just" eaLnBrk="1" hangingPunct="1"/>
            <a:r>
              <a:rPr lang="zh-CN" sz="2800" b="1" smtClean="0">
                <a:latin typeface="楷体" panose="02010609060101010101" charset="-122"/>
                <a:ea typeface="楷体" panose="02010609060101010101" charset="-122"/>
              </a:rPr>
              <a:t>桩模块的设计</a:t>
            </a:r>
            <a:endParaRPr lang="en-US" sz="2800" b="1" smtClean="0">
              <a:latin typeface="楷体" panose="02010609060101010101" charset="-122"/>
              <a:ea typeface="楷体" panose="02010609060101010101" charset="-122"/>
            </a:endParaRPr>
          </a:p>
          <a:p>
            <a:pPr algn="just" eaLnBrk="1" hangingPunct="1"/>
            <a:r>
              <a:rPr lang="zh-CN" sz="2800" b="1" smtClean="0">
                <a:latin typeface="楷体" panose="02010609060101010101" charset="-122"/>
                <a:ea typeface="楷体" panose="02010609060101010101" charset="-122"/>
              </a:rPr>
              <a:t>缺陷的定位</a:t>
            </a:r>
            <a:endParaRPr lang="zh-CN" sz="2800" b="1" smtClean="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9463BBE9-A8B3-4E92-855E-8F44D76B8F1A}" type="slidenum">
              <a:rPr lang="en-US" altLang="zh-CN" sz="1200"/>
            </a:fld>
            <a:endParaRPr lang="en-US" altLang="zh-CN" sz="1200"/>
          </a:p>
        </p:txBody>
      </p:sp>
      <p:sp>
        <p:nvSpPr>
          <p:cNvPr id="9219"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8.3 </a:t>
            </a:r>
            <a:r>
              <a:rPr lang="zh-CN" b="1" smtClean="0">
                <a:latin typeface="楷体" panose="02010609060101010101" charset="-122"/>
                <a:ea typeface="楷体" panose="02010609060101010101" charset="-122"/>
                <a:cs typeface="楷体" panose="02010609060101010101" charset="-122"/>
              </a:rPr>
              <a:t>单个集成测试用例的设计</a:t>
            </a:r>
            <a:endParaRPr lang="zh-CN" b="1" smtClean="0">
              <a:latin typeface="楷体" panose="02010609060101010101" charset="-122"/>
              <a:ea typeface="楷体" panose="02010609060101010101" charset="-122"/>
              <a:cs typeface="楷体" panose="02010609060101010101" charset="-122"/>
            </a:endParaRPr>
          </a:p>
        </p:txBody>
      </p:sp>
      <p:sp>
        <p:nvSpPr>
          <p:cNvPr id="9220" name="Rectangle 3"/>
          <p:cNvSpPr>
            <a:spLocks noGrp="1" noChangeArrowheads="1"/>
          </p:cNvSpPr>
          <p:nvPr>
            <p:ph type="body" idx="4294967295"/>
          </p:nvPr>
        </p:nvSpPr>
        <p:spPr/>
        <p:txBody>
          <a:bodyPr/>
          <a:lstStyle/>
          <a:p>
            <a:pPr algn="just" eaLnBrk="1" hangingPunct="1"/>
            <a:r>
              <a:rPr lang="zh-CN" sz="3400" b="1" dirty="0" smtClean="0">
                <a:latin typeface="楷体" panose="02010609060101010101" charset="-122"/>
                <a:ea typeface="楷体" panose="02010609060101010101" charset="-122"/>
              </a:rPr>
              <a:t>成对集成</a:t>
            </a:r>
            <a:endParaRPr lang="zh-CN" sz="3400" b="1" dirty="0" smtClean="0">
              <a:latin typeface="楷体" panose="02010609060101010101" charset="-122"/>
              <a:ea typeface="楷体" panose="02010609060101010101" charset="-122"/>
            </a:endParaRPr>
          </a:p>
          <a:p>
            <a:pPr algn="just" eaLnBrk="1" hangingPunct="1"/>
            <a:r>
              <a:rPr lang="zh-CN" sz="3400" b="1" dirty="0" smtClean="0">
                <a:latin typeface="楷体" panose="02010609060101010101" charset="-122"/>
                <a:ea typeface="楷体" panose="02010609060101010101" charset="-122"/>
              </a:rPr>
              <a:t>邻居集成</a:t>
            </a:r>
            <a:endParaRPr lang="zh-CN" sz="3400" b="1" dirty="0" smtClean="0">
              <a:latin typeface="楷体" panose="02010609060101010101" charset="-122"/>
              <a:ea typeface="楷体" panose="02010609060101010101" charset="-122"/>
            </a:endParaRPr>
          </a:p>
          <a:p>
            <a:pPr algn="just" eaLnBrk="1" hangingPunct="1"/>
            <a:r>
              <a:rPr lang="zh-CN" sz="3400" b="1" dirty="0" smtClean="0">
                <a:latin typeface="楷体" panose="02010609060101010101" charset="-122"/>
                <a:ea typeface="楷体" panose="02010609060101010101" charset="-122"/>
              </a:rPr>
              <a:t>基于独立路径的集成</a:t>
            </a:r>
            <a:endParaRPr lang="zh-CN" sz="3400" b="1" dirty="0" smtClean="0">
              <a:latin typeface="楷体" panose="02010609060101010101" charset="-122"/>
              <a:ea typeface="楷体" panose="02010609060101010101" charset="-122"/>
            </a:endParaRPr>
          </a:p>
          <a:p>
            <a:pPr lvl="1" algn="just" eaLnBrk="1" hangingPunct="1"/>
            <a:endParaRPr lang="zh-CN" sz="2800" b="1" dirty="0" smtClean="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9463BBE9-A8B3-4E92-855E-8F44D76B8F1A}" type="slidenum">
              <a:rPr lang="en-US" altLang="zh-CN" sz="1200"/>
            </a:fld>
            <a:endParaRPr lang="en-US" altLang="zh-CN" sz="1200"/>
          </a:p>
        </p:txBody>
      </p:sp>
      <p:sp>
        <p:nvSpPr>
          <p:cNvPr id="9219"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8.3 </a:t>
            </a:r>
            <a:r>
              <a:rPr lang="zh-CN" b="1" smtClean="0">
                <a:latin typeface="楷体" panose="02010609060101010101" charset="-122"/>
                <a:ea typeface="楷体" panose="02010609060101010101" charset="-122"/>
                <a:cs typeface="楷体" panose="02010609060101010101" charset="-122"/>
              </a:rPr>
              <a:t>单个集成测试用例的设计</a:t>
            </a:r>
            <a:endParaRPr lang="zh-CN" b="1" smtClean="0">
              <a:latin typeface="楷体" panose="02010609060101010101" charset="-122"/>
              <a:ea typeface="楷体" panose="02010609060101010101" charset="-122"/>
              <a:cs typeface="楷体" panose="02010609060101010101" charset="-122"/>
            </a:endParaRPr>
          </a:p>
        </p:txBody>
      </p:sp>
      <p:sp>
        <p:nvSpPr>
          <p:cNvPr id="9220" name="Rectangle 3"/>
          <p:cNvSpPr>
            <a:spLocks noGrp="1" noChangeArrowheads="1"/>
          </p:cNvSpPr>
          <p:nvPr>
            <p:ph type="body" idx="4294967295"/>
          </p:nvPr>
        </p:nvSpPr>
        <p:spPr/>
        <p:txBody>
          <a:bodyPr/>
          <a:lstStyle/>
          <a:p>
            <a:pPr algn="just" eaLnBrk="1" hangingPunct="1"/>
            <a:r>
              <a:rPr lang="zh-CN" sz="3400" b="1" dirty="0" smtClean="0">
                <a:latin typeface="楷体" panose="02010609060101010101" charset="-122"/>
                <a:ea typeface="楷体" panose="02010609060101010101" charset="-122"/>
              </a:rPr>
              <a:t>成对集成</a:t>
            </a:r>
            <a:endParaRPr lang="zh-CN" sz="3400" b="1" dirty="0" smtClean="0">
              <a:latin typeface="楷体" panose="02010609060101010101" charset="-122"/>
              <a:ea typeface="楷体" panose="02010609060101010101" charset="-122"/>
            </a:endParaRPr>
          </a:p>
          <a:p>
            <a:pPr lvl="1" algn="just" eaLnBrk="1" hangingPunct="1"/>
            <a:r>
              <a:rPr lang="zh-CN" sz="2800" b="1" dirty="0" smtClean="0">
                <a:latin typeface="楷体" panose="02010609060101010101" charset="-122"/>
                <a:ea typeface="楷体" panose="02010609060101010101" charset="-122"/>
              </a:rPr>
              <a:t>基本思想：将每个集成测试用例限定在</a:t>
            </a:r>
            <a:r>
              <a:rPr lang="zh-CN" sz="2800" b="1" dirty="0" smtClean="0">
                <a:solidFill>
                  <a:srgbClr val="FF0000"/>
                </a:solidFill>
                <a:latin typeface="楷体" panose="02010609060101010101" charset="-122"/>
                <a:ea typeface="楷体" panose="02010609060101010101" charset="-122"/>
              </a:rPr>
              <a:t>一对调用单元</a:t>
            </a:r>
            <a:r>
              <a:rPr lang="zh-CN" sz="2800" b="1" dirty="0" smtClean="0">
                <a:latin typeface="楷体" panose="02010609060101010101" charset="-122"/>
                <a:ea typeface="楷体" panose="02010609060101010101" charset="-122"/>
              </a:rPr>
              <a:t>上，每个集成测试用例都是最小的集成单元，仅涉及一对调用的接口</a:t>
            </a:r>
            <a:endParaRPr lang="en-US" sz="2800" b="1" dirty="0" smtClean="0">
              <a:latin typeface="楷体" panose="02010609060101010101" charset="-122"/>
              <a:ea typeface="楷体" panose="02010609060101010101" charset="-122"/>
            </a:endParaRPr>
          </a:p>
          <a:p>
            <a:pPr lvl="1" algn="just" eaLnBrk="1" hangingPunct="1"/>
            <a:r>
              <a:rPr lang="zh-CN" sz="2800" b="1" dirty="0" smtClean="0">
                <a:latin typeface="楷体" panose="02010609060101010101" charset="-122"/>
                <a:ea typeface="楷体" panose="02010609060101010101" charset="-122"/>
              </a:rPr>
              <a:t>优势：便于缺陷定位</a:t>
            </a:r>
            <a:endParaRPr lang="zh-CN" sz="2800" b="1" dirty="0" smtClean="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0">
                                            <p:txEl>
                                              <p:pRg st="2" end="2"/>
                                            </p:txEl>
                                          </p:spTgt>
                                        </p:tgtEl>
                                        <p:attrNameLst>
                                          <p:attrName>style.visibility</p:attrName>
                                        </p:attrNameLst>
                                      </p:cBhvr>
                                      <p:to>
                                        <p:strVal val="visible"/>
                                      </p:to>
                                    </p:set>
                                    <p:anim calcmode="lin" valueType="num">
                                      <p:cBhvr additive="base">
                                        <p:cTn id="7" dur="500" fill="hold"/>
                                        <p:tgtEl>
                                          <p:spTgt spid="922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CEF0C58-F1E8-44F4-8D66-01D9ADED218A}" type="slidenum">
              <a:rPr lang="en-US" altLang="zh-CN" sz="1200"/>
            </a:fld>
            <a:endParaRPr lang="en-US" altLang="zh-CN" sz="1200"/>
          </a:p>
        </p:txBody>
      </p:sp>
      <p:sp>
        <p:nvSpPr>
          <p:cNvPr id="10243" name="Rectangle 2"/>
          <p:cNvSpPr>
            <a:spLocks noGrp="1" noChangeArrowheads="1"/>
          </p:cNvSpPr>
          <p:nvPr>
            <p:ph type="title" idx="4294967295"/>
          </p:nvPr>
        </p:nvSpPr>
        <p:spPr/>
        <p:txBody>
          <a:bodyPr/>
          <a:lstStyle/>
          <a:p>
            <a:pPr eaLnBrk="1" hangingPunct="1"/>
            <a:r>
              <a:rPr lang="en-US" altLang="zh-CN" b="1" smtClean="0">
                <a:latin typeface="楷体" panose="02010609060101010101" charset="-122"/>
                <a:ea typeface="楷体" panose="02010609060101010101" charset="-122"/>
                <a:cs typeface="楷体" panose="02010609060101010101" charset="-122"/>
              </a:rPr>
              <a:t>8.3 </a:t>
            </a:r>
            <a:r>
              <a:rPr lang="zh-CN" b="1" smtClean="0">
                <a:latin typeface="楷体" panose="02010609060101010101" charset="-122"/>
                <a:ea typeface="楷体" panose="02010609060101010101" charset="-122"/>
                <a:cs typeface="楷体" panose="02010609060101010101" charset="-122"/>
              </a:rPr>
              <a:t>单个集成测试用例的设计</a:t>
            </a:r>
            <a:endParaRPr lang="zh-CN" b="1" smtClean="0">
              <a:latin typeface="楷体" panose="02010609060101010101" charset="-122"/>
              <a:ea typeface="楷体" panose="02010609060101010101" charset="-122"/>
              <a:cs typeface="楷体" panose="02010609060101010101" charset="-122"/>
            </a:endParaRPr>
          </a:p>
        </p:txBody>
      </p:sp>
      <p:sp>
        <p:nvSpPr>
          <p:cNvPr id="10244"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anose="02010800040101010101" pitchFamily="2" charset="-122"/>
              </a:rPr>
              <a:t>捉虫实践</a:t>
            </a:r>
            <a:r>
              <a:rPr lang="en-US" altLang="zh-CN" sz="3400" b="1" smtClean="0">
                <a:solidFill>
                  <a:srgbClr val="0000FF"/>
                </a:solidFill>
                <a:ea typeface="华文新魏" panose="02010800040101010101" pitchFamily="2" charset="-122"/>
              </a:rPr>
              <a:t>1</a:t>
            </a:r>
            <a:r>
              <a:rPr lang="zh-CN" sz="3400" b="1" smtClean="0">
                <a:solidFill>
                  <a:srgbClr val="0000FF"/>
                </a:solidFill>
                <a:ea typeface="华文新魏" panose="02010800040101010101" pitchFamily="2" charset="-122"/>
              </a:rPr>
              <a:t>：第二日问题</a:t>
            </a:r>
            <a:endParaRPr lang="zh-CN" sz="3400" b="1" smtClean="0">
              <a:solidFill>
                <a:srgbClr val="0000FF"/>
              </a:solidFill>
              <a:ea typeface="华文新魏" panose="02010800040101010101" pitchFamily="2" charset="-122"/>
            </a:endParaRPr>
          </a:p>
          <a:p>
            <a:pPr lvl="1" eaLnBrk="1" hangingPunct="1"/>
            <a:r>
              <a:rPr lang="zh-CN" sz="2800" b="1" smtClean="0">
                <a:solidFill>
                  <a:srgbClr val="0000FF"/>
                </a:solidFill>
                <a:ea typeface="华文新魏" panose="02010800040101010101" pitchFamily="2" charset="-122"/>
              </a:rPr>
              <a:t>测试用例设计</a:t>
            </a:r>
            <a:endParaRPr lang="en-US" sz="2800" b="1" smtClean="0">
              <a:solidFill>
                <a:srgbClr val="0000FF"/>
              </a:solidFill>
              <a:ea typeface="华文新魏" panose="02010800040101010101" pitchFamily="2" charset="-122"/>
            </a:endParaRPr>
          </a:p>
          <a:p>
            <a:pPr lvl="1" eaLnBrk="1" hangingPunct="1"/>
            <a:r>
              <a:rPr lang="zh-CN" sz="2800" b="1" smtClean="0">
                <a:solidFill>
                  <a:srgbClr val="0000FF"/>
                </a:solidFill>
                <a:ea typeface="华文新魏" panose="02010800040101010101" pitchFamily="2" charset="-122"/>
              </a:rPr>
              <a:t>规模估算</a:t>
            </a:r>
            <a:endParaRPr lang="en-US" sz="2800" b="1" smtClean="0">
              <a:solidFill>
                <a:srgbClr val="0000FF"/>
              </a:solidFill>
              <a:ea typeface="华文新魏" panose="02010800040101010101" pitchFamily="2" charset="-122"/>
            </a:endParaRPr>
          </a:p>
          <a:p>
            <a:pPr lvl="1" eaLnBrk="1" hangingPunct="1"/>
            <a:r>
              <a:rPr lang="zh-CN" sz="2800" b="1" smtClean="0">
                <a:solidFill>
                  <a:srgbClr val="0000FF"/>
                </a:solidFill>
                <a:ea typeface="华文新魏" panose="02010800040101010101" pitchFamily="2" charset="-122"/>
              </a:rPr>
              <a:t>特点分析</a:t>
            </a:r>
            <a:endParaRPr lang="en-US" sz="2800" b="1" smtClean="0">
              <a:solidFill>
                <a:srgbClr val="0000FF"/>
              </a:solidFill>
              <a:ea typeface="华文新魏" panose="02010800040101010101" pitchFamily="2" charset="-122"/>
            </a:endParaRPr>
          </a:p>
          <a:p>
            <a:pPr lvl="2" eaLnBrk="1" hangingPunct="1"/>
            <a:r>
              <a:rPr lang="zh-CN" sz="2400" b="1" smtClean="0">
                <a:solidFill>
                  <a:srgbClr val="0000FF"/>
                </a:solidFill>
                <a:ea typeface="华文新魏" panose="02010800040101010101" pitchFamily="2" charset="-122"/>
              </a:rPr>
              <a:t>便于缺陷定位</a:t>
            </a:r>
            <a:endParaRPr lang="en-US" sz="2400" b="1" smtClean="0">
              <a:solidFill>
                <a:srgbClr val="0000FF"/>
              </a:solidFill>
              <a:ea typeface="华文新魏" panose="02010800040101010101" pitchFamily="2" charset="-122"/>
            </a:endParaRPr>
          </a:p>
        </p:txBody>
      </p:sp>
      <p:pic>
        <p:nvPicPr>
          <p:cNvPr id="10245" name="Picture 6" descr="8t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10913" y="2500313"/>
            <a:ext cx="340995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2638</Words>
  <Application>WPS 演示</Application>
  <PresentationFormat>全屏显示(4:3)</PresentationFormat>
  <Paragraphs>309</Paragraphs>
  <Slides>37</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4</vt:i4>
      </vt:variant>
      <vt:variant>
        <vt:lpstr>幻灯片标题</vt:lpstr>
      </vt:variant>
      <vt:variant>
        <vt:i4>37</vt:i4>
      </vt:variant>
    </vt:vector>
  </HeadingPairs>
  <TitlesOfParts>
    <vt:vector size="52" baseType="lpstr">
      <vt:lpstr>Arial</vt:lpstr>
      <vt:lpstr>宋体</vt:lpstr>
      <vt:lpstr>Wingdings</vt:lpstr>
      <vt:lpstr>Verdana</vt:lpstr>
      <vt:lpstr>楷体</vt:lpstr>
      <vt:lpstr>华文隶书</vt:lpstr>
      <vt:lpstr>华文新魏</vt:lpstr>
      <vt:lpstr>微软雅黑</vt:lpstr>
      <vt:lpstr>Arial Unicode MS</vt:lpstr>
      <vt:lpstr>Profile</vt:lpstr>
      <vt:lpstr>1_Profile</vt:lpstr>
      <vt:lpstr>Visio.Drawing.11</vt:lpstr>
      <vt:lpstr>Visio.Drawing.11</vt:lpstr>
      <vt:lpstr>Visio.Drawing.11</vt:lpstr>
      <vt:lpstr>Visio.Drawing.11</vt:lpstr>
      <vt:lpstr>软件测试实用教程                   ——方法与实践</vt:lpstr>
      <vt:lpstr>第8章  集成测试</vt:lpstr>
      <vt:lpstr>第8章  集成测试</vt:lpstr>
      <vt:lpstr>8.1 概述</vt:lpstr>
      <vt:lpstr>8.1 概述</vt:lpstr>
      <vt:lpstr>8.2 集成测试的评价</vt:lpstr>
      <vt:lpstr>8.3 单个集成测试用例的设计</vt:lpstr>
      <vt:lpstr>8.3 单个集成测试用例的设计</vt:lpstr>
      <vt:lpstr>8.3 单个集成测试用例的设计</vt:lpstr>
      <vt:lpstr>8.3 单个集成测试用例的设计</vt:lpstr>
      <vt:lpstr>8.3 单个集成测试用例的设计</vt:lpstr>
      <vt:lpstr>8.3 单个集成测试用例的设计</vt:lpstr>
      <vt:lpstr>8.3 单个集成测试用例的设计</vt:lpstr>
      <vt:lpstr>8.3 单个集成测试用例的设计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8.5 集成测试策略的比较</vt:lpstr>
      <vt:lpstr>8.5 集成测试策略的比较</vt:lpstr>
      <vt:lpstr>Question</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108</cp:revision>
  <cp:lastPrinted>2411-12-30T00:00:00Z</cp:lastPrinted>
  <dcterms:created xsi:type="dcterms:W3CDTF">2008-07-27T05:17:00Z</dcterms:created>
  <dcterms:modified xsi:type="dcterms:W3CDTF">2018-12-13T14:45:22Z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