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57" r:id="rId5"/>
    <p:sldId id="285" r:id="rId6"/>
    <p:sldId id="258" r:id="rId7"/>
    <p:sldId id="317" r:id="rId8"/>
    <p:sldId id="260" r:id="rId10"/>
    <p:sldId id="263" r:id="rId11"/>
    <p:sldId id="351" r:id="rId12"/>
    <p:sldId id="352" r:id="rId13"/>
    <p:sldId id="353" r:id="rId14"/>
    <p:sldId id="354" r:id="rId15"/>
    <p:sldId id="355" r:id="rId16"/>
    <p:sldId id="345" r:id="rId17"/>
    <p:sldId id="356" r:id="rId18"/>
    <p:sldId id="357" r:id="rId19"/>
    <p:sldId id="358" r:id="rId20"/>
    <p:sldId id="373" r:id="rId21"/>
    <p:sldId id="265" r:id="rId22"/>
    <p:sldId id="374" r:id="rId23"/>
    <p:sldId id="346" r:id="rId24"/>
    <p:sldId id="359" r:id="rId25"/>
    <p:sldId id="360" r:id="rId26"/>
    <p:sldId id="361" r:id="rId27"/>
    <p:sldId id="362" r:id="rId28"/>
    <p:sldId id="363" r:id="rId29"/>
    <p:sldId id="370" r:id="rId30"/>
    <p:sldId id="270" r:id="rId31"/>
    <p:sldId id="271" r:id="rId32"/>
    <p:sldId id="326" r:id="rId33"/>
    <p:sldId id="328" r:id="rId34"/>
    <p:sldId id="347" r:id="rId35"/>
    <p:sldId id="348" r:id="rId36"/>
    <p:sldId id="349" r:id="rId37"/>
    <p:sldId id="330" r:id="rId38"/>
    <p:sldId id="331" r:id="rId39"/>
    <p:sldId id="404" r:id="rId40"/>
    <p:sldId id="405" r:id="rId41"/>
    <p:sldId id="406" r:id="rId42"/>
    <p:sldId id="407" r:id="rId43"/>
    <p:sldId id="408" r:id="rId44"/>
    <p:sldId id="409" r:id="rId45"/>
    <p:sldId id="410" r:id="rId46"/>
    <p:sldId id="411" r:id="rId47"/>
    <p:sldId id="332" r:id="rId48"/>
    <p:sldId id="334" r:id="rId49"/>
    <p:sldId id="335" r:id="rId50"/>
    <p:sldId id="365" r:id="rId51"/>
    <p:sldId id="336" r:id="rId52"/>
    <p:sldId id="367" r:id="rId53"/>
    <p:sldId id="368" r:id="rId54"/>
    <p:sldId id="369" r:id="rId55"/>
    <p:sldId id="316" r:id="rId56"/>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9" autoAdjust="0"/>
    <p:restoredTop sz="95387" autoAdjust="0"/>
  </p:normalViewPr>
  <p:slideViewPr>
    <p:cSldViewPr showGuides="1">
      <p:cViewPr>
        <p:scale>
          <a:sx n="72" d="100"/>
          <a:sy n="72" d="100"/>
        </p:scale>
        <p:origin x="-450" y="78"/>
      </p:cViewPr>
      <p:guideLst>
        <p:guide orient="horz" pos="844"/>
        <p:guide pos="5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p>
        </p:txBody>
      </p:sp>
      <p:sp>
        <p:nvSpPr>
          <p:cNvPr id="3076" name="Rectangle 4"/>
          <p:cNvSpPr>
            <a:spLocks noGrp="1" noRot="1" noChangeAspect="1" noChangeArrowheads="1"/>
          </p:cNvSpPr>
          <p:nvPr>
            <p:ph type="sldImg" idx="2"/>
          </p:nvPr>
        </p:nvSpPr>
        <p:spPr bwMode="auto">
          <a:xfrm>
            <a:off x="380700" y="685800"/>
            <a:ext cx="6096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panose="020B0604020202020204" pitchFamily="34" charset="0"/>
              </a:defRPr>
            </a:lvl1pPr>
          </a:lstStyle>
          <a:p>
            <a:fld id="{1F86B022-3180-41C4-93EE-B81931546425}"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 </a:t>
            </a:r>
            <a:r>
              <a:rPr lang="en-US" altLang="zh-CN" dirty="0" smtClean="0"/>
              <a:t>word</a:t>
            </a:r>
            <a:r>
              <a:rPr lang="zh-CN" altLang="en-US" dirty="0" smtClean="0"/>
              <a:t>中插入表格 </a:t>
            </a:r>
            <a:r>
              <a:rPr lang="en-US" altLang="zh-CN" smtClean="0"/>
              <a:t>1~63</a:t>
            </a:r>
            <a:endParaRPr lang="zh-CN" altLang="en-US"/>
          </a:p>
        </p:txBody>
      </p:sp>
      <p:sp>
        <p:nvSpPr>
          <p:cNvPr id="4" name="灯片编号占位符 3"/>
          <p:cNvSpPr>
            <a:spLocks noGrp="1"/>
          </p:cNvSpPr>
          <p:nvPr>
            <p:ph type="sldNum" sz="quarter" idx="10"/>
          </p:nvPr>
        </p:nvSpPr>
        <p:spPr/>
        <p:txBody>
          <a:bodyPr/>
          <a:lstStyle/>
          <a:p>
            <a:fld id="{4140273F-E35B-4368-A4A4-5732FF70872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140273F-E35B-4368-A4A4-5732FF70872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DB19C5-4EDC-48A2-B389-206E2008633C}" type="slidenum">
              <a:rPr lang="en-US" altLang="zh-CN"/>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r>
              <a:rPr lang="zh-CN" altLang="en-US" dirty="0" smtClean="0">
                <a:latin typeface="Times New Roman" panose="02020603050405020304" pitchFamily="18" charset="0"/>
              </a:rPr>
              <a:t>大家已经知道什么是文本框了  那如何进行文本框控件测试  先看这个“插入工作表”的功能</a:t>
            </a:r>
            <a:endParaRPr lang="en-US" altLang="zh-CN" dirty="0" smtClean="0">
              <a:latin typeface="Times New Roman" panose="02020603050405020304" pitchFamily="18" charset="0"/>
            </a:endParaRPr>
          </a:p>
          <a:p>
            <a:pPr algn="just">
              <a:spcBef>
                <a:spcPct val="20000"/>
              </a:spcBef>
              <a:buClr>
                <a:schemeClr val="hlink"/>
              </a:buClr>
              <a:buSzPct val="60000"/>
              <a:buFontTx/>
              <a:buNone/>
            </a:pPr>
            <a:r>
              <a:rPr lang="en-US" altLang="zh-CN" dirty="0" smtClean="0">
                <a:latin typeface="Times New Roman" panose="02020603050405020304" pitchFamily="18" charset="0"/>
              </a:rPr>
              <a:t>\n</a:t>
            </a:r>
            <a:r>
              <a:rPr lang="en-US" altLang="zh-CN" baseline="0" dirty="0" smtClean="0">
                <a:latin typeface="Times New Roman" panose="02020603050405020304" pitchFamily="18" charset="0"/>
              </a:rPr>
              <a:t> \r</a:t>
            </a:r>
            <a:endParaRPr lang="en-US" altLang="zh-CN" dirty="0"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DB19C5-4EDC-48A2-B389-206E2008633C}" type="slidenum">
              <a:rPr lang="en-US" altLang="zh-CN"/>
            </a:fld>
            <a:endParaRPr lang="en-US"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endParaRPr lang="en-US" altLang="zh-CN" dirty="0"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CBB9B9-3177-46FC-BED4-BA10197AD449}" type="slidenum">
              <a:rPr lang="en-US" altLang="zh-CN"/>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lvl="1" eaLnBrk="0" hangingPunct="0">
              <a:lnSpc>
                <a:spcPct val="150000"/>
              </a:lnSpc>
              <a:spcAft>
                <a:spcPts val="0"/>
              </a:spcAft>
            </a:pPr>
            <a:r>
              <a:rPr lang="zh-CN" altLang="en-US" sz="2000" dirty="0" smtClean="0">
                <a:solidFill>
                  <a:schemeClr val="tx1"/>
                </a:solidFill>
              </a:rPr>
              <a:t>按钮功能是否实现（关联）                  </a:t>
            </a:r>
            <a:r>
              <a:rPr lang="en-US" altLang="zh-CN" sz="2000" dirty="0" smtClean="0">
                <a:solidFill>
                  <a:schemeClr val="tx1"/>
                </a:solidFill>
              </a:rPr>
              <a:t>EX</a:t>
            </a:r>
            <a:r>
              <a:rPr lang="zh-CN" altLang="en-US" sz="2000" dirty="0" smtClean="0">
                <a:solidFill>
                  <a:schemeClr val="tx1"/>
                </a:solidFill>
              </a:rPr>
              <a:t>： 邮件发送，定时发送</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提示信息是否正确（正确、友好、无法恢复时）</a:t>
            </a:r>
            <a:r>
              <a:rPr lang="en-US" altLang="zh-CN" sz="2000" dirty="0" smtClean="0">
                <a:solidFill>
                  <a:schemeClr val="tx1"/>
                </a:solidFill>
              </a:rPr>
              <a:t>EX</a:t>
            </a:r>
            <a:r>
              <a:rPr lang="zh-CN" altLang="en-US" sz="2000" dirty="0" smtClean="0">
                <a:solidFill>
                  <a:schemeClr val="tx1"/>
                </a:solidFill>
              </a:rPr>
              <a:t>： 删除</a:t>
            </a:r>
            <a:r>
              <a:rPr lang="en-US" altLang="zh-CN" sz="2000" dirty="0" smtClean="0">
                <a:solidFill>
                  <a:schemeClr val="tx1"/>
                </a:solidFill>
              </a:rPr>
              <a:t>QQ</a:t>
            </a:r>
            <a:r>
              <a:rPr lang="zh-CN" altLang="en-US" sz="2000" dirty="0" smtClean="0">
                <a:solidFill>
                  <a:schemeClr val="tx1"/>
                </a:solidFill>
              </a:rPr>
              <a:t>好友，删除后不在接收他的信息</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对于</a:t>
            </a:r>
            <a:r>
              <a:rPr lang="zh-CN" altLang="en-US" sz="2000" dirty="0" smtClean="0">
                <a:solidFill>
                  <a:srgbClr val="FF0000"/>
                </a:solidFill>
              </a:rPr>
              <a:t>不符合业务</a:t>
            </a:r>
            <a:r>
              <a:rPr lang="zh-CN" altLang="en-US" sz="2000" dirty="0" smtClean="0">
                <a:solidFill>
                  <a:schemeClr val="tx1"/>
                </a:solidFill>
              </a:rPr>
              <a:t>背景的输入数据是否有相应    </a:t>
            </a:r>
            <a:r>
              <a:rPr lang="en-US" altLang="zh-CN" sz="2000" dirty="0" smtClean="0">
                <a:solidFill>
                  <a:schemeClr val="tx1"/>
                </a:solidFill>
              </a:rPr>
              <a:t>EX</a:t>
            </a:r>
            <a:r>
              <a:rPr lang="zh-CN" altLang="en-US" sz="2000" dirty="0" smtClean="0">
                <a:solidFill>
                  <a:schemeClr val="tx1"/>
                </a:solidFill>
              </a:rPr>
              <a:t>：错误的邮件收件人格式</a:t>
            </a:r>
            <a:endParaRPr lang="zh-CN" altLang="en-US" dirty="0"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CBB9B9-3177-46FC-BED4-BA10197AD449}" type="slidenum">
              <a:rPr lang="en-US" altLang="zh-CN"/>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lvl="1" eaLnBrk="0" hangingPunct="0">
              <a:lnSpc>
                <a:spcPct val="150000"/>
              </a:lnSpc>
              <a:spcAft>
                <a:spcPts val="0"/>
              </a:spcAft>
            </a:pPr>
            <a:r>
              <a:rPr lang="zh-CN" altLang="en-US" sz="2000" dirty="0" smtClean="0">
                <a:solidFill>
                  <a:schemeClr val="tx1"/>
                </a:solidFill>
              </a:rPr>
              <a:t>按钮功能是否实现（关联）                  </a:t>
            </a:r>
            <a:r>
              <a:rPr lang="en-US" altLang="zh-CN" sz="2000" dirty="0" smtClean="0">
                <a:solidFill>
                  <a:schemeClr val="tx1"/>
                </a:solidFill>
              </a:rPr>
              <a:t>EX</a:t>
            </a:r>
            <a:r>
              <a:rPr lang="zh-CN" altLang="en-US" sz="2000" dirty="0" smtClean="0">
                <a:solidFill>
                  <a:schemeClr val="tx1"/>
                </a:solidFill>
              </a:rPr>
              <a:t>： 邮件发送，定时发送</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提示信息是否正确（正确、友好、无法恢复时）</a:t>
            </a:r>
            <a:r>
              <a:rPr lang="en-US" altLang="zh-CN" sz="2000" dirty="0" smtClean="0">
                <a:solidFill>
                  <a:schemeClr val="tx1"/>
                </a:solidFill>
              </a:rPr>
              <a:t>EX</a:t>
            </a:r>
            <a:r>
              <a:rPr lang="zh-CN" altLang="en-US" sz="2000" dirty="0" smtClean="0">
                <a:solidFill>
                  <a:schemeClr val="tx1"/>
                </a:solidFill>
              </a:rPr>
              <a:t>： 删除</a:t>
            </a:r>
            <a:r>
              <a:rPr lang="en-US" altLang="zh-CN" sz="2000" dirty="0" smtClean="0">
                <a:solidFill>
                  <a:schemeClr val="tx1"/>
                </a:solidFill>
              </a:rPr>
              <a:t>QQ</a:t>
            </a:r>
            <a:r>
              <a:rPr lang="zh-CN" altLang="en-US" sz="2000" dirty="0" smtClean="0">
                <a:solidFill>
                  <a:schemeClr val="tx1"/>
                </a:solidFill>
              </a:rPr>
              <a:t>好友，删除后不在接收他的信息</a:t>
            </a:r>
            <a:endParaRPr lang="zh-CN" altLang="en-US" sz="2000" dirty="0" smtClean="0">
              <a:solidFill>
                <a:schemeClr val="tx1"/>
              </a:solidFill>
            </a:endParaRPr>
          </a:p>
          <a:p>
            <a:pPr lvl="1" eaLnBrk="0" hangingPunct="0">
              <a:lnSpc>
                <a:spcPct val="150000"/>
              </a:lnSpc>
              <a:spcAft>
                <a:spcPts val="0"/>
              </a:spcAft>
            </a:pPr>
            <a:r>
              <a:rPr lang="zh-CN" altLang="en-US" sz="2000" dirty="0" smtClean="0">
                <a:solidFill>
                  <a:schemeClr val="tx1"/>
                </a:solidFill>
              </a:rPr>
              <a:t>对于</a:t>
            </a:r>
            <a:r>
              <a:rPr lang="zh-CN" altLang="en-US" sz="2000" dirty="0" smtClean="0">
                <a:solidFill>
                  <a:srgbClr val="FF0000"/>
                </a:solidFill>
              </a:rPr>
              <a:t>不符合业务</a:t>
            </a:r>
            <a:r>
              <a:rPr lang="zh-CN" altLang="en-US" sz="2000" dirty="0" smtClean="0">
                <a:solidFill>
                  <a:schemeClr val="tx1"/>
                </a:solidFill>
              </a:rPr>
              <a:t>背景的输入数据是否有相应    </a:t>
            </a:r>
            <a:r>
              <a:rPr lang="en-US" altLang="zh-CN" sz="2000" dirty="0" smtClean="0">
                <a:solidFill>
                  <a:schemeClr val="tx1"/>
                </a:solidFill>
              </a:rPr>
              <a:t>EX</a:t>
            </a:r>
            <a:r>
              <a:rPr lang="zh-CN" altLang="en-US" sz="2000" dirty="0" smtClean="0">
                <a:solidFill>
                  <a:schemeClr val="tx1"/>
                </a:solidFill>
              </a:rPr>
              <a:t>：错误的邮件收件人格式</a:t>
            </a:r>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5FB3A0-4803-4FBF-86AA-15716D61BFE0}" type="slidenum">
              <a:rPr lang="en-US" altLang="zh-CN"/>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algn="just">
              <a:spcBef>
                <a:spcPct val="20000"/>
              </a:spcBef>
              <a:buClr>
                <a:schemeClr val="hlink"/>
              </a:buClr>
              <a:buSzPct val="60000"/>
              <a:buFontTx/>
              <a:buNone/>
            </a:pPr>
            <a:r>
              <a:rPr lang="zh-CN" altLang="en-US" sz="2000" dirty="0" smtClean="0">
                <a:latin typeface="Times New Roman" panose="02020603050405020304" pitchFamily="18" charset="0"/>
              </a:rPr>
              <a:t>什么场合使用单选按钮呢？</a:t>
            </a:r>
            <a:endParaRPr lang="en-US" altLang="zh-CN" sz="2000" dirty="0" smtClean="0">
              <a:latin typeface="Times New Roman" panose="02020603050405020304" pitchFamily="18" charset="0"/>
            </a:endParaRPr>
          </a:p>
          <a:p>
            <a:pPr algn="just">
              <a:spcBef>
                <a:spcPct val="20000"/>
              </a:spcBef>
              <a:buClr>
                <a:schemeClr val="hlink"/>
              </a:buClr>
              <a:buSzPct val="60000"/>
              <a:buFontTx/>
              <a:buNone/>
            </a:pPr>
            <a:r>
              <a:rPr lang="zh-CN" altLang="en-US" sz="2000" dirty="0" smtClean="0">
                <a:latin typeface="Times New Roman" panose="02020603050405020304" pitchFamily="18" charset="0"/>
              </a:rPr>
              <a:t>最高学历，性别</a:t>
            </a:r>
            <a:endParaRPr lang="en-US" altLang="zh-CN" sz="2000" dirty="0"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B0F79F5-386F-4E62-98EF-B15FC288EEBC}" type="slidenum">
              <a:rPr lang="en-US" altLang="zh-CN"/>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pPr algn="just"/>
            <a:endParaRPr lang="zh-CN" altLang="en-US" dirty="0"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fld>
            <a:endParaRPr lang="en-US"/>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309" y="-27384"/>
            <a:ext cx="10669050" cy="12160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fld>
            <a:endParaRPr lang="en-US"/>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3453" y="260648"/>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fld>
            <a:endParaRPr lang="en-US"/>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90" y="2130425"/>
            <a:ext cx="1036422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980" y="3886200"/>
            <a:ext cx="85352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fld>
            <a:endParaRPr lang="en-US"/>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fld>
            <a:endParaRPr lang="en-US"/>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fld>
            <a:endParaRPr lang="en-US"/>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fld>
            <a:endParaRPr lang="en-US"/>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fld>
            <a:endParaRPr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fld>
            <a:endParaRPr lang="en-US"/>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fld>
            <a:endParaRPr lang="en-US"/>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fld>
            <a:endParaRPr lang="en-US"/>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fld>
            <a:endParaRPr lang="en-US"/>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fld>
            <a:endParaRPr lang="en-US"/>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fld>
            <a:endParaRPr lang="en-US"/>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fld>
            <a:endParaRPr lang="en-US"/>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AutoShape 4"/>
          <p:cNvSpPr>
            <a:spLocks noChangeArrowheads="1"/>
          </p:cNvSpPr>
          <p:nvPr/>
        </p:nvSpPr>
        <p:spPr bwMode="auto">
          <a:xfrm>
            <a:off x="812880" y="1124744"/>
            <a:ext cx="10611896"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sz="2400">
              <a:latin typeface="Times New Roman" panose="02020603050405020304" pitchFamily="18" charset="0"/>
            </a:endParaRPr>
          </a:p>
        </p:txBody>
      </p:sp>
      <p:sp>
        <p:nvSpPr>
          <p:cNvPr id="1029" name="Line 5"/>
          <p:cNvSpPr>
            <a:spLocks noChangeShapeType="1"/>
          </p:cNvSpPr>
          <p:nvPr/>
        </p:nvSpPr>
        <p:spPr bwMode="auto">
          <a:xfrm flipV="1">
            <a:off x="812880" y="6172200"/>
            <a:ext cx="10567440" cy="0"/>
          </a:xfrm>
          <a:prstGeom prst="line">
            <a:avLst/>
          </a:prstGeom>
          <a:noFill/>
          <a:ln w="3175" cmpd="sng">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81288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en-US"/>
          </a:p>
        </p:txBody>
      </p:sp>
      <p:sp>
        <p:nvSpPr>
          <p:cNvPr id="1031" name="Rectangle 7"/>
          <p:cNvSpPr>
            <a:spLocks noGrp="1" noChangeArrowheads="1"/>
          </p:cNvSpPr>
          <p:nvPr>
            <p:ph type="ftr" sz="quarter" idx="3"/>
          </p:nvPr>
        </p:nvSpPr>
        <p:spPr bwMode="auto">
          <a:xfrm>
            <a:off x="4166010" y="6245225"/>
            <a:ext cx="386118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vl1pPr>
          </a:lstStyle>
          <a:p>
            <a:endParaRPr lang="en-US"/>
          </a:p>
        </p:txBody>
      </p:sp>
      <p:sp>
        <p:nvSpPr>
          <p:cNvPr id="1032" name="Rectangle 8"/>
          <p:cNvSpPr>
            <a:spLocks noGrp="1" noChangeArrowheads="1"/>
          </p:cNvSpPr>
          <p:nvPr>
            <p:ph type="sldNum" sz="quarter" idx="4"/>
          </p:nvPr>
        </p:nvSpPr>
        <p:spPr bwMode="auto">
          <a:xfrm>
            <a:off x="8738460" y="6245225"/>
            <a:ext cx="264186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fld id="{15BABD08-75AD-45F3-92E9-4513D45F6A4E}"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914490" y="2393950"/>
            <a:ext cx="1036422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p:spPr>
        <p:txBody>
          <a:bodyPr/>
          <a:lstStyle/>
          <a:p>
            <a:endParaRPr lang="zh-CN" sz="2400">
              <a:latin typeface="Times New Roman" panose="02020603050405020304" pitchFamily="18" charset="0"/>
            </a:endParaRPr>
          </a:p>
        </p:txBody>
      </p:sp>
      <p:sp>
        <p:nvSpPr>
          <p:cNvPr id="2051"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2"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t>单击此处编辑母版文本样式</a:t>
            </a:r>
            <a:endParaRPr lang="zh-CN" dirty="0" smtClean="0"/>
          </a:p>
          <a:p>
            <a:pPr lvl="1"/>
            <a:r>
              <a:rPr lang="zh-CN" dirty="0" smtClean="0"/>
              <a:t>第二级</a:t>
            </a:r>
            <a:endParaRPr lang="zh-CN" dirty="0" smtClean="0"/>
          </a:p>
          <a:p>
            <a:pPr lvl="2"/>
            <a:r>
              <a:rPr lang="zh-CN" dirty="0" smtClean="0"/>
              <a:t>第三级</a:t>
            </a:r>
            <a:endParaRPr lang="zh-CN" dirty="0" smtClean="0"/>
          </a:p>
          <a:p>
            <a:pPr lvl="3"/>
            <a:r>
              <a:rPr lang="zh-CN" dirty="0" smtClean="0"/>
              <a:t>第四级</a:t>
            </a:r>
            <a:endParaRPr lang="zh-CN" dirty="0" smtClean="0"/>
          </a:p>
          <a:p>
            <a:pPr lvl="4"/>
            <a:r>
              <a:rPr lang="zh-CN" dirty="0" smtClean="0"/>
              <a:t>第五级</a:t>
            </a:r>
            <a:endParaRPr lang="zh-CN" dirty="0" smtClean="0"/>
          </a:p>
        </p:txBody>
      </p:sp>
      <p:sp>
        <p:nvSpPr>
          <p:cNvPr id="2053" name="Rectangle 4"/>
          <p:cNvSpPr>
            <a:spLocks noGrp="1" noChangeArrowheads="1"/>
          </p:cNvSpPr>
          <p:nvPr>
            <p:ph type="dt" sz="half" idx="2"/>
          </p:nvPr>
        </p:nvSpPr>
        <p:spPr bwMode="auto">
          <a:xfrm>
            <a:off x="91449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en-US"/>
          </a:p>
        </p:txBody>
      </p:sp>
      <p:sp>
        <p:nvSpPr>
          <p:cNvPr id="2054" name="Rectangle 5"/>
          <p:cNvSpPr>
            <a:spLocks noGrp="1" noChangeArrowheads="1"/>
          </p:cNvSpPr>
          <p:nvPr>
            <p:ph type="ftr" sz="quarter" idx="3"/>
          </p:nvPr>
        </p:nvSpPr>
        <p:spPr bwMode="auto">
          <a:xfrm>
            <a:off x="4166010" y="6248400"/>
            <a:ext cx="38611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200"/>
            </a:lvl1pPr>
          </a:lstStyle>
          <a:p>
            <a:endParaRPr lang="en-US"/>
          </a:p>
        </p:txBody>
      </p:sp>
      <p:sp>
        <p:nvSpPr>
          <p:cNvPr id="2055" name="Rectangle 6"/>
          <p:cNvSpPr>
            <a:spLocks noGrp="1" noChangeArrowheads="1"/>
          </p:cNvSpPr>
          <p:nvPr>
            <p:ph type="sldNum" sz="quarter" idx="4"/>
          </p:nvPr>
        </p:nvSpPr>
        <p:spPr bwMode="auto">
          <a:xfrm>
            <a:off x="8738460" y="6248400"/>
            <a:ext cx="254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fld id="{58306785-E315-40A8-B193-884314379359}"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8077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1E25231-1EAB-4800-8378-93D0519C23A6}" type="slidenum">
              <a:rPr lang="en-US" sz="1200"/>
            </a:fld>
            <a:endParaRPr lang="en-US" sz="1200"/>
          </a:p>
        </p:txBody>
      </p:sp>
      <p:sp>
        <p:nvSpPr>
          <p:cNvPr id="4099" name="Rectangle 2"/>
          <p:cNvSpPr>
            <a:spLocks noGrp="1" noChangeArrowheads="1"/>
          </p:cNvSpPr>
          <p:nvPr>
            <p:ph type="ctrTitle" idx="4294967295"/>
          </p:nvPr>
        </p:nvSpPr>
        <p:spPr>
          <a:xfrm>
            <a:off x="899795" y="990600"/>
            <a:ext cx="10713720" cy="1371600"/>
          </a:xfrm>
        </p:spPr>
        <p:txBody>
          <a:bodyPr/>
          <a:lstStyle/>
          <a:p>
            <a:pPr algn="ctr" eaLnBrk="1" hangingPunct="1"/>
            <a:r>
              <a:rPr lang="zh-CN" sz="6000" b="1">
                <a:ea typeface="华文隶书" panose="02010800040101010101" pitchFamily="2" charset="-122"/>
              </a:rPr>
              <a:t>软件测试实用教程</a:t>
            </a:r>
            <a:br>
              <a:rPr lang="en-US" sz="6000" b="1">
                <a:ea typeface="华文隶书" panose="02010800040101010101" pitchFamily="2" charset="-122"/>
              </a:rPr>
            </a:br>
            <a:r>
              <a:rPr lang="en-US" sz="6000" b="1">
                <a:ea typeface="华文隶书" panose="02010800040101010101" pitchFamily="2" charset="-122"/>
              </a:rPr>
              <a:t>                   ——</a:t>
            </a:r>
            <a:r>
              <a:rPr lang="zh-CN" sz="6000" b="1">
                <a:ea typeface="华文隶书" panose="02010800040101010101" pitchFamily="2" charset="-122"/>
              </a:rPr>
              <a:t>方法与实践</a:t>
            </a:r>
            <a:endParaRPr lang="zh-CN" sz="6000" b="1">
              <a:ea typeface="华文隶书" panose="02010800040101010101" pitchFamily="2" charset="-122"/>
            </a:endParaRPr>
          </a:p>
        </p:txBody>
      </p:sp>
      <p:sp>
        <p:nvSpPr>
          <p:cNvPr id="4100" name="Rectangle 3"/>
          <p:cNvSpPr>
            <a:spLocks noGrp="1" noChangeArrowheads="1"/>
          </p:cNvSpPr>
          <p:nvPr>
            <p:ph type="subTitle" idx="4294967295"/>
          </p:nvPr>
        </p:nvSpPr>
        <p:spPr>
          <a:xfrm>
            <a:off x="2972400" y="3429000"/>
            <a:ext cx="7010400" cy="1600200"/>
          </a:xfrm>
        </p:spPr>
        <p:txBody>
          <a:bodyPr/>
          <a:lstStyle/>
          <a:p>
            <a:pPr marL="0" indent="0" algn="ctr" eaLnBrk="1" hangingPunct="1">
              <a:buFont typeface="Wingdings" panose="05000000000000000000" pitchFamily="2" charset="2"/>
              <a:buNone/>
            </a:pPr>
            <a:r>
              <a:rPr lang="en-US" sz="4400" b="1">
                <a:latin typeface="华文隶书" panose="02010800040101010101" pitchFamily="2" charset="-122"/>
                <a:ea typeface="华文隶书" panose="02010800040101010101" pitchFamily="2" charset="-122"/>
              </a:rPr>
              <a:t>PartIII </a:t>
            </a:r>
            <a:r>
              <a:rPr lang="zh-CN" sz="4400" b="1">
                <a:latin typeface="华文隶书" panose="02010800040101010101" pitchFamily="2" charset="-122"/>
                <a:ea typeface="华文隶书" panose="02010800040101010101" pitchFamily="2" charset="-122"/>
              </a:rPr>
              <a:t>软件测试应用</a:t>
            </a:r>
            <a:endParaRPr lang="zh-CN" sz="4400" b="1">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85C6FF7-7CB9-4B97-A824-4C339736D834}" type="slidenum">
              <a:rPr lang="en-US" sz="1200"/>
            </a:fld>
            <a:endParaRPr lang="en-US" sz="1200"/>
          </a:p>
        </p:txBody>
      </p:sp>
      <p:sp>
        <p:nvSpPr>
          <p:cNvPr id="1331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3316" name="Rectangle 3"/>
          <p:cNvSpPr>
            <a:spLocks noGrp="1" noChangeArrowheads="1"/>
          </p:cNvSpPr>
          <p:nvPr>
            <p:ph type="body" idx="4294967295"/>
          </p:nvPr>
        </p:nvSpPr>
        <p:spPr>
          <a:xfrm>
            <a:off x="772795" y="1412875"/>
            <a:ext cx="1069848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2</a:t>
            </a:r>
            <a:r>
              <a:rPr lang="zh-CN" sz="3400" b="1" dirty="0">
                <a:latin typeface="楷体" panose="02010609060101010101" charset="-122"/>
                <a:ea typeface="楷体" panose="02010609060101010101" charset="-122"/>
                <a:cs typeface="楷体" panose="02010609060101010101" charset="-122"/>
              </a:rPr>
              <a:t>、删除</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针对一项或一组对象的删除操作能否正常实现</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测试是否会错误地删除不存在的对象，或未选中的对象</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测试删除之前是否有提示信息，以及删除成功后能否方便地看到删除的结果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测试删除一项或一组数据是否对其他数据产生影响，以及该影响是否符合用户需求</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80FC49F-27A7-40C2-A132-B5B6C53E4FF2}" type="slidenum">
              <a:rPr lang="en-US" sz="1200"/>
            </a:fld>
            <a:endParaRPr lang="en-US" sz="1200"/>
          </a:p>
        </p:txBody>
      </p:sp>
      <p:sp>
        <p:nvSpPr>
          <p:cNvPr id="14339" name="Rectangle 2"/>
          <p:cNvSpPr>
            <a:spLocks noGrp="1" noChangeArrowheads="1"/>
          </p:cNvSpPr>
          <p:nvPr>
            <p:ph type="title" idx="4294967295"/>
          </p:nvPr>
        </p:nvSpPr>
        <p:spPr>
          <a:xfrm>
            <a:off x="83620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434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3</a:t>
            </a:r>
            <a:r>
              <a:rPr lang="zh-CN" sz="3400" b="1" dirty="0">
                <a:latin typeface="楷体" panose="02010609060101010101" charset="-122"/>
                <a:ea typeface="楷体" panose="02010609060101010101" charset="-122"/>
                <a:cs typeface="楷体" panose="02010609060101010101" charset="-122"/>
              </a:rPr>
              <a:t>、查找</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测试系统能否支持简单查询和高级查询</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测试系统是否针对存在和不存在的内容均给出正确的查找结果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测试系统能否针对合理和不合理的条件进行正确的处理</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测试系统能否将查找结果与删除、修改等操作方便地结合起来</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FB6A8C8-00BD-4BF3-B8E6-A2B1CBD68CBB}" type="slidenum">
              <a:rPr lang="en-US" sz="1200"/>
            </a:fld>
            <a:endParaRPr lang="en-US" sz="1200"/>
          </a:p>
        </p:txBody>
      </p:sp>
      <p:sp>
        <p:nvSpPr>
          <p:cNvPr id="1536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536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cs typeface="楷体" panose="02010609060101010101" charset="-122"/>
              </a:rPr>
              <a:t>从对数据的操作设计测试</a:t>
            </a:r>
            <a:endParaRPr lang="en-US" sz="3400" b="1">
              <a:latin typeface="楷体" panose="02010609060101010101" charset="-122"/>
              <a:ea typeface="楷体" panose="02010609060101010101" charset="-122"/>
              <a:cs typeface="楷体" panose="02010609060101010101" charset="-122"/>
            </a:endParaRPr>
          </a:p>
          <a:p>
            <a:pPr algn="just" eaLnBrk="1" hangingPunct="1"/>
            <a:r>
              <a:rPr lang="en-US" sz="3400" b="1">
                <a:latin typeface="楷体" panose="02010609060101010101" charset="-122"/>
                <a:ea typeface="楷体" panose="02010609060101010101" charset="-122"/>
                <a:cs typeface="楷体" panose="02010609060101010101" charset="-122"/>
              </a:rPr>
              <a:t>4</a:t>
            </a:r>
            <a:r>
              <a:rPr lang="zh-CN" sz="3400" b="1">
                <a:latin typeface="楷体" panose="02010609060101010101" charset="-122"/>
                <a:ea typeface="楷体" panose="02010609060101010101" charset="-122"/>
                <a:cs typeface="楷体" panose="02010609060101010101" charset="-122"/>
              </a:rPr>
              <a:t>、修改</a:t>
            </a:r>
            <a:endParaRPr lang="en-US" sz="3400"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测试是否会错误地修改不存在的对象，或未选中的对象</a:t>
            </a:r>
            <a:endParaRPr lang="en-US"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测试通过明确修改某些信息后能否确保所有隐含信息得到正确的修改</a:t>
            </a:r>
            <a:endParaRPr lang="en-US" b="1">
              <a:latin typeface="楷体" panose="02010609060101010101" charset="-122"/>
              <a:ea typeface="楷体" panose="02010609060101010101" charset="-122"/>
              <a:cs typeface="楷体" panose="02010609060101010101" charset="-122"/>
            </a:endParaRPr>
          </a:p>
          <a:p>
            <a:pPr lvl="1" algn="just" eaLnBrk="1" hangingPunct="1"/>
            <a:r>
              <a:rPr lang="zh-CN" b="1">
                <a:latin typeface="楷体" panose="02010609060101010101" charset="-122"/>
                <a:ea typeface="楷体" panose="02010609060101010101" charset="-122"/>
                <a:cs typeface="楷体" panose="02010609060101010101" charset="-122"/>
              </a:rPr>
              <a:t>参照增加操作需测试的各个方面展开测试</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0A32BBE-049B-4406-9B62-D382CC9DC57E}" type="slidenum">
              <a:rPr lang="en-US" sz="1200"/>
            </a:fld>
            <a:endParaRPr lang="en-US" sz="1200"/>
          </a:p>
        </p:txBody>
      </p:sp>
      <p:sp>
        <p:nvSpPr>
          <p:cNvPr id="16387"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6388" name="Rectangle 3"/>
          <p:cNvSpPr>
            <a:spLocks noGrp="1" noChangeArrowheads="1"/>
          </p:cNvSpPr>
          <p:nvPr>
            <p:ph type="body" idx="4294967295"/>
          </p:nvPr>
        </p:nvSpPr>
        <p:spPr>
          <a:xfrm>
            <a:off x="799465" y="1412875"/>
            <a:ext cx="10594340" cy="4267200"/>
          </a:xfrm>
        </p:spPr>
        <p:txBody>
          <a:bodyPr/>
          <a:lstStyle/>
          <a:p>
            <a:pPr algn="just" eaLnBrk="1" hangingPunct="1"/>
            <a:r>
              <a:rPr lang="zh-CN" sz="3400" b="1" dirty="0">
                <a:latin typeface="楷体" panose="02010609060101010101" charset="-122"/>
                <a:ea typeface="楷体" panose="02010609060101010101" charset="-122"/>
              </a:rPr>
              <a:t>以活动序列为中心的系统</a:t>
            </a:r>
            <a:endParaRPr lang="en-US" sz="3400" b="1" dirty="0">
              <a:latin typeface="楷体" panose="02010609060101010101" charset="-122"/>
              <a:ea typeface="楷体" panose="02010609060101010101" charset="-122"/>
            </a:endParaRPr>
          </a:p>
          <a:p>
            <a:pPr algn="just" eaLnBrk="1" hangingPunct="1"/>
            <a:r>
              <a:rPr lang="zh-CN" sz="3400" b="1" dirty="0">
                <a:latin typeface="楷体" panose="02010609060101010101" charset="-122"/>
                <a:ea typeface="楷体" panose="02010609060101010101" charset="-122"/>
              </a:rPr>
              <a:t>核心是活动序列，包括</a:t>
            </a:r>
            <a:r>
              <a:rPr lang="zh-CN" sz="3400" b="1" dirty="0">
                <a:solidFill>
                  <a:srgbClr val="FF0000"/>
                </a:solidFill>
                <a:latin typeface="楷体" panose="02010609060101010101" charset="-122"/>
                <a:ea typeface="楷体" panose="02010609060101010101" charset="-122"/>
              </a:rPr>
              <a:t>系统输入、输出、状态及触发状态变迁的事件</a:t>
            </a:r>
            <a:endParaRPr lang="en-US" sz="3400" b="1" dirty="0">
              <a:solidFill>
                <a:srgbClr val="FF0000"/>
              </a:solidFill>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结合黑盒测试的思想设计测试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结合白盒测试的思想设计测试</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B15E508-7B47-46D8-BBEE-0370E4ADEB79}" type="slidenum">
              <a:rPr lang="en-US" sz="1200"/>
            </a:fld>
            <a:endParaRPr lang="en-US" sz="1200"/>
          </a:p>
        </p:txBody>
      </p:sp>
      <p:sp>
        <p:nvSpPr>
          <p:cNvPr id="17411" name="Rectangle 2"/>
          <p:cNvSpPr>
            <a:spLocks noGrp="1" noChangeArrowheads="1"/>
          </p:cNvSpPr>
          <p:nvPr>
            <p:ph type="title" idx="4294967295"/>
          </p:nvPr>
        </p:nvSpPr>
        <p:spPr>
          <a:xfrm>
            <a:off x="844823"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7412" name="Rectangle 3"/>
          <p:cNvSpPr>
            <a:spLocks noGrp="1" noChangeArrowheads="1"/>
          </p:cNvSpPr>
          <p:nvPr>
            <p:ph type="body" idx="4294967295"/>
          </p:nvPr>
        </p:nvSpPr>
        <p:spPr>
          <a:xfrm>
            <a:off x="766445" y="1412875"/>
            <a:ext cx="1063371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结合黑盒测试的思想设计测试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针对系统输入和输出，考虑对所有输入和输出的覆盖测试</a:t>
            </a:r>
            <a:endParaRPr lang="zh-CN"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测试所有可以接受输入和进行输出的硬件设备</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测试所有的软件输入条件和输出结果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测试输入</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输出</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条件的边界情况</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测试输入</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输出</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条件的典型情况</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测试所有不合理的输入情况</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1B49CE6-4871-4C10-938B-6A2816DB8B6B}" type="slidenum">
              <a:rPr lang="en-US" sz="1200"/>
            </a:fld>
            <a:endParaRPr lang="en-US" sz="1200"/>
          </a:p>
        </p:txBody>
      </p:sp>
      <p:sp>
        <p:nvSpPr>
          <p:cNvPr id="18435"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8436" name="Rectangle 3"/>
          <p:cNvSpPr>
            <a:spLocks noGrp="1" noChangeArrowheads="1"/>
          </p:cNvSpPr>
          <p:nvPr>
            <p:ph type="body" idx="4294967295"/>
          </p:nvPr>
        </p:nvSpPr>
        <p:spPr>
          <a:xfrm>
            <a:off x="799465" y="1399540"/>
            <a:ext cx="10567670" cy="4267200"/>
          </a:xfrm>
        </p:spPr>
        <p:txBody>
          <a:bodyPr/>
          <a:lstStyle/>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rPr>
              <a:t>结合白盒测试的思想设计测试</a:t>
            </a:r>
            <a:endParaRPr lang="en-US" sz="3400" b="1" dirty="0">
              <a:latin typeface="楷体" panose="02010609060101010101" charset="-122"/>
              <a:ea typeface="楷体" panose="02010609060101010101" charset="-122"/>
            </a:endParaRPr>
          </a:p>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rPr>
              <a:t>针对系统状态和触发状态变迁的事件，考虑对所有状态及事件的覆盖测试，描述方式</a:t>
            </a:r>
            <a:endParaRPr lang="en-US" sz="3400" b="1" dirty="0">
              <a:latin typeface="楷体" panose="02010609060101010101" charset="-122"/>
              <a:ea typeface="楷体" panose="02010609060101010101" charset="-122"/>
            </a:endParaRPr>
          </a:p>
          <a:p>
            <a:pPr marL="866775" lvl="2" indent="-469900" algn="just" eaLnBrk="1" hangingPunct="1"/>
            <a:r>
              <a:rPr lang="zh-CN" sz="3100" b="1" dirty="0">
                <a:latin typeface="楷体" panose="02010609060101010101" charset="-122"/>
                <a:ea typeface="楷体" panose="02010609060101010101" charset="-122"/>
              </a:rPr>
              <a:t>有限状态机</a:t>
            </a:r>
            <a:endParaRPr lang="en-US" sz="3100" b="1" dirty="0">
              <a:latin typeface="楷体" panose="02010609060101010101" charset="-122"/>
              <a:ea typeface="楷体" panose="02010609060101010101" charset="-122"/>
            </a:endParaRPr>
          </a:p>
          <a:p>
            <a:pPr marL="866775" lvl="2" indent="-469900" algn="just" eaLnBrk="1" hangingPunct="1"/>
            <a:r>
              <a:rPr lang="zh-CN" sz="3100" b="1" dirty="0">
                <a:latin typeface="楷体" panose="02010609060101010101" charset="-122"/>
                <a:ea typeface="楷体" panose="02010609060101010101" charset="-122"/>
              </a:rPr>
              <a:t>对系统主业务分析所得的业务流程图</a:t>
            </a:r>
            <a:endParaRPr lang="zh-CN" sz="31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3C47BEA-E609-4F71-B68A-08B731789CA6}" type="slidenum">
              <a:rPr lang="en-US" sz="1200"/>
            </a:fld>
            <a:endParaRPr lang="en-US" sz="1200"/>
          </a:p>
        </p:txBody>
      </p:sp>
      <p:sp>
        <p:nvSpPr>
          <p:cNvPr id="19459"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9460" name="Rectangle 3"/>
          <p:cNvSpPr>
            <a:spLocks noGrp="1" noChangeArrowheads="1"/>
          </p:cNvSpPr>
          <p:nvPr>
            <p:ph type="body" idx="4294967295"/>
          </p:nvPr>
        </p:nvSpPr>
        <p:spPr>
          <a:xfrm>
            <a:off x="799465" y="1412875"/>
            <a:ext cx="10699115" cy="4267200"/>
          </a:xfrm>
        </p:spPr>
        <p:txBody>
          <a:bodyPr/>
          <a:lstStyle/>
          <a:p>
            <a:pPr marL="469900" lvl="1" indent="-469900" algn="just" eaLnBrk="1" hangingPunct="1">
              <a:buFont typeface="Wingdings" panose="05000000000000000000" pitchFamily="2" charset="2"/>
              <a:buChar char="o"/>
            </a:pPr>
            <a:r>
              <a:rPr lang="zh-CN" sz="3400" b="1" dirty="0">
                <a:latin typeface="楷体" panose="02010609060101010101" charset="-122"/>
                <a:ea typeface="楷体" panose="02010609060101010101" charset="-122"/>
                <a:cs typeface="楷体" panose="02010609060101010101" charset="-122"/>
              </a:rPr>
              <a:t>对应覆盖指标</a:t>
            </a:r>
            <a:endParaRPr lang="en-US" sz="3400"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状态覆盖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即语句覆盖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。每个状态对应一条“语句”，测试至少应覆盖到每个状态</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状态变换覆盖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即判定覆盖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。触发事件的发生引发状态变迁，对应“语句”执行，功能测试应覆盖到每次状态变迁</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触发事件覆盖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即条件覆盖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。每个状态的变迁可能由多个触发事件满足某个组合条件时所引起，功能测试应覆盖到每个触发事件的产生；</a:t>
            </a:r>
            <a:endParaRPr lang="zh-CN" b="1" dirty="0">
              <a:latin typeface="楷体" panose="02010609060101010101" charset="-122"/>
              <a:ea typeface="楷体" panose="02010609060101010101" charset="-122"/>
              <a:cs typeface="楷体" panose="02010609060101010101" charset="-122"/>
            </a:endParaRPr>
          </a:p>
          <a:p>
            <a:pPr marL="469900" lvl="1" indent="-469900"/>
            <a:r>
              <a:rPr lang="zh-CN" b="1" dirty="0">
                <a:latin typeface="楷体" panose="02010609060101010101" charset="-122"/>
                <a:ea typeface="楷体" panose="02010609060101010101" charset="-122"/>
                <a:cs typeface="楷体" panose="02010609060101010101" charset="-122"/>
              </a:rPr>
              <a:t>业务覆盖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即路径覆盖</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。从初始状态开始，多个状态变迁将形成不同路径，功能测试应覆盖所有从初始状态到终止状态的业务执行路径</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440" y="-27384"/>
            <a:ext cx="8001000" cy="1216025"/>
          </a:xfrm>
          <a:noFill/>
          <a:ln>
            <a:noFill/>
          </a:ln>
        </p:spPr>
        <p:txBody>
          <a:bodyPr vert="horz" wrap="square" lIns="0" tIns="0" rIns="0" bIns="0" numCol="1" anchor="t" anchorCtr="0" compatLnSpc="1"/>
          <a:lstStyle/>
          <a:p>
            <a:pPr eaLnBrk="1" hangingPunct="1"/>
            <a:br>
              <a:rPr lang="en-US" altLang="zh-CN" b="1" kern="1200" dirty="0" smtClean="0">
                <a:latin typeface="黑体" panose="02010609060101010101" pitchFamily="49" charset="-122"/>
                <a:ea typeface="黑体" panose="02010609060101010101" pitchFamily="49" charset="-122"/>
              </a:rPr>
            </a:br>
            <a:r>
              <a:rPr lang="en-US" altLang="zh-CN" b="1" kern="1200" dirty="0" smtClean="0">
                <a:cs typeface="楷体" panose="02010609060101010101" charset="-122"/>
              </a:rPr>
              <a:t>9.3 </a:t>
            </a:r>
            <a:r>
              <a:rPr lang="zh-CN" altLang="en-US" b="1" kern="1200" dirty="0" smtClean="0">
                <a:cs typeface="楷体" panose="02010609060101010101" charset="-122"/>
              </a:rPr>
              <a:t>性能测试</a:t>
            </a:r>
            <a:endParaRPr lang="zh-CN" altLang="en-US" b="1" kern="1200" dirty="0">
              <a:cs typeface="楷体" panose="02010609060101010101" charset="-122"/>
            </a:endParaRPr>
          </a:p>
        </p:txBody>
      </p:sp>
      <p:sp>
        <p:nvSpPr>
          <p:cNvPr id="3" name="内容占位符 2"/>
          <p:cNvSpPr>
            <a:spLocks noGrp="1"/>
          </p:cNvSpPr>
          <p:nvPr>
            <p:ph idx="1"/>
          </p:nvPr>
        </p:nvSpPr>
        <p:spPr>
          <a:xfrm>
            <a:off x="755725" y="1393825"/>
            <a:ext cx="10669050" cy="4267200"/>
          </a:xfrm>
        </p:spPr>
        <p:txBody>
          <a:bodyPr/>
          <a:lstStyle/>
          <a:p>
            <a:r>
              <a:rPr lang="zh-CN" altLang="en-US" b="1" dirty="0" smtClean="0"/>
              <a:t>什么是功能？</a:t>
            </a:r>
            <a:endParaRPr lang="en-US" altLang="zh-CN" b="1" dirty="0" smtClean="0"/>
          </a:p>
          <a:p>
            <a:r>
              <a:rPr lang="zh-CN" altLang="en-US" b="1" dirty="0" smtClean="0"/>
              <a:t>什么是功能测试？</a:t>
            </a:r>
            <a:endParaRPr lang="en-US" altLang="zh-CN" b="1" dirty="0" smtClean="0"/>
          </a:p>
          <a:p>
            <a:r>
              <a:rPr lang="zh-CN" altLang="en-US" b="1" dirty="0" smtClean="0"/>
              <a:t>什么是性能？</a:t>
            </a:r>
            <a:endParaRPr lang="en-US" altLang="zh-CN" b="1" dirty="0" smtClean="0"/>
          </a:p>
          <a:p>
            <a:r>
              <a:rPr lang="zh-CN" altLang="en-US" b="1" dirty="0" smtClean="0"/>
              <a:t>什么是性能测试？</a:t>
            </a:r>
            <a:endParaRPr lang="en-US" altLang="zh-CN" b="1" dirty="0" smtClean="0"/>
          </a:p>
        </p:txBody>
      </p:sp>
      <p:pic>
        <p:nvPicPr>
          <p:cNvPr id="4" name="图片 3" descr="2.jpg"/>
          <p:cNvPicPr>
            <a:picLocks noChangeAspect="1"/>
          </p:cNvPicPr>
          <p:nvPr/>
        </p:nvPicPr>
        <p:blipFill>
          <a:blip r:embed="rId1"/>
          <a:stretch>
            <a:fillRect/>
          </a:stretch>
        </p:blipFill>
        <p:spPr>
          <a:xfrm>
            <a:off x="962660" y="3771265"/>
            <a:ext cx="3702685" cy="2728595"/>
          </a:xfrm>
          <a:prstGeom prst="rect">
            <a:avLst/>
          </a:prstGeom>
        </p:spPr>
      </p:pic>
      <p:pic>
        <p:nvPicPr>
          <p:cNvPr id="5" name="图片 4" descr="3.jpg"/>
          <p:cNvPicPr>
            <a:picLocks noChangeAspect="1"/>
          </p:cNvPicPr>
          <p:nvPr/>
        </p:nvPicPr>
        <p:blipFill>
          <a:blip r:embed="rId2"/>
          <a:stretch>
            <a:fillRect/>
          </a:stretch>
        </p:blipFill>
        <p:spPr>
          <a:xfrm>
            <a:off x="6329680" y="3660140"/>
            <a:ext cx="4288790" cy="2839085"/>
          </a:xfrm>
          <a:prstGeom prst="rect">
            <a:avLst/>
          </a:prstGeom>
        </p:spPr>
      </p:pic>
      <p:sp>
        <p:nvSpPr>
          <p:cNvPr id="6" name="右箭头 5"/>
          <p:cNvSpPr/>
          <p:nvPr/>
        </p:nvSpPr>
        <p:spPr bwMode="auto">
          <a:xfrm>
            <a:off x="48083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Times New Roman" panose="02020603050405020304" pitchFamily="18" charset="0"/>
            </a:endParaRPr>
          </a:p>
        </p:txBody>
      </p:sp>
      <p:sp>
        <p:nvSpPr>
          <p:cNvPr id="7" name="矩形 6"/>
          <p:cNvSpPr/>
          <p:nvPr/>
        </p:nvSpPr>
        <p:spPr>
          <a:xfrm>
            <a:off x="7639982" y="1447499"/>
            <a:ext cx="2019300" cy="645160"/>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rPr>
              <a:t>能做什么</a:t>
            </a:r>
            <a:endPar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endParaRPr>
          </a:p>
        </p:txBody>
      </p:sp>
      <p:cxnSp>
        <p:nvCxnSpPr>
          <p:cNvPr id="9" name="直接箭头连接符 8"/>
          <p:cNvCxnSpPr/>
          <p:nvPr/>
        </p:nvCxnSpPr>
        <p:spPr>
          <a:xfrm flipV="1">
            <a:off x="4656455" y="1917065"/>
            <a:ext cx="2952115" cy="2882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7676867" y="2666721"/>
            <a:ext cx="2019300" cy="645160"/>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rPr>
              <a:t>做得如何</a:t>
            </a:r>
            <a:endPar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楷体" panose="02010609060101010101" charset="-122"/>
              <a:ea typeface="楷体" panose="02010609060101010101" charset="-122"/>
            </a:endParaRPr>
          </a:p>
        </p:txBody>
      </p:sp>
      <p:cxnSp>
        <p:nvCxnSpPr>
          <p:cNvPr id="11" name="直接箭头连接符 10"/>
          <p:cNvCxnSpPr/>
          <p:nvPr/>
        </p:nvCxnSpPr>
        <p:spPr>
          <a:xfrm flipV="1">
            <a:off x="4665345" y="3068955"/>
            <a:ext cx="2943225" cy="29654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a:off x="4624070" y="1530350"/>
            <a:ext cx="2984500" cy="9842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4665345" y="2784475"/>
            <a:ext cx="2943225" cy="14097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B092D77C-17C4-4934-8B3F-E1066BF6AB65}" type="slidenum">
              <a:rPr lang="en-US" sz="1200"/>
            </a:fld>
            <a:endParaRPr lang="en-US" sz="1200"/>
          </a:p>
        </p:txBody>
      </p:sp>
      <p:sp>
        <p:nvSpPr>
          <p:cNvPr id="2048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048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性能测试</a:t>
            </a:r>
            <a:r>
              <a:rPr lang="en-US" sz="3400" b="1" dirty="0">
                <a:latin typeface="楷体" panose="02010609060101010101" charset="-122"/>
                <a:ea typeface="楷体" panose="02010609060101010101" charset="-122"/>
                <a:cs typeface="楷体" panose="02010609060101010101" charset="-122"/>
              </a:rPr>
              <a:t>(Performance Testing)</a:t>
            </a:r>
            <a:r>
              <a:rPr lang="zh-CN" sz="3400" b="1" dirty="0">
                <a:latin typeface="楷体" panose="02010609060101010101" charset="-122"/>
                <a:ea typeface="楷体" panose="02010609060101010101" charset="-122"/>
                <a:cs typeface="楷体" panose="02010609060101010101" charset="-122"/>
              </a:rPr>
              <a:t>就是对软件的运行性能指标进行测试，判断系统集成之后在实际的使用环境下能否稳定、可靠地运行</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主要考虑系统的</a:t>
            </a:r>
            <a:r>
              <a:rPr lang="zh-CN" sz="3400" b="1" dirty="0">
                <a:solidFill>
                  <a:srgbClr val="FF0000"/>
                </a:solidFill>
                <a:latin typeface="楷体" panose="02010609060101010101" charset="-122"/>
                <a:ea typeface="楷体" panose="02010609060101010101" charset="-122"/>
                <a:cs typeface="楷体" panose="02010609060101010101" charset="-122"/>
              </a:rPr>
              <a:t>时间和空间性能</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时间主要指软件的一个具体事务的响应时间</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空间性能主要指软件运行时消耗的系统资源</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a:xfrm>
            <a:off x="951195" y="-112644"/>
            <a:ext cx="8001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eaLnBrk="1" hangingPunct="1"/>
            <a:br>
              <a:rPr lang="en-US" altLang="zh-CN" b="1" kern="1200" dirty="0" smtClean="0">
                <a:latin typeface="黑体" panose="02010609060101010101" pitchFamily="49" charset="-122"/>
                <a:ea typeface="黑体" panose="02010609060101010101" pitchFamily="49" charset="-122"/>
              </a:rPr>
            </a:br>
            <a:r>
              <a:rPr lang="en-US" altLang="zh-CN" b="1" kern="1200" dirty="0" smtClean="0">
                <a:cs typeface="楷体" panose="02010609060101010101" charset="-122"/>
              </a:rPr>
              <a:t>9.3 </a:t>
            </a:r>
            <a:r>
              <a:rPr lang="zh-CN" altLang="en-US" b="1" kern="1200" dirty="0" smtClean="0">
                <a:cs typeface="楷体" panose="02010609060101010101" charset="-122"/>
              </a:rPr>
              <a:t>性能</a:t>
            </a:r>
            <a:r>
              <a:rPr lang="zh-CN" altLang="en-US" b="1" kern="1200" dirty="0">
                <a:cs typeface="楷体" panose="02010609060101010101" charset="-122"/>
              </a:rPr>
              <a:t>测试分层模型</a:t>
            </a:r>
            <a:endParaRPr lang="zh-CN" altLang="en-US" b="1" kern="1200" dirty="0">
              <a:cs typeface="楷体" panose="02010609060101010101" charset="-122"/>
            </a:endParaRPr>
          </a:p>
        </p:txBody>
      </p:sp>
      <p:sp>
        <p:nvSpPr>
          <p:cNvPr id="4" name="矩形 3"/>
          <p:cNvSpPr/>
          <p:nvPr/>
        </p:nvSpPr>
        <p:spPr>
          <a:xfrm>
            <a:off x="1631315" y="3140710"/>
            <a:ext cx="2924175" cy="691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632104" y="3284984"/>
            <a:ext cx="3312368"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性能测试分层模型</a:t>
            </a:r>
            <a:endParaRPr lang="zh-CN" altLang="en-US" sz="2800" b="1" dirty="0">
              <a:latin typeface="楷体" panose="02010609060101010101" charset="-122"/>
              <a:ea typeface="楷体" panose="02010609060101010101" charset="-122"/>
            </a:endParaRPr>
          </a:p>
        </p:txBody>
      </p:sp>
      <p:sp>
        <p:nvSpPr>
          <p:cNvPr id="9" name="矩形 8"/>
          <p:cNvSpPr/>
          <p:nvPr/>
        </p:nvSpPr>
        <p:spPr>
          <a:xfrm>
            <a:off x="55515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5793942" y="1949098"/>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前端</a:t>
            </a:r>
            <a:endParaRPr lang="zh-CN" altLang="en-US" sz="2800" b="1" dirty="0">
              <a:latin typeface="楷体" panose="02010609060101010101" charset="-122"/>
              <a:ea typeface="楷体" panose="02010609060101010101" charset="-122"/>
            </a:endParaRPr>
          </a:p>
        </p:txBody>
      </p:sp>
      <p:sp>
        <p:nvSpPr>
          <p:cNvPr id="11" name="矩形 10"/>
          <p:cNvSpPr/>
          <p:nvPr/>
        </p:nvSpPr>
        <p:spPr>
          <a:xfrm>
            <a:off x="55429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796871" y="3149758"/>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网络</a:t>
            </a:r>
            <a:endParaRPr lang="zh-CN" altLang="en-US" sz="2800" b="1" dirty="0">
              <a:latin typeface="楷体" panose="02010609060101010101" charset="-122"/>
              <a:ea typeface="楷体" panose="02010609060101010101" charset="-122"/>
            </a:endParaRPr>
          </a:p>
        </p:txBody>
      </p:sp>
      <p:sp>
        <p:nvSpPr>
          <p:cNvPr id="13" name="矩形 12"/>
          <p:cNvSpPr/>
          <p:nvPr/>
        </p:nvSpPr>
        <p:spPr>
          <a:xfrm>
            <a:off x="83288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8467296" y="3699356"/>
            <a:ext cx="1517736"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业务级</a:t>
            </a:r>
            <a:endParaRPr lang="zh-CN" altLang="en-US" sz="2800" b="1" dirty="0">
              <a:latin typeface="楷体" panose="02010609060101010101" charset="-122"/>
              <a:ea typeface="楷体" panose="02010609060101010101" charset="-122"/>
            </a:endParaRPr>
          </a:p>
        </p:txBody>
      </p:sp>
      <p:sp>
        <p:nvSpPr>
          <p:cNvPr id="15" name="矩形 14"/>
          <p:cNvSpPr/>
          <p:nvPr/>
        </p:nvSpPr>
        <p:spPr>
          <a:xfrm>
            <a:off x="55925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5880576" y="4643844"/>
            <a:ext cx="950730"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后端</a:t>
            </a:r>
            <a:endParaRPr lang="zh-CN" altLang="en-US" sz="2800" b="1" dirty="0" smtClean="0">
              <a:latin typeface="楷体" panose="02010609060101010101" charset="-122"/>
              <a:ea typeface="楷体" panose="02010609060101010101" charset="-122"/>
            </a:endParaRPr>
          </a:p>
        </p:txBody>
      </p:sp>
      <p:sp>
        <p:nvSpPr>
          <p:cNvPr id="17" name="矩形 16"/>
          <p:cNvSpPr/>
          <p:nvPr/>
        </p:nvSpPr>
        <p:spPr>
          <a:xfrm>
            <a:off x="83462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8562314" y="4661926"/>
            <a:ext cx="1566734"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接口级</a:t>
            </a:r>
            <a:endParaRPr lang="zh-CN" altLang="en-US" sz="2800" b="1" dirty="0">
              <a:latin typeface="楷体" panose="02010609060101010101" charset="-122"/>
              <a:ea typeface="楷体" panose="02010609060101010101" charset="-122"/>
            </a:endParaRPr>
          </a:p>
        </p:txBody>
      </p:sp>
      <p:sp>
        <p:nvSpPr>
          <p:cNvPr id="19" name="矩形 18"/>
          <p:cNvSpPr/>
          <p:nvPr/>
        </p:nvSpPr>
        <p:spPr>
          <a:xfrm>
            <a:off x="83462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83496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8625826" y="5580856"/>
            <a:ext cx="1503222" cy="521970"/>
          </a:xfrm>
          <a:prstGeom prst="rect">
            <a:avLst/>
          </a:prstGeom>
          <a:noFill/>
        </p:spPr>
        <p:txBody>
          <a:bodyPr wrap="square" rtlCol="0">
            <a:spAutoFit/>
          </a:bodyPr>
          <a:lstStyle/>
          <a:p>
            <a:r>
              <a:rPr lang="zh-CN" altLang="en-US" sz="2800" b="1" dirty="0" smtClean="0">
                <a:latin typeface="楷体" panose="02010609060101010101" charset="-122"/>
                <a:ea typeface="楷体" panose="02010609060101010101" charset="-122"/>
              </a:rPr>
              <a:t>单元级</a:t>
            </a:r>
            <a:endParaRPr lang="zh-CN" altLang="en-US" sz="2800" b="1" dirty="0">
              <a:latin typeface="楷体" panose="02010609060101010101" charset="-122"/>
              <a:ea typeface="楷体" panose="02010609060101010101" charset="-122"/>
            </a:endParaRPr>
          </a:p>
        </p:txBody>
      </p:sp>
      <p:sp>
        <p:nvSpPr>
          <p:cNvPr id="23" name="左大括号 22"/>
          <p:cNvSpPr/>
          <p:nvPr/>
        </p:nvSpPr>
        <p:spPr>
          <a:xfrm>
            <a:off x="76347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46788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A140F26-0C98-4179-988E-E6EBF503FF64}" type="slidenum">
              <a:rPr lang="en-US" sz="1200"/>
            </a:fld>
            <a:endParaRPr lang="en-US" sz="1200"/>
          </a:p>
        </p:txBody>
      </p:sp>
      <p:sp>
        <p:nvSpPr>
          <p:cNvPr id="5123" name="Rectangle 2"/>
          <p:cNvSpPr>
            <a:spLocks noGrp="1" noChangeArrowheads="1"/>
          </p:cNvSpPr>
          <p:nvPr>
            <p:ph type="title" idx="4294967295"/>
          </p:nvPr>
        </p:nvSpPr>
        <p:spPr>
          <a:xfrm>
            <a:off x="807685" y="-27384"/>
            <a:ext cx="8001000" cy="1216025"/>
          </a:xfrm>
        </p:spPr>
        <p:txBody>
          <a:bodyPr/>
          <a:lstStyle/>
          <a:p>
            <a:pPr eaLnBrk="1" hangingPunct="1"/>
            <a:r>
              <a:rPr lang="zh-CN" b="1" dirty="0">
                <a:latin typeface="楷体" panose="02010609060101010101" charset="-122"/>
                <a:ea typeface="楷体" panose="02010609060101010101" charset="-122"/>
                <a:cs typeface="楷体" panose="02010609060101010101" charset="-122"/>
              </a:rPr>
              <a:t>第</a:t>
            </a:r>
            <a:r>
              <a:rPr lang="en-US" b="1" dirty="0">
                <a:latin typeface="楷体" panose="02010609060101010101" charset="-122"/>
                <a:ea typeface="楷体" panose="02010609060101010101" charset="-122"/>
                <a:cs typeface="楷体" panose="02010609060101010101" charset="-122"/>
              </a:rPr>
              <a:t>9</a:t>
            </a:r>
            <a:r>
              <a:rPr lang="zh-CN" b="1" dirty="0">
                <a:latin typeface="楷体" panose="02010609060101010101" charset="-122"/>
                <a:ea typeface="楷体" panose="02010609060101010101" charset="-122"/>
                <a:cs typeface="楷体" panose="02010609060101010101" charset="-122"/>
              </a:rPr>
              <a:t>章  系统测试</a:t>
            </a:r>
            <a:endParaRPr lang="zh-CN" b="1" dirty="0">
              <a:latin typeface="楷体" panose="02010609060101010101" charset="-122"/>
              <a:ea typeface="楷体" panose="02010609060101010101" charset="-122"/>
              <a:cs typeface="楷体" panose="02010609060101010101" charset="-122"/>
            </a:endParaRPr>
          </a:p>
        </p:txBody>
      </p:sp>
      <p:sp>
        <p:nvSpPr>
          <p:cNvPr id="5124" name="Rectangle 3"/>
          <p:cNvSpPr>
            <a:spLocks noGrp="1" noChangeArrowheads="1"/>
          </p:cNvSpPr>
          <p:nvPr>
            <p:ph type="body" idx="4294967295"/>
          </p:nvPr>
        </p:nvSpPr>
        <p:spPr>
          <a:xfrm>
            <a:off x="755725" y="1393825"/>
            <a:ext cx="10669050" cy="4267200"/>
          </a:xfrm>
        </p:spPr>
        <p:txBody>
          <a:bodyPr/>
          <a:lstStyle/>
          <a:p>
            <a:pPr eaLnBrk="1" hangingPunct="1"/>
            <a:r>
              <a:rPr lang="zh-CN" sz="3400" b="1">
                <a:latin typeface="楷体" panose="02010609060101010101" charset="-122"/>
                <a:ea typeface="楷体" panose="02010609060101010101" charset="-122"/>
              </a:rPr>
              <a:t>内容提要</a:t>
            </a:r>
            <a:endParaRPr lang="zh-CN" sz="3400" b="1">
              <a:latin typeface="楷体" panose="02010609060101010101" charset="-122"/>
              <a:ea typeface="楷体" panose="02010609060101010101" charset="-122"/>
            </a:endParaRPr>
          </a:p>
          <a:p>
            <a:pPr lvl="1" eaLnBrk="1" hangingPunct="1"/>
            <a:r>
              <a:rPr lang="zh-CN" b="1">
                <a:latin typeface="楷体" panose="02010609060101010101" charset="-122"/>
                <a:ea typeface="楷体" panose="02010609060101010101" charset="-122"/>
              </a:rPr>
              <a:t>系统测试是公司和项目组最关心的测试阶段，在任何情况下都必须执行，一般由测试经理统一组织和制订系统测试计划，其他测试人员分别负责测试的分析、设计、实施和执行</a:t>
            </a:r>
            <a:endParaRPr lang="en-US" b="1">
              <a:latin typeface="楷体" panose="02010609060101010101" charset="-122"/>
              <a:ea typeface="楷体" panose="02010609060101010101" charset="-122"/>
            </a:endParaRPr>
          </a:p>
          <a:p>
            <a:pPr lvl="1" eaLnBrk="1" hangingPunct="1"/>
            <a:r>
              <a:rPr lang="zh-CN" b="1">
                <a:latin typeface="楷体" panose="02010609060101010101" charset="-122"/>
                <a:ea typeface="楷体" panose="02010609060101010101" charset="-122"/>
              </a:rPr>
              <a:t>系统测试完成后，开发就接近尾声了</a:t>
            </a:r>
            <a:endParaRPr lang="zh-CN" b="1">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798817D-A889-4473-9642-F56452C5808E}" type="slidenum">
              <a:rPr lang="en-US" sz="1200"/>
            </a:fld>
            <a:endParaRPr lang="en-US" sz="1200"/>
          </a:p>
        </p:txBody>
      </p:sp>
      <p:sp>
        <p:nvSpPr>
          <p:cNvPr id="2150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1508" name="Rectangle 3"/>
          <p:cNvSpPr>
            <a:spLocks noGrp="1" noChangeArrowheads="1"/>
          </p:cNvSpPr>
          <p:nvPr>
            <p:ph type="body" idx="4294967295"/>
          </p:nvPr>
        </p:nvSpPr>
        <p:spPr>
          <a:xfrm>
            <a:off x="799748" y="1413029"/>
            <a:ext cx="8001000" cy="4267200"/>
          </a:xfrm>
        </p:spPr>
        <p:txBody>
          <a:bodyPr/>
          <a:lstStyle/>
          <a:p>
            <a:pPr algn="just" eaLnBrk="1" hangingPunct="1"/>
            <a:r>
              <a:rPr lang="zh-CN" sz="3400" b="1" dirty="0">
                <a:latin typeface="楷体" panose="02010609060101010101" charset="-122"/>
                <a:ea typeface="楷体" panose="02010609060101010101" charset="-122"/>
              </a:rPr>
              <a:t>性能测试的主要内容</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常规性能测试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压力测试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负载测试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可靠性测试</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大数据量测试</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D487DA8D-5B3E-4683-AA07-37065C9731AE}" type="slidenum">
              <a:rPr lang="en-US" sz="1200"/>
            </a:fld>
            <a:endParaRPr lang="en-US" sz="1200"/>
          </a:p>
        </p:txBody>
      </p:sp>
      <p:sp>
        <p:nvSpPr>
          <p:cNvPr id="22531"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2532" name="Rectangle 3"/>
          <p:cNvSpPr>
            <a:spLocks noGrp="1" noChangeArrowheads="1"/>
          </p:cNvSpPr>
          <p:nvPr>
            <p:ph type="body" idx="4294967295"/>
          </p:nvPr>
        </p:nvSpPr>
        <p:spPr>
          <a:xfrm>
            <a:off x="799465" y="1413510"/>
            <a:ext cx="10581005" cy="4267200"/>
          </a:xfrm>
        </p:spPr>
        <p:txBody>
          <a:bodyPr/>
          <a:lstStyle/>
          <a:p>
            <a:pPr algn="just" eaLnBrk="1" hangingPunct="1"/>
            <a:r>
              <a:rPr lang="zh-CN" sz="3400" b="1" dirty="0">
                <a:latin typeface="楷体" panose="02010609060101010101" charset="-122"/>
                <a:ea typeface="楷体" panose="02010609060101010101" charset="-122"/>
              </a:rPr>
              <a:t>常规性能测试</a:t>
            </a:r>
            <a:endParaRPr lang="en-US" sz="3400" b="1" dirty="0">
              <a:latin typeface="楷体" panose="02010609060101010101" charset="-122"/>
              <a:ea typeface="楷体" panose="02010609060101010101" charset="-122"/>
            </a:endParaRPr>
          </a:p>
          <a:p>
            <a:pPr algn="just" eaLnBrk="1" hangingPunct="1"/>
            <a:r>
              <a:rPr lang="zh-CN" sz="3400" b="1" dirty="0">
                <a:latin typeface="楷体" panose="02010609060101010101" charset="-122"/>
                <a:ea typeface="楷体" panose="02010609060101010101" charset="-122"/>
              </a:rPr>
              <a:t>软件在正常的软、硬件环境下运行，不向其施加任何压力的性能测试</a:t>
            </a:r>
            <a:endParaRPr lang="zh-CN" sz="34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CA13A95-2C11-43FC-B142-9314665D4FEE}" type="slidenum">
              <a:rPr lang="en-US" sz="1200"/>
            </a:fld>
            <a:endParaRPr lang="en-US" sz="1200"/>
          </a:p>
        </p:txBody>
      </p:sp>
      <p:sp>
        <p:nvSpPr>
          <p:cNvPr id="23555"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3556" name="Rectangle 3"/>
          <p:cNvSpPr>
            <a:spLocks noGrp="1" noChangeArrowheads="1"/>
          </p:cNvSpPr>
          <p:nvPr>
            <p:ph type="body" idx="4294967295"/>
          </p:nvPr>
        </p:nvSpPr>
        <p:spPr>
          <a:xfrm>
            <a:off x="767080" y="1412875"/>
            <a:ext cx="1069911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压力</a:t>
            </a:r>
            <a:r>
              <a:rPr lang="zh-CN" sz="3400" b="1" dirty="0" smtClean="0">
                <a:latin typeface="楷体" panose="02010609060101010101" charset="-122"/>
                <a:ea typeface="楷体" panose="02010609060101010101" charset="-122"/>
                <a:cs typeface="楷体" panose="02010609060101010101" charset="-122"/>
              </a:rPr>
              <a:t>测试</a:t>
            </a:r>
            <a:r>
              <a:rPr lang="zh-CN" altLang="en-US" sz="3400" b="1" dirty="0" smtClean="0">
                <a:latin typeface="楷体" panose="02010609060101010101" charset="-122"/>
                <a:ea typeface="楷体" panose="02010609060101010101" charset="-122"/>
                <a:cs typeface="楷体" panose="02010609060101010101" charset="-122"/>
              </a:rPr>
              <a:t>（</a:t>
            </a:r>
            <a:r>
              <a:rPr lang="en-US" altLang="zh-CN" sz="3400" b="1" dirty="0" smtClean="0">
                <a:latin typeface="楷体" panose="02010609060101010101" charset="-122"/>
                <a:ea typeface="楷体" panose="02010609060101010101" charset="-122"/>
                <a:cs typeface="楷体" panose="02010609060101010101" charset="-122"/>
              </a:rPr>
              <a:t>Stress Testing</a:t>
            </a:r>
            <a:r>
              <a:rPr lang="zh-CN" altLang="en-US" sz="3400" b="1" dirty="0" smtClean="0">
                <a:latin typeface="楷体" panose="02010609060101010101" charset="-122"/>
                <a:ea typeface="楷体" panose="02010609060101010101" charset="-122"/>
                <a:cs typeface="楷体" panose="02010609060101010101" charset="-122"/>
              </a:rPr>
              <a:t>）</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是指</a:t>
            </a:r>
            <a:r>
              <a:rPr lang="zh-CN" sz="3400" b="1" dirty="0">
                <a:solidFill>
                  <a:srgbClr val="FF0000"/>
                </a:solidFill>
                <a:latin typeface="楷体" panose="02010609060101010101" charset="-122"/>
                <a:ea typeface="楷体" panose="02010609060101010101" charset="-122"/>
                <a:cs typeface="楷体" panose="02010609060101010101" charset="-122"/>
              </a:rPr>
              <a:t>持续不断地给被测系统增加压力，直至被测系统被压垮</a:t>
            </a:r>
            <a:r>
              <a:rPr lang="zh-CN" sz="3400" b="1" dirty="0">
                <a:latin typeface="楷体" panose="02010609060101010101" charset="-122"/>
                <a:ea typeface="楷体" panose="02010609060101010101" charset="-122"/>
                <a:cs typeface="楷体" panose="02010609060101010101" charset="-122"/>
              </a:rPr>
              <a:t>，以确定系统能承受的</a:t>
            </a:r>
            <a:r>
              <a:rPr lang="zh-CN" sz="3400" b="1" dirty="0">
                <a:solidFill>
                  <a:srgbClr val="FF0000"/>
                </a:solidFill>
                <a:latin typeface="楷体" panose="02010609060101010101" charset="-122"/>
                <a:ea typeface="楷体" panose="02010609060101010101" charset="-122"/>
                <a:cs typeface="楷体" panose="02010609060101010101" charset="-122"/>
              </a:rPr>
              <a:t>最大压力</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压力测试应注意累积效应问题</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6CE2FE8-7AF7-40D1-8286-44D4A6086D74}" type="slidenum">
              <a:rPr lang="en-US" sz="1200"/>
            </a:fld>
            <a:endParaRPr lang="en-US" sz="1200"/>
          </a:p>
        </p:txBody>
      </p:sp>
      <p:sp>
        <p:nvSpPr>
          <p:cNvPr id="24579"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4580" name="Rectangle 3"/>
          <p:cNvSpPr>
            <a:spLocks noGrp="1" noChangeArrowheads="1"/>
          </p:cNvSpPr>
          <p:nvPr>
            <p:ph type="body" idx="4294967295"/>
          </p:nvPr>
        </p:nvSpPr>
        <p:spPr>
          <a:xfrm>
            <a:off x="799465" y="1412875"/>
            <a:ext cx="1062037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负载</a:t>
            </a:r>
            <a:r>
              <a:rPr lang="zh-CN" sz="3400" b="1" dirty="0" smtClean="0">
                <a:latin typeface="楷体" panose="02010609060101010101" charset="-122"/>
                <a:ea typeface="楷体" panose="02010609060101010101" charset="-122"/>
                <a:cs typeface="楷体" panose="02010609060101010101" charset="-122"/>
              </a:rPr>
              <a:t>测试</a:t>
            </a:r>
            <a:r>
              <a:rPr lang="en-US" altLang="zh-CN" sz="3400" b="1" dirty="0" smtClean="0">
                <a:latin typeface="楷体" panose="02010609060101010101" charset="-122"/>
                <a:ea typeface="楷体" panose="02010609060101010101" charset="-122"/>
                <a:cs typeface="楷体" panose="02010609060101010101" charset="-122"/>
              </a:rPr>
              <a:t>(Loading Testing)</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通常是</a:t>
            </a:r>
            <a:r>
              <a:rPr lang="zh-CN" sz="3400" b="1" dirty="0">
                <a:solidFill>
                  <a:srgbClr val="FF0000"/>
                </a:solidFill>
                <a:latin typeface="楷体" panose="02010609060101010101" charset="-122"/>
                <a:ea typeface="楷体" panose="02010609060101010101" charset="-122"/>
                <a:cs typeface="楷体" panose="02010609060101010101" charset="-122"/>
              </a:rPr>
              <a:t>让被测系统在其能忍受的压力极限范围内</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或临界状态下</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连续运行，来测试</a:t>
            </a:r>
            <a:r>
              <a:rPr lang="zh-CN" sz="3400" b="1" dirty="0">
                <a:solidFill>
                  <a:srgbClr val="FF0000"/>
                </a:solidFill>
                <a:latin typeface="楷体" panose="02010609060101010101" charset="-122"/>
                <a:ea typeface="楷体" panose="02010609060101010101" charset="-122"/>
                <a:cs typeface="楷体" panose="02010609060101010101" charset="-122"/>
              </a:rPr>
              <a:t>系统的稳定性</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目的是找到系统的处理极限，为系统调优提供依据</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负载测试侧重于</a:t>
            </a:r>
            <a:r>
              <a:rPr lang="zh-CN" sz="3400" b="1" dirty="0">
                <a:solidFill>
                  <a:srgbClr val="FF0000"/>
                </a:solidFill>
                <a:latin typeface="楷体" panose="02010609060101010101" charset="-122"/>
                <a:ea typeface="楷体" panose="02010609060101010101" charset="-122"/>
                <a:cs typeface="楷体" panose="02010609060101010101" charset="-122"/>
              </a:rPr>
              <a:t>压力持续的时间</a:t>
            </a:r>
            <a:r>
              <a:rPr lang="zh-CN" sz="3400" b="1" dirty="0">
                <a:latin typeface="楷体" panose="02010609060101010101" charset="-122"/>
                <a:ea typeface="楷体" panose="02010609060101010101" charset="-122"/>
                <a:cs typeface="楷体" panose="02010609060101010101" charset="-122"/>
              </a:rPr>
              <a:t>，压力测试则更加强调</a:t>
            </a:r>
            <a:r>
              <a:rPr lang="zh-CN" sz="3400" b="1" dirty="0">
                <a:solidFill>
                  <a:srgbClr val="FF0000"/>
                </a:solidFill>
                <a:latin typeface="楷体" panose="02010609060101010101" charset="-122"/>
                <a:ea typeface="楷体" panose="02010609060101010101" charset="-122"/>
                <a:cs typeface="楷体" panose="02010609060101010101" charset="-122"/>
              </a:rPr>
              <a:t>施加压力的大小</a:t>
            </a:r>
            <a:endParaRPr lang="zh-CN" sz="3400" b="1" dirty="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F7E4AD2A-DD2E-4F07-B9F5-8EE110EE63C7}" type="slidenum">
              <a:rPr lang="en-US" sz="1200"/>
            </a:fld>
            <a:endParaRPr lang="en-US" sz="1200"/>
          </a:p>
        </p:txBody>
      </p:sp>
      <p:sp>
        <p:nvSpPr>
          <p:cNvPr id="25603"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5604" name="Rectangle 3"/>
          <p:cNvSpPr>
            <a:spLocks noGrp="1" noChangeArrowheads="1"/>
          </p:cNvSpPr>
          <p:nvPr>
            <p:ph type="body" idx="4294967295"/>
          </p:nvPr>
        </p:nvSpPr>
        <p:spPr>
          <a:xfrm>
            <a:off x="799465" y="1412875"/>
            <a:ext cx="1069911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可靠性</a:t>
            </a:r>
            <a:r>
              <a:rPr lang="zh-CN" sz="3400" b="1" dirty="0" smtClean="0">
                <a:latin typeface="楷体" panose="02010609060101010101" charset="-122"/>
                <a:ea typeface="楷体" panose="02010609060101010101" charset="-122"/>
                <a:cs typeface="楷体" panose="02010609060101010101" charset="-122"/>
              </a:rPr>
              <a:t>测试</a:t>
            </a:r>
            <a:r>
              <a:rPr lang="en-US" altLang="zh-CN" sz="3400" b="1" dirty="0" smtClean="0">
                <a:latin typeface="楷体" panose="02010609060101010101" charset="-122"/>
                <a:ea typeface="楷体" panose="02010609060101010101" charset="-122"/>
                <a:cs typeface="楷体" panose="02010609060101010101" charset="-122"/>
              </a:rPr>
              <a:t>(</a:t>
            </a:r>
            <a:r>
              <a:rPr lang="zh-CN" altLang="en-US" sz="3400" b="1" dirty="0" smtClean="0">
                <a:latin typeface="楷体" panose="02010609060101010101" charset="-122"/>
                <a:ea typeface="楷体" panose="02010609060101010101" charset="-122"/>
                <a:cs typeface="楷体" panose="02010609060101010101" charset="-122"/>
              </a:rPr>
              <a:t>强度测试</a:t>
            </a:r>
            <a:r>
              <a:rPr lang="en-US" altLang="zh-CN" sz="3400" b="1" dirty="0" smtClean="0">
                <a:latin typeface="楷体" panose="02010609060101010101" charset="-122"/>
                <a:ea typeface="楷体" panose="02010609060101010101" charset="-122"/>
                <a:cs typeface="楷体" panose="02010609060101010101" charset="-122"/>
              </a:rPr>
              <a:t>)</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100" b="1" dirty="0">
                <a:latin typeface="楷体" panose="02010609060101010101" charset="-122"/>
                <a:ea typeface="楷体" panose="02010609060101010101" charset="-122"/>
                <a:cs typeface="楷体" panose="02010609060101010101" charset="-122"/>
              </a:rPr>
              <a:t>是在</a:t>
            </a:r>
            <a:r>
              <a:rPr lang="zh-CN" sz="3100" b="1" dirty="0">
                <a:solidFill>
                  <a:srgbClr val="FF0000"/>
                </a:solidFill>
                <a:latin typeface="楷体" panose="02010609060101010101" charset="-122"/>
                <a:ea typeface="楷体" panose="02010609060101010101" charset="-122"/>
                <a:cs typeface="楷体" panose="02010609060101010101" charset="-122"/>
              </a:rPr>
              <a:t>给被测系统加载一定业务压力的情况下，使系统运行一段时间</a:t>
            </a:r>
            <a:r>
              <a:rPr lang="zh-CN" sz="3100" b="1" dirty="0">
                <a:latin typeface="楷体" panose="02010609060101010101" charset="-122"/>
                <a:ea typeface="楷体" panose="02010609060101010101" charset="-122"/>
                <a:cs typeface="楷体" panose="02010609060101010101" charset="-122"/>
              </a:rPr>
              <a:t>，以此来测试系统是否稳定</a:t>
            </a:r>
            <a:endParaRPr lang="en-US" sz="3100" b="1" dirty="0">
              <a:latin typeface="楷体" panose="02010609060101010101" charset="-122"/>
              <a:ea typeface="楷体" panose="02010609060101010101" charset="-122"/>
              <a:cs typeface="楷体" panose="02010609060101010101" charset="-122"/>
            </a:endParaRPr>
          </a:p>
          <a:p>
            <a:pPr algn="just" eaLnBrk="1" hangingPunct="1"/>
            <a:r>
              <a:rPr lang="zh-CN" sz="3100" b="1" dirty="0">
                <a:latin typeface="楷体" panose="02010609060101010101" charset="-122"/>
                <a:ea typeface="楷体" panose="02010609060101010101" charset="-122"/>
                <a:cs typeface="楷体" panose="02010609060101010101" charset="-122"/>
              </a:rPr>
              <a:t>通常采用</a:t>
            </a:r>
            <a:r>
              <a:rPr lang="en-US" sz="3100" b="1" dirty="0">
                <a:latin typeface="楷体" panose="02010609060101010101" charset="-122"/>
                <a:ea typeface="楷体" panose="02010609060101010101" charset="-122"/>
                <a:cs typeface="楷体" panose="02010609060101010101" charset="-122"/>
              </a:rPr>
              <a:t>24×7(24</a:t>
            </a:r>
            <a:r>
              <a:rPr lang="zh-CN" sz="3100" b="1" dirty="0">
                <a:latin typeface="楷体" panose="02010609060101010101" charset="-122"/>
                <a:ea typeface="楷体" panose="02010609060101010101" charset="-122"/>
                <a:cs typeface="楷体" panose="02010609060101010101" charset="-122"/>
              </a:rPr>
              <a:t>小时</a:t>
            </a:r>
            <a:r>
              <a:rPr lang="en-US" sz="3100" b="1" dirty="0">
                <a:latin typeface="楷体" panose="02010609060101010101" charset="-122"/>
                <a:ea typeface="楷体" panose="02010609060101010101" charset="-122"/>
                <a:cs typeface="楷体" panose="02010609060101010101" charset="-122"/>
              </a:rPr>
              <a:t>×7</a:t>
            </a:r>
            <a:r>
              <a:rPr lang="zh-CN" sz="3100" b="1" dirty="0">
                <a:latin typeface="楷体" panose="02010609060101010101" charset="-122"/>
                <a:ea typeface="楷体" panose="02010609060101010101" charset="-122"/>
                <a:cs typeface="楷体" panose="02010609060101010101" charset="-122"/>
              </a:rPr>
              <a:t>天</a:t>
            </a:r>
            <a:r>
              <a:rPr lang="en-US" sz="3100" b="1" dirty="0">
                <a:latin typeface="楷体" panose="02010609060101010101" charset="-122"/>
                <a:ea typeface="楷体" panose="02010609060101010101" charset="-122"/>
                <a:cs typeface="楷体" panose="02010609060101010101" charset="-122"/>
              </a:rPr>
              <a:t>)</a:t>
            </a:r>
            <a:r>
              <a:rPr lang="zh-CN" sz="3100" b="1" dirty="0">
                <a:latin typeface="楷体" panose="02010609060101010101" charset="-122"/>
                <a:ea typeface="楷体" panose="02010609060101010101" charset="-122"/>
                <a:cs typeface="楷体" panose="02010609060101010101" charset="-122"/>
              </a:rPr>
              <a:t>的方式来连续运行系统，一般采用平均错误时间间隔</a:t>
            </a:r>
            <a:r>
              <a:rPr lang="en-US" sz="3100" b="1" dirty="0">
                <a:latin typeface="楷体" panose="02010609060101010101" charset="-122"/>
                <a:ea typeface="楷体" panose="02010609060101010101" charset="-122"/>
                <a:cs typeface="楷体" panose="02010609060101010101" charset="-122"/>
              </a:rPr>
              <a:t>(Mean Time Between Failure</a:t>
            </a:r>
            <a:r>
              <a:rPr lang="zh-CN" sz="3100" b="1" dirty="0">
                <a:latin typeface="楷体" panose="02010609060101010101" charset="-122"/>
                <a:ea typeface="楷体" panose="02010609060101010101" charset="-122"/>
                <a:cs typeface="楷体" panose="02010609060101010101" charset="-122"/>
              </a:rPr>
              <a:t>，</a:t>
            </a:r>
            <a:r>
              <a:rPr lang="en-US" sz="3100" b="1" dirty="0" err="1">
                <a:latin typeface="楷体" panose="02010609060101010101" charset="-122"/>
                <a:ea typeface="楷体" panose="02010609060101010101" charset="-122"/>
                <a:cs typeface="楷体" panose="02010609060101010101" charset="-122"/>
              </a:rPr>
              <a:t>MTBF</a:t>
            </a:r>
            <a:r>
              <a:rPr lang="en-US" sz="3100" b="1" dirty="0">
                <a:latin typeface="楷体" panose="02010609060101010101" charset="-122"/>
                <a:ea typeface="楷体" panose="02010609060101010101" charset="-122"/>
                <a:cs typeface="楷体" panose="02010609060101010101" charset="-122"/>
              </a:rPr>
              <a:t>)</a:t>
            </a:r>
            <a:r>
              <a:rPr lang="zh-CN" sz="3100" b="1" dirty="0">
                <a:latin typeface="楷体" panose="02010609060101010101" charset="-122"/>
                <a:ea typeface="楷体" panose="02010609060101010101" charset="-122"/>
                <a:cs typeface="楷体" panose="02010609060101010101" charset="-122"/>
              </a:rPr>
              <a:t>来衡量被测系统的可靠性。该值越大，系统越稳定</a:t>
            </a:r>
            <a:endParaRPr lang="zh-CN" sz="31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9225822-4645-41E0-BDB2-1D1DFE402C83}" type="slidenum">
              <a:rPr lang="en-US" sz="1200"/>
            </a:fld>
            <a:endParaRPr lang="en-US" sz="1200"/>
          </a:p>
        </p:txBody>
      </p:sp>
      <p:sp>
        <p:nvSpPr>
          <p:cNvPr id="2662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9.3 </a:t>
            </a:r>
            <a:r>
              <a:rPr lang="zh-CN" b="1" dirty="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
        <p:nvSpPr>
          <p:cNvPr id="26628" name="Rectangle 3"/>
          <p:cNvSpPr>
            <a:spLocks noGrp="1" noChangeArrowheads="1"/>
          </p:cNvSpPr>
          <p:nvPr>
            <p:ph type="body" idx="4294967295"/>
          </p:nvPr>
        </p:nvSpPr>
        <p:spPr>
          <a:xfrm>
            <a:off x="799465" y="1412875"/>
            <a:ext cx="10698480" cy="4267200"/>
          </a:xfrm>
        </p:spPr>
        <p:txBody>
          <a:bodyPr/>
          <a:lstStyle/>
          <a:p>
            <a:pPr algn="just" eaLnBrk="1" hangingPunct="1"/>
            <a:r>
              <a:rPr lang="zh-CN" sz="3400" b="1" dirty="0">
                <a:latin typeface="楷体" panose="02010609060101010101" charset="-122"/>
                <a:ea typeface="楷体" panose="02010609060101010101" charset="-122"/>
              </a:rPr>
              <a:t>大数据量测试</a:t>
            </a:r>
            <a:endParaRPr lang="en-US" sz="3400" b="1" dirty="0">
              <a:latin typeface="楷体" panose="02010609060101010101" charset="-122"/>
              <a:ea typeface="楷体" panose="02010609060101010101" charset="-122"/>
            </a:endParaRPr>
          </a:p>
          <a:p>
            <a:r>
              <a:rPr lang="zh-CN" sz="3400" b="1" dirty="0">
                <a:latin typeface="楷体" panose="02010609060101010101" charset="-122"/>
                <a:ea typeface="楷体" panose="02010609060101010101" charset="-122"/>
              </a:rPr>
              <a:t>针对某些系统存储、传输、统计、查询等业务进行大数据量的独立数据量测试</a:t>
            </a:r>
            <a:endParaRPr lang="zh-CN" sz="3400" b="1" dirty="0">
              <a:latin typeface="楷体" panose="02010609060101010101" charset="-122"/>
              <a:ea typeface="楷体" panose="02010609060101010101" charset="-122"/>
            </a:endParaRPr>
          </a:p>
          <a:p>
            <a:r>
              <a:rPr lang="zh-CN" sz="3400" b="1" dirty="0">
                <a:latin typeface="楷体" panose="02010609060101010101" charset="-122"/>
                <a:ea typeface="楷体" panose="02010609060101010101" charset="-122"/>
              </a:rPr>
              <a:t>与压力测试、负载测试、疲劳测试等并发测试相结合的极限状态下的综合数据量测试</a:t>
            </a:r>
            <a:endParaRPr lang="zh-CN" sz="3400"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p:nvPr/>
        </p:nvGraphicFramePr>
        <p:xfrm>
          <a:off x="443865" y="1339850"/>
          <a:ext cx="11258550" cy="5365750"/>
        </p:xfrm>
        <a:graphic>
          <a:graphicData uri="http://schemas.openxmlformats.org/drawingml/2006/table">
            <a:tbl>
              <a:tblPr/>
              <a:tblGrid>
                <a:gridCol w="819150"/>
                <a:gridCol w="1403985"/>
                <a:gridCol w="1397000"/>
                <a:gridCol w="4501515"/>
                <a:gridCol w="3136900"/>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编号</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测试种类</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测试对象</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测试步骤</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rPr>
                        <a:t>重要数据</a:t>
                      </a:r>
                      <a:endParaRPr kumimoji="0" lang="zh-CN" altLang="en-US" sz="2400" b="1" i="0" u="none" strike="noStrike" cap="none" normalizeH="0" baseline="0" dirty="0" smtClean="0">
                        <a:ln>
                          <a:noFill/>
                        </a:ln>
                        <a:solidFill>
                          <a:schemeClr val="bg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rPr>
                        <a:t>1</a:t>
                      </a: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常规性能</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一个用户重复登录，记录每次登录时间，取平均值</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一个用户的平均登录时间</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13855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2</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逐渐增加并发的登录用户数，并记录每次的平均登录时间，直到登录的时间达到</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10</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秒</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登录时间达到</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10</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秒时的并发用户数</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85153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3</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可靠性</a:t>
                      </a:r>
                      <a:endPar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整个系统</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让</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163</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邮箱系统连续运行</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1</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个月（可以没有用户登录）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2</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次故障的平均时间间隔（</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MTBF</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2223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4</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负载测试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整个系统</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逐渐增加并发的用户数，直到达到服务器的资源消耗临界值，并在这种状态下让系统连续运行</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系统在满负荷的情况下运行时，</a:t>
                      </a:r>
                      <a:r>
                        <a:rPr kumimoji="0" lang="en-US" altLang="zh-CN"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2</a:t>
                      </a: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rPr>
                        <a:t>次故障的平均时间间隔</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cs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80899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rPr>
                        <a:t>5</a:t>
                      </a:r>
                      <a:endParaRPr kumimoji="0" lang="en-US" altLang="zh-CN"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压力测试</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登录模块</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rPr>
                        <a:t>逐渐增加登录用户的并发数，直到系统崩溃为止</a:t>
                      </a:r>
                      <a:endParaRPr kumimoji="0" lang="zh-CN" altLang="en-US" sz="2400" b="1" i="0" u="none" strike="noStrike" cap="none" normalizeH="0" baseline="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rPr>
                        <a:t>系统所能承受的最大并发登录用户数</a:t>
                      </a:r>
                      <a:endParaRPr kumimoji="0" lang="zh-CN" altLang="en-US" sz="2400" b="1"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80768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9.3 </a:t>
            </a:r>
            <a:r>
              <a:rPr lang="zh-CN" b="1" dirty="0" smtClean="0">
                <a:latin typeface="楷体" panose="02010609060101010101" charset="-122"/>
                <a:ea typeface="楷体" panose="02010609060101010101" charset="-122"/>
                <a:cs typeface="楷体" panose="02010609060101010101" charset="-122"/>
              </a:rPr>
              <a:t>性能测试</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2469BD1-73EF-4EA1-A7D7-A4824F99CC8C}" type="slidenum">
              <a:rPr lang="en-US" sz="1200"/>
            </a:fld>
            <a:endParaRPr lang="en-US" sz="1200"/>
          </a:p>
        </p:txBody>
      </p:sp>
      <p:sp>
        <p:nvSpPr>
          <p:cNvPr id="27651"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7652" name="Rectangle 3"/>
          <p:cNvSpPr>
            <a:spLocks noGrp="1" noChangeArrowheads="1"/>
          </p:cNvSpPr>
          <p:nvPr>
            <p:ph type="body" idx="4294967295"/>
          </p:nvPr>
        </p:nvSpPr>
        <p:spPr>
          <a:xfrm>
            <a:off x="799465" y="1412240"/>
            <a:ext cx="10568305" cy="4267200"/>
          </a:xfrm>
        </p:spPr>
        <p:txBody>
          <a:bodyPr/>
          <a:lstStyle/>
          <a:p>
            <a:pPr eaLnBrk="1" hangingPunct="1"/>
            <a:r>
              <a:rPr lang="zh-CN" sz="3400" b="1" dirty="0">
                <a:latin typeface="楷体" panose="02010609060101010101" charset="-122"/>
                <a:ea typeface="楷体" panose="02010609060101010101" charset="-122"/>
                <a:cs typeface="楷体" panose="02010609060101010101" charset="-122"/>
              </a:rPr>
              <a:t>安全性是指“使得伤害或损害的风险限制在可接受的水平内”</a:t>
            </a:r>
            <a:endParaRPr lang="en-US" sz="3400" b="1" dirty="0">
              <a:latin typeface="楷体" panose="02010609060101010101" charset="-122"/>
              <a:ea typeface="楷体" panose="02010609060101010101" charset="-122"/>
              <a:cs typeface="楷体" panose="02010609060101010101" charset="-122"/>
            </a:endParaRPr>
          </a:p>
          <a:p>
            <a:pPr eaLnBrk="1" hangingPunct="1"/>
            <a:r>
              <a:rPr lang="zh-CN" sz="3400" b="1" dirty="0">
                <a:latin typeface="楷体" panose="02010609060101010101" charset="-122"/>
                <a:ea typeface="楷体" panose="02010609060101010101" charset="-122"/>
                <a:cs typeface="楷体" panose="02010609060101010101" charset="-122"/>
              </a:rPr>
              <a:t>安全性测试</a:t>
            </a:r>
            <a:r>
              <a:rPr lang="en-US" sz="3400" b="1" dirty="0">
                <a:latin typeface="楷体" panose="02010609060101010101" charset="-122"/>
                <a:ea typeface="楷体" panose="02010609060101010101" charset="-122"/>
                <a:cs typeface="楷体" panose="02010609060101010101" charset="-122"/>
              </a:rPr>
              <a:t>(Security Testing)</a:t>
            </a:r>
            <a:r>
              <a:rPr lang="zh-CN" sz="3400" b="1" dirty="0">
                <a:latin typeface="楷体" panose="02010609060101010101" charset="-122"/>
                <a:ea typeface="楷体" panose="02010609060101010101" charset="-122"/>
                <a:cs typeface="楷体" panose="02010609060101010101" charset="-122"/>
              </a:rPr>
              <a:t>用于检验系统对非法侵入的防范能力</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C3077690-A883-4FB3-B036-616B26D14818}" type="slidenum">
              <a:rPr lang="en-US" sz="1200"/>
            </a:fld>
            <a:endParaRPr lang="en-US" sz="1200"/>
          </a:p>
        </p:txBody>
      </p:sp>
      <p:sp>
        <p:nvSpPr>
          <p:cNvPr id="2867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8676" name="Rectangle 3"/>
          <p:cNvSpPr>
            <a:spLocks noGrp="1" noChangeArrowheads="1"/>
          </p:cNvSpPr>
          <p:nvPr>
            <p:ph type="body" idx="4294967295"/>
          </p:nvPr>
        </p:nvSpPr>
        <p:spPr>
          <a:xfrm>
            <a:off x="799465" y="1412240"/>
            <a:ext cx="10581005" cy="4267200"/>
          </a:xfrm>
        </p:spPr>
        <p:txBody>
          <a:bodyPr/>
          <a:lstStyle/>
          <a:p>
            <a:pPr algn="just" eaLnBrk="1" hangingPunct="1"/>
            <a:r>
              <a:rPr lang="zh-CN" sz="3400" b="1" dirty="0">
                <a:latin typeface="楷体" panose="02010609060101010101" charset="-122"/>
                <a:ea typeface="楷体" panose="02010609060101010101" charset="-122"/>
              </a:rPr>
              <a:t>基于安全性测试的内容</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资源：即业务功能或数据</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风险：可能导致损失或伤害的事件</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安全性控制：针对风险的保护措施</a:t>
            </a:r>
            <a:endParaRPr lang="zh-CN" b="1" dirty="0">
              <a:latin typeface="楷体" panose="02010609060101010101" charset="-122"/>
              <a:ea typeface="楷体" panose="02010609060101010101" charset="-122"/>
            </a:endParaRPr>
          </a:p>
        </p:txBody>
      </p:sp>
      <p:sp>
        <p:nvSpPr>
          <p:cNvPr id="2867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E10036B-1690-4A9C-80F9-E530D1ADAA8A}" type="slidenum">
              <a:rPr lang="en-US" sz="1200"/>
            </a:fld>
            <a:endParaRPr lang="en-US" sz="1200"/>
          </a:p>
        </p:txBody>
      </p:sp>
      <p:sp>
        <p:nvSpPr>
          <p:cNvPr id="29699"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9.4 </a:t>
            </a:r>
            <a:r>
              <a:rPr lang="zh-CN" b="1" dirty="0">
                <a:latin typeface="楷体" panose="02010609060101010101" charset="-122"/>
                <a:ea typeface="楷体" panose="02010609060101010101" charset="-122"/>
                <a:cs typeface="楷体" panose="02010609060101010101" charset="-122"/>
              </a:rPr>
              <a:t>安全性测试</a:t>
            </a:r>
            <a:endParaRPr lang="zh-CN" b="1" dirty="0">
              <a:latin typeface="楷体" panose="02010609060101010101" charset="-122"/>
              <a:ea typeface="楷体" panose="02010609060101010101" charset="-122"/>
              <a:cs typeface="楷体" panose="02010609060101010101" charset="-122"/>
            </a:endParaRPr>
          </a:p>
        </p:txBody>
      </p:sp>
      <p:sp>
        <p:nvSpPr>
          <p:cNvPr id="29700" name="Rectangle 3"/>
          <p:cNvSpPr>
            <a:spLocks noGrp="1" noChangeArrowheads="1"/>
          </p:cNvSpPr>
          <p:nvPr>
            <p:ph type="body" idx="4294967295"/>
          </p:nvPr>
        </p:nvSpPr>
        <p:spPr>
          <a:xfrm>
            <a:off x="799465" y="1412240"/>
            <a:ext cx="10621010" cy="4267200"/>
          </a:xfrm>
        </p:spPr>
        <p:txBody>
          <a:bodyPr/>
          <a:lstStyle/>
          <a:p>
            <a:pPr algn="just" eaLnBrk="1" hangingPunct="1"/>
            <a:r>
              <a:rPr lang="zh-CN" sz="3400" b="1" dirty="0">
                <a:latin typeface="楷体" panose="02010609060101010101" charset="-122"/>
                <a:ea typeface="楷体" panose="02010609060101010101" charset="-122"/>
              </a:rPr>
              <a:t>安全性测试方法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功能验证：对涉及安全的软件功能，如权限管理、系统加密和认证等进行测试，验证这些功能是否有效</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程序数据扫描：通过内存测试发现诸如缓冲区溢出之类的漏洞</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静态测试：对源代码进行安全扫描，找出代码中的潜在安全漏洞</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动态测试：以人工方式或通过使用自动化工具模拟黑客对应用系统进行攻击性测试，找出运行时所存在的安全漏洞</a:t>
            </a:r>
            <a:endParaRPr lang="zh-CN" b="1" dirty="0">
              <a:latin typeface="楷体" panose="02010609060101010101" charset="-122"/>
              <a:ea typeface="楷体" panose="02010609060101010101" charset="-122"/>
            </a:endParaRPr>
          </a:p>
        </p:txBody>
      </p:sp>
      <p:sp>
        <p:nvSpPr>
          <p:cNvPr id="2970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AB3FD05-E53C-4CF1-8E56-40BF7482AB0C}" type="slidenum">
              <a:rPr lang="en-US" sz="1200"/>
            </a:fld>
            <a:endParaRPr lang="en-US" sz="1200"/>
          </a:p>
        </p:txBody>
      </p:sp>
      <p:sp>
        <p:nvSpPr>
          <p:cNvPr id="6147" name="Rectangle 2"/>
          <p:cNvSpPr>
            <a:spLocks noGrp="1" noChangeArrowheads="1"/>
          </p:cNvSpPr>
          <p:nvPr>
            <p:ph type="title" idx="4294967295"/>
          </p:nvPr>
        </p:nvSpPr>
        <p:spPr>
          <a:xfrm>
            <a:off x="807685" y="-99392"/>
            <a:ext cx="8001000" cy="1216025"/>
          </a:xfrm>
        </p:spPr>
        <p:txBody>
          <a:bodyPr/>
          <a:lstStyle/>
          <a:p>
            <a:pPr eaLnBrk="1" hangingPunct="1"/>
            <a:r>
              <a:rPr lang="zh-CN" b="1" dirty="0">
                <a:latin typeface="楷体" panose="02010609060101010101" charset="-122"/>
                <a:ea typeface="楷体" panose="02010609060101010101" charset="-122"/>
                <a:cs typeface="楷体" panose="02010609060101010101" charset="-122"/>
              </a:rPr>
              <a:t>第</a:t>
            </a:r>
            <a:r>
              <a:rPr lang="en-US" b="1" dirty="0">
                <a:latin typeface="楷体" panose="02010609060101010101" charset="-122"/>
                <a:ea typeface="楷体" panose="02010609060101010101" charset="-122"/>
                <a:cs typeface="楷体" panose="02010609060101010101" charset="-122"/>
              </a:rPr>
              <a:t>9</a:t>
            </a:r>
            <a:r>
              <a:rPr lang="zh-CN" b="1" dirty="0">
                <a:latin typeface="楷体" panose="02010609060101010101" charset="-122"/>
                <a:ea typeface="楷体" panose="02010609060101010101" charset="-122"/>
                <a:cs typeface="楷体" panose="02010609060101010101" charset="-122"/>
              </a:rPr>
              <a:t>章  系统测试</a:t>
            </a:r>
            <a:endParaRPr lang="zh-CN" b="1" dirty="0">
              <a:latin typeface="楷体" panose="02010609060101010101" charset="-122"/>
              <a:ea typeface="楷体" panose="02010609060101010101" charset="-122"/>
              <a:cs typeface="楷体" panose="02010609060101010101" charset="-122"/>
            </a:endParaRPr>
          </a:p>
        </p:txBody>
      </p:sp>
      <p:sp>
        <p:nvSpPr>
          <p:cNvPr id="6148" name="Rectangle 3"/>
          <p:cNvSpPr>
            <a:spLocks noGrp="1" noChangeArrowheads="1"/>
          </p:cNvSpPr>
          <p:nvPr>
            <p:ph type="body" idx="4294967295"/>
          </p:nvPr>
        </p:nvSpPr>
        <p:spPr>
          <a:xfrm>
            <a:off x="799465" y="1412240"/>
            <a:ext cx="8001000" cy="5135245"/>
          </a:xfrm>
        </p:spPr>
        <p:txBody>
          <a:bodyPr/>
          <a:lstStyle/>
          <a:p>
            <a:pPr eaLnBrk="1" hangingPunct="1"/>
            <a:r>
              <a:rPr lang="zh-CN" sz="3400" b="1" dirty="0">
                <a:latin typeface="楷体" panose="02010609060101010101" charset="-122"/>
                <a:ea typeface="楷体" panose="02010609060101010101" charset="-122"/>
              </a:rPr>
              <a:t>本章重点</a:t>
            </a:r>
            <a:endParaRPr lang="zh-CN" sz="34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功能测试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性能测试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安全性测试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兼容性测试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用户界面测试</a:t>
            </a:r>
            <a:endParaRPr lang="en-US" sz="3100" b="1" dirty="0">
              <a:latin typeface="楷体" panose="02010609060101010101" charset="-122"/>
              <a:ea typeface="楷体" panose="02010609060101010101" charset="-122"/>
            </a:endParaRPr>
          </a:p>
          <a:p>
            <a:pPr lvl="1" eaLnBrk="1" hangingPunct="1"/>
            <a:r>
              <a:rPr lang="zh-CN" sz="3100" b="1" dirty="0">
                <a:latin typeface="楷体" panose="02010609060101010101" charset="-122"/>
                <a:ea typeface="楷体" panose="02010609060101010101" charset="-122"/>
              </a:rPr>
              <a:t>可安装性</a:t>
            </a:r>
            <a:r>
              <a:rPr lang="zh-CN" sz="3100" b="1" dirty="0" smtClean="0">
                <a:latin typeface="楷体" panose="02010609060101010101" charset="-122"/>
                <a:ea typeface="楷体" panose="02010609060101010101" charset="-122"/>
              </a:rPr>
              <a:t>测试</a:t>
            </a:r>
            <a:endParaRPr lang="en-US" altLang="zh-CN" sz="3100" b="1" dirty="0" smtClean="0">
              <a:latin typeface="楷体" panose="02010609060101010101" charset="-122"/>
              <a:ea typeface="楷体" panose="02010609060101010101" charset="-122"/>
            </a:endParaRPr>
          </a:p>
          <a:p>
            <a:pPr lvl="1" eaLnBrk="1" hangingPunct="1"/>
            <a:r>
              <a:rPr lang="zh-CN" altLang="en-US" sz="3100" b="1" dirty="0">
                <a:latin typeface="楷体" panose="02010609060101010101" charset="-122"/>
                <a:ea typeface="楷体" panose="02010609060101010101" charset="-122"/>
              </a:rPr>
              <a:t>易用</a:t>
            </a:r>
            <a:r>
              <a:rPr lang="zh-CN" altLang="en-US" sz="3100" b="1" dirty="0" smtClean="0">
                <a:latin typeface="楷体" panose="02010609060101010101" charset="-122"/>
                <a:ea typeface="楷体" panose="02010609060101010101" charset="-122"/>
              </a:rPr>
              <a:t>性测试</a:t>
            </a:r>
            <a:endParaRPr lang="en-US" altLang="zh-CN" sz="3100" b="1" dirty="0" smtClean="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568B2CC7-639F-46B0-B7DA-0894148F2060}" type="slidenum">
              <a:rPr lang="en-US" sz="1200"/>
            </a:fld>
            <a:endParaRPr lang="en-US" sz="1200"/>
          </a:p>
        </p:txBody>
      </p:sp>
      <p:sp>
        <p:nvSpPr>
          <p:cNvPr id="30723"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0724" name="Rectangle 3"/>
          <p:cNvSpPr>
            <a:spLocks noGrp="1" noChangeArrowheads="1"/>
          </p:cNvSpPr>
          <p:nvPr>
            <p:ph type="body" idx="4294967295"/>
          </p:nvPr>
        </p:nvSpPr>
        <p:spPr>
          <a:xfrm>
            <a:off x="799465" y="1412875"/>
            <a:ext cx="1060704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兼容性测试</a:t>
            </a:r>
            <a:r>
              <a:rPr lang="en-US" sz="3400" b="1" dirty="0">
                <a:latin typeface="楷体" panose="02010609060101010101" charset="-122"/>
                <a:ea typeface="楷体" panose="02010609060101010101" charset="-122"/>
                <a:cs typeface="楷体" panose="02010609060101010101" charset="-122"/>
              </a:rPr>
              <a:t>(Capability Testing)</a:t>
            </a:r>
            <a:r>
              <a:rPr lang="zh-CN" sz="3400" b="1" dirty="0">
                <a:latin typeface="楷体" panose="02010609060101010101" charset="-122"/>
                <a:ea typeface="楷体" panose="02010609060101010101" charset="-122"/>
                <a:cs typeface="楷体" panose="02010609060101010101" charset="-122"/>
              </a:rPr>
              <a:t>就是</a:t>
            </a:r>
            <a:r>
              <a:rPr lang="zh-CN" sz="3400" b="1" dirty="0">
                <a:solidFill>
                  <a:srgbClr val="FF0000"/>
                </a:solidFill>
                <a:latin typeface="楷体" panose="02010609060101010101" charset="-122"/>
                <a:ea typeface="楷体" panose="02010609060101010101" charset="-122"/>
                <a:cs typeface="楷体" panose="02010609060101010101" charset="-122"/>
              </a:rPr>
              <a:t>检验被测软件与其他软、硬件相互是否能够正确交互和实现信息共享</a:t>
            </a:r>
            <a:endParaRPr lang="en-US" sz="3400" b="1" dirty="0">
              <a:solidFill>
                <a:srgbClr val="FF0000"/>
              </a:solidFill>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这种交互可能不限于在同一台计算机上运行，而是通过网络与异地的不同计算机上运行的软件进行的交互</a:t>
            </a:r>
            <a:endParaRPr lang="zh-CN" sz="3400" b="1" dirty="0">
              <a:latin typeface="楷体" panose="02010609060101010101" charset="-122"/>
              <a:ea typeface="楷体" panose="02010609060101010101" charset="-122"/>
              <a:cs typeface="楷体" panose="02010609060101010101" charset="-122"/>
            </a:endParaRPr>
          </a:p>
        </p:txBody>
      </p:sp>
      <p:sp>
        <p:nvSpPr>
          <p:cNvPr id="3072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45E5E28B-40AC-4086-86F7-F0E5CF186618}" type="slidenum">
              <a:rPr lang="en-US" sz="1200"/>
            </a:fld>
            <a:endParaRPr lang="en-US" sz="1200"/>
          </a:p>
        </p:txBody>
      </p:sp>
      <p:sp>
        <p:nvSpPr>
          <p:cNvPr id="3174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1748" name="Rectangle 3"/>
          <p:cNvSpPr>
            <a:spLocks noGrp="1" noChangeArrowheads="1"/>
          </p:cNvSpPr>
          <p:nvPr>
            <p:ph type="body" idx="4294967295"/>
          </p:nvPr>
        </p:nvSpPr>
        <p:spPr>
          <a:xfrm>
            <a:off x="799465" y="1412875"/>
            <a:ext cx="10615930" cy="4267200"/>
          </a:xfrm>
        </p:spPr>
        <p:txBody>
          <a:bodyPr/>
          <a:lstStyle/>
          <a:p>
            <a:pPr algn="just" eaLnBrk="1" hangingPunct="1"/>
            <a:r>
              <a:rPr lang="zh-CN" sz="3400" b="1" dirty="0">
                <a:latin typeface="楷体" panose="02010609060101010101" charset="-122"/>
                <a:ea typeface="楷体" panose="02010609060101010101" charset="-122"/>
              </a:rPr>
              <a:t>与硬件的兼容性测试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确定所需的硬件类型</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确定可用的硬件型号和驱动程序</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确定可能的硬件特性、模式和选项</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将明确后的硬件配置缩减到可控范围内</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明确使用硬件配置的软件唯一特性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为每种硬件配置设计并执行测试用例</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重复配置测试直至达到规定的标准</a:t>
            </a:r>
            <a:endParaRPr lang="zh-CN" b="1" dirty="0">
              <a:latin typeface="楷体" panose="02010609060101010101" charset="-122"/>
              <a:ea typeface="楷体" panose="02010609060101010101" charset="-122"/>
            </a:endParaRPr>
          </a:p>
        </p:txBody>
      </p:sp>
      <p:sp>
        <p:nvSpPr>
          <p:cNvPr id="3175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41E77F4-8017-48C1-9A95-E05E9B7BE677}" type="slidenum">
              <a:rPr lang="en-US" sz="1200"/>
            </a:fld>
            <a:endParaRPr lang="en-US" sz="1200"/>
          </a:p>
        </p:txBody>
      </p:sp>
      <p:sp>
        <p:nvSpPr>
          <p:cNvPr id="32771" name="Rectangle 2"/>
          <p:cNvSpPr>
            <a:spLocks noGrp="1" noChangeArrowheads="1"/>
          </p:cNvSpPr>
          <p:nvPr>
            <p:ph type="title" idx="4294967295"/>
          </p:nvPr>
        </p:nvSpPr>
        <p:spPr>
          <a:xfrm>
            <a:off x="807685" y="-171400"/>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9.5 </a:t>
            </a:r>
            <a:r>
              <a:rPr lang="zh-CN" b="1" dirty="0">
                <a:latin typeface="楷体" panose="02010609060101010101" charset="-122"/>
                <a:ea typeface="楷体" panose="02010609060101010101" charset="-122"/>
                <a:cs typeface="楷体" panose="02010609060101010101" charset="-122"/>
              </a:rPr>
              <a:t>兼容性测试</a:t>
            </a:r>
            <a:endParaRPr lang="zh-CN" b="1" dirty="0">
              <a:latin typeface="楷体" panose="02010609060101010101" charset="-122"/>
              <a:ea typeface="楷体" panose="02010609060101010101" charset="-122"/>
              <a:cs typeface="楷体" panose="02010609060101010101" charset="-122"/>
            </a:endParaRPr>
          </a:p>
        </p:txBody>
      </p:sp>
      <p:sp>
        <p:nvSpPr>
          <p:cNvPr id="32772" name="Rectangle 3"/>
          <p:cNvSpPr>
            <a:spLocks noGrp="1" noChangeArrowheads="1"/>
          </p:cNvSpPr>
          <p:nvPr>
            <p:ph type="body" idx="4294967295"/>
          </p:nvPr>
        </p:nvSpPr>
        <p:spPr>
          <a:xfrm>
            <a:off x="804510" y="1412270"/>
            <a:ext cx="8001000" cy="4267200"/>
          </a:xfrm>
        </p:spPr>
        <p:txBody>
          <a:bodyPr/>
          <a:lstStyle/>
          <a:p>
            <a:pPr algn="just" eaLnBrk="1" hangingPunct="1"/>
            <a:r>
              <a:rPr lang="zh-CN" sz="3400" b="1" dirty="0">
                <a:latin typeface="楷体" panose="02010609060101010101" charset="-122"/>
                <a:ea typeface="楷体" panose="02010609060101010101" charset="-122"/>
              </a:rPr>
              <a:t>与其他软件平台和应用程序的兼容性测试</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向前和向后兼容</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多个应用程序的测试</a:t>
            </a:r>
            <a:endParaRPr lang="zh-CN" sz="3400" b="1" dirty="0">
              <a:latin typeface="楷体" panose="02010609060101010101" charset="-122"/>
              <a:ea typeface="楷体" panose="02010609060101010101" charset="-122"/>
            </a:endParaRPr>
          </a:p>
        </p:txBody>
      </p:sp>
      <p:sp>
        <p:nvSpPr>
          <p:cNvPr id="3277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90FE8704-8E4B-4527-BEF9-7EBA6DF4F471}" type="slidenum">
              <a:rPr lang="en-US" sz="1200"/>
            </a:fld>
            <a:endParaRPr lang="en-US" sz="1200"/>
          </a:p>
        </p:txBody>
      </p:sp>
      <p:sp>
        <p:nvSpPr>
          <p:cNvPr id="33795" name="Rectangle 2"/>
          <p:cNvSpPr>
            <a:spLocks noGrp="1" noChangeArrowheads="1"/>
          </p:cNvSpPr>
          <p:nvPr>
            <p:ph type="title" idx="4294967295"/>
          </p:nvPr>
        </p:nvSpPr>
        <p:spPr>
          <a:xfrm>
            <a:off x="807685" y="-171400"/>
            <a:ext cx="8001000" cy="1216025"/>
          </a:xfrm>
        </p:spPr>
        <p:txBody>
          <a:bodyPr/>
          <a:lstStyle/>
          <a:p>
            <a:pPr eaLnBrk="1" hangingPunct="1"/>
            <a:r>
              <a:rPr lang="en-US" b="1">
                <a:latin typeface="楷体" panose="02010609060101010101" charset="-122"/>
                <a:ea typeface="楷体" panose="02010609060101010101" charset="-122"/>
                <a:cs typeface="楷体" panose="02010609060101010101" charset="-122"/>
              </a:rPr>
              <a:t>9.5 </a:t>
            </a:r>
            <a:r>
              <a:rPr lang="zh-CN" b="1">
                <a:latin typeface="楷体" panose="02010609060101010101" charset="-122"/>
                <a:ea typeface="楷体" panose="02010609060101010101" charset="-122"/>
                <a:cs typeface="楷体" panose="02010609060101010101" charset="-122"/>
              </a:rPr>
              <a:t>兼容性测试</a:t>
            </a:r>
            <a:endParaRPr lang="zh-CN" b="1">
              <a:latin typeface="楷体" panose="02010609060101010101" charset="-122"/>
              <a:ea typeface="楷体" panose="02010609060101010101" charset="-122"/>
              <a:cs typeface="楷体" panose="02010609060101010101" charset="-122"/>
            </a:endParaRPr>
          </a:p>
        </p:txBody>
      </p:sp>
      <p:sp>
        <p:nvSpPr>
          <p:cNvPr id="33796" name="Rectangle 3"/>
          <p:cNvSpPr>
            <a:spLocks noGrp="1" noChangeArrowheads="1"/>
          </p:cNvSpPr>
          <p:nvPr>
            <p:ph type="body" idx="4294967295"/>
          </p:nvPr>
        </p:nvSpPr>
        <p:spPr>
          <a:xfrm>
            <a:off x="799465" y="1412875"/>
            <a:ext cx="1056767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数据共享的兼容性测试</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文件应能正常保存和读取数据，包括从硬盘、</a:t>
            </a:r>
            <a:r>
              <a:rPr lang="en-US" b="1" dirty="0">
                <a:latin typeface="楷体" panose="02010609060101010101" charset="-122"/>
                <a:ea typeface="楷体" panose="02010609060101010101" charset="-122"/>
                <a:cs typeface="楷体" panose="02010609060101010101" charset="-122"/>
              </a:rPr>
              <a:t>U</a:t>
            </a:r>
            <a:r>
              <a:rPr lang="zh-CN" b="1" dirty="0">
                <a:latin typeface="楷体" panose="02010609060101010101" charset="-122"/>
                <a:ea typeface="楷体" panose="02010609060101010101" charset="-122"/>
                <a:cs typeface="楷体" panose="02010609060101010101" charset="-122"/>
              </a:rPr>
              <a:t>盘等各种存储介质读取和存入</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文件应能正确导入和导出，包括</a:t>
            </a:r>
            <a:r>
              <a:rPr lang="en-US" b="1" dirty="0">
                <a:latin typeface="楷体" panose="02010609060101010101" charset="-122"/>
                <a:ea typeface="楷体" panose="02010609060101010101" charset="-122"/>
                <a:cs typeface="楷体" panose="02010609060101010101" charset="-122"/>
              </a:rPr>
              <a:t>Word</a:t>
            </a:r>
            <a:r>
              <a:rPr lang="zh-CN" b="1" dirty="0">
                <a:latin typeface="楷体" panose="02010609060101010101" charset="-122"/>
                <a:ea typeface="楷体" panose="02010609060101010101" charset="-122"/>
                <a:cs typeface="楷体" panose="02010609060101010101" charset="-122"/>
              </a:rPr>
              <a:t>、</a:t>
            </a:r>
            <a:r>
              <a:rPr lang="en-US" b="1" dirty="0" err="1">
                <a:latin typeface="楷体" panose="02010609060101010101" charset="-122"/>
                <a:ea typeface="楷体" panose="02010609060101010101" charset="-122"/>
                <a:cs typeface="楷体" panose="02010609060101010101" charset="-122"/>
              </a:rPr>
              <a:t>Pdf</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XML</a:t>
            </a:r>
            <a:r>
              <a:rPr lang="zh-CN" b="1" dirty="0">
                <a:latin typeface="楷体" panose="02010609060101010101" charset="-122"/>
                <a:ea typeface="楷体" panose="02010609060101010101" charset="-122"/>
                <a:cs typeface="楷体" panose="02010609060101010101" charset="-122"/>
              </a:rPr>
              <a:t>等多种用户要求的格式</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能支持剪切、复制及粘贴操作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支持软件不同版本间的数据转换</a:t>
            </a:r>
            <a:endParaRPr lang="zh-CN" sz="3400" b="1" dirty="0">
              <a:latin typeface="楷体" panose="02010609060101010101" charset="-122"/>
              <a:ea typeface="楷体" panose="02010609060101010101" charset="-122"/>
              <a:cs typeface="楷体" panose="02010609060101010101" charset="-122"/>
            </a:endParaRPr>
          </a:p>
        </p:txBody>
      </p:sp>
      <p:sp>
        <p:nvSpPr>
          <p:cNvPr id="3379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104772B3-3BE6-42B9-9EDF-F9EFF9C651C5}" type="slidenum">
              <a:rPr lang="en-US" sz="1200"/>
            </a:fld>
            <a:endParaRPr lang="en-US" sz="1200"/>
          </a:p>
        </p:txBody>
      </p:sp>
      <p:sp>
        <p:nvSpPr>
          <p:cNvPr id="34819" name="Rectangle 2"/>
          <p:cNvSpPr>
            <a:spLocks noGrp="1" noChangeArrowheads="1"/>
          </p:cNvSpPr>
          <p:nvPr>
            <p:ph type="title" idx="4294967295"/>
          </p:nvPr>
        </p:nvSpPr>
        <p:spPr>
          <a:xfrm>
            <a:off x="804510"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9.6 </a:t>
            </a:r>
            <a:r>
              <a:rPr lang="zh-CN" b="1" dirty="0">
                <a:latin typeface="楷体" panose="02010609060101010101" charset="-122"/>
                <a:ea typeface="楷体" panose="02010609060101010101" charset="-122"/>
                <a:cs typeface="楷体" panose="02010609060101010101" charset="-122"/>
              </a:rPr>
              <a:t>用户界面测试</a:t>
            </a:r>
            <a:endParaRPr lang="zh-CN" b="1" dirty="0">
              <a:latin typeface="楷体" panose="02010609060101010101" charset="-122"/>
              <a:ea typeface="楷体" panose="02010609060101010101" charset="-122"/>
              <a:cs typeface="楷体" panose="02010609060101010101" charset="-122"/>
            </a:endParaRPr>
          </a:p>
        </p:txBody>
      </p:sp>
      <p:sp>
        <p:nvSpPr>
          <p:cNvPr id="3482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cs typeface="楷体" panose="02010609060101010101" charset="-122"/>
              </a:rPr>
              <a:t>用户界面</a:t>
            </a:r>
            <a:r>
              <a:rPr lang="en-US" sz="3400" b="1">
                <a:latin typeface="楷体" panose="02010609060101010101" charset="-122"/>
                <a:ea typeface="楷体" panose="02010609060101010101" charset="-122"/>
                <a:cs typeface="楷体" panose="02010609060101010101" charset="-122"/>
              </a:rPr>
              <a:t>(User Interface)</a:t>
            </a:r>
            <a:r>
              <a:rPr lang="zh-CN" sz="3400" b="1">
                <a:latin typeface="楷体" panose="02010609060101010101" charset="-122"/>
                <a:ea typeface="楷体" panose="02010609060101010101" charset="-122"/>
                <a:cs typeface="楷体" panose="02010609060101010101" charset="-122"/>
              </a:rPr>
              <a:t>是指提供给用户用于与软件进行交互的方式，即提供用户输入和系统输出</a:t>
            </a:r>
            <a:endParaRPr lang="zh-CN" sz="3400" b="1">
              <a:latin typeface="楷体" panose="02010609060101010101" charset="-122"/>
              <a:ea typeface="楷体" panose="02010609060101010101" charset="-122"/>
              <a:cs typeface="楷体" panose="02010609060101010101" charset="-122"/>
            </a:endParaRPr>
          </a:p>
        </p:txBody>
      </p:sp>
      <p:sp>
        <p:nvSpPr>
          <p:cNvPr id="3482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29BA7E3-F4EC-409C-98F1-EAB4C37D43F9}" type="slidenum">
              <a:rPr lang="en-US" sz="1200"/>
            </a:fld>
            <a:endParaRPr lang="en-US" sz="1200"/>
          </a:p>
        </p:txBody>
      </p:sp>
      <p:sp>
        <p:nvSpPr>
          <p:cNvPr id="35843"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9.6 </a:t>
            </a:r>
            <a:r>
              <a:rPr lang="zh-CN" b="1" dirty="0">
                <a:latin typeface="楷体" panose="02010609060101010101" charset="-122"/>
                <a:ea typeface="楷体" panose="02010609060101010101" charset="-122"/>
                <a:cs typeface="楷体" panose="02010609060101010101" charset="-122"/>
              </a:rPr>
              <a:t>用户界面测试</a:t>
            </a:r>
            <a:endParaRPr lang="zh-CN" b="1" dirty="0">
              <a:latin typeface="楷体" panose="02010609060101010101" charset="-122"/>
              <a:ea typeface="楷体" panose="02010609060101010101" charset="-122"/>
              <a:cs typeface="楷体" panose="02010609060101010101" charset="-122"/>
            </a:endParaRPr>
          </a:p>
        </p:txBody>
      </p:sp>
      <p:sp>
        <p:nvSpPr>
          <p:cNvPr id="35844" name="Rectangle 3"/>
          <p:cNvSpPr>
            <a:spLocks noGrp="1" noChangeArrowheads="1"/>
          </p:cNvSpPr>
          <p:nvPr>
            <p:ph type="body" idx="4294967295"/>
          </p:nvPr>
        </p:nvSpPr>
        <p:spPr>
          <a:xfrm>
            <a:off x="799748" y="1413029"/>
            <a:ext cx="8001000" cy="4267200"/>
          </a:xfrm>
        </p:spPr>
        <p:txBody>
          <a:bodyPr/>
          <a:lstStyle/>
          <a:p>
            <a:pPr algn="just" eaLnBrk="1" hangingPunct="1"/>
            <a:r>
              <a:rPr lang="zh-CN" sz="3400" b="1" dirty="0">
                <a:latin typeface="楷体" panose="02010609060101010101" charset="-122"/>
                <a:ea typeface="楷体" panose="02010609060101010101" charset="-122"/>
              </a:rPr>
              <a:t>优秀用户界面的基本构成标准</a:t>
            </a:r>
            <a:endParaRPr lang="en-US" sz="3400"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规范化</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灵活性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正确性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直观性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舒适性</a:t>
            </a:r>
            <a:endParaRPr lang="zh-CN" b="1" dirty="0">
              <a:latin typeface="楷体" panose="02010609060101010101" charset="-122"/>
              <a:ea typeface="楷体" panose="02010609060101010101" charset="-122"/>
            </a:endParaRPr>
          </a:p>
        </p:txBody>
      </p:sp>
      <p:sp>
        <p:nvSpPr>
          <p:cNvPr id="35846"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36868" name="Rectangle 3"/>
          <p:cNvSpPr>
            <a:spLocks noGrp="1" noChangeArrowheads="1"/>
          </p:cNvSpPr>
          <p:nvPr/>
        </p:nvSpPr>
        <p:spPr>
          <a:xfrm>
            <a:off x="4140835" y="2042160"/>
            <a:ext cx="6316345" cy="337185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lgn="just" eaLnBrk="1" hangingPunct="1"/>
            <a:r>
              <a:rPr lang="zh-CN" b="1" dirty="0">
                <a:latin typeface="楷体" panose="02010609060101010101" charset="-122"/>
                <a:ea typeface="楷体" panose="02010609060101010101" charset="-122"/>
              </a:rPr>
              <a:t>实用性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一致性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帮助</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独特性</a:t>
            </a:r>
            <a:endParaRPr lang="en-US" b="1" dirty="0">
              <a:latin typeface="楷体" panose="02010609060101010101" charset="-122"/>
              <a:ea typeface="楷体" panose="02010609060101010101" charset="-122"/>
            </a:endParaRPr>
          </a:p>
          <a:p>
            <a:pPr lvl="1" algn="just" eaLnBrk="1" hangingPunct="1"/>
            <a:r>
              <a:rPr lang="zh-CN" b="1" dirty="0">
                <a:latin typeface="楷体" panose="02010609060101010101" charset="-122"/>
                <a:ea typeface="楷体" panose="02010609060101010101" charset="-122"/>
              </a:rPr>
              <a:t>多窗口应用与系统资源</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5671" y="694136"/>
            <a:ext cx="10583909" cy="5958032"/>
            <a:chOff x="3124" y="1611"/>
            <a:chExt cx="13874" cy="7023"/>
          </a:xfrm>
        </p:grpSpPr>
        <p:pic>
          <p:nvPicPr>
            <p:cNvPr id="4" name="Picture 3"/>
            <p:cNvPicPr>
              <a:picLocks noChangeAspect="1" noChangeArrowheads="1"/>
            </p:cNvPicPr>
            <p:nvPr/>
          </p:nvPicPr>
          <p:blipFill>
            <a:blip r:embed="rId1"/>
            <a:srcRect/>
            <a:stretch>
              <a:fillRect/>
            </a:stretch>
          </p:blipFill>
          <p:spPr bwMode="auto">
            <a:xfrm>
              <a:off x="9158" y="1611"/>
              <a:ext cx="2552" cy="7023"/>
            </a:xfrm>
            <a:prstGeom prst="rect">
              <a:avLst/>
            </a:prstGeom>
            <a:noFill/>
            <a:ln w="9525">
              <a:noFill/>
              <a:miter lim="800000"/>
              <a:headEnd/>
              <a:tailEnd/>
            </a:ln>
          </p:spPr>
        </p:pic>
        <p:sp>
          <p:nvSpPr>
            <p:cNvPr id="5" name="AutoShape 4"/>
            <p:cNvSpPr/>
            <p:nvPr/>
          </p:nvSpPr>
          <p:spPr bwMode="auto">
            <a:xfrm>
              <a:off x="12910" y="2893"/>
              <a:ext cx="2839" cy="527"/>
            </a:xfrm>
            <a:prstGeom prst="borderCallout2">
              <a:avLst>
                <a:gd name="adj1" fmla="val 34125"/>
                <a:gd name="adj2" fmla="val -8972"/>
                <a:gd name="adj3" fmla="val 34125"/>
                <a:gd name="adj4" fmla="val -35329"/>
                <a:gd name="adj5" fmla="val 71088"/>
                <a:gd name="adj6" fmla="val -62241"/>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文本框</a:t>
              </a:r>
              <a:endParaRPr lang="zh-CN" altLang="en-US" sz="2400" b="1">
                <a:solidFill>
                  <a:srgbClr val="000000"/>
                </a:solidFill>
                <a:latin typeface="楷体" panose="02010609060101010101" charset="-122"/>
                <a:ea typeface="楷体" panose="02010609060101010101" charset="-122"/>
              </a:endParaRPr>
            </a:p>
          </p:txBody>
        </p:sp>
        <p:sp>
          <p:nvSpPr>
            <p:cNvPr id="6" name="AutoShape 5"/>
            <p:cNvSpPr/>
            <p:nvPr/>
          </p:nvSpPr>
          <p:spPr bwMode="auto">
            <a:xfrm>
              <a:off x="13083" y="3800"/>
              <a:ext cx="2839" cy="528"/>
            </a:xfrm>
            <a:prstGeom prst="borderCallout2">
              <a:avLst>
                <a:gd name="adj1" fmla="val 34125"/>
                <a:gd name="adj2" fmla="val -8972"/>
                <a:gd name="adj3" fmla="val 34125"/>
                <a:gd name="adj4" fmla="val -36824"/>
                <a:gd name="adj5" fmla="val 34125"/>
                <a:gd name="adj6" fmla="val -65606"/>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按钮</a:t>
              </a:r>
              <a:endParaRPr lang="zh-CN" altLang="en-US" sz="2400" b="1">
                <a:solidFill>
                  <a:srgbClr val="000000"/>
                </a:solidFill>
                <a:latin typeface="楷体" panose="02010609060101010101" charset="-122"/>
                <a:ea typeface="楷体" panose="02010609060101010101" charset="-122"/>
              </a:endParaRPr>
            </a:p>
          </p:txBody>
        </p:sp>
        <p:sp>
          <p:nvSpPr>
            <p:cNvPr id="7" name="AutoShape 6"/>
            <p:cNvSpPr/>
            <p:nvPr/>
          </p:nvSpPr>
          <p:spPr bwMode="auto">
            <a:xfrm>
              <a:off x="12895" y="4653"/>
              <a:ext cx="3507" cy="527"/>
            </a:xfrm>
            <a:prstGeom prst="borderCallout2">
              <a:avLst>
                <a:gd name="adj1" fmla="val 34125"/>
                <a:gd name="adj2" fmla="val -7264"/>
                <a:gd name="adj3" fmla="val 34125"/>
                <a:gd name="adj4" fmla="val -29347"/>
                <a:gd name="adj5" fmla="val -2843"/>
                <a:gd name="adj6" fmla="val -51889"/>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单选按钮</a:t>
              </a:r>
              <a:endParaRPr lang="zh-CN" altLang="en-US" sz="2400" b="1">
                <a:solidFill>
                  <a:srgbClr val="000000"/>
                </a:solidFill>
                <a:latin typeface="楷体" panose="02010609060101010101" charset="-122"/>
                <a:ea typeface="楷体" panose="02010609060101010101" charset="-122"/>
              </a:endParaRPr>
            </a:p>
          </p:txBody>
        </p:sp>
        <p:sp>
          <p:nvSpPr>
            <p:cNvPr id="8" name="AutoShape 7"/>
            <p:cNvSpPr/>
            <p:nvPr/>
          </p:nvSpPr>
          <p:spPr bwMode="auto">
            <a:xfrm>
              <a:off x="14159" y="5590"/>
              <a:ext cx="2839" cy="528"/>
            </a:xfrm>
            <a:prstGeom prst="borderCallout2">
              <a:avLst>
                <a:gd name="adj1" fmla="val 34125"/>
                <a:gd name="adj2" fmla="val -8972"/>
                <a:gd name="adj3" fmla="val 34125"/>
                <a:gd name="adj4" fmla="val -55329"/>
                <a:gd name="adj5" fmla="val -62560"/>
                <a:gd name="adj6" fmla="val -101681"/>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列表框</a:t>
              </a:r>
              <a:endParaRPr lang="zh-CN" altLang="en-US" sz="2400" b="1">
                <a:solidFill>
                  <a:srgbClr val="000000"/>
                </a:solidFill>
                <a:latin typeface="楷体" panose="02010609060101010101" charset="-122"/>
                <a:ea typeface="楷体" panose="02010609060101010101" charset="-122"/>
              </a:endParaRPr>
            </a:p>
          </p:txBody>
        </p:sp>
        <p:sp>
          <p:nvSpPr>
            <p:cNvPr id="9" name="AutoShape 8"/>
            <p:cNvSpPr/>
            <p:nvPr/>
          </p:nvSpPr>
          <p:spPr bwMode="auto">
            <a:xfrm>
              <a:off x="14063" y="6758"/>
              <a:ext cx="2839" cy="527"/>
            </a:xfrm>
            <a:prstGeom prst="borderCallout2">
              <a:avLst>
                <a:gd name="adj1" fmla="val 36366"/>
                <a:gd name="adj2" fmla="val -8694"/>
                <a:gd name="adj3" fmla="val 36366"/>
                <a:gd name="adj4" fmla="val -55435"/>
                <a:gd name="adj5" fmla="val -142426"/>
                <a:gd name="adj6" fmla="val -102176"/>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滚动条</a:t>
              </a:r>
              <a:endParaRPr lang="zh-CN" altLang="en-US" sz="2400" b="1">
                <a:solidFill>
                  <a:srgbClr val="000000"/>
                </a:solidFill>
                <a:latin typeface="楷体" panose="02010609060101010101" charset="-122"/>
                <a:ea typeface="楷体" panose="02010609060101010101" charset="-122"/>
              </a:endParaRPr>
            </a:p>
          </p:txBody>
        </p:sp>
        <p:sp>
          <p:nvSpPr>
            <p:cNvPr id="10" name="AutoShape 9"/>
            <p:cNvSpPr/>
            <p:nvPr/>
          </p:nvSpPr>
          <p:spPr bwMode="auto">
            <a:xfrm>
              <a:off x="3124" y="5303"/>
              <a:ext cx="3852" cy="525"/>
            </a:xfrm>
            <a:prstGeom prst="borderCallout2">
              <a:avLst>
                <a:gd name="adj1" fmla="val 34287"/>
                <a:gd name="adj2" fmla="val 106611"/>
                <a:gd name="adj3" fmla="val 34287"/>
                <a:gd name="adj4" fmla="val 130991"/>
                <a:gd name="adj5" fmla="val 0"/>
                <a:gd name="adj6" fmla="val 156199"/>
              </a:avLst>
            </a:prstGeom>
            <a:solidFill>
              <a:schemeClr val="bg1"/>
            </a:solidFill>
            <a:ln w="9525">
              <a:solidFill>
                <a:srgbClr val="000000"/>
              </a:solidFill>
              <a:miter lim="800000"/>
            </a:ln>
          </p:spPr>
          <p:txBody>
            <a:bodyPr/>
            <a:lstStyle/>
            <a:p>
              <a:pPr algn="ctr"/>
              <a:r>
                <a:rPr lang="zh-CN" altLang="en-US" sz="2400" b="1">
                  <a:solidFill>
                    <a:srgbClr val="000000"/>
                  </a:solidFill>
                  <a:latin typeface="楷体" panose="02010609060101010101" charset="-122"/>
                  <a:ea typeface="楷体" panose="02010609060101010101" charset="-122"/>
                </a:rPr>
                <a:t>组合列表框</a:t>
              </a:r>
              <a:endParaRPr lang="zh-CN" altLang="en-US" sz="2400" b="1">
                <a:solidFill>
                  <a:srgbClr val="000000"/>
                </a:solidFill>
                <a:latin typeface="楷体" panose="02010609060101010101" charset="-122"/>
                <a:ea typeface="楷体" panose="02010609060101010101" charset="-122"/>
              </a:endParaRPr>
            </a:p>
          </p:txBody>
        </p:sp>
        <p:sp>
          <p:nvSpPr>
            <p:cNvPr id="11" name="AutoShape 10"/>
            <p:cNvSpPr/>
            <p:nvPr/>
          </p:nvSpPr>
          <p:spPr bwMode="auto">
            <a:xfrm>
              <a:off x="4262" y="3798"/>
              <a:ext cx="2833" cy="525"/>
            </a:xfrm>
            <a:prstGeom prst="borderCallout2">
              <a:avLst>
                <a:gd name="adj1" fmla="val 34287"/>
                <a:gd name="adj2" fmla="val 108991"/>
                <a:gd name="adj3" fmla="val 34287"/>
                <a:gd name="adj4" fmla="val 141574"/>
                <a:gd name="adj5" fmla="val 100000"/>
                <a:gd name="adj6" fmla="val 175282"/>
              </a:avLst>
            </a:prstGeom>
            <a:solidFill>
              <a:schemeClr val="bg1"/>
            </a:solidFill>
            <a:ln w="9525">
              <a:solidFill>
                <a:srgbClr val="000000"/>
              </a:solidFill>
              <a:miter lim="800000"/>
            </a:ln>
          </p:spPr>
          <p:txBody>
            <a:bodyPr/>
            <a:lstStyle/>
            <a:p>
              <a:pPr algn="ctr"/>
              <a:r>
                <a:rPr lang="zh-CN" altLang="en-US" sz="2400" b="1" dirty="0">
                  <a:solidFill>
                    <a:srgbClr val="000000"/>
                  </a:solidFill>
                  <a:latin typeface="楷体" panose="02010609060101010101" charset="-122"/>
                  <a:ea typeface="楷体" panose="02010609060101010101" charset="-122"/>
                </a:rPr>
                <a:t>复选框</a:t>
              </a:r>
              <a:endParaRPr lang="zh-CN" altLang="en-US" sz="2400" b="1" dirty="0">
                <a:solidFill>
                  <a:srgbClr val="000000"/>
                </a:solidFill>
                <a:latin typeface="楷体" panose="02010609060101010101" charset="-122"/>
                <a:ea typeface="楷体" panose="02010609060101010101" charset="-122"/>
              </a:endParaRPr>
            </a:p>
          </p:txBody>
        </p:sp>
      </p:grpSp>
      <p:sp>
        <p:nvSpPr>
          <p:cNvPr id="14" name="Text Box 1"/>
          <p:cNvSpPr txBox="1">
            <a:spLocks noChangeArrowheads="1"/>
          </p:cNvSpPr>
          <p:nvPr/>
        </p:nvSpPr>
        <p:spPr bwMode="auto">
          <a:xfrm>
            <a:off x="761330" y="311311"/>
            <a:ext cx="3089275"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常用控件介绍</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5" name="Rectangle 3"/>
          <p:cNvSpPr>
            <a:spLocks noGrp="1" noChangeArrowheads="1"/>
          </p:cNvSpPr>
          <p:nvPr>
            <p:ph idx="1"/>
          </p:nvPr>
        </p:nvSpPr>
        <p:spPr>
          <a:xfrm>
            <a:off x="772795" y="1196340"/>
            <a:ext cx="10733405" cy="4641850"/>
          </a:xfrm>
        </p:spPr>
        <p:txBody>
          <a:bodyPr/>
          <a:lstStyle/>
          <a:p>
            <a:pPr eaLnBrk="0" hangingPunct="0">
              <a:lnSpc>
                <a:spcPct val="150000"/>
              </a:lnSpc>
            </a:pPr>
            <a:r>
              <a:rPr lang="zh-CN" altLang="en-US" sz="3400" b="1" dirty="0"/>
              <a:t>文本框测试</a:t>
            </a:r>
            <a:endParaRPr lang="zh-CN" altLang="en-US" sz="3400" b="1" dirty="0"/>
          </a:p>
          <a:p>
            <a:pPr lvl="1"/>
            <a:r>
              <a:rPr lang="zh-CN" altLang="en-US" sz="2800" b="1" dirty="0" smtClean="0">
                <a:solidFill>
                  <a:schemeClr val="tx1"/>
                </a:solidFill>
              </a:rPr>
              <a:t>数据的内容、长度、类型（注：大小写）、格式（行、日期）、唯一性、空、空格、复制</a:t>
            </a:r>
            <a:r>
              <a:rPr lang="en-US" altLang="zh-CN" sz="2800" b="1" dirty="0" smtClean="0">
                <a:solidFill>
                  <a:schemeClr val="tx1"/>
                </a:solidFill>
              </a:rPr>
              <a:t>/</a:t>
            </a:r>
            <a:r>
              <a:rPr lang="zh-CN" altLang="en-US" sz="2800" b="1" dirty="0" smtClean="0">
                <a:solidFill>
                  <a:schemeClr val="tx1"/>
                </a:solidFill>
              </a:rPr>
              <a:t>粘贴</a:t>
            </a:r>
            <a:r>
              <a:rPr lang="en-US" altLang="zh-CN" sz="2800" b="1" dirty="0" smtClean="0">
                <a:solidFill>
                  <a:schemeClr val="tx1"/>
                </a:solidFill>
              </a:rPr>
              <a:t>+</a:t>
            </a:r>
            <a:r>
              <a:rPr lang="zh-CN" altLang="en-US" sz="2800" b="1" dirty="0" smtClean="0">
                <a:solidFill>
                  <a:schemeClr val="tx1"/>
                </a:solidFill>
              </a:rPr>
              <a:t>手动、特殊字符、功能键等</a:t>
            </a:r>
            <a:r>
              <a:rPr lang="zh-CN" altLang="en-US" sz="2800" b="1" dirty="0">
                <a:solidFill>
                  <a:schemeClr val="tx1"/>
                </a:solidFill>
              </a:rPr>
              <a:t>。</a:t>
            </a:r>
            <a:endParaRPr lang="en-US" altLang="zh-CN" sz="2800" b="1" dirty="0" smtClean="0">
              <a:solidFill>
                <a:schemeClr val="tx1"/>
              </a:solidFill>
            </a:endParaRPr>
          </a:p>
        </p:txBody>
      </p:sp>
      <p:grpSp>
        <p:nvGrpSpPr>
          <p:cNvPr id="2" name="Group 7"/>
          <p:cNvGrpSpPr/>
          <p:nvPr/>
        </p:nvGrpSpPr>
        <p:grpSpPr bwMode="auto">
          <a:xfrm>
            <a:off x="4361322" y="3082290"/>
            <a:ext cx="6264910" cy="3762375"/>
            <a:chOff x="1517" y="1434"/>
            <a:chExt cx="3120" cy="1881"/>
          </a:xfrm>
        </p:grpSpPr>
        <p:pic>
          <p:nvPicPr>
            <p:cNvPr id="18438" name="Picture 4" descr="窗口控件1"/>
            <p:cNvPicPr>
              <a:picLocks noChangeAspect="1" noChangeArrowheads="1"/>
            </p:cNvPicPr>
            <p:nvPr/>
          </p:nvPicPr>
          <p:blipFill>
            <a:blip r:embed="rId1"/>
            <a:srcRect/>
            <a:stretch>
              <a:fillRect/>
            </a:stretch>
          </p:blipFill>
          <p:spPr bwMode="auto">
            <a:xfrm>
              <a:off x="1517" y="1434"/>
              <a:ext cx="3120" cy="1881"/>
            </a:xfrm>
            <a:prstGeom prst="rect">
              <a:avLst/>
            </a:prstGeom>
            <a:noFill/>
            <a:ln w="9525">
              <a:noFill/>
              <a:miter lim="800000"/>
              <a:headEnd/>
              <a:tailEnd/>
            </a:ln>
          </p:spPr>
        </p:pic>
        <p:sp>
          <p:nvSpPr>
            <p:cNvPr id="18439" name="AutoShape 5"/>
            <p:cNvSpPr>
              <a:spLocks noChangeArrowheads="1"/>
            </p:cNvSpPr>
            <p:nvPr/>
          </p:nvSpPr>
          <p:spPr bwMode="auto">
            <a:xfrm>
              <a:off x="1791" y="2251"/>
              <a:ext cx="1769" cy="227"/>
            </a:xfrm>
            <a:prstGeom prst="roundRect">
              <a:avLst>
                <a:gd name="adj" fmla="val 16667"/>
              </a:avLst>
            </a:prstGeom>
            <a:noFill/>
            <a:ln w="19050" algn="ctr">
              <a:solidFill>
                <a:srgbClr val="FF0000"/>
              </a:solidFill>
              <a:round/>
            </a:ln>
          </p:spPr>
          <p:txBody>
            <a:bodyPr wrap="none" anchor="ctr"/>
            <a:lstStyle/>
            <a:p>
              <a:pPr algn="ctr"/>
              <a:endParaRPr lang="zh-CN" altLang="zh-CN">
                <a:solidFill>
                  <a:srgbClr val="FF0000"/>
                </a:solidFill>
              </a:endParaRPr>
            </a:p>
          </p:txBody>
        </p:sp>
      </p:grpSp>
      <p:sp>
        <p:nvSpPr>
          <p:cNvPr id="10" name="Text Box 1"/>
          <p:cNvSpPr txBox="1">
            <a:spLocks noChangeArrowheads="1"/>
          </p:cNvSpPr>
          <p:nvPr/>
        </p:nvSpPr>
        <p:spPr bwMode="auto">
          <a:xfrm>
            <a:off x="833085" y="311311"/>
            <a:ext cx="2604770"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文本框测试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61155">
                                            <p:txEl>
                                              <p:pRg st="1" end="1"/>
                                            </p:txEl>
                                          </p:spTgt>
                                        </p:tgtEl>
                                        <p:attrNameLst>
                                          <p:attrName>style.visibility</p:attrName>
                                        </p:attrNameLst>
                                      </p:cBhvr>
                                      <p:to>
                                        <p:strVal val="visible"/>
                                      </p:to>
                                    </p:set>
                                    <p:anim calcmode="lin" valueType="num">
                                      <p:cBhvr additive="base">
                                        <p:cTn id="12" dur="500" fill="hold"/>
                                        <p:tgtEl>
                                          <p:spTgt spid="56115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5611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
          <p:cNvSpPr txBox="1">
            <a:spLocks noChangeArrowheads="1"/>
          </p:cNvSpPr>
          <p:nvPr/>
        </p:nvSpPr>
        <p:spPr bwMode="auto">
          <a:xfrm>
            <a:off x="833085" y="311311"/>
            <a:ext cx="2604770" cy="676910"/>
          </a:xfrm>
          <a:prstGeom prst="rect">
            <a:avLst/>
          </a:prstGeom>
          <a:noFill/>
          <a:ln w="9525">
            <a:noFill/>
            <a:miter lim="800000"/>
          </a:ln>
        </p:spPr>
        <p:txBody>
          <a:bodyPr wrap="none" lIns="90000" tIns="46800" rIns="90000" bIns="46800">
            <a:spAutoFit/>
          </a:bodyPr>
          <a:lstStyle/>
          <a:p>
            <a:pPr marL="167005" indent="-163830">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文本框测试</a:t>
            </a:r>
            <a:endParaRPr lang="zh-CN" sz="3800" b="1" dirty="0">
              <a:solidFill>
                <a:schemeClr val="tx2"/>
              </a:solidFill>
              <a:latin typeface="楷体" panose="02010609060101010101" charset="-122"/>
              <a:ea typeface="楷体" panose="02010609060101010101" charset="-122"/>
              <a:cs typeface="+mj-cs"/>
            </a:endParaRPr>
          </a:p>
        </p:txBody>
      </p:sp>
      <p:sp>
        <p:nvSpPr>
          <p:cNvPr id="4" name="TextBox 3"/>
          <p:cNvSpPr txBox="1"/>
          <p:nvPr/>
        </p:nvSpPr>
        <p:spPr>
          <a:xfrm>
            <a:off x="812800" y="1292860"/>
            <a:ext cx="10586720" cy="5292725"/>
          </a:xfrm>
          <a:prstGeom prst="rect">
            <a:avLst/>
          </a:prstGeom>
          <a:noFill/>
        </p:spPr>
        <p:txBody>
          <a:bodyPr wrap="square" rtlCol="0">
            <a:spAutoFit/>
          </a:bodyPr>
          <a:lstStyle/>
          <a:p>
            <a:r>
              <a:rPr lang="en-US" altLang="zh-CN" sz="2600" dirty="0" smtClean="0">
                <a:latin typeface="楷体" panose="02010609060101010101" charset="-122"/>
                <a:ea typeface="楷体" panose="02010609060101010101" charset="-122"/>
                <a:cs typeface="楷体" panose="02010609060101010101" charset="-122"/>
              </a:rPr>
              <a:t>1</a:t>
            </a:r>
            <a:r>
              <a:rPr lang="zh-CN" altLang="en-US" sz="2600" b="1" dirty="0">
                <a:solidFill>
                  <a:schemeClr val="tx2"/>
                </a:solidFill>
                <a:latin typeface="楷体" panose="02010609060101010101" charset="-122"/>
                <a:ea typeface="楷体" panose="02010609060101010101" charset="-122"/>
                <a:cs typeface="楷体" panose="02010609060101010101" charset="-122"/>
              </a:rPr>
              <a:t>、输入正常字母或数字。例如输入“工作表</a:t>
            </a:r>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”，按确定，成功创建一</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个名称为“工作表</a:t>
            </a:r>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”的工作表</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2</a:t>
            </a:r>
            <a:r>
              <a:rPr lang="zh-CN" altLang="en-US" sz="2600" b="1" dirty="0">
                <a:solidFill>
                  <a:schemeClr val="tx2"/>
                </a:solidFill>
                <a:latin typeface="楷体" panose="02010609060101010101" charset="-122"/>
                <a:ea typeface="楷体" panose="02010609060101010101" charset="-122"/>
                <a:cs typeface="楷体" panose="02010609060101010101" charset="-122"/>
              </a:rPr>
              <a:t>、输入已存在的工作表名称，给出正确的提示“所要命名的工作表与</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已有的工作表重名”</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3</a:t>
            </a:r>
            <a:r>
              <a:rPr lang="zh-CN" altLang="en-US" sz="2600" b="1" dirty="0">
                <a:solidFill>
                  <a:schemeClr val="tx2"/>
                </a:solidFill>
                <a:latin typeface="楷体" panose="02010609060101010101" charset="-122"/>
                <a:ea typeface="楷体" panose="02010609060101010101" charset="-122"/>
                <a:cs typeface="楷体" panose="02010609060101010101" charset="-122"/>
              </a:rPr>
              <a:t>、输入超长字符，例如，名称允许输入</a:t>
            </a:r>
            <a:r>
              <a:rPr lang="en-US" altLang="zh-CN" sz="2600" b="1" dirty="0">
                <a:solidFill>
                  <a:schemeClr val="tx2"/>
                </a:solidFill>
                <a:latin typeface="楷体" panose="02010609060101010101" charset="-122"/>
                <a:ea typeface="楷体" panose="02010609060101010101" charset="-122"/>
                <a:cs typeface="楷体" panose="02010609060101010101" charset="-122"/>
              </a:rPr>
              <a:t>16</a:t>
            </a:r>
            <a:r>
              <a:rPr lang="zh-CN" altLang="en-US" sz="2600" b="1" dirty="0">
                <a:solidFill>
                  <a:schemeClr val="tx2"/>
                </a:solidFill>
                <a:latin typeface="楷体" panose="02010609060101010101" charset="-122"/>
                <a:ea typeface="楷体" panose="02010609060101010101" charset="-122"/>
                <a:cs typeface="楷体" panose="02010609060101010101" charset="-122"/>
              </a:rPr>
              <a:t>个字符，尝试输入</a:t>
            </a:r>
            <a:r>
              <a:rPr lang="en-US" altLang="zh-CN" sz="2600" b="1" dirty="0">
                <a:solidFill>
                  <a:schemeClr val="tx2"/>
                </a:solidFill>
                <a:latin typeface="楷体" panose="02010609060101010101" charset="-122"/>
                <a:ea typeface="楷体" panose="02010609060101010101" charset="-122"/>
                <a:cs typeface="楷体" panose="02010609060101010101" charset="-122"/>
              </a:rPr>
              <a:t>17</a:t>
            </a:r>
            <a:r>
              <a:rPr lang="zh-CN" altLang="en-US" sz="2600" b="1" dirty="0">
                <a:solidFill>
                  <a:schemeClr val="tx2"/>
                </a:solidFill>
                <a:latin typeface="楷体" panose="02010609060101010101" charset="-122"/>
                <a:ea typeface="楷体" panose="02010609060101010101" charset="-122"/>
                <a:cs typeface="楷体" panose="02010609060101010101" charset="-122"/>
              </a:rPr>
              <a:t>个字符，</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坚持诚信能否正确处理</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4</a:t>
            </a:r>
            <a:r>
              <a:rPr lang="zh-CN" altLang="en-US" sz="2600" b="1" dirty="0">
                <a:solidFill>
                  <a:schemeClr val="tx2"/>
                </a:solidFill>
                <a:latin typeface="楷体" panose="02010609060101010101" charset="-122"/>
                <a:ea typeface="楷体" panose="02010609060101010101" charset="-122"/>
                <a:cs typeface="楷体" panose="02010609060101010101" charset="-122"/>
              </a:rPr>
              <a:t>、输入默认值，空白，空格</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5</a:t>
            </a:r>
            <a:r>
              <a:rPr lang="zh-CN" altLang="en-US" sz="2600" b="1" dirty="0">
                <a:solidFill>
                  <a:schemeClr val="tx2"/>
                </a:solidFill>
                <a:latin typeface="楷体" panose="02010609060101010101" charset="-122"/>
                <a:ea typeface="楷体" panose="02010609060101010101" charset="-122"/>
                <a:cs typeface="楷体" panose="02010609060101010101" charset="-122"/>
              </a:rPr>
              <a:t>、若只允许输入字母，尝试输入数字</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6</a:t>
            </a:r>
            <a:r>
              <a:rPr lang="zh-CN" altLang="en-US" sz="2600" b="1" dirty="0">
                <a:solidFill>
                  <a:schemeClr val="tx2"/>
                </a:solidFill>
                <a:latin typeface="楷体" panose="02010609060101010101" charset="-122"/>
                <a:ea typeface="楷体" panose="02010609060101010101" charset="-122"/>
                <a:cs typeface="楷体" panose="02010609060101010101" charset="-122"/>
              </a:rPr>
              <a:t>、采用复制粘贴等操作强制输入程序不允许输入的数据</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7</a:t>
            </a:r>
            <a:r>
              <a:rPr lang="zh-CN" altLang="en-US" sz="2600" b="1" dirty="0">
                <a:solidFill>
                  <a:schemeClr val="tx2"/>
                </a:solidFill>
                <a:latin typeface="楷体" panose="02010609060101010101" charset="-122"/>
                <a:ea typeface="楷体" panose="02010609060101010101" charset="-122"/>
                <a:cs typeface="楷体" panose="02010609060101010101" charset="-122"/>
              </a:rPr>
              <a:t>、输入特殊字符集。例如</a:t>
            </a:r>
            <a:r>
              <a:rPr lang="en-US" altLang="zh-CN" sz="2600" b="1" dirty="0">
                <a:solidFill>
                  <a:schemeClr val="tx2"/>
                </a:solidFill>
                <a:latin typeface="楷体" panose="02010609060101010101" charset="-122"/>
                <a:ea typeface="楷体" panose="02010609060101010101" charset="-122"/>
                <a:cs typeface="楷体" panose="02010609060101010101" charset="-122"/>
              </a:rPr>
              <a:t>,</a:t>
            </a:r>
            <a:r>
              <a:rPr lang="en-US" altLang="zh-CN" sz="2600" b="1" dirty="0" err="1">
                <a:solidFill>
                  <a:schemeClr val="tx2"/>
                </a:solidFill>
                <a:latin typeface="楷体" panose="02010609060101010101" charset="-122"/>
                <a:ea typeface="楷体" panose="02010609060101010101" charset="-122"/>
                <a:cs typeface="楷体" panose="02010609060101010101" charset="-122"/>
              </a:rPr>
              <a:t>NuLL</a:t>
            </a:r>
            <a:r>
              <a:rPr lang="en-US" altLang="zh-CN" sz="2600" b="1" dirty="0">
                <a:solidFill>
                  <a:schemeClr val="tx2"/>
                </a:solidFill>
                <a:latin typeface="楷体" panose="02010609060101010101" charset="-122"/>
                <a:ea typeface="楷体" panose="02010609060101010101" charset="-122"/>
                <a:cs typeface="楷体" panose="02010609060101010101" charset="-122"/>
              </a:rPr>
              <a:t>,\n</a:t>
            </a:r>
            <a:r>
              <a:rPr lang="zh-CN" altLang="en-US" sz="2600" b="1" dirty="0">
                <a:solidFill>
                  <a:schemeClr val="tx2"/>
                </a:solidFill>
                <a:latin typeface="楷体" panose="02010609060101010101" charset="-122"/>
                <a:ea typeface="楷体" panose="02010609060101010101" charset="-122"/>
                <a:cs typeface="楷体" panose="02010609060101010101" charset="-122"/>
              </a:rPr>
              <a:t>等编程语言中的保留字符</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8</a:t>
            </a:r>
            <a:r>
              <a:rPr lang="zh-CN" altLang="en-US" sz="2600" b="1" dirty="0">
                <a:solidFill>
                  <a:schemeClr val="tx2"/>
                </a:solidFill>
                <a:latin typeface="楷体" panose="02010609060101010101" charset="-122"/>
                <a:ea typeface="楷体" panose="02010609060101010101" charset="-122"/>
                <a:cs typeface="楷体" panose="02010609060101010101" charset="-122"/>
              </a:rPr>
              <a:t>、输入超过文本框长度的字符或输入多行文本，检查输入内容是否可</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a:p>
            <a:r>
              <a:rPr lang="zh-CN" altLang="en-US" sz="2600" b="1" dirty="0">
                <a:solidFill>
                  <a:schemeClr val="tx2"/>
                </a:solidFill>
                <a:latin typeface="楷体" panose="02010609060101010101" charset="-122"/>
                <a:ea typeface="楷体" panose="02010609060101010101" charset="-122"/>
                <a:cs typeface="楷体" panose="02010609060101010101" charset="-122"/>
              </a:rPr>
              <a:t>   以正常显示</a:t>
            </a:r>
            <a:endParaRPr lang="en-US" altLang="zh-CN" sz="2600" b="1" dirty="0">
              <a:solidFill>
                <a:schemeClr val="tx2"/>
              </a:solidFill>
              <a:latin typeface="楷体" panose="02010609060101010101" charset="-122"/>
              <a:ea typeface="楷体" panose="02010609060101010101" charset="-122"/>
              <a:cs typeface="楷体" panose="02010609060101010101" charset="-122"/>
            </a:endParaRPr>
          </a:p>
          <a:p>
            <a:r>
              <a:rPr lang="en-US" altLang="zh-CN" sz="2600" b="1" dirty="0">
                <a:solidFill>
                  <a:schemeClr val="tx2"/>
                </a:solidFill>
                <a:latin typeface="楷体" panose="02010609060101010101" charset="-122"/>
                <a:ea typeface="楷体" panose="02010609060101010101" charset="-122"/>
                <a:cs typeface="楷体" panose="02010609060101010101" charset="-122"/>
              </a:rPr>
              <a:t>9</a:t>
            </a:r>
            <a:r>
              <a:rPr lang="zh-CN" altLang="en-US" sz="2600" b="1" dirty="0">
                <a:solidFill>
                  <a:schemeClr val="tx2"/>
                </a:solidFill>
                <a:latin typeface="楷体" panose="02010609060101010101" charset="-122"/>
                <a:ea typeface="楷体" panose="02010609060101010101" charset="-122"/>
                <a:cs typeface="楷体" panose="02010609060101010101" charset="-122"/>
              </a:rPr>
              <a:t>、输入不符合格式的数据，检查程序是否正确效验</a:t>
            </a:r>
            <a:endParaRPr lang="zh-CN" altLang="en-US" sz="2600" b="1" dirty="0">
              <a:solidFill>
                <a:schemeClr val="tx2"/>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a:xfrm>
            <a:off x="827405" y="1196975"/>
            <a:ext cx="10469880" cy="4641850"/>
          </a:xfrm>
        </p:spPr>
        <p:txBody>
          <a:bodyPr/>
          <a:lstStyle/>
          <a:p>
            <a:pPr eaLnBrk="0" hangingPunct="0">
              <a:lnSpc>
                <a:spcPct val="150000"/>
              </a:lnSpc>
            </a:pPr>
            <a:r>
              <a:rPr lang="zh-CN" altLang="en-US" sz="3400" b="1" dirty="0"/>
              <a:t>按钮测试</a:t>
            </a:r>
            <a:endParaRPr lang="zh-CN" altLang="en-US" sz="3400" b="1" dirty="0"/>
          </a:p>
          <a:p>
            <a:pPr lvl="1" eaLnBrk="0" hangingPunct="0">
              <a:lnSpc>
                <a:spcPct val="150000"/>
              </a:lnSpc>
              <a:spcAft>
                <a:spcPts val="0"/>
              </a:spcAft>
            </a:pPr>
            <a:r>
              <a:rPr lang="zh-CN" altLang="en-US" sz="2800" b="1" dirty="0">
                <a:solidFill>
                  <a:schemeClr val="tx1"/>
                </a:solidFill>
              </a:rPr>
              <a:t>按钮功能是否实现（关联）</a:t>
            </a:r>
            <a:endParaRPr lang="zh-CN" altLang="en-US" sz="2800" b="1" dirty="0">
              <a:solidFill>
                <a:schemeClr val="tx1"/>
              </a:solidFill>
            </a:endParaRPr>
          </a:p>
          <a:p>
            <a:pPr lvl="1" eaLnBrk="0" hangingPunct="0">
              <a:lnSpc>
                <a:spcPct val="150000"/>
              </a:lnSpc>
              <a:spcAft>
                <a:spcPts val="0"/>
              </a:spcAft>
            </a:pPr>
            <a:r>
              <a:rPr lang="zh-CN" altLang="en-US" sz="2800" b="1" dirty="0">
                <a:solidFill>
                  <a:schemeClr val="tx1"/>
                </a:solidFill>
              </a:rPr>
              <a:t>提示信息是否正确（正确、友好、无法恢复时）</a:t>
            </a:r>
            <a:endParaRPr lang="zh-CN" altLang="en-US" sz="2800" b="1" dirty="0">
              <a:solidFill>
                <a:schemeClr val="tx1"/>
              </a:solidFill>
            </a:endParaRPr>
          </a:p>
          <a:p>
            <a:pPr lvl="1" eaLnBrk="0" hangingPunct="0">
              <a:lnSpc>
                <a:spcPct val="150000"/>
              </a:lnSpc>
              <a:spcAft>
                <a:spcPts val="0"/>
              </a:spcAft>
            </a:pPr>
            <a:r>
              <a:rPr lang="zh-CN" altLang="en-US" sz="2800" b="1" dirty="0">
                <a:solidFill>
                  <a:schemeClr val="tx1"/>
                </a:solidFill>
              </a:rPr>
              <a:t>对于</a:t>
            </a:r>
            <a:r>
              <a:rPr lang="zh-CN" altLang="en-US" sz="2800" b="1" dirty="0">
                <a:solidFill>
                  <a:srgbClr val="FF0000"/>
                </a:solidFill>
              </a:rPr>
              <a:t>不符合业务</a:t>
            </a:r>
            <a:r>
              <a:rPr lang="zh-CN" altLang="en-US" sz="2800" b="1" dirty="0">
                <a:solidFill>
                  <a:schemeClr val="tx1"/>
                </a:solidFill>
              </a:rPr>
              <a:t>背景的输入数据是否有相应的处理</a:t>
            </a:r>
            <a:endParaRPr lang="zh-CN" altLang="en-US" sz="2800" b="1" dirty="0">
              <a:solidFill>
                <a:schemeClr val="tx1"/>
              </a:solidFill>
            </a:endParaRPr>
          </a:p>
        </p:txBody>
      </p:sp>
      <p:sp>
        <p:nvSpPr>
          <p:cNvPr id="8" name="Text Box 1"/>
          <p:cNvSpPr txBox="1">
            <a:spLocks noChangeArrowheads="1"/>
          </p:cNvSpPr>
          <p:nvPr/>
        </p:nvSpPr>
        <p:spPr bwMode="auto">
          <a:xfrm>
            <a:off x="833085" y="311311"/>
            <a:ext cx="212026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up)">
                                      <p:cBhvr>
                                        <p:cTn id="7" dur="500"/>
                                        <p:tgtEl>
                                          <p:spTgt spid="56320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63203">
                                            <p:txEl>
                                              <p:pRg st="1" end="1"/>
                                            </p:txEl>
                                          </p:spTgt>
                                        </p:tgtEl>
                                        <p:attrNameLst>
                                          <p:attrName>style.visibility</p:attrName>
                                        </p:attrNameLst>
                                      </p:cBhvr>
                                      <p:to>
                                        <p:strVal val="visible"/>
                                      </p:to>
                                    </p:set>
                                    <p:animEffect transition="in" filter="wipe(up)">
                                      <p:cBhvr>
                                        <p:cTn id="10" dur="500"/>
                                        <p:tgtEl>
                                          <p:spTgt spid="56320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63203">
                                            <p:txEl>
                                              <p:pRg st="2" end="2"/>
                                            </p:txEl>
                                          </p:spTgt>
                                        </p:tgtEl>
                                        <p:attrNameLst>
                                          <p:attrName>style.visibility</p:attrName>
                                        </p:attrNameLst>
                                      </p:cBhvr>
                                      <p:to>
                                        <p:strVal val="visible"/>
                                      </p:to>
                                    </p:set>
                                    <p:animEffect transition="in" filter="wipe(up)">
                                      <p:cBhvr>
                                        <p:cTn id="13" dur="500"/>
                                        <p:tgtEl>
                                          <p:spTgt spid="56320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3203">
                                            <p:txEl>
                                              <p:pRg st="3" end="3"/>
                                            </p:txEl>
                                          </p:spTgt>
                                        </p:tgtEl>
                                        <p:attrNameLst>
                                          <p:attrName>style.visibility</p:attrName>
                                        </p:attrNameLst>
                                      </p:cBhvr>
                                      <p:to>
                                        <p:strVal val="visible"/>
                                      </p:to>
                                    </p:set>
                                    <p:animEffect transition="in" filter="wipe(up)">
                                      <p:cBhvr>
                                        <p:cTn id="16" dur="500"/>
                                        <p:tgtEl>
                                          <p:spTgt spid="563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1AFB82E-F27A-4486-B4B9-783E0D8B5D2A}" type="slidenum">
              <a:rPr lang="en-US" sz="1200"/>
            </a:fld>
            <a:endParaRPr lang="en-US" sz="1200"/>
          </a:p>
        </p:txBody>
      </p:sp>
      <p:sp>
        <p:nvSpPr>
          <p:cNvPr id="7171" name="Rectangle 2"/>
          <p:cNvSpPr>
            <a:spLocks noGrp="1" noChangeArrowheads="1"/>
          </p:cNvSpPr>
          <p:nvPr>
            <p:ph type="title" idx="4294967295"/>
          </p:nvPr>
        </p:nvSpPr>
        <p:spPr>
          <a:xfrm>
            <a:off x="852810" y="-163289"/>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9.1 </a:t>
            </a:r>
            <a:r>
              <a:rPr lang="zh-CN" b="1" dirty="0">
                <a:latin typeface="楷体" panose="02010609060101010101" charset="-122"/>
                <a:ea typeface="楷体" panose="02010609060101010101" charset="-122"/>
                <a:cs typeface="楷体" panose="02010609060101010101" charset="-122"/>
              </a:rPr>
              <a:t>概述</a:t>
            </a:r>
            <a:endParaRPr lang="zh-CN" b="1" dirty="0">
              <a:latin typeface="楷体" panose="02010609060101010101" charset="-122"/>
              <a:ea typeface="楷体" panose="02010609060101010101" charset="-122"/>
              <a:cs typeface="楷体" panose="02010609060101010101" charset="-122"/>
            </a:endParaRPr>
          </a:p>
        </p:txBody>
      </p:sp>
      <p:sp>
        <p:nvSpPr>
          <p:cNvPr id="7172" name="Rectangle 3"/>
          <p:cNvSpPr>
            <a:spLocks noGrp="1" noChangeArrowheads="1"/>
          </p:cNvSpPr>
          <p:nvPr>
            <p:ph type="body" idx="4294967295"/>
          </p:nvPr>
        </p:nvSpPr>
        <p:spPr>
          <a:xfrm>
            <a:off x="799465" y="1412875"/>
            <a:ext cx="10568305"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系统测试就是将经过良好的集成测试的软件系统，作为整个计算机系统的一部分，与</a:t>
            </a:r>
            <a:r>
              <a:rPr lang="zh-CN" sz="3400" b="1" dirty="0">
                <a:solidFill>
                  <a:srgbClr val="FF0000"/>
                </a:solidFill>
                <a:latin typeface="楷体" panose="02010609060101010101" charset="-122"/>
                <a:ea typeface="楷体" panose="02010609060101010101" charset="-122"/>
                <a:cs typeface="楷体" panose="02010609060101010101" charset="-122"/>
              </a:rPr>
              <a:t>计算机硬件、外部设备、支持软件、数据及人员</a:t>
            </a:r>
            <a:r>
              <a:rPr lang="zh-CN" sz="3400" b="1" dirty="0">
                <a:latin typeface="楷体" panose="02010609060101010101" charset="-122"/>
                <a:ea typeface="楷体" panose="02010609060101010101" charset="-122"/>
                <a:cs typeface="楷体" panose="02010609060101010101" charset="-122"/>
              </a:rPr>
              <a:t>等其他系统元素结合在一起，在实际使用</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运行</a:t>
            </a:r>
            <a:r>
              <a:rPr lang="en-US" sz="3400" b="1" dirty="0">
                <a:latin typeface="楷体" panose="02010609060101010101" charset="-122"/>
                <a:ea typeface="楷体" panose="02010609060101010101" charset="-122"/>
                <a:cs typeface="楷体" panose="02010609060101010101" charset="-122"/>
              </a:rPr>
              <a:t>)</a:t>
            </a:r>
            <a:r>
              <a:rPr lang="zh-CN" sz="3400" b="1" dirty="0">
                <a:latin typeface="楷体" panose="02010609060101010101" charset="-122"/>
                <a:ea typeface="楷体" panose="02010609060101010101" charset="-122"/>
                <a:cs typeface="楷体" panose="02010609060101010101" charset="-122"/>
              </a:rPr>
              <a:t>环境下对计算机系统进行一系列的严格测试来发现软件中的潜在缺陷，保证系统交付给用户之后能够正常使用</a:t>
            </a:r>
            <a:endParaRPr lang="en-US"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a:xfrm>
            <a:off x="827405" y="1196975"/>
            <a:ext cx="10735945" cy="4641850"/>
          </a:xfrm>
        </p:spPr>
        <p:txBody>
          <a:bodyPr/>
          <a:lstStyle/>
          <a:p>
            <a:pPr marL="0" indent="0" eaLnBrk="0" hangingPunct="0">
              <a:lnSpc>
                <a:spcPct val="150000"/>
              </a:lnSpc>
              <a:buNone/>
            </a:pPr>
            <a:r>
              <a:rPr lang="en-US" altLang="zh-CN" sz="2600" b="1" dirty="0" smtClean="0"/>
              <a:t>1</a:t>
            </a:r>
            <a:r>
              <a:rPr lang="zh-CN" altLang="en-US" sz="2600" b="1" dirty="0" smtClean="0"/>
              <a:t>、点击按钮正确响应操作。如：点击提交按钮，正确执行报案的添加；点击重置按钮，恢复到初始状态</a:t>
            </a:r>
            <a:endParaRPr lang="en-US" altLang="zh-CN" sz="2600" b="1" dirty="0" smtClean="0"/>
          </a:p>
          <a:p>
            <a:pPr marL="0" indent="0" eaLnBrk="0" hangingPunct="0">
              <a:lnSpc>
                <a:spcPct val="150000"/>
              </a:lnSpc>
              <a:buNone/>
            </a:pPr>
            <a:r>
              <a:rPr lang="en-US" altLang="zh-CN" sz="2600" b="1" dirty="0" smtClean="0"/>
              <a:t>2</a:t>
            </a:r>
            <a:r>
              <a:rPr lang="zh-CN" altLang="en-US" sz="2600" b="1" dirty="0" smtClean="0"/>
              <a:t>、对于非法的输入或操作给出足够的提示说明。例如手机号不正确，系统应提示“手机号码不正确”</a:t>
            </a:r>
            <a:endParaRPr lang="en-US" altLang="zh-CN" sz="2600" b="1" dirty="0" smtClean="0"/>
          </a:p>
          <a:p>
            <a:pPr marL="0" indent="0" eaLnBrk="0" hangingPunct="0">
              <a:lnSpc>
                <a:spcPct val="150000"/>
              </a:lnSpc>
              <a:buNone/>
            </a:pPr>
            <a:r>
              <a:rPr lang="en-US" altLang="zh-CN" sz="2600" b="1" dirty="0" smtClean="0"/>
              <a:t>3</a:t>
            </a:r>
            <a:r>
              <a:rPr lang="zh-CN" altLang="en-US" sz="2600" b="1" dirty="0" smtClean="0"/>
              <a:t>、错误说明应该清楚、明了、恰当，让用户明白错误出处</a:t>
            </a:r>
            <a:endParaRPr lang="en-US" altLang="zh-CN" sz="2600" b="1" dirty="0" smtClean="0"/>
          </a:p>
          <a:p>
            <a:pPr marL="0" indent="0" eaLnBrk="0" hangingPunct="0">
              <a:lnSpc>
                <a:spcPct val="150000"/>
              </a:lnSpc>
              <a:buNone/>
            </a:pPr>
            <a:r>
              <a:rPr lang="en-US" altLang="zh-CN" sz="2600" b="1" dirty="0" smtClean="0"/>
              <a:t>4</a:t>
            </a:r>
            <a:r>
              <a:rPr lang="zh-CN" altLang="en-US" sz="2600" b="1" dirty="0" smtClean="0"/>
              <a:t>、对可能造成数据无法恢复的操作必须提供确认信息，给用户放弃的机会。如“删除”，关闭时，文件未保存，需要提示用户“文件未保存，是否保存该文件”</a:t>
            </a:r>
            <a:endParaRPr lang="en-US" altLang="zh-CN" sz="2600" b="1" dirty="0" smtClean="0"/>
          </a:p>
        </p:txBody>
      </p:sp>
      <p:sp>
        <p:nvSpPr>
          <p:cNvPr id="8" name="Text Box 1"/>
          <p:cNvSpPr txBox="1">
            <a:spLocks noChangeArrowheads="1"/>
          </p:cNvSpPr>
          <p:nvPr/>
        </p:nvSpPr>
        <p:spPr bwMode="auto">
          <a:xfrm>
            <a:off x="833085" y="311311"/>
            <a:ext cx="212026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up)">
                                      <p:cBhvr>
                                        <p:cTn id="7" dur="500"/>
                                        <p:tgtEl>
                                          <p:spTgt spid="56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wipe(up)">
                                      <p:cBhvr>
                                        <p:cTn id="12" dur="500"/>
                                        <p:tgtEl>
                                          <p:spTgt spid="56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Effect transition="in" filter="wipe(up)">
                                      <p:cBhvr>
                                        <p:cTn id="17" dur="500"/>
                                        <p:tgtEl>
                                          <p:spTgt spid="563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63203">
                                            <p:txEl>
                                              <p:pRg st="3" end="3"/>
                                            </p:txEl>
                                          </p:spTgt>
                                        </p:tgtEl>
                                        <p:attrNameLst>
                                          <p:attrName>style.visibility</p:attrName>
                                        </p:attrNameLst>
                                      </p:cBhvr>
                                      <p:to>
                                        <p:strVal val="visible"/>
                                      </p:to>
                                    </p:set>
                                    <p:animEffect transition="in" filter="wipe(up)">
                                      <p:cBhvr>
                                        <p:cTn id="22" dur="500"/>
                                        <p:tgtEl>
                                          <p:spTgt spid="563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Rectangle 3"/>
          <p:cNvSpPr>
            <a:spLocks noGrp="1" noChangeArrowheads="1"/>
          </p:cNvSpPr>
          <p:nvPr>
            <p:ph idx="1"/>
          </p:nvPr>
        </p:nvSpPr>
        <p:spPr>
          <a:xfrm>
            <a:off x="772795" y="1196340"/>
            <a:ext cx="10693400" cy="4641850"/>
          </a:xfrm>
        </p:spPr>
        <p:txBody>
          <a:bodyPr/>
          <a:lstStyle/>
          <a:p>
            <a:pPr eaLnBrk="0" hangingPunct="0">
              <a:lnSpc>
                <a:spcPct val="150000"/>
              </a:lnSpc>
              <a:spcBef>
                <a:spcPts val="0"/>
              </a:spcBef>
            </a:pPr>
            <a:r>
              <a:rPr lang="zh-CN" altLang="en-US" sz="3400" b="1" dirty="0"/>
              <a:t>单选按钮测试</a:t>
            </a:r>
            <a:endParaRPr lang="zh-CN" altLang="en-US" sz="3400" b="1" dirty="0"/>
          </a:p>
          <a:p>
            <a:pPr lvl="1" eaLnBrk="0" hangingPunct="0">
              <a:lnSpc>
                <a:spcPct val="150000"/>
              </a:lnSpc>
              <a:spcBef>
                <a:spcPts val="0"/>
              </a:spcBef>
              <a:spcAft>
                <a:spcPts val="0"/>
              </a:spcAft>
            </a:pPr>
            <a:r>
              <a:rPr lang="zh-CN" altLang="en-US" sz="2400" b="1" dirty="0">
                <a:solidFill>
                  <a:schemeClr val="tx1"/>
                </a:solidFill>
              </a:rPr>
              <a:t>各单选按钮功能是否能正确完成</a:t>
            </a:r>
            <a:endParaRPr lang="en-US" altLang="zh-CN" sz="2400" b="1" dirty="0">
              <a:solidFill>
                <a:schemeClr val="tx1"/>
              </a:solidFill>
            </a:endParaRPr>
          </a:p>
          <a:p>
            <a:pPr lvl="1" eaLnBrk="0" hangingPunct="0">
              <a:lnSpc>
                <a:spcPct val="150000"/>
              </a:lnSpc>
              <a:spcBef>
                <a:spcPts val="0"/>
              </a:spcBef>
              <a:spcAft>
                <a:spcPts val="0"/>
              </a:spcAft>
            </a:pPr>
            <a:r>
              <a:rPr lang="zh-CN" altLang="en-US" sz="2400" b="1" dirty="0">
                <a:solidFill>
                  <a:schemeClr val="tx1"/>
                </a:solidFill>
              </a:rPr>
              <a:t>单选按钮是否</a:t>
            </a:r>
            <a:r>
              <a:rPr lang="zh-CN" altLang="en-US" sz="2400" b="1" dirty="0">
                <a:solidFill>
                  <a:srgbClr val="FF0000"/>
                </a:solidFill>
              </a:rPr>
              <a:t>只能选中</a:t>
            </a:r>
            <a:r>
              <a:rPr lang="zh-CN" altLang="en-US" sz="2400" b="1" dirty="0">
                <a:solidFill>
                  <a:schemeClr val="tx1"/>
                </a:solidFill>
              </a:rPr>
              <a:t>一个</a:t>
            </a:r>
            <a:endParaRPr lang="zh-CN" altLang="en-US" sz="2400" b="1" dirty="0">
              <a:solidFill>
                <a:schemeClr val="tx1"/>
              </a:solidFill>
            </a:endParaRPr>
          </a:p>
          <a:p>
            <a:pPr lvl="1" eaLnBrk="0" hangingPunct="0">
              <a:lnSpc>
                <a:spcPct val="150000"/>
              </a:lnSpc>
              <a:spcBef>
                <a:spcPts val="0"/>
              </a:spcBef>
              <a:spcAft>
                <a:spcPts val="0"/>
              </a:spcAft>
            </a:pPr>
            <a:r>
              <a:rPr lang="zh-CN" altLang="en-US" sz="2400" b="1" dirty="0">
                <a:solidFill>
                  <a:schemeClr val="tx1"/>
                </a:solidFill>
              </a:rPr>
              <a:t>是否有默认被选中的</a:t>
            </a:r>
            <a:r>
              <a:rPr lang="zh-CN" altLang="en-US" sz="2400" b="1" dirty="0" smtClean="0">
                <a:solidFill>
                  <a:schemeClr val="tx1"/>
                </a:solidFill>
              </a:rPr>
              <a:t>选项</a:t>
            </a:r>
            <a:endParaRPr lang="en-US" altLang="zh-CN" sz="2400" b="1" dirty="0">
              <a:solidFill>
                <a:schemeClr val="tx1"/>
              </a:solidFill>
            </a:endParaRPr>
          </a:p>
        </p:txBody>
      </p:sp>
      <p:sp>
        <p:nvSpPr>
          <p:cNvPr id="8" name="Text Box 1"/>
          <p:cNvSpPr txBox="1">
            <a:spLocks noChangeArrowheads="1"/>
          </p:cNvSpPr>
          <p:nvPr/>
        </p:nvSpPr>
        <p:spPr bwMode="auto">
          <a:xfrm>
            <a:off x="794122" y="301438"/>
            <a:ext cx="3089275"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单选按钮测试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65251">
                                            <p:txEl>
                                              <p:pRg st="1" end="1"/>
                                            </p:txEl>
                                          </p:spTgt>
                                        </p:tgtEl>
                                        <p:attrNameLst>
                                          <p:attrName>style.visibility</p:attrName>
                                        </p:attrNameLst>
                                      </p:cBhvr>
                                      <p:to>
                                        <p:strVal val="visible"/>
                                      </p:to>
                                    </p:set>
                                    <p:animEffect transition="in" filter="randombar(horizontal)">
                                      <p:cBhvr>
                                        <p:cTn id="7" dur="500"/>
                                        <p:tgtEl>
                                          <p:spTgt spid="565251">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65251">
                                            <p:txEl>
                                              <p:pRg st="2" end="2"/>
                                            </p:txEl>
                                          </p:spTgt>
                                        </p:tgtEl>
                                        <p:attrNameLst>
                                          <p:attrName>style.visibility</p:attrName>
                                        </p:attrNameLst>
                                      </p:cBhvr>
                                      <p:to>
                                        <p:strVal val="visible"/>
                                      </p:to>
                                    </p:set>
                                    <p:animEffect transition="in" filter="randombar(horizontal)">
                                      <p:cBhvr>
                                        <p:cTn id="10" dur="500"/>
                                        <p:tgtEl>
                                          <p:spTgt spid="565251">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65251">
                                            <p:txEl>
                                              <p:pRg st="3" end="3"/>
                                            </p:txEl>
                                          </p:spTgt>
                                        </p:tgtEl>
                                        <p:attrNameLst>
                                          <p:attrName>style.visibility</p:attrName>
                                        </p:attrNameLst>
                                      </p:cBhvr>
                                      <p:to>
                                        <p:strVal val="visible"/>
                                      </p:to>
                                    </p:set>
                                    <p:animEffect transition="in" filter="randombar(horizontal)">
                                      <p:cBhvr>
                                        <p:cTn id="13" dur="500"/>
                                        <p:tgtEl>
                                          <p:spTgt spid="565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772795" y="1196975"/>
            <a:ext cx="10530205" cy="4641850"/>
          </a:xfrm>
        </p:spPr>
        <p:txBody>
          <a:bodyPr/>
          <a:lstStyle/>
          <a:p>
            <a:pPr>
              <a:lnSpc>
                <a:spcPct val="150000"/>
              </a:lnSpc>
              <a:spcBef>
                <a:spcPts val="0"/>
              </a:spcBef>
            </a:pPr>
            <a:r>
              <a:rPr lang="zh-CN" altLang="en-US" sz="3400" b="1" dirty="0"/>
              <a:t>复选框测试</a:t>
            </a:r>
            <a:endParaRPr lang="zh-CN" altLang="en-US" sz="3400" b="1" dirty="0"/>
          </a:p>
          <a:p>
            <a:pPr lvl="1">
              <a:lnSpc>
                <a:spcPct val="150000"/>
              </a:lnSpc>
              <a:spcBef>
                <a:spcPts val="0"/>
              </a:spcBef>
              <a:spcAft>
                <a:spcPts val="0"/>
              </a:spcAft>
            </a:pPr>
            <a:r>
              <a:rPr lang="zh-CN" altLang="en-US" sz="2800" b="1" dirty="0">
                <a:cs typeface="+mn-cs"/>
              </a:rPr>
              <a:t>多个复选框可以同时选中</a:t>
            </a:r>
            <a:endParaRPr lang="en-US" altLang="zh-CN" sz="2800" b="1" dirty="0">
              <a:cs typeface="+mn-cs"/>
            </a:endParaRPr>
          </a:p>
          <a:p>
            <a:pPr lvl="1">
              <a:lnSpc>
                <a:spcPct val="150000"/>
              </a:lnSpc>
              <a:spcBef>
                <a:spcPts val="0"/>
              </a:spcBef>
              <a:spcAft>
                <a:spcPts val="0"/>
              </a:spcAft>
            </a:pPr>
            <a:r>
              <a:rPr lang="zh-CN" altLang="en-US" sz="2800" b="1" dirty="0">
                <a:cs typeface="+mn-cs"/>
              </a:rPr>
              <a:t>多个复选框可以部分选中</a:t>
            </a:r>
            <a:endParaRPr lang="en-US" altLang="zh-CN" sz="2800" b="1" dirty="0">
              <a:cs typeface="+mn-cs"/>
            </a:endParaRPr>
          </a:p>
          <a:p>
            <a:pPr lvl="1">
              <a:lnSpc>
                <a:spcPct val="150000"/>
              </a:lnSpc>
              <a:spcBef>
                <a:spcPts val="0"/>
              </a:spcBef>
              <a:spcAft>
                <a:spcPts val="0"/>
              </a:spcAft>
            </a:pPr>
            <a:r>
              <a:rPr lang="zh-CN" altLang="en-US" sz="2800" b="1" dirty="0">
                <a:cs typeface="+mn-cs"/>
              </a:rPr>
              <a:t>多个复选框可以不被选中</a:t>
            </a:r>
            <a:endParaRPr lang="en-US" altLang="zh-CN" sz="2800" b="1" dirty="0">
              <a:cs typeface="+mn-cs"/>
            </a:endParaRPr>
          </a:p>
          <a:p>
            <a:pPr lvl="1">
              <a:lnSpc>
                <a:spcPct val="150000"/>
              </a:lnSpc>
              <a:spcBef>
                <a:spcPts val="0"/>
              </a:spcBef>
              <a:spcAft>
                <a:spcPts val="0"/>
              </a:spcAft>
            </a:pPr>
            <a:r>
              <a:rPr lang="zh-CN" altLang="en-US" sz="2800" b="1" dirty="0">
                <a:cs typeface="+mn-cs"/>
              </a:rPr>
              <a:t>逐一执行每个复选框的功能</a:t>
            </a:r>
            <a:endParaRPr lang="en-US" altLang="zh-CN" sz="2800" b="1" dirty="0">
              <a:cs typeface="+mn-cs"/>
            </a:endParaRPr>
          </a:p>
          <a:p>
            <a:pPr lvl="1">
              <a:lnSpc>
                <a:spcPct val="150000"/>
              </a:lnSpc>
              <a:spcBef>
                <a:spcPts val="0"/>
              </a:spcBef>
              <a:spcAft>
                <a:spcPts val="0"/>
              </a:spcAft>
            </a:pPr>
            <a:r>
              <a:rPr lang="zh-CN" altLang="en-US" sz="2800" b="1" dirty="0">
                <a:cs typeface="+mn-cs"/>
              </a:rPr>
              <a:t>组合执行复选框的功能</a:t>
            </a:r>
            <a:endParaRPr lang="en-US" altLang="zh-CN" sz="2800" b="1" dirty="0">
              <a:cs typeface="+mn-cs"/>
            </a:endParaRPr>
          </a:p>
          <a:p>
            <a:pPr lvl="1">
              <a:lnSpc>
                <a:spcPct val="150000"/>
              </a:lnSpc>
              <a:spcBef>
                <a:spcPts val="0"/>
              </a:spcBef>
            </a:pPr>
            <a:endParaRPr lang="zh-CN" altLang="en-US" sz="2800" b="1" dirty="0">
              <a:cs typeface="+mn-cs"/>
            </a:endParaRPr>
          </a:p>
        </p:txBody>
      </p:sp>
      <p:sp>
        <p:nvSpPr>
          <p:cNvPr id="7" name="Text Box 1"/>
          <p:cNvSpPr txBox="1">
            <a:spLocks noChangeArrowheads="1"/>
          </p:cNvSpPr>
          <p:nvPr/>
        </p:nvSpPr>
        <p:spPr bwMode="auto">
          <a:xfrm>
            <a:off x="807567" y="373446"/>
            <a:ext cx="2604770" cy="676910"/>
          </a:xfrm>
          <a:prstGeom prst="rect">
            <a:avLst/>
          </a:prstGeom>
          <a:noFill/>
          <a:ln w="9525">
            <a:noFill/>
            <a:miter lim="800000"/>
          </a:ln>
        </p:spPr>
        <p:txBody>
          <a:bodyPr wrap="non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a:solidFill>
                  <a:schemeClr val="tx2"/>
                </a:solidFill>
                <a:latin typeface="楷体" panose="02010609060101010101" charset="-122"/>
                <a:ea typeface="楷体" panose="02010609060101010101" charset="-122"/>
                <a:cs typeface="+mj-cs"/>
              </a:rPr>
              <a:t>复选框测试</a:t>
            </a:r>
            <a:endParaRPr lang="zh-CN" sz="3800" b="1" dirty="0">
              <a:solidFill>
                <a:schemeClr val="tx2"/>
              </a:solidFill>
              <a:latin typeface="楷体" panose="02010609060101010101" charset="-122"/>
              <a:ea typeface="楷体" panose="02010609060101010101" charset="-122"/>
              <a:cs typeface="+mj-cs"/>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randombar(horizontal)">
                                      <p:cBhvr>
                                        <p:cTn id="7" dur="500"/>
                                        <p:tgtEl>
                                          <p:spTgt spid="2150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randombar(horizontal)">
                                      <p:cBhvr>
                                        <p:cTn id="10" dur="500"/>
                                        <p:tgtEl>
                                          <p:spTgt spid="2150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animEffect transition="in" filter="randombar(horizontal)">
                                      <p:cBhvr>
                                        <p:cTn id="13" dur="500"/>
                                        <p:tgtEl>
                                          <p:spTgt spid="2150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1507">
                                            <p:txEl>
                                              <p:pRg st="4" end="4"/>
                                            </p:txEl>
                                          </p:spTgt>
                                        </p:tgtEl>
                                        <p:attrNameLst>
                                          <p:attrName>style.visibility</p:attrName>
                                        </p:attrNameLst>
                                      </p:cBhvr>
                                      <p:to>
                                        <p:strVal val="visible"/>
                                      </p:to>
                                    </p:set>
                                    <p:animEffect transition="in" filter="randombar(horizontal)">
                                      <p:cBhvr>
                                        <p:cTn id="16" dur="500"/>
                                        <p:tgtEl>
                                          <p:spTgt spid="21507">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animEffect transition="in" filter="randombar(horizontal)">
                                      <p:cBhvr>
                                        <p:cTn id="19"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updown控件"/>
          <p:cNvPicPr>
            <a:picLocks noChangeAspect="1" noChangeArrowheads="1"/>
          </p:cNvPicPr>
          <p:nvPr/>
        </p:nvPicPr>
        <p:blipFill>
          <a:blip r:embed="rId1"/>
          <a:srcRect/>
          <a:stretch>
            <a:fillRect/>
          </a:stretch>
        </p:blipFill>
        <p:spPr bwMode="auto">
          <a:xfrm>
            <a:off x="927100" y="1207135"/>
            <a:ext cx="9263380" cy="5565140"/>
          </a:xfrm>
          <a:prstGeom prst="rect">
            <a:avLst/>
          </a:prstGeom>
          <a:noFill/>
          <a:ln w="9525">
            <a:noFill/>
            <a:miter lim="800000"/>
            <a:headEnd/>
            <a:tailEnd/>
          </a:ln>
        </p:spPr>
      </p:pic>
      <p:sp>
        <p:nvSpPr>
          <p:cNvPr id="5" name="矩形 4"/>
          <p:cNvSpPr/>
          <p:nvPr/>
        </p:nvSpPr>
        <p:spPr>
          <a:xfrm>
            <a:off x="5169535" y="3154045"/>
            <a:ext cx="4471670" cy="583565"/>
          </a:xfrm>
          <a:prstGeom prst="rect">
            <a:avLst/>
          </a:prstGeom>
        </p:spPr>
        <p:txBody>
          <a:bodyPr wrap="square">
            <a:spAutoFit/>
          </a:bodyPr>
          <a:lstStyle/>
          <a:p>
            <a:r>
              <a:rPr lang="en-US" altLang="zh-CN" sz="3200" dirty="0" smtClean="0">
                <a:solidFill>
                  <a:srgbClr val="FF0000"/>
                </a:solidFill>
                <a:latin typeface="黑体" panose="02010609060101010101" pitchFamily="49" charset="-122"/>
                <a:ea typeface="黑体" panose="02010609060101010101" pitchFamily="49" charset="-122"/>
              </a:rPr>
              <a:t>up-down</a:t>
            </a:r>
            <a:r>
              <a:rPr lang="zh-CN" altLang="en-US" sz="3200" dirty="0" smtClean="0">
                <a:solidFill>
                  <a:srgbClr val="FF0000"/>
                </a:solidFill>
                <a:latin typeface="黑体" panose="02010609060101010101" pitchFamily="49" charset="-122"/>
                <a:ea typeface="黑体" panose="02010609060101010101" pitchFamily="49" charset="-122"/>
              </a:rPr>
              <a:t>控件＋文本框</a:t>
            </a:r>
            <a:endParaRPr lang="zh-CN" altLang="en-US" sz="3200" dirty="0">
              <a:solidFill>
                <a:srgbClr val="FF0000"/>
              </a:solidFill>
              <a:latin typeface="黑体" panose="02010609060101010101" pitchFamily="49" charset="-122"/>
              <a:ea typeface="黑体" panose="02010609060101010101" pitchFamily="49" charset="-122"/>
            </a:endParaRPr>
          </a:p>
        </p:txBody>
      </p:sp>
      <p:pic>
        <p:nvPicPr>
          <p:cNvPr id="6" name="Picture 4" descr="组合列表框"/>
          <p:cNvPicPr>
            <a:picLocks noChangeAspect="1" noChangeArrowheads="1"/>
          </p:cNvPicPr>
          <p:nvPr/>
        </p:nvPicPr>
        <p:blipFill>
          <a:blip r:embed="rId2"/>
          <a:srcRect/>
          <a:stretch>
            <a:fillRect/>
          </a:stretch>
        </p:blipFill>
        <p:spPr bwMode="auto">
          <a:xfrm>
            <a:off x="927100" y="1181100"/>
            <a:ext cx="9016365" cy="5591175"/>
          </a:xfrm>
          <a:prstGeom prst="rect">
            <a:avLst/>
          </a:prstGeom>
          <a:noFill/>
          <a:ln w="9525">
            <a:noFill/>
            <a:miter lim="800000"/>
            <a:headEnd/>
            <a:tailEnd/>
          </a:ln>
        </p:spPr>
      </p:pic>
      <p:sp>
        <p:nvSpPr>
          <p:cNvPr id="7" name="矩形 6"/>
          <p:cNvSpPr/>
          <p:nvPr/>
        </p:nvSpPr>
        <p:spPr>
          <a:xfrm>
            <a:off x="4225589" y="4119557"/>
            <a:ext cx="2468880" cy="645160"/>
          </a:xfrm>
          <a:prstGeom prst="rect">
            <a:avLst/>
          </a:prstGeom>
        </p:spPr>
        <p:txBody>
          <a:bodyPr wrap="none">
            <a:spAutoFit/>
          </a:bodyPr>
          <a:lstStyle/>
          <a:p>
            <a:r>
              <a:rPr lang="zh-CN" altLang="en-US" sz="3600" dirty="0" smtClean="0">
                <a:solidFill>
                  <a:srgbClr val="FF0000"/>
                </a:solidFill>
                <a:latin typeface="黑体" panose="02010609060101010101" pitchFamily="49" charset="-122"/>
                <a:ea typeface="黑体" panose="02010609060101010101" pitchFamily="49" charset="-122"/>
              </a:rPr>
              <a:t>组合列表框</a:t>
            </a:r>
            <a:endParaRPr lang="zh-CN" altLang="en-US" sz="3600" dirty="0" smtClean="0">
              <a:solidFill>
                <a:srgbClr val="FF0000"/>
              </a:solidFill>
              <a:latin typeface="黑体" panose="02010609060101010101" pitchFamily="49" charset="-122"/>
              <a:ea typeface="黑体" panose="02010609060101010101" pitchFamily="49" charset="-122"/>
            </a:endParaRPr>
          </a:p>
        </p:txBody>
      </p:sp>
      <p:pic>
        <p:nvPicPr>
          <p:cNvPr id="8" name="Picture 5" descr="列表框"/>
          <p:cNvPicPr>
            <a:picLocks noChangeAspect="1" noChangeArrowheads="1"/>
          </p:cNvPicPr>
          <p:nvPr/>
        </p:nvPicPr>
        <p:blipFill>
          <a:blip r:embed="rId3"/>
          <a:srcRect/>
          <a:stretch>
            <a:fillRect/>
          </a:stretch>
        </p:blipFill>
        <p:spPr bwMode="auto">
          <a:xfrm>
            <a:off x="927100" y="1207135"/>
            <a:ext cx="8714105" cy="5565140"/>
          </a:xfrm>
          <a:prstGeom prst="rect">
            <a:avLst/>
          </a:prstGeom>
          <a:noFill/>
          <a:ln w="9525">
            <a:noFill/>
            <a:miter lim="800000"/>
            <a:headEnd/>
            <a:tailEnd/>
          </a:ln>
        </p:spPr>
      </p:pic>
      <p:sp>
        <p:nvSpPr>
          <p:cNvPr id="9" name="矩形 8"/>
          <p:cNvSpPr/>
          <p:nvPr/>
        </p:nvSpPr>
        <p:spPr>
          <a:xfrm>
            <a:off x="4263341" y="2982282"/>
            <a:ext cx="1402080" cy="583565"/>
          </a:xfrm>
          <a:prstGeom prst="rect">
            <a:avLst/>
          </a:prstGeom>
        </p:spPr>
        <p:txBody>
          <a:bodyPr wrap="none">
            <a:spAutoFit/>
          </a:bodyPr>
          <a:lstStyle/>
          <a:p>
            <a:r>
              <a:rPr lang="zh-CN" altLang="en-US" sz="3200" dirty="0" smtClean="0">
                <a:solidFill>
                  <a:srgbClr val="FF0000"/>
                </a:solidFill>
                <a:latin typeface="黑体" panose="02010609060101010101" pitchFamily="49" charset="-122"/>
                <a:ea typeface="黑体" panose="02010609060101010101" pitchFamily="49" charset="-122"/>
              </a:rPr>
              <a:t>列表框</a:t>
            </a:r>
            <a:endParaRPr lang="zh-CN" altLang="en-US" sz="3200" dirty="0">
              <a:solidFill>
                <a:srgbClr val="FF0000"/>
              </a:solidFill>
              <a:latin typeface="黑体" panose="02010609060101010101" pitchFamily="49" charset="-122"/>
              <a:ea typeface="黑体" panose="02010609060101010101" pitchFamily="49" charset="-122"/>
            </a:endParaRPr>
          </a:p>
        </p:txBody>
      </p:sp>
      <p:pic>
        <p:nvPicPr>
          <p:cNvPr id="11" name="Picture 5" descr="字体效果"/>
          <p:cNvPicPr>
            <a:picLocks noChangeAspect="1" noChangeArrowheads="1"/>
          </p:cNvPicPr>
          <p:nvPr/>
        </p:nvPicPr>
        <p:blipFill>
          <a:blip r:embed="rId4"/>
          <a:srcRect/>
          <a:stretch>
            <a:fillRect/>
          </a:stretch>
        </p:blipFill>
        <p:spPr bwMode="auto">
          <a:xfrm>
            <a:off x="1214120" y="1207135"/>
            <a:ext cx="8458835" cy="5631180"/>
          </a:xfrm>
          <a:prstGeom prst="rect">
            <a:avLst/>
          </a:prstGeom>
          <a:noFill/>
          <a:ln w="9525">
            <a:noFill/>
            <a:miter lim="800000"/>
            <a:headEnd/>
            <a:tailEnd/>
          </a:ln>
        </p:spPr>
      </p:pic>
      <p:sp>
        <p:nvSpPr>
          <p:cNvPr id="12" name="矩形 11"/>
          <p:cNvSpPr/>
          <p:nvPr/>
        </p:nvSpPr>
        <p:spPr>
          <a:xfrm>
            <a:off x="6849171" y="2059553"/>
            <a:ext cx="1808480" cy="583565"/>
          </a:xfrm>
          <a:prstGeom prst="rect">
            <a:avLst/>
          </a:prstGeom>
        </p:spPr>
        <p:txBody>
          <a:bodyPr wrap="none">
            <a:spAutoFit/>
          </a:bodyPr>
          <a:lstStyle/>
          <a:p>
            <a:r>
              <a:rPr lang="zh-CN" altLang="en-US" sz="3200" dirty="0" smtClean="0">
                <a:solidFill>
                  <a:srgbClr val="FF0000"/>
                </a:solidFill>
                <a:latin typeface="黑体" panose="02010609060101010101" pitchFamily="49" charset="-122"/>
                <a:ea typeface="黑体" panose="02010609060101010101" pitchFamily="49" charset="-122"/>
              </a:rPr>
              <a:t>控件组合</a:t>
            </a:r>
            <a:endParaRPr lang="zh-CN" altLang="en-US" sz="3200" dirty="0" smtClean="0">
              <a:solidFill>
                <a:srgbClr val="FF0000"/>
              </a:solidFill>
              <a:latin typeface="黑体" panose="02010609060101010101" pitchFamily="49" charset="-122"/>
              <a:ea typeface="黑体" panose="02010609060101010101" pitchFamily="49" charset="-122"/>
            </a:endParaRPr>
          </a:p>
        </p:txBody>
      </p:sp>
      <p:sp>
        <p:nvSpPr>
          <p:cNvPr id="14" name="Text Box 1"/>
          <p:cNvSpPr txBox="1">
            <a:spLocks noChangeArrowheads="1"/>
          </p:cNvSpPr>
          <p:nvPr/>
        </p:nvSpPr>
        <p:spPr bwMode="auto">
          <a:xfrm>
            <a:off x="833120" y="379095"/>
            <a:ext cx="1974215" cy="676910"/>
          </a:xfrm>
          <a:prstGeom prst="rect">
            <a:avLst/>
          </a:prstGeom>
          <a:noFill/>
          <a:ln w="9525">
            <a:noFill/>
            <a:miter lim="800000"/>
          </a:ln>
        </p:spPr>
        <p:txBody>
          <a:bodyPr wrap="square" lIns="90000" tIns="46800" rIns="90000" bIns="46800">
            <a:spAutoFit/>
          </a:bodyPr>
          <a:lstStyle/>
          <a:p>
            <a:pPr marL="167005" indent="-163830">
              <a:spcAft>
                <a:spcPts val="600"/>
              </a:spcAft>
              <a:tabLst>
                <a:tab pos="166370" algn="l"/>
                <a:tab pos="614045" algn="l"/>
                <a:tab pos="1063625" algn="l"/>
                <a:tab pos="1512570" algn="l"/>
                <a:tab pos="1962150" algn="l"/>
                <a:tab pos="2411095" algn="l"/>
                <a:tab pos="2860675" algn="l"/>
                <a:tab pos="3309620" algn="l"/>
                <a:tab pos="3759200" algn="l"/>
                <a:tab pos="4208145" algn="l"/>
                <a:tab pos="4657725" algn="l"/>
                <a:tab pos="5106670" algn="l"/>
                <a:tab pos="5556250" algn="l"/>
                <a:tab pos="6005195" algn="l"/>
                <a:tab pos="6454775" algn="l"/>
                <a:tab pos="6903720" algn="l"/>
                <a:tab pos="7353300" algn="l"/>
                <a:tab pos="7802245" algn="l"/>
                <a:tab pos="8251825" algn="l"/>
                <a:tab pos="8700770" algn="l"/>
                <a:tab pos="9150350" algn="l"/>
              </a:tabLst>
            </a:pPr>
            <a:r>
              <a:rPr lang="zh-CN" altLang="en-US" sz="3800" b="1" dirty="0" smtClean="0">
                <a:solidFill>
                  <a:schemeClr val="tx2">
                    <a:lumMod val="75000"/>
                  </a:schemeClr>
                </a:solidFill>
                <a:latin typeface="楷体" panose="02010609060101010101" charset="-122"/>
                <a:ea typeface="楷体" panose="02010609060101010101" charset="-122"/>
                <a:cs typeface="+mj-cs"/>
              </a:rPr>
              <a:t>拓展</a:t>
            </a:r>
            <a:endParaRPr lang="zh-CN" sz="3800" b="1" dirty="0">
              <a:solidFill>
                <a:schemeClr val="tx2">
                  <a:lumMod val="75000"/>
                </a:schemeClr>
              </a:solidFill>
              <a:latin typeface="楷体" panose="02010609060101010101" charset="-122"/>
              <a:ea typeface="楷体" panose="02010609060101010101" charset="-122"/>
              <a:cs typeface="+mj-cs"/>
            </a:endParaRPr>
          </a:p>
        </p:txBody>
      </p:sp>
      <p:pic>
        <p:nvPicPr>
          <p:cNvPr id="10" name="Picture 5" descr="滚动条控件"/>
          <p:cNvPicPr>
            <a:picLocks noChangeAspect="1" noChangeArrowheads="1"/>
          </p:cNvPicPr>
          <p:nvPr/>
        </p:nvPicPr>
        <p:blipFill>
          <a:blip r:embed="rId5"/>
          <a:srcRect/>
          <a:stretch>
            <a:fillRect/>
          </a:stretch>
        </p:blipFill>
        <p:spPr bwMode="auto">
          <a:xfrm>
            <a:off x="7103110" y="239395"/>
            <a:ext cx="2237740" cy="6510020"/>
          </a:xfrm>
          <a:prstGeom prst="rect">
            <a:avLst/>
          </a:prstGeom>
          <a:noFill/>
          <a:ln w="9525">
            <a:solidFill>
              <a:schemeClr val="accent1"/>
            </a:solid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xit" presetSubtype="4" fill="hold" nodeType="afterEffect">
                                  <p:stCondLst>
                                    <p:cond delay="0"/>
                                  </p:stCondLst>
                                  <p:childTnLst>
                                    <p:anim calcmode="lin" valueType="num">
                                      <p:cBhvr additive="base">
                                        <p:cTn id="15" dur="500"/>
                                        <p:tgtEl>
                                          <p:spTgt spid="4"/>
                                        </p:tgtEl>
                                        <p:attrNameLst>
                                          <p:attrName>ppt_x</p:attrName>
                                        </p:attrNameLst>
                                      </p:cBhvr>
                                      <p:tavLst>
                                        <p:tav tm="0">
                                          <p:val>
                                            <p:strVal val="ppt_x"/>
                                          </p:val>
                                        </p:tav>
                                        <p:tav tm="100000">
                                          <p:val>
                                            <p:strVal val="ppt_x"/>
                                          </p:val>
                                        </p:tav>
                                      </p:tavLst>
                                    </p:anim>
                                    <p:anim calcmode="lin" valueType="num">
                                      <p:cBhvr additive="base">
                                        <p:cTn id="16" dur="500"/>
                                        <p:tgtEl>
                                          <p:spTgt spid="4"/>
                                        </p:tgtEl>
                                        <p:attrNameLst>
                                          <p:attrName>ppt_y</p:attrName>
                                        </p:attrNameLst>
                                      </p:cBhvr>
                                      <p:tavLst>
                                        <p:tav tm="0">
                                          <p:val>
                                            <p:strVal val="ppt_y"/>
                                          </p:val>
                                        </p:tav>
                                        <p:tav tm="100000">
                                          <p:val>
                                            <p:strVal val="1+ppt_h/2"/>
                                          </p:val>
                                        </p:tav>
                                      </p:tavLst>
                                    </p:anim>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1000"/>
                            </p:stCondLst>
                            <p:childTnLst>
                              <p:par>
                                <p:cTn id="19" presetID="2" presetClass="exit" presetSubtype="4" fill="hold" grpId="0"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ppt_x"/>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xit" presetSubtype="4" fill="hold" nodeType="afterEffect">
                                  <p:stCondLst>
                                    <p:cond delay="0"/>
                                  </p:stCondLst>
                                  <p:childTnLst>
                                    <p:anim calcmode="lin" valueType="num">
                                      <p:cBhvr additive="base">
                                        <p:cTn id="35" dur="500"/>
                                        <p:tgtEl>
                                          <p:spTgt spid="6"/>
                                        </p:tgtEl>
                                        <p:attrNameLst>
                                          <p:attrName>ppt_x</p:attrName>
                                        </p:attrNameLst>
                                      </p:cBhvr>
                                      <p:tavLst>
                                        <p:tav tm="0">
                                          <p:val>
                                            <p:strVal val="ppt_x"/>
                                          </p:val>
                                        </p:tav>
                                        <p:tav tm="100000">
                                          <p:val>
                                            <p:strVal val="ppt_x"/>
                                          </p:val>
                                        </p:tav>
                                      </p:tavLst>
                                    </p:anim>
                                    <p:anim calcmode="lin" valueType="num">
                                      <p:cBhvr additive="base">
                                        <p:cTn id="36" dur="500"/>
                                        <p:tgtEl>
                                          <p:spTgt spid="6"/>
                                        </p:tgtEl>
                                        <p:attrNameLst>
                                          <p:attrName>ppt_y</p:attrName>
                                        </p:attrNameLst>
                                      </p:cBhvr>
                                      <p:tavLst>
                                        <p:tav tm="0">
                                          <p:val>
                                            <p:strVal val="ppt_y"/>
                                          </p:val>
                                        </p:tav>
                                        <p:tav tm="100000">
                                          <p:val>
                                            <p:strVal val="1+ppt_h/2"/>
                                          </p:val>
                                        </p:tav>
                                      </p:tavLst>
                                    </p:anim>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xit" presetSubtype="4" fill="hold" grpId="1"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childTnLst>
                          </p:cTn>
                        </p:par>
                        <p:par>
                          <p:cTn id="53" fill="hold">
                            <p:stCondLst>
                              <p:cond delay="1000"/>
                            </p:stCondLst>
                            <p:childTnLst>
                              <p:par>
                                <p:cTn id="54" presetID="2" presetClass="exit" presetSubtype="4" fill="hold" nodeType="afterEffect">
                                  <p:stCondLst>
                                    <p:cond delay="0"/>
                                  </p:stCondLst>
                                  <p:childTnLst>
                                    <p:anim calcmode="lin" valueType="num">
                                      <p:cBhvr additive="base">
                                        <p:cTn id="55" dur="500"/>
                                        <p:tgtEl>
                                          <p:spTgt spid="8"/>
                                        </p:tgtEl>
                                        <p:attrNameLst>
                                          <p:attrName>ppt_x</p:attrName>
                                        </p:attrNameLst>
                                      </p:cBhvr>
                                      <p:tavLst>
                                        <p:tav tm="0">
                                          <p:val>
                                            <p:strVal val="ppt_x"/>
                                          </p:val>
                                        </p:tav>
                                        <p:tav tm="100000">
                                          <p:val>
                                            <p:strVal val="ppt_x"/>
                                          </p:val>
                                        </p:tav>
                                      </p:tavLst>
                                    </p:anim>
                                    <p:anim calcmode="lin" valueType="num">
                                      <p:cBhvr additive="base">
                                        <p:cTn id="56" dur="500"/>
                                        <p:tgtEl>
                                          <p:spTgt spid="8"/>
                                        </p:tgtEl>
                                        <p:attrNameLst>
                                          <p:attrName>ppt_y</p:attrName>
                                        </p:attrNameLst>
                                      </p:cBhvr>
                                      <p:tavLst>
                                        <p:tav tm="0">
                                          <p:val>
                                            <p:strVal val="ppt_y"/>
                                          </p:val>
                                        </p:tav>
                                        <p:tav tm="100000">
                                          <p:val>
                                            <p:strVal val="1+ppt_h/2"/>
                                          </p:val>
                                        </p:tav>
                                      </p:tavLst>
                                    </p:anim>
                                    <p:set>
                                      <p:cBhvr>
                                        <p:cTn id="57" dur="1" fill="hold">
                                          <p:stCondLst>
                                            <p:cond delay="499"/>
                                          </p:stCondLst>
                                        </p:cTn>
                                        <p:tgtEl>
                                          <p:spTgt spid="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xit" presetSubtype="4" fill="hold" grpId="1" nodeType="afterEffect">
                                  <p:stCondLst>
                                    <p:cond delay="0"/>
                                  </p:stCondLst>
                                  <p:childTnLst>
                                    <p:anim calcmode="lin" valueType="num">
                                      <p:cBhvr additive="base">
                                        <p:cTn id="66" dur="500"/>
                                        <p:tgtEl>
                                          <p:spTgt spid="12"/>
                                        </p:tgtEl>
                                        <p:attrNameLst>
                                          <p:attrName>ppt_x</p:attrName>
                                        </p:attrNameLst>
                                      </p:cBhvr>
                                      <p:tavLst>
                                        <p:tav tm="0">
                                          <p:val>
                                            <p:strVal val="ppt_x"/>
                                          </p:val>
                                        </p:tav>
                                        <p:tav tm="100000">
                                          <p:val>
                                            <p:strVal val="ppt_x"/>
                                          </p:val>
                                        </p:tav>
                                      </p:tavLst>
                                    </p:anim>
                                    <p:anim calcmode="lin" valueType="num">
                                      <p:cBhvr additive="base">
                                        <p:cTn id="67" dur="500"/>
                                        <p:tgtEl>
                                          <p:spTgt spid="12"/>
                                        </p:tgtEl>
                                        <p:attrNameLst>
                                          <p:attrName>ppt_y</p:attrName>
                                        </p:attrNameLst>
                                      </p:cBhvr>
                                      <p:tavLst>
                                        <p:tav tm="0">
                                          <p:val>
                                            <p:strVal val="ppt_y"/>
                                          </p:val>
                                        </p:tav>
                                        <p:tav tm="100000">
                                          <p:val>
                                            <p:strVal val="1+ppt_h/2"/>
                                          </p:val>
                                        </p:tav>
                                      </p:tavLst>
                                    </p:anim>
                                    <p:set>
                                      <p:cBhvr>
                                        <p:cTn id="68" dur="1" fill="hold">
                                          <p:stCondLst>
                                            <p:cond delay="499"/>
                                          </p:stCondLst>
                                        </p:cTn>
                                        <p:tgtEl>
                                          <p:spTgt spid="12"/>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1"/>
                                        </p:tgtEl>
                                        <p:attrNameLst>
                                          <p:attrName>ppt_x</p:attrName>
                                        </p:attrNameLst>
                                      </p:cBhvr>
                                      <p:tavLst>
                                        <p:tav tm="0">
                                          <p:val>
                                            <p:strVal val="ppt_x"/>
                                          </p:val>
                                        </p:tav>
                                        <p:tav tm="100000">
                                          <p:val>
                                            <p:strVal val="ppt_x"/>
                                          </p:val>
                                        </p:tav>
                                      </p:tavLst>
                                    </p:anim>
                                    <p:anim calcmode="lin" valueType="num">
                                      <p:cBhvr additive="base">
                                        <p:cTn id="71" dur="500"/>
                                        <p:tgtEl>
                                          <p:spTgt spid="11"/>
                                        </p:tgtEl>
                                        <p:attrNameLst>
                                          <p:attrName>ppt_y</p:attrName>
                                        </p:attrNameLst>
                                      </p:cBhvr>
                                      <p:tavLst>
                                        <p:tav tm="0">
                                          <p:val>
                                            <p:strVal val="ppt_y"/>
                                          </p:val>
                                        </p:tav>
                                        <p:tav tm="100000">
                                          <p:val>
                                            <p:strVal val="1+ppt_h/2"/>
                                          </p:val>
                                        </p:tav>
                                      </p:tavLst>
                                    </p:anim>
                                    <p:set>
                                      <p:cBhvr>
                                        <p:cTn id="72" dur="1" fill="hold">
                                          <p:stCondLst>
                                            <p:cond delay="499"/>
                                          </p:stCondLst>
                                        </p:cTn>
                                        <p:tgtEl>
                                          <p:spTgt spid="11"/>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7"/>
                                        </p:tgtEl>
                                        <p:attrNameLst>
                                          <p:attrName>ppt_x</p:attrName>
                                        </p:attrNameLst>
                                      </p:cBhvr>
                                      <p:tavLst>
                                        <p:tav tm="0">
                                          <p:val>
                                            <p:strVal val="ppt_x"/>
                                          </p:val>
                                        </p:tav>
                                        <p:tav tm="100000">
                                          <p:val>
                                            <p:strVal val="ppt_x"/>
                                          </p:val>
                                        </p:tav>
                                      </p:tavLst>
                                    </p:anim>
                                    <p:anim calcmode="lin" valueType="num">
                                      <p:cBhvr additive="base">
                                        <p:cTn id="75" dur="500"/>
                                        <p:tgtEl>
                                          <p:spTgt spid="7"/>
                                        </p:tgtEl>
                                        <p:attrNameLst>
                                          <p:attrName>ppt_y</p:attrName>
                                        </p:attrNameLst>
                                      </p:cBhvr>
                                      <p:tavLst>
                                        <p:tav tm="0">
                                          <p:val>
                                            <p:strVal val="ppt_y"/>
                                          </p:val>
                                        </p:tav>
                                        <p:tav tm="100000">
                                          <p:val>
                                            <p:strVal val="1+ppt_h/2"/>
                                          </p:val>
                                        </p:tav>
                                      </p:tavLst>
                                    </p:anim>
                                    <p:set>
                                      <p:cBhvr>
                                        <p:cTn id="7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5" grpId="0"/>
      <p:bldP spid="7" grpId="1"/>
      <p:bldP spid="12" grpId="1"/>
      <p:bldP spid="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FC4F290-9F99-40DB-BF5A-0DB3C9AA5031}" type="slidenum">
              <a:rPr lang="en-US" sz="1200"/>
            </a:fld>
            <a:endParaRPr lang="en-US" sz="1200"/>
          </a:p>
        </p:txBody>
      </p:sp>
      <p:sp>
        <p:nvSpPr>
          <p:cNvPr id="37891"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37892"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可安装性</a:t>
            </a:r>
            <a:r>
              <a:rPr lang="zh-CN" sz="3400" b="1" dirty="0" smtClean="0">
                <a:latin typeface="楷体" panose="02010609060101010101" charset="-122"/>
                <a:ea typeface="楷体" panose="02010609060101010101" charset="-122"/>
                <a:cs typeface="楷体" panose="02010609060101010101" charset="-122"/>
              </a:rPr>
              <a:t>测试</a:t>
            </a:r>
            <a:r>
              <a:rPr lang="en-US" sz="3400" b="1" dirty="0" smtClean="0">
                <a:latin typeface="楷体" panose="02010609060101010101" charset="-122"/>
                <a:ea typeface="楷体" panose="02010609060101010101" charset="-122"/>
                <a:cs typeface="楷体" panose="02010609060101010101" charset="-122"/>
              </a:rPr>
              <a:t>(</a:t>
            </a:r>
            <a:r>
              <a:rPr lang="en-US" sz="3400" b="1" dirty="0">
                <a:latin typeface="楷体" panose="02010609060101010101" charset="-122"/>
                <a:ea typeface="楷体" panose="02010609060101010101" charset="-122"/>
                <a:cs typeface="楷体" panose="02010609060101010101" charset="-122"/>
              </a:rPr>
              <a:t>Installation Testing)</a:t>
            </a:r>
            <a:r>
              <a:rPr lang="zh-CN" sz="3400" b="1" dirty="0">
                <a:latin typeface="楷体" panose="02010609060101010101" charset="-122"/>
                <a:ea typeface="楷体" panose="02010609060101010101" charset="-122"/>
                <a:cs typeface="楷体" panose="02010609060101010101" charset="-122"/>
              </a:rPr>
              <a:t>是指广义的安装测试，包括安装和卸载。</a:t>
            </a:r>
            <a:endParaRPr lang="zh-CN" sz="3400" b="1" dirty="0">
              <a:latin typeface="楷体" panose="02010609060101010101" charset="-122"/>
              <a:ea typeface="楷体" panose="02010609060101010101" charset="-122"/>
              <a:cs typeface="楷体" panose="02010609060101010101" charset="-122"/>
            </a:endParaRPr>
          </a:p>
        </p:txBody>
      </p:sp>
      <p:sp>
        <p:nvSpPr>
          <p:cNvPr id="3789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82A3300-9599-40DC-B74D-7CA5BD518731}" type="slidenum">
              <a:rPr lang="en-US" sz="1200"/>
            </a:fld>
            <a:endParaRPr lang="en-US" sz="1200"/>
          </a:p>
        </p:txBody>
      </p:sp>
      <p:sp>
        <p:nvSpPr>
          <p:cNvPr id="38915" name="Rectangle 2"/>
          <p:cNvSpPr>
            <a:spLocks noGrp="1" noChangeArrowheads="1"/>
          </p:cNvSpPr>
          <p:nvPr>
            <p:ph type="title" idx="4294967295"/>
          </p:nvPr>
        </p:nvSpPr>
        <p:spPr>
          <a:xfrm>
            <a:off x="83620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38916" name="Rectangle 3"/>
          <p:cNvSpPr>
            <a:spLocks noGrp="1" noChangeArrowheads="1"/>
          </p:cNvSpPr>
          <p:nvPr>
            <p:ph type="body" idx="4294967295"/>
          </p:nvPr>
        </p:nvSpPr>
        <p:spPr>
          <a:xfrm>
            <a:off x="799465" y="1412875"/>
            <a:ext cx="10581005" cy="4267200"/>
          </a:xfrm>
        </p:spPr>
        <p:txBody>
          <a:bodyPr/>
          <a:lstStyle/>
          <a:p>
            <a:pPr algn="just" eaLnBrk="1" hangingPunct="1"/>
            <a:r>
              <a:rPr lang="zh-CN" sz="3400" b="1" dirty="0">
                <a:solidFill>
                  <a:srgbClr val="FF0000"/>
                </a:solidFill>
                <a:latin typeface="楷体" panose="02010609060101010101" charset="-122"/>
                <a:ea typeface="楷体" panose="02010609060101010101" charset="-122"/>
              </a:rPr>
              <a:t>安装前</a:t>
            </a:r>
            <a:r>
              <a:rPr lang="zh-CN" sz="3400" b="1" dirty="0">
                <a:latin typeface="楷体" panose="02010609060101010101" charset="-122"/>
                <a:ea typeface="楷体" panose="02010609060101010101" charset="-122"/>
              </a:rPr>
              <a:t>的测试重点</a:t>
            </a:r>
            <a:endParaRPr lang="en-US" sz="34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是否需要专业人员安装</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确认打包程序的特性，确认对安装环境是否有限制和要求，不同的打包发布程序支持的系统不一样，且至少应在标准配置和最低配置条件下进行安装测试</a:t>
            </a:r>
            <a:endParaRPr lang="zh-CN" b="1" dirty="0">
              <a:latin typeface="楷体" panose="02010609060101010101" charset="-122"/>
              <a:ea typeface="楷体" panose="02010609060101010101" charset="-122"/>
            </a:endParaRPr>
          </a:p>
        </p:txBody>
      </p:sp>
      <p:sp>
        <p:nvSpPr>
          <p:cNvPr id="3891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B9D8B72-5F51-4C10-A8B5-1B1BFEF94368}" type="slidenum">
              <a:rPr lang="en-US" sz="1200"/>
            </a:fld>
            <a:endParaRPr lang="en-US" sz="1200"/>
          </a:p>
        </p:txBody>
      </p:sp>
      <p:sp>
        <p:nvSpPr>
          <p:cNvPr id="39939" name="Rectangle 2"/>
          <p:cNvSpPr>
            <a:spLocks noGrp="1" noChangeArrowheads="1"/>
          </p:cNvSpPr>
          <p:nvPr>
            <p:ph type="title" idx="4294967295"/>
          </p:nvPr>
        </p:nvSpPr>
        <p:spPr>
          <a:xfrm>
            <a:off x="807685" y="-99392"/>
            <a:ext cx="8001000" cy="1216025"/>
          </a:xfrm>
        </p:spPr>
        <p:txBody>
          <a:bodyPr/>
          <a:lstStyle/>
          <a:p>
            <a:pPr eaLnBrk="1" hangingPunct="1"/>
            <a:r>
              <a:rPr lang="en-US" b="1">
                <a:latin typeface="楷体" panose="02010609060101010101" charset="-122"/>
                <a:ea typeface="楷体" panose="02010609060101010101" charset="-122"/>
                <a:cs typeface="楷体" panose="02010609060101010101" charset="-122"/>
              </a:rPr>
              <a:t>9.7 </a:t>
            </a:r>
            <a:r>
              <a:rPr lang="zh-CN" b="1">
                <a:latin typeface="楷体" panose="02010609060101010101" charset="-122"/>
                <a:ea typeface="楷体" panose="02010609060101010101" charset="-122"/>
                <a:cs typeface="楷体" panose="02010609060101010101" charset="-122"/>
              </a:rPr>
              <a:t>可安装性测试</a:t>
            </a:r>
            <a:endParaRPr lang="zh-CN" b="1">
              <a:latin typeface="楷体" panose="02010609060101010101" charset="-122"/>
              <a:ea typeface="楷体" panose="02010609060101010101" charset="-122"/>
              <a:cs typeface="楷体" panose="02010609060101010101" charset="-122"/>
            </a:endParaRPr>
          </a:p>
        </p:txBody>
      </p:sp>
      <p:sp>
        <p:nvSpPr>
          <p:cNvPr id="39940" name="Rectangle 3"/>
          <p:cNvSpPr>
            <a:spLocks noGrp="1" noChangeArrowheads="1"/>
          </p:cNvSpPr>
          <p:nvPr>
            <p:ph type="body" idx="4294967295"/>
          </p:nvPr>
        </p:nvSpPr>
        <p:spPr>
          <a:xfrm>
            <a:off x="799465" y="1268730"/>
            <a:ext cx="10567670" cy="5452745"/>
          </a:xfrm>
        </p:spPr>
        <p:txBody>
          <a:bodyPr/>
          <a:lstStyle/>
          <a:p>
            <a:pPr algn="just" eaLnBrk="1" hangingPunct="1"/>
            <a:r>
              <a:rPr lang="zh-CN" sz="2800" b="1" dirty="0">
                <a:solidFill>
                  <a:srgbClr val="FF0000"/>
                </a:solidFill>
                <a:latin typeface="楷体" panose="02010609060101010101" charset="-122"/>
                <a:ea typeface="楷体" panose="02010609060101010101" charset="-122"/>
              </a:rPr>
              <a:t>安装过程中</a:t>
            </a:r>
            <a:r>
              <a:rPr lang="zh-CN" sz="2800" b="1" dirty="0">
                <a:latin typeface="楷体" panose="02010609060101010101" charset="-122"/>
                <a:ea typeface="楷体" panose="02010609060101010101" charset="-122"/>
              </a:rPr>
              <a:t>的测试重点</a:t>
            </a:r>
            <a:endParaRPr lang="en-US" sz="2800" b="1" dirty="0">
              <a:latin typeface="楷体" panose="02010609060101010101" charset="-122"/>
              <a:ea typeface="楷体" panose="02010609060101010101" charset="-122"/>
            </a:endParaRPr>
          </a:p>
          <a:p>
            <a:pPr algn="just" eaLnBrk="1" hangingPunct="1"/>
            <a:r>
              <a:rPr lang="zh-CN" sz="2800" b="1" dirty="0">
                <a:latin typeface="楷体" panose="02010609060101010101" charset="-122"/>
                <a:ea typeface="楷体" panose="02010609060101010101" charset="-122"/>
              </a:rPr>
              <a:t>正常安装应注意</a:t>
            </a:r>
            <a:endParaRPr lang="en-US" sz="28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安装过程与安装手册中描述的所有步骤保持一致，包括所有界面、提示信息等内容</a:t>
            </a:r>
            <a:endParaRPr lang="zh-CN" sz="24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安装过程应符合一般的安装流程，否则应关注哪些步骤被省去，是否对应有默认设置，是否满足大部分用户的意愿或硬件配置</a:t>
            </a:r>
            <a:endParaRPr lang="zh-CN" sz="2400" b="1" dirty="0">
              <a:latin typeface="楷体" panose="02010609060101010101" charset="-122"/>
              <a:ea typeface="楷体" panose="02010609060101010101" charset="-122"/>
            </a:endParaRPr>
          </a:p>
          <a:p>
            <a:pPr lvl="1"/>
            <a:r>
              <a:rPr lang="zh-CN" sz="2400" b="1" dirty="0">
                <a:latin typeface="楷体" panose="02010609060101010101" charset="-122"/>
                <a:ea typeface="楷体" panose="02010609060101010101" charset="-122"/>
              </a:rPr>
              <a:t>测试安装过程中的所有默认和典型选项</a:t>
            </a:r>
            <a:endParaRPr lang="zh-CN" sz="2400" b="1" dirty="0">
              <a:latin typeface="楷体" panose="02010609060101010101" charset="-122"/>
              <a:ea typeface="楷体" panose="02010609060101010101" charset="-122"/>
            </a:endParaRPr>
          </a:p>
        </p:txBody>
      </p:sp>
      <p:sp>
        <p:nvSpPr>
          <p:cNvPr id="3994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40964" name="Rectangle 3"/>
          <p:cNvSpPr>
            <a:spLocks noGrp="1" noChangeArrowheads="1"/>
          </p:cNvSpPr>
          <p:nvPr/>
        </p:nvSpPr>
        <p:spPr>
          <a:xfrm>
            <a:off x="799465" y="4282440"/>
            <a:ext cx="10514965" cy="255651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sz="2400" b="1" dirty="0">
                <a:latin typeface="楷体" panose="02010609060101010101" charset="-122"/>
                <a:ea typeface="楷体" panose="02010609060101010101" charset="-122"/>
                <a:cs typeface="楷体" panose="02010609060101010101" charset="-122"/>
              </a:rPr>
              <a:t>测试各种安装组合</a:t>
            </a:r>
            <a:r>
              <a:rPr lang="en-US" sz="2400" b="1" dirty="0">
                <a:latin typeface="楷体" panose="02010609060101010101" charset="-122"/>
                <a:ea typeface="楷体" panose="02010609060101010101" charset="-122"/>
                <a:cs typeface="楷体" panose="02010609060101010101" charset="-122"/>
              </a:rPr>
              <a:t>(</a:t>
            </a:r>
            <a:r>
              <a:rPr lang="zh-CN" sz="2400" b="1" dirty="0">
                <a:latin typeface="楷体" panose="02010609060101010101" charset="-122"/>
                <a:ea typeface="楷体" panose="02010609060101010101" charset="-122"/>
                <a:cs typeface="楷体" panose="02010609060101010101" charset="-122"/>
              </a:rPr>
              <a:t>包括参数、控件执行顺序、产品组件、产品组件安装顺序等的组合</a:t>
            </a:r>
            <a:r>
              <a:rPr lang="en-US" sz="2400" b="1" dirty="0">
                <a:latin typeface="楷体" panose="02010609060101010101" charset="-122"/>
                <a:ea typeface="楷体" panose="02010609060101010101" charset="-122"/>
                <a:cs typeface="楷体" panose="02010609060101010101" charset="-122"/>
              </a:rPr>
              <a:t>)</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安装过程是否简单，容易掌握</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安装过程中应有明显、合理的操作提示</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应验证软件使用许可证号或注册码</a:t>
            </a:r>
            <a:endParaRPr lang="zh-CN" sz="2400" b="1" dirty="0">
              <a:latin typeface="楷体" panose="02010609060101010101" charset="-122"/>
              <a:ea typeface="楷体" panose="02010609060101010101" charset="-122"/>
              <a:cs typeface="楷体" panose="02010609060101010101" charset="-122"/>
            </a:endParaRPr>
          </a:p>
          <a:p>
            <a:pPr lvl="1"/>
            <a:r>
              <a:rPr lang="zh-CN" sz="2400" b="1" dirty="0">
                <a:latin typeface="楷体" panose="02010609060101010101" charset="-122"/>
                <a:ea typeface="楷体" panose="02010609060101010101" charset="-122"/>
                <a:cs typeface="楷体" panose="02010609060101010101" charset="-122"/>
              </a:rPr>
              <a:t>应能识别大部分硬件</a:t>
            </a:r>
            <a:endParaRPr lang="zh-CN" sz="2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6F82D5CA-BF21-4FB8-8549-0017D072ADE1}" type="slidenum">
              <a:rPr lang="en-US" sz="1200"/>
            </a:fld>
            <a:endParaRPr lang="en-US" sz="1200"/>
          </a:p>
        </p:txBody>
      </p:sp>
      <p:sp>
        <p:nvSpPr>
          <p:cNvPr id="41987"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41988" name="Rectangle 3"/>
          <p:cNvSpPr>
            <a:spLocks noGrp="1" noChangeArrowheads="1"/>
          </p:cNvSpPr>
          <p:nvPr>
            <p:ph type="body" idx="4294967295"/>
          </p:nvPr>
        </p:nvSpPr>
        <p:spPr>
          <a:xfrm>
            <a:off x="799465" y="1412240"/>
            <a:ext cx="10607040" cy="4267200"/>
          </a:xfrm>
        </p:spPr>
        <p:txBody>
          <a:bodyPr/>
          <a:lstStyle/>
          <a:p>
            <a:pPr algn="just" eaLnBrk="1" hangingPunct="1"/>
            <a:r>
              <a:rPr lang="zh-CN" sz="3400" b="1" dirty="0">
                <a:solidFill>
                  <a:srgbClr val="FF0000"/>
                </a:solidFill>
                <a:latin typeface="楷体" panose="02010609060101010101" charset="-122"/>
                <a:ea typeface="楷体" panose="02010609060101010101" charset="-122"/>
                <a:cs typeface="楷体" panose="02010609060101010101" charset="-122"/>
              </a:rPr>
              <a:t>安装过程中</a:t>
            </a:r>
            <a:r>
              <a:rPr lang="zh-CN" sz="3400" b="1" dirty="0">
                <a:latin typeface="楷体" panose="02010609060101010101" charset="-122"/>
                <a:ea typeface="楷体" panose="02010609060101010101" charset="-122"/>
                <a:cs typeface="楷体" panose="02010609060101010101" charset="-122"/>
              </a:rPr>
              <a:t>的测试重点</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安装中的异常应注意</a:t>
            </a:r>
            <a:endParaRPr lang="en-US" sz="3400"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测试安装空间不足的情况</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测试异常配置或状态</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非法和不合理配置</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，如断电、数据库终止、断网等</a:t>
            </a:r>
            <a:endParaRPr lang="en-US" b="1" dirty="0">
              <a:latin typeface="楷体" panose="02010609060101010101" charset="-122"/>
              <a:ea typeface="楷体" panose="02010609060101010101" charset="-122"/>
              <a:cs typeface="楷体" panose="02010609060101010101" charset="-122"/>
            </a:endParaRPr>
          </a:p>
          <a:p>
            <a:pPr lvl="1" algn="just" eaLnBrk="1" hangingPunct="1"/>
            <a:r>
              <a:rPr lang="zh-CN" b="1" dirty="0">
                <a:latin typeface="楷体" panose="02010609060101010101" charset="-122"/>
                <a:ea typeface="楷体" panose="02010609060101010101" charset="-122"/>
                <a:cs typeface="楷体" panose="02010609060101010101" charset="-122"/>
              </a:rPr>
              <a:t>安装过程中应允许终止，终止安装后应能确保系统恢复原状。安装软件不应破坏系统原有的系统文件，否则一旦停止安装将造成原有系统无法正常使用</a:t>
            </a:r>
            <a:endParaRPr lang="zh-CN" b="1" dirty="0">
              <a:latin typeface="楷体" panose="02010609060101010101" charset="-122"/>
              <a:ea typeface="楷体" panose="02010609060101010101" charset="-122"/>
              <a:cs typeface="楷体" panose="02010609060101010101" charset="-122"/>
            </a:endParaRPr>
          </a:p>
        </p:txBody>
      </p:sp>
      <p:sp>
        <p:nvSpPr>
          <p:cNvPr id="41990"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A436985D-5862-420E-BDA2-2AA62FF3F738}" type="slidenum">
              <a:rPr lang="en-US" sz="1200"/>
            </a:fld>
            <a:endParaRPr lang="en-US" sz="1200"/>
          </a:p>
        </p:txBody>
      </p:sp>
      <p:sp>
        <p:nvSpPr>
          <p:cNvPr id="43011" name="Rectangle 2"/>
          <p:cNvSpPr>
            <a:spLocks noGrp="1" noChangeArrowheads="1"/>
          </p:cNvSpPr>
          <p:nvPr>
            <p:ph type="title" idx="4294967295"/>
          </p:nvPr>
        </p:nvSpPr>
        <p:spPr>
          <a:xfrm>
            <a:off x="83816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9.7 </a:t>
            </a:r>
            <a:r>
              <a:rPr lang="zh-CN" b="1" dirty="0">
                <a:latin typeface="楷体" panose="02010609060101010101" charset="-122"/>
                <a:ea typeface="楷体" panose="02010609060101010101" charset="-122"/>
                <a:cs typeface="楷体" panose="02010609060101010101" charset="-122"/>
              </a:rPr>
              <a:t>可安装性测试</a:t>
            </a:r>
            <a:endParaRPr lang="zh-CN" b="1" dirty="0">
              <a:latin typeface="楷体" panose="02010609060101010101" charset="-122"/>
              <a:ea typeface="楷体" panose="02010609060101010101" charset="-122"/>
              <a:cs typeface="楷体" panose="02010609060101010101" charset="-122"/>
            </a:endParaRPr>
          </a:p>
        </p:txBody>
      </p:sp>
      <p:sp>
        <p:nvSpPr>
          <p:cNvPr id="43012" name="Rectangle 3"/>
          <p:cNvSpPr>
            <a:spLocks noGrp="1" noChangeArrowheads="1"/>
          </p:cNvSpPr>
          <p:nvPr>
            <p:ph type="body" idx="4294967295"/>
          </p:nvPr>
        </p:nvSpPr>
        <p:spPr>
          <a:xfrm>
            <a:off x="799465" y="1268730"/>
            <a:ext cx="10803255" cy="5452745"/>
          </a:xfrm>
        </p:spPr>
        <p:txBody>
          <a:bodyPr/>
          <a:lstStyle/>
          <a:p>
            <a:pPr algn="just" eaLnBrk="1" hangingPunct="1"/>
            <a:r>
              <a:rPr lang="zh-CN" sz="3400" b="1" dirty="0">
                <a:solidFill>
                  <a:srgbClr val="FF0000"/>
                </a:solidFill>
                <a:latin typeface="楷体" panose="02010609060101010101" charset="-122"/>
                <a:ea typeface="楷体" panose="02010609060101010101" charset="-122"/>
              </a:rPr>
              <a:t>安装后</a:t>
            </a:r>
            <a:r>
              <a:rPr lang="zh-CN" sz="3400" b="1" dirty="0">
                <a:latin typeface="楷体" panose="02010609060101010101" charset="-122"/>
                <a:ea typeface="楷体" panose="02010609060101010101" charset="-122"/>
              </a:rPr>
              <a:t>的测试重点</a:t>
            </a:r>
            <a:endParaRPr lang="en-US" sz="34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能否产生正确的目录结构和文件，文件属性是否正确</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动态链接库是否正确</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软件能否正确运行</a:t>
            </a:r>
            <a:endParaRPr lang="zh-CN"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是否产生多余的目录结构、文件、注册表信息、快捷方式等</a:t>
            </a:r>
            <a:endParaRPr lang="en-US" b="1" dirty="0">
              <a:latin typeface="楷体" panose="02010609060101010101" charset="-122"/>
              <a:ea typeface="楷体" panose="02010609060101010101" charset="-122"/>
            </a:endParaRPr>
          </a:p>
        </p:txBody>
      </p:sp>
      <p:sp>
        <p:nvSpPr>
          <p:cNvPr id="43014"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
        <p:nvSpPr>
          <p:cNvPr id="44036" name="Rectangle 3"/>
          <p:cNvSpPr>
            <a:spLocks noGrp="1" noChangeArrowheads="1"/>
          </p:cNvSpPr>
          <p:nvPr/>
        </p:nvSpPr>
        <p:spPr>
          <a:xfrm>
            <a:off x="799465" y="3708400"/>
            <a:ext cx="10803890" cy="3306445"/>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lvl="1"/>
            <a:r>
              <a:rPr lang="zh-CN" b="1" dirty="0">
                <a:latin typeface="楷体" panose="02010609060101010101" charset="-122"/>
                <a:ea typeface="楷体" panose="02010609060101010101" charset="-122"/>
                <a:cs typeface="楷体" panose="02010609060101010101" charset="-122"/>
              </a:rPr>
              <a:t>安装后系统是否对其他应用程序造成不正常影响</a:t>
            </a:r>
            <a:r>
              <a:rPr lang="en-US" b="1" dirty="0">
                <a:latin typeface="楷体" panose="02010609060101010101" charset="-122"/>
                <a:ea typeface="楷体" panose="02010609060101010101" charset="-122"/>
                <a:cs typeface="楷体" panose="02010609060101010101" charset="-122"/>
              </a:rPr>
              <a:t>(</a:t>
            </a:r>
            <a:r>
              <a:rPr lang="zh-CN" b="1" dirty="0">
                <a:latin typeface="楷体" panose="02010609060101010101" charset="-122"/>
                <a:ea typeface="楷体" panose="02010609060101010101" charset="-122"/>
                <a:cs typeface="楷体" panose="02010609060101010101" charset="-122"/>
              </a:rPr>
              <a:t>如操作系统、应用软件等</a:t>
            </a:r>
            <a:r>
              <a:rPr lang="en-US" b="1" dirty="0">
                <a:latin typeface="楷体" panose="02010609060101010101" charset="-122"/>
                <a:ea typeface="楷体" panose="02010609060101010101" charset="-122"/>
                <a:cs typeface="楷体" panose="02010609060101010101" charset="-122"/>
              </a:rPr>
              <a:t>)</a:t>
            </a:r>
            <a:endParaRPr lang="zh-CN" b="1" dirty="0">
              <a:latin typeface="楷体" panose="02010609060101010101" charset="-122"/>
              <a:ea typeface="楷体" panose="02010609060101010101" charset="-122"/>
              <a:cs typeface="楷体" panose="02010609060101010101" charset="-122"/>
            </a:endParaRPr>
          </a:p>
          <a:p>
            <a:pPr lvl="1"/>
            <a:r>
              <a:rPr lang="en-US" b="1" dirty="0">
                <a:latin typeface="楷体" panose="02010609060101010101" charset="-122"/>
                <a:ea typeface="楷体" panose="02010609060101010101" charset="-122"/>
                <a:cs typeface="楷体" panose="02010609060101010101" charset="-122"/>
              </a:rPr>
              <a:t>Web</a:t>
            </a:r>
            <a:r>
              <a:rPr lang="zh-CN" b="1" dirty="0">
                <a:latin typeface="楷体" panose="02010609060101010101" charset="-122"/>
                <a:ea typeface="楷体" panose="02010609060101010101" charset="-122"/>
                <a:cs typeface="楷体" panose="02010609060101010101" charset="-122"/>
              </a:rPr>
              <a:t>服务是否有冲突</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系统升级后原有应用程序能否正常运行</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软件卸载后所有占用的资源、文件、目录、快捷方式等内容都应予以清除，且不应影响到基础的系统文件，不影响系统应保留的用户数据及其他软件的使用</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2BF4ED93-2799-4C24-8CD2-57F0DA8A1D53}" type="slidenum">
              <a:rPr lang="en-US" sz="1200"/>
            </a:fld>
            <a:endParaRPr lang="en-US" sz="1200"/>
          </a:p>
        </p:txBody>
      </p:sp>
      <p:sp>
        <p:nvSpPr>
          <p:cNvPr id="44035" name="Rectangle 2"/>
          <p:cNvSpPr>
            <a:spLocks noGrp="1" noChangeArrowheads="1"/>
          </p:cNvSpPr>
          <p:nvPr>
            <p:ph type="title" idx="4294967295"/>
          </p:nvPr>
        </p:nvSpPr>
        <p:spPr>
          <a:xfrm>
            <a:off x="844317" y="-99392"/>
            <a:ext cx="8001000" cy="1216025"/>
          </a:xfrm>
        </p:spPr>
        <p:txBody>
          <a:body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a:t>
            </a:r>
            <a:r>
              <a:rPr lang="zh-CN" b="1" dirty="0">
                <a:latin typeface="楷体" panose="02010609060101010101" charset="-122"/>
                <a:ea typeface="楷体" panose="02010609060101010101" charset="-122"/>
                <a:cs typeface="楷体" panose="02010609060101010101" charset="-122"/>
              </a:rPr>
              <a:t>测试</a:t>
            </a:r>
            <a:endParaRPr lang="zh-CN" b="1" dirty="0">
              <a:latin typeface="楷体" panose="02010609060101010101" charset="-122"/>
              <a:ea typeface="楷体" panose="02010609060101010101" charset="-122"/>
              <a:cs typeface="楷体" panose="02010609060101010101" charset="-122"/>
            </a:endParaRPr>
          </a:p>
        </p:txBody>
      </p:sp>
      <p:sp>
        <p:nvSpPr>
          <p:cNvPr id="44036" name="Rectangle 3"/>
          <p:cNvSpPr>
            <a:spLocks noGrp="1" noChangeArrowheads="1"/>
          </p:cNvSpPr>
          <p:nvPr>
            <p:ph type="body" idx="4294967295"/>
          </p:nvPr>
        </p:nvSpPr>
        <p:spPr>
          <a:xfrm>
            <a:off x="799465" y="1412875"/>
            <a:ext cx="10554970" cy="4535805"/>
          </a:xfrm>
        </p:spPr>
        <p:txBody>
          <a:bodyPr/>
          <a:lstStyle/>
          <a:p>
            <a:r>
              <a:rPr lang="zh-CN" altLang="en-US" sz="3400" b="1" dirty="0">
                <a:latin typeface="楷体" panose="02010609060101010101" charset="-122"/>
                <a:ea typeface="楷体" panose="02010609060101010101" charset="-122"/>
              </a:rPr>
              <a:t>生活中的易用性？</a:t>
            </a:r>
            <a:endParaRPr lang="en-US" altLang="zh-CN" sz="3400" b="1" dirty="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endParaRPr lang="en-US" altLang="zh-CN" dirty="0" smtClean="0">
              <a:latin typeface="楷体" panose="02010609060101010101" charset="-122"/>
              <a:ea typeface="楷体" panose="02010609060101010101" charset="-122"/>
            </a:endParaRPr>
          </a:p>
          <a:p>
            <a:r>
              <a:rPr lang="zh-CN" altLang="en-US" sz="3200" b="1" dirty="0">
                <a:latin typeface="楷体" panose="02010609060101010101" charset="-122"/>
                <a:ea typeface="楷体" panose="02010609060101010101" charset="-122"/>
              </a:rPr>
              <a:t>易用性测试：从软件的使用合理性和方便性等角度对软件系统进行检查，来发现软件</a:t>
            </a:r>
            <a:r>
              <a:rPr lang="zh-CN" altLang="en-US" sz="3200" b="1" dirty="0">
                <a:solidFill>
                  <a:srgbClr val="FF0000"/>
                </a:solidFill>
                <a:latin typeface="楷体" panose="02010609060101010101" charset="-122"/>
                <a:ea typeface="楷体" panose="02010609060101010101" charset="-122"/>
              </a:rPr>
              <a:t>不方便用户使用</a:t>
            </a:r>
            <a:r>
              <a:rPr lang="zh-CN" altLang="en-US" sz="3200" b="1" dirty="0">
                <a:latin typeface="楷体" panose="02010609060101010101" charset="-122"/>
                <a:ea typeface="楷体" panose="02010609060101010101" charset="-122"/>
              </a:rPr>
              <a:t>的地方。</a:t>
            </a:r>
            <a:endParaRPr lang="zh-CN" altLang="en-US" sz="3200" b="1" dirty="0"/>
          </a:p>
          <a:p>
            <a:endParaRPr lang="zh-CN" b="1" dirty="0"/>
          </a:p>
        </p:txBody>
      </p:sp>
      <p:sp>
        <p:nvSpPr>
          <p:cNvPr id="44038"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85770" y="2061210"/>
            <a:ext cx="244221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4735" y="1296670"/>
            <a:ext cx="2032635" cy="288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036">
                                            <p:txEl>
                                              <p:pRg st="5" end="5"/>
                                            </p:txEl>
                                          </p:spTgt>
                                        </p:tgtEl>
                                        <p:attrNameLst>
                                          <p:attrName>style.visibility</p:attrName>
                                        </p:attrNameLst>
                                      </p:cBhvr>
                                      <p:to>
                                        <p:strVal val="visible"/>
                                      </p:to>
                                    </p:set>
                                    <p:anim calcmode="lin" valueType="num">
                                      <p:cBhvr additive="base">
                                        <p:cTn id="21" dur="500" fill="hold"/>
                                        <p:tgtEl>
                                          <p:spTgt spid="4403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E422E2D-4E1E-44EA-8861-97D9FEE5B40B}" type="slidenum">
              <a:rPr lang="en-US" sz="1200"/>
            </a:fld>
            <a:endParaRPr lang="en-US" sz="1200"/>
          </a:p>
        </p:txBody>
      </p:sp>
      <p:sp>
        <p:nvSpPr>
          <p:cNvPr id="8195" name="Rectangle 2"/>
          <p:cNvSpPr>
            <a:spLocks noGrp="1" noChangeArrowheads="1"/>
          </p:cNvSpPr>
          <p:nvPr>
            <p:ph type="title" idx="4294967295"/>
          </p:nvPr>
        </p:nvSpPr>
        <p:spPr>
          <a:xfrm>
            <a:off x="807685"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9.1 </a:t>
            </a:r>
            <a:r>
              <a:rPr lang="zh-CN" b="1" dirty="0">
                <a:latin typeface="楷体" panose="02010609060101010101" charset="-122"/>
                <a:ea typeface="楷体" panose="02010609060101010101" charset="-122"/>
                <a:cs typeface="楷体" panose="02010609060101010101" charset="-122"/>
              </a:rPr>
              <a:t>概述</a:t>
            </a:r>
            <a:endParaRPr lang="zh-CN" b="1" dirty="0">
              <a:latin typeface="楷体" panose="02010609060101010101" charset="-122"/>
              <a:ea typeface="楷体" panose="02010609060101010101" charset="-122"/>
              <a:cs typeface="楷体" panose="02010609060101010101" charset="-122"/>
            </a:endParaRPr>
          </a:p>
        </p:txBody>
      </p:sp>
      <p:sp>
        <p:nvSpPr>
          <p:cNvPr id="8196"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rPr>
              <a:t>系统测试与集成测试和单元测试的区别</a:t>
            </a:r>
            <a:endParaRPr lang="en-US" sz="2600"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系统测试不仅限于软件</a:t>
            </a:r>
            <a:endParaRPr lang="en-US" b="1" dirty="0">
              <a:latin typeface="楷体" panose="02010609060101010101" charset="-122"/>
              <a:ea typeface="楷体" panose="02010609060101010101" charset="-122"/>
            </a:endParaRPr>
          </a:p>
          <a:p>
            <a:pPr lvl="1"/>
            <a:r>
              <a:rPr lang="zh-CN" b="1" dirty="0">
                <a:latin typeface="楷体" panose="02010609060101010101" charset="-122"/>
                <a:ea typeface="楷体" panose="02010609060101010101" charset="-122"/>
              </a:rPr>
              <a:t>系统测试不能省略</a:t>
            </a:r>
            <a:endParaRPr lang="zh-CN" b="1"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44317"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性测试</a:t>
            </a:r>
            <a:endParaRPr lang="zh-CN" b="1" dirty="0">
              <a:latin typeface="楷体" panose="02010609060101010101" charset="-122"/>
              <a:ea typeface="楷体" panose="02010609060101010101" charset="-122"/>
              <a:cs typeface="楷体" panose="02010609060101010101" charset="-122"/>
            </a:endParaRPr>
          </a:p>
        </p:txBody>
      </p:sp>
      <p:sp>
        <p:nvSpPr>
          <p:cNvPr id="4" name="内容占位符 2"/>
          <p:cNvSpPr txBox="1"/>
          <p:nvPr/>
        </p:nvSpPr>
        <p:spPr>
          <a:xfrm>
            <a:off x="755933" y="1454229"/>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sz="3400" b="1" smtClean="0"/>
              <a:t>软件中的易用性？</a:t>
            </a:r>
            <a:endParaRPr lang="zh-CN" altLang="en-US" sz="3400" b="1" smtClean="0"/>
          </a:p>
          <a:p>
            <a:endParaRPr lang="zh-CN" altLang="en-US" smtClean="0"/>
          </a:p>
          <a:p>
            <a:endParaRPr lang="zh-CN" altLang="en-US"/>
          </a:p>
        </p:txBody>
      </p:sp>
      <p:pic>
        <p:nvPicPr>
          <p:cNvPr id="5" name="Picture 3"/>
          <p:cNvPicPr>
            <a:picLocks noChangeAspect="1" noChangeArrowheads="1"/>
          </p:cNvPicPr>
          <p:nvPr/>
        </p:nvPicPr>
        <p:blipFill>
          <a:blip r:embed="rId1"/>
          <a:srcRect/>
          <a:stretch>
            <a:fillRect/>
          </a:stretch>
        </p:blipFill>
        <p:spPr bwMode="auto">
          <a:xfrm>
            <a:off x="232410" y="1134745"/>
            <a:ext cx="8805545" cy="57029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2"/>
          <a:srcRect/>
          <a:stretch>
            <a:fillRect/>
          </a:stretch>
        </p:blipFill>
        <p:spPr bwMode="auto">
          <a:xfrm>
            <a:off x="9192895" y="151765"/>
            <a:ext cx="2608580" cy="664591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3"/>
          <a:srcRect/>
          <a:stretch>
            <a:fillRect/>
          </a:stretch>
        </p:blipFill>
        <p:spPr bwMode="auto">
          <a:xfrm>
            <a:off x="102870" y="1101725"/>
            <a:ext cx="9032240" cy="57772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 name="矩形 7"/>
          <p:cNvSpPr/>
          <p:nvPr/>
        </p:nvSpPr>
        <p:spPr>
          <a:xfrm>
            <a:off x="2291243" y="5143512"/>
            <a:ext cx="7767955" cy="92202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rPr>
              <a:t>易理解  易学习  易操作</a:t>
            </a:r>
            <a:endPar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71220" y="1340485"/>
          <a:ext cx="10534015" cy="5349875"/>
        </p:xfrm>
        <a:graphic>
          <a:graphicData uri="http://schemas.openxmlformats.org/drawingml/2006/table">
            <a:tbl>
              <a:tblPr>
                <a:tableStyleId>{E8B1032C-EA38-4F05-BA0D-38AFFFC7BED3}</a:tableStyleId>
              </a:tblPr>
              <a:tblGrid>
                <a:gridCol w="887095"/>
                <a:gridCol w="964692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编号</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测试项</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dirty="0" smtClean="0">
                          <a:ln>
                            <a:noFill/>
                          </a:ln>
                          <a:effectLst/>
                          <a:latin typeface="楷体" panose="02010609060101010101" charset="-122"/>
                          <a:ea typeface="楷体" panose="02010609060101010101" charset="-122"/>
                        </a:rPr>
                        <a:t>1</a:t>
                      </a:r>
                      <a:endParaRPr kumimoji="0" lang="en-US" altLang="zh-CN"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常用的功能要有快捷方式，如快捷键、工具栏上的按钮等，而且同一软件的不同版本之间尽量保持快捷方式相同</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2</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将功能相同或相近的控件划分到一个区域，方便用户查找</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50355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3</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对于可能造成较长等待时间的操作，应该提供取消功能，并显示进度</a:t>
                      </a:r>
                      <a:endParaRPr kumimoji="0" lang="zh-CN" altLang="en-US" sz="2400" b="1" i="0" u="none" strike="noStrike" cap="none" normalizeH="0" baseline="0" dirty="0" smtClean="0">
                        <a:ln>
                          <a:noFill/>
                        </a:ln>
                        <a:solidFill>
                          <a:srgbClr val="FF0000"/>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4</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工具栏上的图标要能直观地表示要完成的操作</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5</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必须提供友好的软件联系帮助，用户按</a:t>
                      </a:r>
                      <a:r>
                        <a:rPr kumimoji="0" lang="en-US" altLang="zh-CN"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F1</a:t>
                      </a:r>
                      <a:r>
                        <a:rPr kumimoji="0" lang="zh-CN" altLang="en-US" sz="2400" b="1" u="none" strike="noStrike" cap="none" normalizeH="0" baseline="0" dirty="0" smtClean="0">
                          <a:ln>
                            <a:noFill/>
                          </a:ln>
                          <a:effectLst/>
                          <a:latin typeface="楷体" panose="02010609060101010101" charset="-122"/>
                          <a:ea typeface="楷体" panose="02010609060101010101" charset="-122"/>
                          <a:cs typeface="楷体" panose="02010609060101010101" charset="-122"/>
                        </a:rPr>
                        <a:t>可调出</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cs typeface="楷体" panose="02010609060101010101" charset="-122"/>
                      </a:endParaRPr>
                    </a:p>
                  </a:txBody>
                  <a:tcPr marT="45725" marB="45725" horzOverflow="overflow">
                    <a:solidFill>
                      <a:schemeClr val="bg1"/>
                    </a:solidFill>
                  </a:tcPr>
                </a:tc>
              </a:tr>
              <a:tr h="5168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6</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如果软件运行时出现问题，要在提示信息中提供相应的技术支持联系方式</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7</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根据实际要求，提供自动过滤空格功能</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smtClean="0">
                          <a:ln>
                            <a:noFill/>
                          </a:ln>
                          <a:effectLst/>
                          <a:latin typeface="楷体" panose="02010609060101010101" charset="-122"/>
                          <a:ea typeface="楷体" panose="02010609060101010101" charset="-122"/>
                        </a:rPr>
                        <a:t>8</a:t>
                      </a:r>
                      <a:endParaRPr kumimoji="0" lang="en-US" altLang="zh-CN" sz="2400" b="1" i="0" u="none" strike="noStrike" cap="none" normalizeH="0" baseline="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根据实际要求，提供模糊查询功能</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en-US" altLang="zh-CN" sz="2400" b="1" u="none" strike="noStrike" cap="none" normalizeH="0" baseline="0" dirty="0" smtClean="0">
                          <a:ln>
                            <a:noFill/>
                          </a:ln>
                          <a:effectLst/>
                          <a:latin typeface="楷体" panose="02010609060101010101" charset="-122"/>
                          <a:ea typeface="楷体" panose="02010609060101010101" charset="-122"/>
                        </a:rPr>
                        <a:t>9</a:t>
                      </a:r>
                      <a:endParaRPr kumimoji="0" lang="en-US" altLang="zh-CN"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pPr>
                      <a:r>
                        <a:rPr kumimoji="0" lang="zh-CN" altLang="en-US" sz="2400" b="1" u="none" strike="noStrike" cap="none" normalizeH="0" baseline="0" dirty="0" smtClean="0">
                          <a:ln>
                            <a:noFill/>
                          </a:ln>
                          <a:effectLst/>
                          <a:latin typeface="楷体" panose="02010609060101010101" charset="-122"/>
                          <a:ea typeface="楷体" panose="02010609060101010101" charset="-122"/>
                        </a:rPr>
                        <a:t>能用一步完成的业务不用两步显示</a:t>
                      </a:r>
                      <a:endParaRPr kumimoji="0" lang="zh-CN" altLang="en-US" sz="2400" b="1" i="0" u="none" strike="noStrike" cap="none" normalizeH="0" baseline="0" dirty="0" smtClean="0">
                        <a:ln>
                          <a:noFill/>
                        </a:ln>
                        <a:solidFill>
                          <a:srgbClr val="284337"/>
                        </a:solidFill>
                        <a:effectLst/>
                        <a:latin typeface="楷体" panose="02010609060101010101" charset="-122"/>
                        <a:ea typeface="楷体" panose="02010609060101010101" charset="-122"/>
                      </a:endParaRPr>
                    </a:p>
                  </a:txBody>
                  <a:tcPr marT="45725" marB="45725" horzOverflow="overflow">
                    <a:solidFill>
                      <a:schemeClr val="bg1"/>
                    </a:solidFill>
                  </a:tcPr>
                </a:tc>
              </a:tr>
            </a:tbl>
          </a:graphicData>
        </a:graphic>
      </p:graphicFrame>
      <p:sp>
        <p:nvSpPr>
          <p:cNvPr id="5" name="Rectangle 2"/>
          <p:cNvSpPr txBox="1">
            <a:spLocks noChangeArrowheads="1"/>
          </p:cNvSpPr>
          <p:nvPr/>
        </p:nvSpPr>
        <p:spPr bwMode="auto">
          <a:xfrm>
            <a:off x="844317"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eaLnBrk="1" hangingPunct="1"/>
            <a:r>
              <a:rPr lang="en-US" b="1" dirty="0" smtClean="0">
                <a:latin typeface="楷体" panose="02010609060101010101" charset="-122"/>
                <a:ea typeface="楷体" panose="02010609060101010101" charset="-122"/>
                <a:cs typeface="楷体" panose="02010609060101010101" charset="-122"/>
              </a:rPr>
              <a:t>9.8 </a:t>
            </a:r>
            <a:r>
              <a:rPr lang="zh-CN" altLang="en-US" b="1" dirty="0" smtClean="0">
                <a:latin typeface="楷体" panose="02010609060101010101" charset="-122"/>
                <a:ea typeface="楷体" panose="02010609060101010101" charset="-122"/>
                <a:cs typeface="楷体" panose="02010609060101010101" charset="-122"/>
              </a:rPr>
              <a:t>易用</a:t>
            </a:r>
            <a:r>
              <a:rPr lang="zh-CN" b="1" dirty="0" smtClean="0">
                <a:latin typeface="楷体" panose="02010609060101010101" charset="-122"/>
                <a:ea typeface="楷体" panose="02010609060101010101" charset="-122"/>
                <a:cs typeface="楷体" panose="02010609060101010101" charset="-122"/>
              </a:rPr>
              <a:t>性测试</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2058000" y="2710944"/>
            <a:ext cx="8001000" cy="1216025"/>
          </a:xfrm>
        </p:spPr>
        <p:txBody>
          <a:bodyPr/>
          <a:lstStyle/>
          <a:p>
            <a:pPr algn="ctr"/>
            <a:r>
              <a:rPr lang="en-US" altLang="zh-CN" sz="4800" b="1" dirty="0">
                <a:latin typeface="楷体" panose="02010609060101010101" charset="-122"/>
                <a:ea typeface="楷体" panose="02010609060101010101" charset="-122"/>
              </a:rPr>
              <a:t>Question</a:t>
            </a:r>
            <a:endParaRPr lang="en-US" altLang="zh-CN" sz="4800" b="1" dirty="0">
              <a:latin typeface="楷体" panose="02010609060101010101" charset="-122"/>
              <a:ea typeface="楷体" panose="02010609060101010101" charset="-122"/>
            </a:endParaRPr>
          </a:p>
        </p:txBody>
      </p:sp>
      <p:sp>
        <p:nvSpPr>
          <p:cNvPr id="45060" name="灯片编号占位符 3"/>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42F7A61-2065-48CD-A383-14BFED5C7C3F}" type="slidenum">
              <a:rPr lang="en-US" sz="1200"/>
            </a:fld>
            <a:endParaRPr lang="en-US" sz="12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7DD369B2-36E4-49CB-BA70-AE30C36AB741}" type="slidenum">
              <a:rPr lang="en-US" sz="1200"/>
            </a:fld>
            <a:endParaRPr lang="en-US" sz="1200"/>
          </a:p>
        </p:txBody>
      </p:sp>
      <p:sp>
        <p:nvSpPr>
          <p:cNvPr id="9219"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9220"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功能测试</a:t>
            </a:r>
            <a:r>
              <a:rPr lang="en-US" sz="3400" b="1" dirty="0">
                <a:latin typeface="楷体" panose="02010609060101010101" charset="-122"/>
                <a:ea typeface="楷体" panose="02010609060101010101" charset="-122"/>
                <a:cs typeface="楷体" panose="02010609060101010101" charset="-122"/>
              </a:rPr>
              <a:t>(Function Testing)</a:t>
            </a:r>
            <a:r>
              <a:rPr lang="zh-CN" sz="3400" b="1" dirty="0">
                <a:latin typeface="楷体" panose="02010609060101010101" charset="-122"/>
                <a:ea typeface="楷体" panose="02010609060101010101" charset="-122"/>
                <a:cs typeface="楷体" panose="02010609060101010101" charset="-122"/>
              </a:rPr>
              <a:t>主要针对系统的功能需求展开测试，以确认被测系统是否满足用户的功能使用</a:t>
            </a:r>
            <a:r>
              <a:rPr lang="zh-CN" sz="3400" b="1" dirty="0" smtClean="0">
                <a:latin typeface="楷体" panose="02010609060101010101" charset="-122"/>
                <a:ea typeface="楷体" panose="02010609060101010101" charset="-122"/>
                <a:cs typeface="楷体" panose="02010609060101010101" charset="-122"/>
              </a:rPr>
              <a:t>要求</a:t>
            </a:r>
            <a:endParaRPr lang="en-US" altLang="zh-CN" sz="3400" b="1" dirty="0" smtClean="0">
              <a:latin typeface="楷体" panose="02010609060101010101" charset="-122"/>
              <a:ea typeface="楷体" panose="02010609060101010101" charset="-122"/>
              <a:cs typeface="楷体" panose="02010609060101010101" charset="-122"/>
            </a:endParaRPr>
          </a:p>
          <a:p>
            <a:pPr algn="just" eaLnBrk="1" hangingPunct="1"/>
            <a:r>
              <a:rPr lang="zh-CN" altLang="en-US" sz="3400" b="1" dirty="0" smtClean="0">
                <a:latin typeface="楷体" panose="02010609060101010101" charset="-122"/>
                <a:ea typeface="楷体" panose="02010609060101010101" charset="-122"/>
                <a:cs typeface="楷体" panose="02010609060101010101" charset="-122"/>
              </a:rPr>
              <a:t>主要结合黑盒测试的基本思想，从</a:t>
            </a:r>
            <a:r>
              <a:rPr lang="zh-CN" altLang="en-US" sz="3400" b="1" dirty="0" smtClean="0">
                <a:solidFill>
                  <a:srgbClr val="FF0000"/>
                </a:solidFill>
                <a:latin typeface="楷体" panose="02010609060101010101" charset="-122"/>
                <a:ea typeface="楷体" panose="02010609060101010101" charset="-122"/>
                <a:cs typeface="楷体" panose="02010609060101010101" charset="-122"/>
              </a:rPr>
              <a:t>系统输入、系统内部处理、系统输出</a:t>
            </a:r>
            <a:r>
              <a:rPr lang="zh-CN" altLang="en-US" sz="3400" b="1" dirty="0" smtClean="0">
                <a:latin typeface="楷体" panose="02010609060101010101" charset="-122"/>
                <a:ea typeface="楷体" panose="02010609060101010101" charset="-122"/>
                <a:cs typeface="楷体" panose="02010609060101010101" charset="-122"/>
              </a:rPr>
              <a:t>这三个方面设计测试用例。</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zh-CN" sz="3400" b="1" dirty="0">
                <a:latin typeface="楷体" panose="02010609060101010101" charset="-122"/>
                <a:ea typeface="楷体" panose="02010609060101010101" charset="-122"/>
                <a:cs typeface="楷体" panose="02010609060101010101" charset="-122"/>
              </a:rPr>
              <a:t>是系统测试中最基本的测试</a:t>
            </a:r>
            <a:endParaRPr lang="zh-CN" sz="3400"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anim calcmode="lin" valueType="num">
                                      <p:cBhvr additive="base">
                                        <p:cTn id="7"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anim calcmode="lin" valueType="num">
                                      <p:cBhvr additive="base">
                                        <p:cTn id="13"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0E8E71BB-501E-48A3-B698-59CF14B38D5A}" type="slidenum">
              <a:rPr lang="en-US" sz="1200"/>
            </a:fld>
            <a:endParaRPr lang="en-US" sz="1200"/>
          </a:p>
        </p:txBody>
      </p:sp>
      <p:sp>
        <p:nvSpPr>
          <p:cNvPr id="10243" name="Rectangle 2"/>
          <p:cNvSpPr>
            <a:spLocks noGrp="1" noChangeArrowheads="1"/>
          </p:cNvSpPr>
          <p:nvPr>
            <p:ph type="title" idx="4294967295"/>
          </p:nvPr>
        </p:nvSpPr>
        <p:spPr>
          <a:xfrm>
            <a:off x="844317"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0244"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a:latin typeface="楷体" panose="02010609060101010101" charset="-122"/>
                <a:ea typeface="楷体" panose="02010609060101010101" charset="-122"/>
              </a:rPr>
              <a:t>以数据为中心的系统</a:t>
            </a:r>
            <a:endParaRPr lang="en-US" sz="3400" b="1">
              <a:latin typeface="楷体" panose="02010609060101010101" charset="-122"/>
              <a:ea typeface="楷体" panose="02010609060101010101" charset="-122"/>
            </a:endParaRPr>
          </a:p>
          <a:p>
            <a:pPr algn="just" eaLnBrk="1" hangingPunct="1"/>
            <a:r>
              <a:rPr lang="zh-CN" sz="3400" b="1">
                <a:latin typeface="楷体" panose="02010609060101010101" charset="-122"/>
                <a:ea typeface="楷体" panose="02010609060101010101" charset="-122"/>
              </a:rPr>
              <a:t>核心是数据处理</a:t>
            </a:r>
            <a:endParaRPr lang="en-US" sz="3400" b="1">
              <a:latin typeface="楷体" panose="02010609060101010101" charset="-122"/>
              <a:ea typeface="楷体" panose="02010609060101010101" charset="-122"/>
            </a:endParaRPr>
          </a:p>
          <a:p>
            <a:pPr lvl="1" algn="just" eaLnBrk="1" hangingPunct="1"/>
            <a:r>
              <a:rPr lang="zh-CN" b="1">
                <a:latin typeface="楷体" panose="02010609060101010101" charset="-122"/>
                <a:ea typeface="楷体" panose="02010609060101010101" charset="-122"/>
              </a:rPr>
              <a:t>从实体关系模型设计测试</a:t>
            </a:r>
            <a:endParaRPr lang="en-US" b="1">
              <a:latin typeface="楷体" panose="02010609060101010101" charset="-122"/>
              <a:ea typeface="楷体" panose="02010609060101010101" charset="-122"/>
            </a:endParaRPr>
          </a:p>
          <a:p>
            <a:pPr lvl="1" algn="just" eaLnBrk="1" hangingPunct="1"/>
            <a:r>
              <a:rPr lang="zh-CN" b="1">
                <a:latin typeface="楷体" panose="02010609060101010101" charset="-122"/>
                <a:ea typeface="楷体" panose="02010609060101010101" charset="-122"/>
              </a:rPr>
              <a:t>从对数据的操作设计测试</a:t>
            </a:r>
            <a:endParaRPr lang="zh-CN" b="1">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8A7718F1-4E64-4670-A532-690BBD03BC1D}" type="slidenum">
              <a:rPr lang="en-US" sz="1200"/>
            </a:fld>
            <a:endParaRPr lang="en-US" sz="1200"/>
          </a:p>
        </p:txBody>
      </p:sp>
      <p:sp>
        <p:nvSpPr>
          <p:cNvPr id="11267" name="Rectangle 2"/>
          <p:cNvSpPr>
            <a:spLocks noGrp="1" noChangeArrowheads="1"/>
          </p:cNvSpPr>
          <p:nvPr>
            <p:ph type="title" idx="4294967295"/>
          </p:nvPr>
        </p:nvSpPr>
        <p:spPr>
          <a:xfrm>
            <a:off x="844064" y="-99392"/>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1268"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从实体关系模型设计测试</a:t>
            </a:r>
            <a:endParaRPr lang="en-US" sz="3400" b="1" dirty="0">
              <a:latin typeface="楷体" panose="02010609060101010101" charset="-122"/>
              <a:ea typeface="楷体" panose="02010609060101010101" charset="-122"/>
              <a:cs typeface="楷体" panose="02010609060101010101" charset="-122"/>
            </a:endParaRPr>
          </a:p>
          <a:p>
            <a:pPr lvl="1"/>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：此时仅需一类测试用例，创建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的对象实例即可；</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 </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对多：可结合边界值和等价类测试，分别创建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2</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对多这三类对象实例；</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多</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：与</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对多相似，分别创建</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2</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、多对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这三类对象实例；</a:t>
            </a:r>
            <a:endParaRPr lang="zh-CN" b="1" dirty="0">
              <a:latin typeface="楷体" panose="02010609060101010101" charset="-122"/>
              <a:ea typeface="楷体" panose="02010609060101010101" charset="-122"/>
              <a:cs typeface="楷体" panose="02010609060101010101" charset="-122"/>
            </a:endParaRPr>
          </a:p>
          <a:p>
            <a:pPr lvl="1"/>
            <a:r>
              <a:rPr lang="zh-CN" b="1" dirty="0" smtClean="0">
                <a:latin typeface="楷体" panose="02010609060101010101" charset="-122"/>
                <a:ea typeface="楷体" panose="02010609060101010101" charset="-122"/>
                <a:cs typeface="楷体" panose="02010609060101010101" charset="-122"/>
              </a:rPr>
              <a:t>多</a:t>
            </a:r>
            <a:r>
              <a:rPr lang="zh-CN" b="1" dirty="0">
                <a:latin typeface="楷体" panose="02010609060101010101" charset="-122"/>
                <a:ea typeface="楷体" panose="02010609060101010101" charset="-122"/>
                <a:cs typeface="楷体" panose="02010609060101010101" charset="-122"/>
              </a:rPr>
              <a:t>对多：应参照</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对多、多对</a:t>
            </a:r>
            <a:r>
              <a:rPr lang="en-US" b="1" dirty="0">
                <a:latin typeface="楷体" panose="02010609060101010101" charset="-122"/>
                <a:ea typeface="楷体" panose="02010609060101010101" charset="-122"/>
                <a:cs typeface="楷体" panose="02010609060101010101" charset="-122"/>
              </a:rPr>
              <a:t>1</a:t>
            </a:r>
            <a:r>
              <a:rPr lang="zh-CN" b="1" dirty="0">
                <a:latin typeface="楷体" panose="02010609060101010101" charset="-122"/>
                <a:ea typeface="楷体" panose="02010609060101010101" charset="-122"/>
                <a:cs typeface="楷体" panose="02010609060101010101" charset="-122"/>
              </a:rPr>
              <a:t>这三种情况分别创建对象实例</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80778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fld id="{3A2170BB-990B-4C66-A0EC-316F077E714B}" type="slidenum">
              <a:rPr lang="en-US" sz="1200"/>
            </a:fld>
            <a:endParaRPr lang="en-US" sz="1200"/>
          </a:p>
        </p:txBody>
      </p:sp>
      <p:sp>
        <p:nvSpPr>
          <p:cNvPr id="12291" name="Rectangle 2"/>
          <p:cNvSpPr>
            <a:spLocks noGrp="1" noChangeArrowheads="1"/>
          </p:cNvSpPr>
          <p:nvPr>
            <p:ph type="title" idx="4294967295"/>
          </p:nvPr>
        </p:nvSpPr>
        <p:spPr>
          <a:xfrm>
            <a:off x="807685" y="-27384"/>
            <a:ext cx="8001000" cy="1216025"/>
          </a:xfrm>
        </p:spPr>
        <p:txBody>
          <a:bodyPr/>
          <a:lstStyle/>
          <a:p>
            <a:pPr eaLnBrk="1" hangingPunct="1"/>
            <a:r>
              <a:rPr lang="en-US" b="1" dirty="0">
                <a:latin typeface="楷体" panose="02010609060101010101" charset="-122"/>
                <a:ea typeface="楷体" panose="02010609060101010101" charset="-122"/>
                <a:cs typeface="楷体" panose="02010609060101010101" charset="-122"/>
              </a:rPr>
              <a:t>9.2 </a:t>
            </a:r>
            <a:r>
              <a:rPr lang="zh-CN" b="1" dirty="0">
                <a:latin typeface="楷体" panose="02010609060101010101" charset="-122"/>
                <a:ea typeface="楷体" panose="02010609060101010101" charset="-122"/>
                <a:cs typeface="楷体" panose="02010609060101010101" charset="-122"/>
              </a:rPr>
              <a:t>功能测试</a:t>
            </a:r>
            <a:endParaRPr lang="zh-CN" b="1" dirty="0">
              <a:latin typeface="楷体" panose="02010609060101010101" charset="-122"/>
              <a:ea typeface="楷体" panose="02010609060101010101" charset="-122"/>
              <a:cs typeface="楷体" panose="02010609060101010101" charset="-122"/>
            </a:endParaRPr>
          </a:p>
        </p:txBody>
      </p:sp>
      <p:sp>
        <p:nvSpPr>
          <p:cNvPr id="12292" name="Rectangle 3"/>
          <p:cNvSpPr>
            <a:spLocks noGrp="1" noChangeArrowheads="1"/>
          </p:cNvSpPr>
          <p:nvPr>
            <p:ph type="body" idx="4294967295"/>
          </p:nvPr>
        </p:nvSpPr>
        <p:spPr>
          <a:xfrm>
            <a:off x="755725" y="1393825"/>
            <a:ext cx="10669050" cy="4267200"/>
          </a:xfrm>
        </p:spPr>
        <p:txBody>
          <a:bodyPr/>
          <a:lstStyle/>
          <a:p>
            <a:pPr algn="just" eaLnBrk="1" hangingPunct="1"/>
            <a:r>
              <a:rPr lang="zh-CN" sz="3400" b="1" dirty="0">
                <a:latin typeface="楷体" panose="02010609060101010101" charset="-122"/>
                <a:ea typeface="楷体" panose="02010609060101010101" charset="-122"/>
                <a:cs typeface="楷体" panose="02010609060101010101" charset="-122"/>
              </a:rPr>
              <a:t>从对数据的操作设计测试</a:t>
            </a:r>
            <a:endParaRPr lang="en-US" sz="3400" b="1" dirty="0">
              <a:latin typeface="楷体" panose="02010609060101010101" charset="-122"/>
              <a:ea typeface="楷体" panose="02010609060101010101" charset="-122"/>
              <a:cs typeface="楷体" panose="02010609060101010101" charset="-122"/>
            </a:endParaRPr>
          </a:p>
          <a:p>
            <a:pPr algn="just" eaLnBrk="1" hangingPunct="1"/>
            <a:r>
              <a:rPr lang="en-US" sz="3400" b="1" dirty="0">
                <a:latin typeface="楷体" panose="02010609060101010101" charset="-122"/>
                <a:ea typeface="楷体" panose="02010609060101010101" charset="-122"/>
                <a:cs typeface="楷体" panose="02010609060101010101" charset="-122"/>
              </a:rPr>
              <a:t>1</a:t>
            </a:r>
            <a:r>
              <a:rPr lang="zh-CN" sz="3400" b="1" dirty="0">
                <a:latin typeface="楷体" panose="02010609060101010101" charset="-122"/>
                <a:ea typeface="楷体" panose="02010609060101010101" charset="-122"/>
                <a:cs typeface="楷体" panose="02010609060101010101" charset="-122"/>
              </a:rPr>
              <a:t>、增加</a:t>
            </a:r>
            <a:endParaRPr lang="en-US" sz="3400"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能否正常实现增加操作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a:t>
            </a:r>
            <a:r>
              <a:rPr lang="zh-CN" b="1" dirty="0">
                <a:solidFill>
                  <a:srgbClr val="FF0000"/>
                </a:solidFill>
                <a:latin typeface="楷体" panose="02010609060101010101" charset="-122"/>
                <a:ea typeface="楷体" panose="02010609060101010101" charset="-122"/>
                <a:cs typeface="楷体" panose="02010609060101010101" charset="-122"/>
              </a:rPr>
              <a:t>唯一性</a:t>
            </a:r>
            <a:r>
              <a:rPr lang="zh-CN" b="1" dirty="0">
                <a:latin typeface="楷体" panose="02010609060101010101" charset="-122"/>
                <a:ea typeface="楷体" panose="02010609060101010101" charset="-122"/>
                <a:cs typeface="楷体" panose="02010609060101010101" charset="-122"/>
              </a:rPr>
              <a:t>字段，测试输入重复的情况，判断系统是否会报错</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针对</a:t>
            </a:r>
            <a:r>
              <a:rPr lang="zh-CN" b="1" dirty="0">
                <a:solidFill>
                  <a:srgbClr val="FF0000"/>
                </a:solidFill>
                <a:latin typeface="楷体" panose="02010609060101010101" charset="-122"/>
                <a:ea typeface="楷体" panose="02010609060101010101" charset="-122"/>
                <a:cs typeface="楷体" panose="02010609060101010101" charset="-122"/>
              </a:rPr>
              <a:t>必填项</a:t>
            </a:r>
            <a:r>
              <a:rPr lang="zh-CN" b="1" dirty="0">
                <a:latin typeface="楷体" panose="02010609060101010101" charset="-122"/>
                <a:ea typeface="楷体" panose="02010609060101010101" charset="-122"/>
                <a:cs typeface="楷体" panose="02010609060101010101" charset="-122"/>
              </a:rPr>
              <a:t>，测试是否有提示信息</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测试增加成功后能否方便地看到增加的结果</a:t>
            </a:r>
            <a:endParaRPr lang="zh-CN" b="1" dirty="0">
              <a:latin typeface="楷体" panose="02010609060101010101" charset="-122"/>
              <a:ea typeface="楷体" panose="02010609060101010101" charset="-122"/>
              <a:cs typeface="楷体" panose="02010609060101010101" charset="-122"/>
            </a:endParaRPr>
          </a:p>
          <a:p>
            <a:pPr lvl="1"/>
            <a:r>
              <a:rPr lang="zh-CN" b="1" dirty="0">
                <a:latin typeface="楷体" panose="02010609060101010101" charset="-122"/>
                <a:ea typeface="楷体" panose="02010609060101010101" charset="-122"/>
                <a:cs typeface="楷体" panose="02010609060101010101" charset="-122"/>
              </a:rPr>
              <a:t>测试增加一项或一组数据是否对其他数据产生影响，以及该影响是否符合用户需求</a:t>
            </a:r>
            <a:endParaRPr lang="zh-CN" b="1" dirty="0">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5441</Words>
  <Application>WPS 演示</Application>
  <PresentationFormat>全屏显示(4:3)</PresentationFormat>
  <Paragraphs>590</Paragraphs>
  <Slides>52</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52</vt:i4>
      </vt:variant>
    </vt:vector>
  </HeadingPairs>
  <TitlesOfParts>
    <vt:vector size="64" baseType="lpstr">
      <vt:lpstr>Arial</vt:lpstr>
      <vt:lpstr>宋体</vt:lpstr>
      <vt:lpstr>Wingdings</vt:lpstr>
      <vt:lpstr>Verdana</vt:lpstr>
      <vt:lpstr>Times New Roman</vt:lpstr>
      <vt:lpstr>楷体</vt:lpstr>
      <vt:lpstr>华文隶书</vt:lpstr>
      <vt:lpstr>微软雅黑</vt:lpstr>
      <vt:lpstr>Arial Unicode MS</vt:lpstr>
      <vt:lpstr>黑体</vt: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 9.3 性能测试</vt:lpstr>
      <vt:lpstr>9.3 性能测试</vt:lpstr>
      <vt:lpstr> 9.3 性能测试分层模型</vt:lpstr>
      <vt:lpstr>9.3 性能测试</vt:lpstr>
      <vt:lpstr>9.3 性能测试</vt:lpstr>
      <vt:lpstr>9.3 性能测试</vt:lpstr>
      <vt:lpstr>9.3 性能测试</vt:lpstr>
      <vt:lpstr>9.3 性能测试</vt:lpstr>
      <vt:lpstr>9.3 性能测试</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Question</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252</cp:revision>
  <cp:lastPrinted>2411-12-30T00:00:00Z</cp:lastPrinted>
  <dcterms:created xsi:type="dcterms:W3CDTF">2008-07-27T05:17:00Z</dcterms:created>
  <dcterms:modified xsi:type="dcterms:W3CDTF">2018-12-19T01:38:42Z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