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1"/>
  </p:sldMasterIdLst>
  <p:notesMasterIdLst>
    <p:notesMasterId r:id="rId19"/>
  </p:notesMasterIdLst>
  <p:sldIdLst>
    <p:sldId id="256" r:id="rId2"/>
    <p:sldId id="510" r:id="rId3"/>
    <p:sldId id="603" r:id="rId4"/>
    <p:sldId id="618" r:id="rId5"/>
    <p:sldId id="604" r:id="rId6"/>
    <p:sldId id="612" r:id="rId7"/>
    <p:sldId id="613" r:id="rId8"/>
    <p:sldId id="605" r:id="rId9"/>
    <p:sldId id="609" r:id="rId10"/>
    <p:sldId id="606" r:id="rId11"/>
    <p:sldId id="607" r:id="rId12"/>
    <p:sldId id="614" r:id="rId13"/>
    <p:sldId id="616" r:id="rId14"/>
    <p:sldId id="615" r:id="rId15"/>
    <p:sldId id="619" r:id="rId16"/>
    <p:sldId id="577" r:id="rId17"/>
    <p:sldId id="568" r:id="rId18"/>
  </p:sldIdLst>
  <p:sldSz cx="9144000" cy="6858000" type="screen4x3"/>
  <p:notesSz cx="6794500" cy="9918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814" autoAdjust="0"/>
  </p:normalViewPr>
  <p:slideViewPr>
    <p:cSldViewPr>
      <p:cViewPr varScale="1">
        <p:scale>
          <a:sx n="85" d="100"/>
          <a:sy n="85" d="100"/>
        </p:scale>
        <p:origin x="966" y="78"/>
      </p:cViewPr>
      <p:guideLst>
        <p:guide orient="horz" pos="218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27494;&#27704;&#20142;\AppData\Local\Microsoft\Windows\Temporary%20Internet%20Files\Content.Outlook\JIVDYLK1\2008&#32423;&#27605;&#19994;&#29983;&#20449;&#24687;&#32479;&#35745;-&#28023;&#25253;&#29256;20120521v2%20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3"/>
            <c:bubble3D val="0"/>
            <c:spPr>
              <a:solidFill>
                <a:srgbClr val="92D050"/>
              </a:solidFill>
            </c:spPr>
            <c:extLst>
              <c:ext xmlns:c16="http://schemas.microsoft.com/office/drawing/2014/chart" uri="{C3380CC4-5D6E-409C-BE32-E72D297353CC}">
                <c16:uniqueId val="{00000001-18CC-460A-A28E-177F2C455E60}"/>
              </c:ext>
            </c:extLst>
          </c:dPt>
          <c:dLbls>
            <c:dLbl>
              <c:idx val="0"/>
              <c:layout>
                <c:manualLayout>
                  <c:x val="-9.8551398219217753E-2"/>
                  <c:y val="7.1116650121312683E-4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dirty="0"/>
                      <a:t>手机开发类，
</a:t>
                    </a:r>
                    <a:r>
                      <a:rPr lang="en-US" altLang="zh-CN" dirty="0"/>
                      <a:t>6%</a:t>
                    </a:r>
                    <a:r>
                      <a:rPr lang="zh-CN" altLang="en-US" sz="1000" b="0" i="0" u="none" strike="noStrike" baseline="0" dirty="0">
                        <a:effectLst/>
                      </a:rPr>
                      <a:t>，年薪</a:t>
                    </a:r>
                    <a:r>
                      <a:rPr lang="en-US" altLang="zh-CN" sz="1000" b="0" i="0" u="none" strike="noStrike" baseline="0" dirty="0">
                        <a:effectLst/>
                      </a:rPr>
                      <a:t>15</a:t>
                    </a:r>
                    <a:r>
                      <a:rPr lang="zh-CN" altLang="en-US" sz="1000" b="0" i="0" u="none" strike="noStrike" baseline="0" dirty="0">
                        <a:effectLst/>
                      </a:rPr>
                      <a:t>万左右</a:t>
                    </a:r>
                    <a:endParaRPr lang="zh-CN" alt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8CC-460A-A28E-177F2C455E6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zh-CN" altLang="en-US"/>
                      <a:t>门户网站类
</a:t>
                    </a:r>
                    <a:r>
                      <a:rPr lang="en-US" altLang="zh-CN"/>
                      <a:t>6%</a:t>
                    </a:r>
                    <a:r>
                      <a:rPr lang="zh-CN" altLang="en-US"/>
                      <a:t>，年薪十万左右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8CC-460A-A28E-177F2C455E6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zh-CN" altLang="en-US"/>
                      <a:t>成长型企业
</a:t>
                    </a:r>
                    <a:r>
                      <a:rPr lang="en-US" altLang="zh-CN"/>
                      <a:t>35%</a:t>
                    </a:r>
                    <a:r>
                      <a:rPr lang="zh-CN" altLang="en-US"/>
                      <a:t>，月薪</a:t>
                    </a:r>
                    <a:r>
                      <a:rPr lang="en-US" altLang="zh-CN"/>
                      <a:t>5K</a:t>
                    </a:r>
                    <a:r>
                      <a:rPr lang="zh-CN" altLang="en-US"/>
                      <a:t>左右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8CC-460A-A28E-177F2C455E6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zh-CN" altLang="en-US"/>
                      <a:t>外包类企业
</a:t>
                    </a:r>
                    <a:r>
                      <a:rPr lang="en-US" altLang="zh-CN"/>
                      <a:t>23%</a:t>
                    </a:r>
                    <a:r>
                      <a:rPr lang="zh-CN" altLang="en-US"/>
                      <a:t>，月薪</a:t>
                    </a:r>
                    <a:r>
                      <a:rPr lang="en-US" altLang="zh-CN"/>
                      <a:t>4K</a:t>
                    </a:r>
                    <a:r>
                      <a:rPr lang="zh-CN" altLang="en-US"/>
                      <a:t>左右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CC-460A-A28E-177F2C455E6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总结!$L$17:$Q$17</c:f>
              <c:strCache>
                <c:ptCount val="6"/>
                <c:pt idx="0">
                  <c:v>手机开发类</c:v>
                </c:pt>
                <c:pt idx="1">
                  <c:v>门户网站类</c:v>
                </c:pt>
                <c:pt idx="2">
                  <c:v>成长型企业</c:v>
                </c:pt>
                <c:pt idx="3">
                  <c:v>外包类企业</c:v>
                </c:pt>
                <c:pt idx="4">
                  <c:v>机关</c:v>
                </c:pt>
                <c:pt idx="5">
                  <c:v>生源地</c:v>
                </c:pt>
              </c:strCache>
            </c:strRef>
          </c:cat>
          <c:val>
            <c:numRef>
              <c:f>总结!$L$18:$Q$18</c:f>
              <c:numCache>
                <c:formatCode>g/"通""用""格""式"</c:formatCode>
                <c:ptCount val="6"/>
                <c:pt idx="0">
                  <c:v>18</c:v>
                </c:pt>
                <c:pt idx="1">
                  <c:v>18</c:v>
                </c:pt>
                <c:pt idx="2">
                  <c:v>108</c:v>
                </c:pt>
                <c:pt idx="3">
                  <c:v>72</c:v>
                </c:pt>
                <c:pt idx="4">
                  <c:v>36</c:v>
                </c:pt>
                <c:pt idx="5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8CC-460A-A28E-177F2C455E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成绩组成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79-477A-9D47-5863855D2064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79-477A-9D47-5863855D2064}"/>
              </c:ext>
            </c:extLst>
          </c:dPt>
          <c:dPt>
            <c:idx val="2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379-477A-9D47-5863855D206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平时作业</c:v>
                </c:pt>
                <c:pt idx="1">
                  <c:v>平时成绩</c:v>
                </c:pt>
                <c:pt idx="2">
                  <c:v>期末考试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55</c:v>
                </c:pt>
                <c:pt idx="1">
                  <c:v>5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79-477A-9D47-5863855D206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99536-0B23-4BAD-A35E-A301A24DD59C}" type="doc">
      <dgm:prSet loTypeId="urn:microsoft.com/office/officeart/2005/8/layout/arrow1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0CB0D58C-2782-4F77-B760-98821934E669}">
      <dgm:prSet phldrT="[文本]"/>
      <dgm:spPr/>
      <dgm:t>
        <a:bodyPr/>
        <a:lstStyle/>
        <a:p>
          <a:r>
            <a:rPr lang="zh-CN" altLang="en-US" dirty="0"/>
            <a:t>面向对象程序设计思想</a:t>
          </a:r>
        </a:p>
      </dgm:t>
    </dgm:pt>
    <dgm:pt modelId="{C111DB74-33A4-43F9-9E2A-D90F8128AAD1}" type="parTrans" cxnId="{4B36F925-C563-4BE9-A26C-92ACA9E4653D}">
      <dgm:prSet/>
      <dgm:spPr/>
      <dgm:t>
        <a:bodyPr/>
        <a:lstStyle/>
        <a:p>
          <a:endParaRPr lang="zh-CN" altLang="en-US"/>
        </a:p>
      </dgm:t>
    </dgm:pt>
    <dgm:pt modelId="{45E6AF4C-842A-4E09-8507-71B8375B396A}" type="sibTrans" cxnId="{4B36F925-C563-4BE9-A26C-92ACA9E4653D}">
      <dgm:prSet/>
      <dgm:spPr/>
      <dgm:t>
        <a:bodyPr/>
        <a:lstStyle/>
        <a:p>
          <a:endParaRPr lang="zh-CN" altLang="en-US"/>
        </a:p>
      </dgm:t>
    </dgm:pt>
    <dgm:pt modelId="{BB807FDD-ADB3-431A-BF2E-0B28B1F16DEC}">
      <dgm:prSet phldrT="[文本]"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语言及编程实践</a:t>
          </a:r>
        </a:p>
      </dgm:t>
    </dgm:pt>
    <dgm:pt modelId="{3AB9E4D3-A4AD-4F19-93C0-2A7080BEBDEF}" type="parTrans" cxnId="{B2E3C6E2-18F7-4491-8CA9-BD5A268BDA00}">
      <dgm:prSet/>
      <dgm:spPr/>
      <dgm:t>
        <a:bodyPr/>
        <a:lstStyle/>
        <a:p>
          <a:endParaRPr lang="zh-CN" altLang="en-US"/>
        </a:p>
      </dgm:t>
    </dgm:pt>
    <dgm:pt modelId="{2BD12D88-25C1-4895-8F07-6A6E63332B72}" type="sibTrans" cxnId="{B2E3C6E2-18F7-4491-8CA9-BD5A268BDA00}">
      <dgm:prSet/>
      <dgm:spPr/>
      <dgm:t>
        <a:bodyPr/>
        <a:lstStyle/>
        <a:p>
          <a:endParaRPr lang="zh-CN" altLang="en-US"/>
        </a:p>
      </dgm:t>
    </dgm:pt>
    <dgm:pt modelId="{1D7415C4-8BA8-45AA-B7EC-E6CA1103193A}" type="pres">
      <dgm:prSet presAssocID="{D7499536-0B23-4BAD-A35E-A301A24DD59C}" presName="cycle" presStyleCnt="0">
        <dgm:presLayoutVars>
          <dgm:dir/>
          <dgm:resizeHandles val="exact"/>
        </dgm:presLayoutVars>
      </dgm:prSet>
      <dgm:spPr/>
    </dgm:pt>
    <dgm:pt modelId="{8FC630F9-E5CE-48E0-AC79-00B702140418}" type="pres">
      <dgm:prSet presAssocID="{0CB0D58C-2782-4F77-B760-98821934E669}" presName="arrow" presStyleLbl="node1" presStyleIdx="0" presStyleCnt="2">
        <dgm:presLayoutVars>
          <dgm:bulletEnabled val="1"/>
        </dgm:presLayoutVars>
      </dgm:prSet>
      <dgm:spPr/>
    </dgm:pt>
    <dgm:pt modelId="{331C411C-75BB-42F5-A327-537C2981D19D}" type="pres">
      <dgm:prSet presAssocID="{BB807FDD-ADB3-431A-BF2E-0B28B1F16DEC}" presName="arrow" presStyleLbl="node1" presStyleIdx="1" presStyleCnt="2">
        <dgm:presLayoutVars>
          <dgm:bulletEnabled val="1"/>
        </dgm:presLayoutVars>
      </dgm:prSet>
      <dgm:spPr/>
    </dgm:pt>
  </dgm:ptLst>
  <dgm:cxnLst>
    <dgm:cxn modelId="{9BB8CF22-E836-4F96-A4F8-6A786F8D3EED}" type="presOf" srcId="{D7499536-0B23-4BAD-A35E-A301A24DD59C}" destId="{1D7415C4-8BA8-45AA-B7EC-E6CA1103193A}" srcOrd="0" destOrd="0" presId="urn:microsoft.com/office/officeart/2005/8/layout/arrow1"/>
    <dgm:cxn modelId="{4B36F925-C563-4BE9-A26C-92ACA9E4653D}" srcId="{D7499536-0B23-4BAD-A35E-A301A24DD59C}" destId="{0CB0D58C-2782-4F77-B760-98821934E669}" srcOrd="0" destOrd="0" parTransId="{C111DB74-33A4-43F9-9E2A-D90F8128AAD1}" sibTransId="{45E6AF4C-842A-4E09-8507-71B8375B396A}"/>
    <dgm:cxn modelId="{04A4B195-CA15-4A38-B0A2-8C66AF18B26A}" type="presOf" srcId="{BB807FDD-ADB3-431A-BF2E-0B28B1F16DEC}" destId="{331C411C-75BB-42F5-A327-537C2981D19D}" srcOrd="0" destOrd="0" presId="urn:microsoft.com/office/officeart/2005/8/layout/arrow1"/>
    <dgm:cxn modelId="{B2E3C6E2-18F7-4491-8CA9-BD5A268BDA00}" srcId="{D7499536-0B23-4BAD-A35E-A301A24DD59C}" destId="{BB807FDD-ADB3-431A-BF2E-0B28B1F16DEC}" srcOrd="1" destOrd="0" parTransId="{3AB9E4D3-A4AD-4F19-93C0-2A7080BEBDEF}" sibTransId="{2BD12D88-25C1-4895-8F07-6A6E63332B72}"/>
    <dgm:cxn modelId="{07A743F9-E32C-4B49-9C31-41470EAAF6DA}" type="presOf" srcId="{0CB0D58C-2782-4F77-B760-98821934E669}" destId="{8FC630F9-E5CE-48E0-AC79-00B702140418}" srcOrd="0" destOrd="0" presId="urn:microsoft.com/office/officeart/2005/8/layout/arrow1"/>
    <dgm:cxn modelId="{606C2A26-D286-4860-B78C-5FEBF8CA7C03}" type="presParOf" srcId="{1D7415C4-8BA8-45AA-B7EC-E6CA1103193A}" destId="{8FC630F9-E5CE-48E0-AC79-00B702140418}" srcOrd="0" destOrd="0" presId="urn:microsoft.com/office/officeart/2005/8/layout/arrow1"/>
    <dgm:cxn modelId="{2FEAE91B-5E34-40B3-9008-274FAFB6CC48}" type="presParOf" srcId="{1D7415C4-8BA8-45AA-B7EC-E6CA1103193A}" destId="{331C411C-75BB-42F5-A327-537C2981D19D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630F9-E5CE-48E0-AC79-00B702140418}">
      <dsp:nvSpPr>
        <dsp:cNvPr id="0" name=""/>
        <dsp:cNvSpPr/>
      </dsp:nvSpPr>
      <dsp:spPr>
        <a:xfrm rot="16200000">
          <a:off x="342" y="370411"/>
          <a:ext cx="3917900" cy="3917900"/>
        </a:xfrm>
        <a:prstGeom prst="upArrow">
          <a:avLst>
            <a:gd name="adj1" fmla="val 50000"/>
            <a:gd name="adj2" fmla="val 3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面向对象程序设计思想</a:t>
          </a:r>
        </a:p>
      </dsp:txBody>
      <dsp:txXfrm rot="5400000">
        <a:off x="685976" y="1349886"/>
        <a:ext cx="3232267" cy="1958950"/>
      </dsp:txXfrm>
    </dsp:sp>
    <dsp:sp modelId="{331C411C-75BB-42F5-A327-537C2981D19D}">
      <dsp:nvSpPr>
        <dsp:cNvPr id="0" name=""/>
        <dsp:cNvSpPr/>
      </dsp:nvSpPr>
      <dsp:spPr>
        <a:xfrm rot="5400000">
          <a:off x="4311357" y="370411"/>
          <a:ext cx="3917900" cy="3917900"/>
        </a:xfrm>
        <a:prstGeom prst="upArrow">
          <a:avLst>
            <a:gd name="adj1" fmla="val 50000"/>
            <a:gd name="adj2" fmla="val 3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Java</a:t>
          </a:r>
          <a:r>
            <a:rPr lang="zh-CN" altLang="en-US" sz="3600" kern="1200" dirty="0"/>
            <a:t>语言及编程实践</a:t>
          </a:r>
        </a:p>
      </dsp:txBody>
      <dsp:txXfrm rot="-5400000">
        <a:off x="4311358" y="1349886"/>
        <a:ext cx="3232267" cy="1958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/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Click to edit Master text styles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Second level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Third level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Fourth level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57CE8CE-4A2D-4C65-A833-D9B0C50D28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08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854B013B-AE0A-4F7E-A978-F67603522124}" type="slidenum">
              <a:rPr lang="zh-CN" altLang="en-US" smtClean="0"/>
              <a:pPr>
                <a:buFont typeface="Arial" charset="0"/>
                <a:buNone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698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854B013B-AE0A-4F7E-A978-F67603522124}" type="slidenum">
              <a:rPr lang="zh-CN" altLang="en-US" smtClean="0"/>
              <a:pPr>
                <a:buFont typeface="Arial" charset="0"/>
                <a:buNone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8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81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4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00928-6EB4-4327-98F4-5BBE17224D6D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349587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57109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420601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6" r:id="rId2"/>
    <p:sldLayoutId id="2147483987" r:id="rId3"/>
    <p:sldLayoutId id="2147483989" r:id="rId4"/>
    <p:sldLayoutId id="214748399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apidocs/apidoc?api=jdk_7u4" TargetMode="External"/><Relationship Id="rId2" Type="http://schemas.openxmlformats.org/officeDocument/2006/relationships/hyperlink" Target="http://tool.oschina.net/apidocs/apidoc?api=jdk-zh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pkbigdata.com/page/html/common/index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community.topcoder.com/pl/?module=Static&amp;d1=gccj05&amp;d2=ZH_overview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395928533@qq.com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面向对象程序设计</a:t>
            </a:r>
            <a:br>
              <a:rPr lang="en-US" altLang="zh-CN" b="1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b="1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课程简介 </a:t>
            </a:r>
            <a:endParaRPr lang="zh-CN" altLang="en-US" sz="4800" dirty="0">
              <a:ea typeface="宋体" pitchFamily="2" charset="-122"/>
            </a:endParaRPr>
          </a:p>
        </p:txBody>
      </p:sp>
      <p:sp>
        <p:nvSpPr>
          <p:cNvPr id="4100" name="副标题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97052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武永亮</a:t>
            </a:r>
          </a:p>
        </p:txBody>
      </p:sp>
    </p:spTree>
  </p:cSld>
  <p:clrMapOvr>
    <a:masterClrMapping/>
  </p:clrMapOvr>
  <p:transition spd="slow" advTm="1275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课程介绍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306664"/>
              </p:ext>
            </p:extLst>
          </p:nvPr>
        </p:nvGraphicFramePr>
        <p:xfrm>
          <a:off x="251520" y="1088740"/>
          <a:ext cx="3888432" cy="40741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759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章节内容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课时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Java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概述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Java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基础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数组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类和对象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类的继承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抽象类和接口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0924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多态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包装器类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内部类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枚举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675098"/>
              </p:ext>
            </p:extLst>
          </p:nvPr>
        </p:nvGraphicFramePr>
        <p:xfrm>
          <a:off x="4582999" y="2744924"/>
          <a:ext cx="3888432" cy="297463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36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章节内容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课时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异常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字符串解析和日期格式化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9020761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容器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0387551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泛型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文件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2689757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网络编程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35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5406315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2"/>
              </a:rPr>
              <a:t>http://tool.oschina.net/apidocs/apidoc?api=jdk-zh</a:t>
            </a:r>
            <a:endParaRPr lang="en-US" altLang="zh-CN" sz="2400" dirty="0"/>
          </a:p>
          <a:p>
            <a:r>
              <a:rPr lang="en-US" altLang="zh-CN" sz="2400" dirty="0">
                <a:hlinkClick r:id="rId3"/>
              </a:rPr>
              <a:t>http://tool.oschina.net/apidocs/apidoc?api=jdk_7u4</a:t>
            </a:r>
            <a:endParaRPr lang="en-US" altLang="zh-CN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1266757"/>
            <a:ext cx="2987255" cy="410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100" y="1266757"/>
            <a:ext cx="2954172" cy="4078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93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</p:spPr>
        <p:txBody>
          <a:bodyPr/>
          <a:lstStyle/>
          <a:p>
            <a:r>
              <a:rPr lang="zh-CN" altLang="en-US"/>
              <a:t>国内外大赛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7200" y="4797152"/>
            <a:ext cx="767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官网地址</a:t>
            </a:r>
            <a:r>
              <a:rPr lang="en-US" altLang="zh-CN" dirty="0"/>
              <a:t>:http://ccpc.io/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41520"/>
            <a:ext cx="8124825" cy="264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0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国内外大赛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6832" y="4365104"/>
            <a:ext cx="83529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天池大赛：</a:t>
            </a:r>
            <a:r>
              <a:rPr lang="en-US" altLang="zh-CN" dirty="0"/>
              <a:t>https://tianchi.aliyun.com/competition/gameList.htm?spm=5176.100065.5610771.12.903c67b7eG9Zb6</a:t>
            </a:r>
          </a:p>
          <a:p>
            <a:r>
              <a:rPr lang="en-US" altLang="zh-CN" dirty="0" err="1"/>
              <a:t>DataCastle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http://www.pkbigdata.com/page/html/common/index.html</a:t>
            </a:r>
            <a:endParaRPr lang="en-US" altLang="zh-CN" dirty="0"/>
          </a:p>
          <a:p>
            <a:r>
              <a:rPr lang="en-US" altLang="zh-CN" dirty="0" err="1"/>
              <a:t>Kaggle</a:t>
            </a:r>
            <a:r>
              <a:rPr lang="zh-CN" altLang="en-US" dirty="0"/>
              <a:t>：</a:t>
            </a:r>
            <a:r>
              <a:rPr lang="en-US" altLang="zh-CN" dirty="0"/>
              <a:t>https://www.kaggle.com/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8D9F8F-E62F-460D-8982-B43D4D0B6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025" y="1016732"/>
            <a:ext cx="9144000" cy="307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96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国内外大赛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5536" y="4509120"/>
            <a:ext cx="86049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dirty="0"/>
              <a:t>Google™ Code Jam - </a:t>
            </a:r>
            <a:r>
              <a:rPr lang="zh-CN" altLang="en-US" dirty="0"/>
              <a:t>中国编程挑战赛 ﻿ </a:t>
            </a:r>
            <a:r>
              <a:rPr lang="fr-FR" altLang="zh-CN" dirty="0"/>
              <a:t>: </a:t>
            </a:r>
            <a:r>
              <a:rPr lang="fr-FR" altLang="zh-CN" dirty="0">
                <a:hlinkClick r:id="rId2"/>
              </a:rPr>
              <a:t>http://community.topcoder.com/pl/?module=Static&amp;d1=gccj05&amp;d2=ZH_overview</a:t>
            </a:r>
            <a:endParaRPr lang="fr-FR" altLang="zh-CN" dirty="0"/>
          </a:p>
          <a:p>
            <a:r>
              <a:rPr lang="zh-CN" altLang="en-US" b="1" dirty="0"/>
              <a:t>中美青年创客大赛</a:t>
            </a:r>
          </a:p>
          <a:p>
            <a:r>
              <a:rPr lang="fr-FR" altLang="zh-CN" dirty="0"/>
              <a:t>http://www.google.cn/university/androidchallenge/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A605CF-3C90-4A58-A6E6-07891A085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905" y="1160748"/>
            <a:ext cx="3301587" cy="35555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02C5BF-83AB-4658-AA05-E2CC1CDF1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01" y="1340768"/>
            <a:ext cx="4750341" cy="250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07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上课要求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7547EB-AB48-4180-882C-15A9C5300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英文很重要</a:t>
            </a:r>
            <a:endParaRPr lang="en-US" altLang="zh-CN" dirty="0"/>
          </a:p>
          <a:p>
            <a:r>
              <a:rPr lang="zh-CN" altLang="en-US" dirty="0"/>
              <a:t>听课很重要</a:t>
            </a:r>
            <a:endParaRPr lang="en-US" altLang="zh-CN" dirty="0"/>
          </a:p>
          <a:p>
            <a:r>
              <a:rPr lang="zh-CN" altLang="en-US" dirty="0"/>
              <a:t>编程很重要</a:t>
            </a:r>
            <a:endParaRPr lang="en-US" altLang="zh-CN" dirty="0"/>
          </a:p>
          <a:p>
            <a:r>
              <a:rPr lang="zh-CN" altLang="en-US" dirty="0"/>
              <a:t>理论通过纸质本记录，实践通过电脑来验证</a:t>
            </a:r>
            <a:endParaRPr lang="en-US" altLang="zh-CN" dirty="0"/>
          </a:p>
          <a:p>
            <a:r>
              <a:rPr lang="zh-CN" altLang="en-US" dirty="0"/>
              <a:t>问题的解决办法：</a:t>
            </a:r>
            <a:endParaRPr lang="en-US" altLang="zh-CN" dirty="0"/>
          </a:p>
          <a:p>
            <a:pPr lvl="1"/>
            <a:r>
              <a:rPr lang="zh-CN" altLang="en-US" dirty="0"/>
              <a:t>通过网络或</a:t>
            </a:r>
            <a:r>
              <a:rPr lang="en-US" altLang="zh-CN" dirty="0"/>
              <a:t>API</a:t>
            </a:r>
            <a:r>
              <a:rPr lang="zh-CN" altLang="en-US" dirty="0"/>
              <a:t>文档查询，实验验证</a:t>
            </a:r>
            <a:endParaRPr lang="en-US" altLang="zh-CN" dirty="0"/>
          </a:p>
          <a:p>
            <a:pPr lvl="1"/>
            <a:r>
              <a:rPr lang="zh-CN" altLang="en-US" dirty="0"/>
              <a:t>通过同学或老师讲解，最好当面讲解</a:t>
            </a:r>
          </a:p>
        </p:txBody>
      </p:sp>
    </p:spTree>
    <p:extLst>
      <p:ext uri="{BB962C8B-B14F-4D97-AF65-F5344CB8AC3E}">
        <p14:creationId xmlns:p14="http://schemas.microsoft.com/office/powerpoint/2010/main" val="378799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457200" y="1285875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个人介绍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课程意义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课程介绍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参考资料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上课要求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530354"/>
      </p:ext>
    </p:extLst>
  </p:cSld>
  <p:clrMapOvr>
    <a:masterClrMapping/>
  </p:clrMapOvr>
  <p:transition spd="slow" advTm="2347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827584" y="3068960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讲授思路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457200" y="1285875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个人介绍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课程意义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课程介绍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参考资料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上课要求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2347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8313" y="188913"/>
            <a:ext cx="8229600" cy="8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个人介绍</a:t>
            </a:r>
          </a:p>
        </p:txBody>
      </p:sp>
      <p:sp>
        <p:nvSpPr>
          <p:cNvPr id="17411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457200" y="1285875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dirty="0"/>
              <a:t>Name</a:t>
            </a:r>
            <a:r>
              <a:rPr lang="zh-CN" altLang="en-US" sz="2400" dirty="0"/>
              <a:t>：武永亮</a:t>
            </a:r>
            <a:endParaRPr lang="en-US" altLang="zh-CN" sz="2400" dirty="0"/>
          </a:p>
          <a:p>
            <a:r>
              <a:rPr lang="en-US" altLang="zh-CN" sz="2400" dirty="0"/>
              <a:t>QQ</a:t>
            </a:r>
            <a:r>
              <a:rPr lang="zh-CN" altLang="en-US" sz="2400" dirty="0"/>
              <a:t>：</a:t>
            </a:r>
            <a:r>
              <a:rPr lang="en-US" altLang="zh-CN" sz="2400" dirty="0"/>
              <a:t>395928533</a:t>
            </a:r>
          </a:p>
          <a:p>
            <a:r>
              <a:rPr lang="en-US" altLang="zh-CN" sz="2400" dirty="0"/>
              <a:t>Mail</a:t>
            </a:r>
            <a:r>
              <a:rPr lang="zh-CN" altLang="en-US" sz="2400" dirty="0"/>
              <a:t>：</a:t>
            </a:r>
            <a:r>
              <a:rPr lang="en-US" altLang="zh-CN" sz="2400" dirty="0">
                <a:hlinkClick r:id="rId2"/>
              </a:rPr>
              <a:t>395928533@qq.com</a:t>
            </a:r>
            <a:endParaRPr lang="en-US" altLang="zh-CN" sz="2400" dirty="0"/>
          </a:p>
          <a:p>
            <a:r>
              <a:rPr lang="zh-CN" altLang="en-US" sz="2400" dirty="0"/>
              <a:t>办公室：软件楼</a:t>
            </a:r>
            <a:r>
              <a:rPr lang="en-US" altLang="zh-CN" sz="2400" dirty="0"/>
              <a:t>C202</a:t>
            </a:r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面向对象程序设计课程的课程目标</a:t>
            </a:r>
            <a:endParaRPr lang="en-US" altLang="zh-CN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81BB9E0-AA53-4FC4-964A-A2D8232499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863430"/>
              </p:ext>
            </p:extLst>
          </p:nvPr>
        </p:nvGraphicFramePr>
        <p:xfrm>
          <a:off x="457200" y="1611455"/>
          <a:ext cx="8229600" cy="4658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66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C630F9-E5CE-48E0-AC79-00B702140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8FC630F9-E5CE-48E0-AC79-00B7021404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8FC630F9-E5CE-48E0-AC79-00B702140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8FC630F9-E5CE-48E0-AC79-00B702140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1C411C-75BB-42F5-A327-537C2981D1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331C411C-75BB-42F5-A327-537C2981D1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331C411C-75BB-42F5-A327-537C2981D1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331C411C-75BB-42F5-A327-537C2981D1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为什么学习</a:t>
            </a:r>
            <a:r>
              <a:rPr lang="en-US" altLang="zh-CN"/>
              <a:t>Java</a:t>
            </a:r>
            <a:r>
              <a:rPr lang="zh-CN" altLang="en-US"/>
              <a:t>？</a:t>
            </a:r>
            <a:endParaRPr lang="en-US" altLang="zh-CN"/>
          </a:p>
          <a:p>
            <a:pPr lvl="1"/>
            <a:r>
              <a:rPr lang="en-US" altLang="zh-CN"/>
              <a:t>Java</a:t>
            </a:r>
            <a:r>
              <a:rPr lang="zh-CN" altLang="en-US"/>
              <a:t>开发人员需求缺口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79789"/>
            <a:ext cx="6618097" cy="420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96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为什么学习</a:t>
            </a:r>
            <a:r>
              <a:rPr lang="en-US" altLang="zh-CN"/>
              <a:t>Java</a:t>
            </a:r>
            <a:r>
              <a:rPr lang="zh-CN" altLang="en-US"/>
              <a:t>？</a:t>
            </a:r>
            <a:endParaRPr lang="en-US" altLang="zh-CN"/>
          </a:p>
          <a:p>
            <a:pPr lvl="1"/>
            <a:r>
              <a:rPr lang="en-US" altLang="zh-CN"/>
              <a:t>Java</a:t>
            </a:r>
            <a:r>
              <a:rPr lang="zh-CN" altLang="en-US"/>
              <a:t>开发人员需求缺口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060848"/>
            <a:ext cx="7947461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为什么学习</a:t>
            </a:r>
            <a:r>
              <a:rPr lang="en-US" altLang="zh-CN"/>
              <a:t>Java</a:t>
            </a:r>
            <a:r>
              <a:rPr lang="zh-CN" altLang="en-US"/>
              <a:t>？</a:t>
            </a:r>
            <a:endParaRPr lang="en-US" altLang="zh-CN"/>
          </a:p>
          <a:p>
            <a:pPr lvl="1"/>
            <a:r>
              <a:rPr lang="en-US" altLang="zh-CN"/>
              <a:t>Java</a:t>
            </a:r>
            <a:r>
              <a:rPr lang="zh-CN" altLang="en-US"/>
              <a:t>开发人员需求缺口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91" y="2080766"/>
            <a:ext cx="6723217" cy="41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1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毕业生</a:t>
            </a:r>
            <a:r>
              <a:rPr lang="zh-CN" altLang="en-US" dirty="0"/>
              <a:t>就业情况</a:t>
            </a:r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809513"/>
              </p:ext>
            </p:extLst>
          </p:nvPr>
        </p:nvGraphicFramePr>
        <p:xfrm>
          <a:off x="503548" y="1844824"/>
          <a:ext cx="8244916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456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上课时间及授课方式</a:t>
            </a:r>
          </a:p>
          <a:p>
            <a:pPr lvl="1"/>
            <a:r>
              <a:rPr lang="zh-CN" altLang="zh-CN" dirty="0"/>
              <a:t>授课时间共</a:t>
            </a:r>
            <a:r>
              <a:rPr lang="en-US" altLang="zh-CN" dirty="0"/>
              <a:t>16</a:t>
            </a:r>
            <a:r>
              <a:rPr lang="zh-CN" altLang="zh-CN" dirty="0"/>
              <a:t>周，每</a:t>
            </a:r>
            <a:r>
              <a:rPr lang="zh-CN" altLang="en-US" dirty="0"/>
              <a:t>周</a:t>
            </a:r>
            <a:r>
              <a:rPr lang="en-US" altLang="zh-CN" dirty="0"/>
              <a:t>2</a:t>
            </a:r>
            <a:r>
              <a:rPr lang="zh-CN" altLang="en-US" dirty="0"/>
              <a:t>次</a:t>
            </a:r>
            <a:r>
              <a:rPr lang="en-US" altLang="zh-CN" dirty="0"/>
              <a:t>,17-18</a:t>
            </a:r>
            <a:r>
              <a:rPr lang="zh-CN" altLang="en-US" dirty="0"/>
              <a:t>周为实践周</a:t>
            </a:r>
            <a:endParaRPr lang="en-US" altLang="zh-CN" dirty="0"/>
          </a:p>
          <a:p>
            <a:pPr lvl="1"/>
            <a:r>
              <a:rPr lang="zh-CN" altLang="en-US" dirty="0"/>
              <a:t>学分</a:t>
            </a:r>
            <a:r>
              <a:rPr lang="en-US" altLang="zh-CN" dirty="0"/>
              <a:t>4</a:t>
            </a:r>
            <a:r>
              <a:rPr lang="zh-CN" altLang="en-US" dirty="0"/>
              <a:t>学分</a:t>
            </a:r>
            <a:endParaRPr lang="zh-CN" altLang="zh-CN" dirty="0"/>
          </a:p>
          <a:p>
            <a:r>
              <a:rPr lang="zh-CN" altLang="en-US" dirty="0"/>
              <a:t>过程式</a:t>
            </a:r>
            <a:r>
              <a:rPr lang="zh-CN" altLang="zh-CN" dirty="0"/>
              <a:t>考核方式</a:t>
            </a:r>
          </a:p>
          <a:p>
            <a:pPr lvl="1"/>
            <a:r>
              <a:rPr lang="zh-CN" altLang="en-US" dirty="0"/>
              <a:t>平时作业</a:t>
            </a:r>
            <a:r>
              <a:rPr lang="en-US" altLang="zh-CN" dirty="0"/>
              <a:t>55</a:t>
            </a:r>
            <a:r>
              <a:rPr lang="zh-CN" altLang="en-US" dirty="0"/>
              <a:t>分（雪梨作业，</a:t>
            </a:r>
            <a:r>
              <a:rPr lang="zh-CN" altLang="en-US" b="1" dirty="0">
                <a:solidFill>
                  <a:srgbClr val="FF0000"/>
                </a:solidFill>
              </a:rPr>
              <a:t>不设置延迟提交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平时成绩</a:t>
            </a:r>
            <a:r>
              <a:rPr lang="en-US" altLang="zh-CN" dirty="0"/>
              <a:t>5</a:t>
            </a:r>
            <a:r>
              <a:rPr lang="zh-CN" altLang="zh-CN" dirty="0"/>
              <a:t>分（</a:t>
            </a:r>
            <a:r>
              <a:rPr lang="zh-CN" altLang="en-US" dirty="0"/>
              <a:t>点名</a:t>
            </a:r>
            <a:r>
              <a:rPr lang="zh-CN" altLang="zh-CN" dirty="0"/>
              <a:t>、</a:t>
            </a:r>
            <a:r>
              <a:rPr lang="zh-CN" altLang="en-US" dirty="0"/>
              <a:t>课堂提问</a:t>
            </a:r>
            <a:r>
              <a:rPr lang="zh-CN" altLang="zh-CN" dirty="0"/>
              <a:t>、测试）</a:t>
            </a:r>
          </a:p>
          <a:p>
            <a:pPr lvl="1"/>
            <a:r>
              <a:rPr lang="zh-CN" altLang="zh-CN" dirty="0"/>
              <a:t>期末考试成绩</a:t>
            </a:r>
            <a:r>
              <a:rPr lang="en-US" altLang="zh-CN" dirty="0"/>
              <a:t>40</a:t>
            </a:r>
            <a:r>
              <a:rPr lang="zh-CN" altLang="en-US" dirty="0"/>
              <a:t>分</a:t>
            </a:r>
            <a:endParaRPr lang="zh-CN" altLang="zh-CN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0C4E9C5-2533-41AB-AD63-87A6EBBFF7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3938242"/>
              </p:ext>
            </p:extLst>
          </p:nvPr>
        </p:nvGraphicFramePr>
        <p:xfrm>
          <a:off x="3923928" y="3643455"/>
          <a:ext cx="4608512" cy="2956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858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409</Words>
  <Application>Microsoft Office PowerPoint</Application>
  <PresentationFormat>全屏显示(4:3)</PresentationFormat>
  <Paragraphs>110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华文新魏</vt:lpstr>
      <vt:lpstr>宋体</vt:lpstr>
      <vt:lpstr>微软雅黑</vt:lpstr>
      <vt:lpstr>Arial</vt:lpstr>
      <vt:lpstr>Calibri</vt:lpstr>
      <vt:lpstr>Times New Roman</vt:lpstr>
      <vt:lpstr>Default Design</vt:lpstr>
      <vt:lpstr>面向对象程序设计 课程简介 </vt:lpstr>
      <vt:lpstr>讲授思路</vt:lpstr>
      <vt:lpstr>个人介绍</vt:lpstr>
      <vt:lpstr>课程目标</vt:lpstr>
      <vt:lpstr>课程意义</vt:lpstr>
      <vt:lpstr>课程意义</vt:lpstr>
      <vt:lpstr>课程意义</vt:lpstr>
      <vt:lpstr>课程意义</vt:lpstr>
      <vt:lpstr>课程介绍</vt:lpstr>
      <vt:lpstr>课程介绍</vt:lpstr>
      <vt:lpstr>参考资料</vt:lpstr>
      <vt:lpstr>国内外大赛</vt:lpstr>
      <vt:lpstr>国内外大赛</vt:lpstr>
      <vt:lpstr>国内外大赛</vt:lpstr>
      <vt:lpstr>上课要求</vt:lpstr>
      <vt:lpstr>总结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课程简介 </dc:title>
  <dc:creator>adice</dc:creator>
  <cp:lastModifiedBy>武永亮</cp:lastModifiedBy>
  <cp:revision>122</cp:revision>
  <dcterms:modified xsi:type="dcterms:W3CDTF">2018-09-09T23:38:44Z</dcterms:modified>
</cp:coreProperties>
</file>