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4"/>
  </p:notesMasterIdLst>
  <p:handoutMasterIdLst>
    <p:handoutMasterId r:id="rId25"/>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68" r:id="rId14"/>
    <p:sldId id="469" r:id="rId15"/>
    <p:sldId id="483" r:id="rId16"/>
    <p:sldId id="470" r:id="rId17"/>
    <p:sldId id="484" r:id="rId18"/>
    <p:sldId id="471" r:id="rId19"/>
    <p:sldId id="472" r:id="rId20"/>
    <p:sldId id="473" r:id="rId21"/>
    <p:sldId id="438" r:id="rId22"/>
    <p:sldId id="440" r:id="rId23"/>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80334" autoAdjust="0"/>
  </p:normalViewPr>
  <p:slideViewPr>
    <p:cSldViewPr>
      <p:cViewPr varScale="1">
        <p:scale>
          <a:sx n="56" d="100"/>
          <a:sy n="56" d="100"/>
        </p:scale>
        <p:origin x="-132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mn-ea"/>
                <a:cs typeface="+mn-cs"/>
              </a:rPr>
              <a:t>HttpClient</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是 </a:t>
            </a:r>
            <a:r>
              <a:rPr lang="en-US" altLang="zh-CN" sz="1200" b="0" i="0" kern="1200" dirty="0">
                <a:solidFill>
                  <a:schemeClr val="tx1"/>
                </a:solidFill>
                <a:effectLst/>
                <a:latin typeface="Arial" charset="0"/>
                <a:ea typeface="+mn-ea"/>
                <a:cs typeface="+mn-cs"/>
              </a:rPr>
              <a:t>Apache Jakarta Common </a:t>
            </a:r>
            <a:r>
              <a:rPr lang="zh-CN" altLang="en-US" sz="1200" b="0" i="0" kern="1200" dirty="0">
                <a:solidFill>
                  <a:schemeClr val="tx1"/>
                </a:solidFill>
                <a:effectLst/>
                <a:latin typeface="Arial" charset="0"/>
                <a:ea typeface="+mn-ea"/>
                <a:cs typeface="+mn-cs"/>
              </a:rPr>
              <a:t>下的子项目，可以用来提供高效的、最新的、功能丰富的支持 </a:t>
            </a:r>
            <a:r>
              <a:rPr lang="en-US" altLang="zh-CN" sz="1200" b="0" i="0" kern="1200" dirty="0">
                <a:solidFill>
                  <a:schemeClr val="tx1"/>
                </a:solidFill>
                <a:effectLst/>
                <a:latin typeface="Arial" charset="0"/>
                <a:ea typeface="+mn-ea"/>
                <a:cs typeface="+mn-cs"/>
              </a:rPr>
              <a:t>HTTP </a:t>
            </a:r>
            <a:r>
              <a:rPr lang="zh-CN" altLang="en-US" sz="1200" b="0" i="0" kern="1200" dirty="0">
                <a:solidFill>
                  <a:schemeClr val="tx1"/>
                </a:solidFill>
                <a:effectLst/>
                <a:latin typeface="Arial" charset="0"/>
                <a:ea typeface="+mn-ea"/>
                <a:cs typeface="+mn-cs"/>
              </a:rPr>
              <a:t>协议的客户端编程工具包，并且它支持 </a:t>
            </a:r>
            <a:r>
              <a:rPr lang="en-US" altLang="zh-CN" sz="1200" b="0" i="0" kern="1200" dirty="0">
                <a:solidFill>
                  <a:schemeClr val="tx1"/>
                </a:solidFill>
                <a:effectLst/>
                <a:latin typeface="Arial" charset="0"/>
                <a:ea typeface="+mn-ea"/>
                <a:cs typeface="+mn-cs"/>
              </a:rPr>
              <a:t>HTTP </a:t>
            </a:r>
            <a:r>
              <a:rPr lang="zh-CN" altLang="en-US" sz="1200" b="0" i="0" kern="1200" dirty="0">
                <a:solidFill>
                  <a:schemeClr val="tx1"/>
                </a:solidFill>
                <a:effectLst/>
                <a:latin typeface="Arial" charset="0"/>
                <a:ea typeface="+mn-ea"/>
                <a:cs typeface="+mn-cs"/>
              </a:rPr>
              <a:t>协议最新的版本和建议。</a:t>
            </a:r>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a:solidFill>
                <a:schemeClr val="tx1"/>
              </a:solidFill>
              <a:effectLst/>
              <a:latin typeface="Arial" charset="0"/>
              <a:ea typeface="+mn-ea"/>
              <a:cs typeface="+mn-cs"/>
            </a:endParaRP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get</a:t>
            </a:r>
            <a:r>
              <a:rPr lang="zh-CN" altLang="en-US" sz="1200" b="0" i="0" kern="1200" dirty="0">
                <a:solidFill>
                  <a:schemeClr val="tx1"/>
                </a:solidFill>
                <a:effectLst/>
                <a:latin typeface="Arial" charset="0"/>
                <a:ea typeface="+mn-ea"/>
                <a:cs typeface="+mn-cs"/>
              </a:rPr>
              <a:t>和</a:t>
            </a:r>
            <a:r>
              <a:rPr lang="en-US" altLang="zh-CN" sz="1200" b="0" i="0" kern="1200" dirty="0">
                <a:solidFill>
                  <a:schemeClr val="tx1"/>
                </a:solidFill>
                <a:effectLst/>
                <a:latin typeface="Arial" charset="0"/>
                <a:ea typeface="+mn-ea"/>
                <a:cs typeface="+mn-cs"/>
              </a:rPr>
              <a:t>post</a:t>
            </a:r>
            <a:r>
              <a:rPr lang="zh-CN" altLang="en-US" sz="1200" b="0" i="0" kern="1200" dirty="0">
                <a:solidFill>
                  <a:schemeClr val="tx1"/>
                </a:solidFill>
                <a:effectLst/>
                <a:latin typeface="Arial" charset="0"/>
                <a:ea typeface="+mn-ea"/>
                <a:cs typeface="+mn-cs"/>
              </a:rPr>
              <a:t>的区别？</a:t>
            </a:r>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http://www.oschina.net/news/77354/http-get-post-different</a:t>
            </a: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a:t>
            </a:r>
            <a:r>
              <a:rPr lang="zh-CN" altLang="en-US" sz="1200" b="0" i="0" kern="1200" dirty="0">
                <a:solidFill>
                  <a:schemeClr val="tx1"/>
                </a:solidFill>
                <a:effectLst/>
                <a:latin typeface="Arial" charset="0"/>
                <a:ea typeface="+mn-ea"/>
                <a:cs typeface="+mn-cs"/>
              </a:rPr>
              <a:t>请求有</a:t>
            </a:r>
            <a:r>
              <a:rPr lang="en-US" altLang="zh-CN" sz="1200" b="0" i="0" kern="1200" dirty="0">
                <a:solidFill>
                  <a:schemeClr val="tx1"/>
                </a:solidFill>
                <a:effectLst/>
                <a:latin typeface="Arial" charset="0"/>
                <a:ea typeface="+mn-ea"/>
                <a:cs typeface="+mn-cs"/>
              </a:rPr>
              <a:t>6</a:t>
            </a:r>
            <a:r>
              <a:rPr lang="zh-CN" altLang="en-US" sz="1200" b="0" i="0" kern="1200" dirty="0">
                <a:solidFill>
                  <a:schemeClr val="tx1"/>
                </a:solidFill>
                <a:effectLst/>
                <a:latin typeface="Arial" charset="0"/>
                <a:ea typeface="+mn-ea"/>
                <a:cs typeface="+mn-cs"/>
              </a:rPr>
              <a:t>种方式：</a:t>
            </a:r>
            <a:r>
              <a:rPr lang="en-US" altLang="zh-CN" sz="1200" b="0" i="0" kern="1200" dirty="0">
                <a:solidFill>
                  <a:schemeClr val="tx1"/>
                </a:solidFill>
                <a:effectLst/>
                <a:latin typeface="Arial" charset="0"/>
                <a:ea typeface="+mn-ea"/>
                <a:cs typeface="+mn-cs"/>
              </a:rPr>
              <a:t>get post  put  delete  head  options  trace(</a:t>
            </a:r>
            <a:r>
              <a:rPr lang="zh-CN" altLang="en-US" sz="1200" b="0" i="0" kern="1200" dirty="0">
                <a:solidFill>
                  <a:schemeClr val="tx1"/>
                </a:solidFill>
                <a:effectLst/>
                <a:latin typeface="Arial" charset="0"/>
                <a:ea typeface="+mn-ea"/>
                <a:cs typeface="+mn-cs"/>
              </a:rPr>
              <a:t>基本不用</a:t>
            </a:r>
            <a:r>
              <a:rPr lang="en-US" altLang="zh-CN" sz="1200" b="0" i="0" kern="1200" dirty="0">
                <a:solidFill>
                  <a:schemeClr val="tx1"/>
                </a:solidFill>
                <a:effectLst/>
                <a:latin typeface="Arial" charset="0"/>
                <a:ea typeface="+mn-ea"/>
                <a:cs typeface="+mn-cs"/>
              </a:rPr>
              <a:t>) https://wenku.baidu.com/view/a8293a6c7e21af45b307a877.html</a:t>
            </a: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是个纯粹的句法结构，用于指定标识</a:t>
            </a:r>
            <a:r>
              <a:rPr lang="en-US" altLang="zh-CN" sz="1200" b="0" i="0" kern="1200" dirty="0">
                <a:solidFill>
                  <a:schemeClr val="tx1"/>
                </a:solidFill>
                <a:effectLst/>
                <a:latin typeface="Arial" charset="0"/>
                <a:ea typeface="+mn-ea"/>
                <a:cs typeface="+mn-cs"/>
              </a:rPr>
              <a:t>Web</a:t>
            </a:r>
            <a:r>
              <a:rPr lang="zh-CN" altLang="en-US" sz="1200" b="0" i="0" kern="1200" dirty="0">
                <a:solidFill>
                  <a:schemeClr val="tx1"/>
                </a:solidFill>
                <a:effectLst/>
                <a:latin typeface="Arial" charset="0"/>
                <a:ea typeface="+mn-ea"/>
                <a:cs typeface="+mn-cs"/>
              </a:rPr>
              <a:t>资源的字符串的各个不同部分。</a:t>
            </a:r>
            <a:r>
              <a:rPr lang="en-US" altLang="zh-CN" sz="1200" b="0" i="0" kern="1200" dirty="0">
                <a:solidFill>
                  <a:schemeClr val="tx1"/>
                </a:solidFill>
                <a:effectLst/>
                <a:latin typeface="Arial" charset="0"/>
                <a:ea typeface="+mn-ea"/>
                <a:cs typeface="+mn-cs"/>
              </a:rPr>
              <a:t>URL</a:t>
            </a:r>
            <a:r>
              <a:rPr lang="zh-CN" altLang="en-US" sz="1200" b="0" i="0" kern="1200" dirty="0">
                <a:solidFill>
                  <a:schemeClr val="tx1"/>
                </a:solidFill>
                <a:effectLst/>
                <a:latin typeface="Arial" charset="0"/>
                <a:ea typeface="+mn-ea"/>
                <a:cs typeface="+mn-cs"/>
              </a:rPr>
              <a:t>是</a:t>
            </a:r>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的一个特例，它包含了定位</a:t>
            </a:r>
            <a:r>
              <a:rPr lang="en-US" altLang="zh-CN" sz="1200" b="0" i="0" kern="1200" dirty="0">
                <a:solidFill>
                  <a:schemeClr val="tx1"/>
                </a:solidFill>
                <a:effectLst/>
                <a:latin typeface="Arial" charset="0"/>
                <a:ea typeface="+mn-ea"/>
                <a:cs typeface="+mn-cs"/>
              </a:rPr>
              <a:t>Web</a:t>
            </a:r>
            <a:r>
              <a:rPr lang="zh-CN" altLang="en-US" sz="1200" b="0" i="0" kern="1200" dirty="0">
                <a:solidFill>
                  <a:schemeClr val="tx1"/>
                </a:solidFill>
                <a:effectLst/>
                <a:latin typeface="Arial" charset="0"/>
                <a:ea typeface="+mn-ea"/>
                <a:cs typeface="+mn-cs"/>
              </a:rPr>
              <a:t>资源的足够信息。其他</a:t>
            </a:r>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，比如</a:t>
            </a:r>
          </a:p>
          <a:p>
            <a:r>
              <a:rPr lang="en-US" altLang="zh-CN" sz="1200" b="0" i="0" kern="1200" dirty="0">
                <a:solidFill>
                  <a:schemeClr val="tx1"/>
                </a:solidFill>
                <a:effectLst/>
                <a:latin typeface="Arial" charset="0"/>
                <a:ea typeface="+mn-ea"/>
                <a:cs typeface="+mn-cs"/>
              </a:rPr>
              <a:t>mailto</a:t>
            </a:r>
            <a:r>
              <a:rPr lang="zh-CN" altLang="en-US" sz="1200" b="0" i="0" kern="1200" dirty="0">
                <a:solidFill>
                  <a:schemeClr val="tx1"/>
                </a:solidFill>
                <a:effectLst/>
                <a:latin typeface="Arial" charset="0"/>
                <a:ea typeface="+mn-ea"/>
                <a:cs typeface="+mn-cs"/>
              </a:rPr>
              <a:t>：</a:t>
            </a:r>
            <a:r>
              <a:rPr lang="en-US" altLang="zh-CN" sz="1200" b="0" i="0" kern="1200" dirty="0">
                <a:solidFill>
                  <a:schemeClr val="tx1"/>
                </a:solidFill>
                <a:effectLst/>
                <a:latin typeface="Arial" charset="0"/>
                <a:ea typeface="+mn-ea"/>
                <a:cs typeface="+mn-cs"/>
              </a:rPr>
              <a:t>cay@horstman.com </a:t>
            </a:r>
          </a:p>
          <a:p>
            <a:r>
              <a:rPr lang="zh-CN" altLang="en-US" sz="1200" b="0" i="0" kern="1200" dirty="0">
                <a:solidFill>
                  <a:schemeClr val="tx1"/>
                </a:solidFill>
                <a:effectLst/>
                <a:latin typeface="Arial" charset="0"/>
                <a:ea typeface="+mn-ea"/>
                <a:cs typeface="+mn-cs"/>
              </a:rPr>
              <a:t>则不属于定位符，因为根据该标识符无法定位任何资源。</a:t>
            </a:r>
          </a:p>
          <a:p>
            <a:endParaRPr lang="en-US" altLang="zh-CN" b="1" dirty="0"/>
          </a:p>
          <a:p>
            <a:endParaRPr lang="en-US" altLang="zh-CN" b="1" dirty="0"/>
          </a:p>
          <a:p>
            <a:r>
              <a:rPr lang="en-US" altLang="zh-CN" b="1" dirty="0"/>
              <a:t>URI </a:t>
            </a:r>
            <a:r>
              <a:rPr lang="zh-CN" altLang="en-US" b="1" dirty="0"/>
              <a:t>是统一资源标识符，而 </a:t>
            </a:r>
            <a:r>
              <a:rPr lang="en-US" altLang="zh-CN" b="1" dirty="0"/>
              <a:t>URL </a:t>
            </a:r>
            <a:r>
              <a:rPr lang="zh-CN" altLang="en-US" b="1" dirty="0"/>
              <a:t>是统一资源定位符。</a:t>
            </a:r>
            <a:r>
              <a:rPr lang="zh-CN" altLang="en-US" dirty="0"/>
              <a:t>因此，笼统地说，每个 </a:t>
            </a:r>
            <a:r>
              <a:rPr lang="en-US" altLang="zh-CN" dirty="0"/>
              <a:t>URL </a:t>
            </a:r>
            <a:r>
              <a:rPr lang="zh-CN" altLang="en-US" dirty="0"/>
              <a:t>都是 </a:t>
            </a:r>
            <a:r>
              <a:rPr lang="en-US" altLang="zh-CN" dirty="0"/>
              <a:t>URI</a:t>
            </a:r>
            <a:r>
              <a:rPr lang="zh-CN" altLang="en-US" dirty="0"/>
              <a:t>，但不一定每个 </a:t>
            </a:r>
            <a:r>
              <a:rPr lang="en-US" altLang="zh-CN" dirty="0"/>
              <a:t>URI </a:t>
            </a:r>
            <a:r>
              <a:rPr lang="zh-CN" altLang="en-US" dirty="0"/>
              <a:t>都是 </a:t>
            </a:r>
            <a:r>
              <a:rPr lang="en-US" altLang="zh-CN" dirty="0"/>
              <a:t>URL</a:t>
            </a:r>
            <a:r>
              <a:rPr lang="zh-CN" altLang="en-US" dirty="0"/>
              <a:t>。这是因为 </a:t>
            </a:r>
            <a:r>
              <a:rPr lang="en-US" altLang="zh-CN" dirty="0"/>
              <a:t>URI </a:t>
            </a:r>
            <a:r>
              <a:rPr lang="zh-CN" altLang="en-US" dirty="0"/>
              <a:t>还包括一个子类，即统一资源名称 </a:t>
            </a:r>
            <a:r>
              <a:rPr lang="en-US" altLang="zh-CN" dirty="0"/>
              <a:t>(URN)</a:t>
            </a:r>
            <a:r>
              <a:rPr lang="zh-CN" altLang="en-US" dirty="0"/>
              <a:t>，它命名资源但不指定如何定位资源。上面的 </a:t>
            </a:r>
            <a:r>
              <a:rPr lang="en-US" altLang="zh-CN" dirty="0"/>
              <a:t>mailto</a:t>
            </a:r>
            <a:r>
              <a:rPr lang="zh-CN" altLang="en-US" dirty="0"/>
              <a:t>、</a:t>
            </a:r>
            <a:r>
              <a:rPr lang="en-US" altLang="zh-CN" dirty="0"/>
              <a:t>news </a:t>
            </a:r>
            <a:r>
              <a:rPr lang="zh-CN" altLang="en-US" dirty="0"/>
              <a:t>和 </a:t>
            </a:r>
            <a:r>
              <a:rPr lang="en-US" altLang="zh-CN" dirty="0" err="1"/>
              <a:t>isbn</a:t>
            </a:r>
            <a:r>
              <a:rPr lang="en-US" altLang="zh-CN" dirty="0"/>
              <a:t> URI </a:t>
            </a:r>
            <a:r>
              <a:rPr lang="zh-CN" altLang="en-US" dirty="0"/>
              <a:t>都是 </a:t>
            </a:r>
            <a:r>
              <a:rPr lang="en-US" altLang="zh-CN" dirty="0"/>
              <a:t>URN </a:t>
            </a:r>
            <a:r>
              <a:rPr lang="zh-CN" altLang="en-US" dirty="0"/>
              <a:t>的示例。 </a:t>
            </a:r>
          </a:p>
          <a:p>
            <a:r>
              <a:rPr lang="en-US" altLang="zh-CN" dirty="0"/>
              <a:t>URI </a:t>
            </a:r>
            <a:r>
              <a:rPr lang="zh-CN" altLang="en-US" dirty="0"/>
              <a:t>和 </a:t>
            </a:r>
            <a:r>
              <a:rPr lang="en-US" altLang="zh-CN" dirty="0"/>
              <a:t>URL </a:t>
            </a:r>
            <a:r>
              <a:rPr lang="zh-CN" altLang="en-US" dirty="0"/>
              <a:t>概念上的不同反映在此类和 </a:t>
            </a:r>
            <a:r>
              <a:rPr lang="en-US" altLang="zh-CN" dirty="0"/>
              <a:t>URL </a:t>
            </a:r>
            <a:r>
              <a:rPr lang="zh-CN" altLang="en-US" dirty="0"/>
              <a:t>类的不同中。</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协议中</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层主要负责主机的定位，由</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地址可以唯一确定</a:t>
            </a:r>
            <a:r>
              <a:rPr lang="en-US" altLang="zh-CN" sz="1200" kern="1200" dirty="0">
                <a:solidFill>
                  <a:schemeClr val="tx1"/>
                </a:solidFill>
                <a:effectLst/>
                <a:latin typeface="Arial" charset="0"/>
                <a:ea typeface="+mn-ea"/>
                <a:cs typeface="+mn-cs"/>
              </a:rPr>
              <a:t>Internet</a:t>
            </a:r>
            <a:r>
              <a:rPr lang="zh-CN" altLang="zh-CN" sz="1200" kern="1200" dirty="0">
                <a:solidFill>
                  <a:schemeClr val="tx1"/>
                </a:solidFill>
                <a:effectLst/>
                <a:latin typeface="Arial" charset="0"/>
                <a:ea typeface="+mn-ea"/>
                <a:cs typeface="+mn-cs"/>
              </a:rPr>
              <a:t>上的一台主机。而</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层是如何处理数据的。</a:t>
            </a:r>
          </a:p>
          <a:p>
            <a:r>
              <a:rPr lang="zh-CN" altLang="zh-CN" sz="1200" kern="1200" dirty="0">
                <a:solidFill>
                  <a:schemeClr val="tx1"/>
                </a:solidFill>
                <a:effectLst/>
                <a:latin typeface="Arial" charset="0"/>
                <a:ea typeface="+mn-ea"/>
                <a:cs typeface="+mn-cs"/>
              </a:rPr>
              <a:t>目前较为流行的网络编程模型是客户机</a:t>
            </a:r>
            <a:r>
              <a:rPr lang="en-US" altLang="zh-CN" sz="1200" kern="1200" dirty="0">
                <a:solidFill>
                  <a:schemeClr val="tx1"/>
                </a:solidFill>
                <a:effectLst/>
                <a:latin typeface="Arial" charset="0"/>
                <a:ea typeface="+mn-ea"/>
                <a:cs typeface="+mn-cs"/>
              </a:rPr>
              <a:t>/</a:t>
            </a:r>
            <a:r>
              <a:rPr lang="zh-CN" altLang="zh-CN" sz="1200" kern="1200" dirty="0">
                <a:solidFill>
                  <a:schemeClr val="tx1"/>
                </a:solidFill>
                <a:effectLst/>
                <a:latin typeface="Arial" charset="0"/>
                <a:ea typeface="+mn-ea"/>
                <a:cs typeface="+mn-cs"/>
              </a:rPr>
              <a:t>服务器（</a:t>
            </a:r>
            <a:r>
              <a:rPr lang="en-US" altLang="zh-CN" sz="1200" kern="1200" dirty="0">
                <a:solidFill>
                  <a:schemeClr val="tx1"/>
                </a:solidFill>
                <a:effectLst/>
                <a:latin typeface="Arial" charset="0"/>
                <a:ea typeface="+mn-ea"/>
                <a:cs typeface="+mn-cs"/>
              </a:rPr>
              <a:t>C/S</a:t>
            </a:r>
            <a:r>
              <a:rPr lang="zh-CN" altLang="zh-CN" sz="1200" kern="1200" dirty="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协议是</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环境下网络编程的基础知识，所以我们先简单来介绍一些</a:t>
            </a:r>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协议中的一些基本的概念。</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1</a:t>
            </a:r>
            <a:r>
              <a:rPr lang="zh-CN" altLang="zh-CN" sz="1200" kern="1200" dirty="0">
                <a:solidFill>
                  <a:schemeClr val="tx1"/>
                </a:solidFill>
                <a:effectLst/>
                <a:latin typeface="Arial" charset="0"/>
                <a:ea typeface="+mn-ea"/>
                <a:cs typeface="+mn-cs"/>
              </a:rPr>
              <a:t>）主机名：网络地址的主机名，按照域名进行分级管理。例如：</a:t>
            </a:r>
            <a:r>
              <a:rPr lang="en-US" altLang="zh-CN" sz="1200" kern="1200" dirty="0">
                <a:solidFill>
                  <a:schemeClr val="tx1"/>
                </a:solidFill>
                <a:effectLst/>
                <a:latin typeface="Arial" charset="0"/>
                <a:ea typeface="+mn-ea"/>
                <a:cs typeface="+mn-cs"/>
              </a:rPr>
              <a:t>www. redmine.edu2act.org</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地址：标识计算机等网络设备的网络地址，由</a:t>
            </a:r>
            <a:r>
              <a:rPr lang="en-US" altLang="zh-CN" sz="1200" kern="1200" dirty="0">
                <a:solidFill>
                  <a:schemeClr val="tx1"/>
                </a:solidFill>
                <a:effectLst/>
                <a:latin typeface="Arial" charset="0"/>
                <a:ea typeface="+mn-ea"/>
                <a:cs typeface="+mn-cs"/>
              </a:rPr>
              <a:t>4</a:t>
            </a:r>
            <a:r>
              <a:rPr lang="zh-CN" altLang="zh-CN" sz="1200" kern="1200" dirty="0">
                <a:solidFill>
                  <a:schemeClr val="tx1"/>
                </a:solidFill>
                <a:effectLst/>
                <a:latin typeface="Arial" charset="0"/>
                <a:ea typeface="+mn-ea"/>
                <a:cs typeface="+mn-cs"/>
              </a:rPr>
              <a:t>个</a:t>
            </a:r>
            <a:r>
              <a:rPr lang="en-US" altLang="zh-CN" sz="1200" kern="1200" dirty="0">
                <a:solidFill>
                  <a:schemeClr val="tx1"/>
                </a:solidFill>
                <a:effectLst/>
                <a:latin typeface="Arial" charset="0"/>
                <a:ea typeface="+mn-ea"/>
                <a:cs typeface="+mn-cs"/>
              </a:rPr>
              <a:t>8</a:t>
            </a:r>
            <a:r>
              <a:rPr lang="zh-CN" altLang="zh-CN" sz="1200" kern="1200" dirty="0">
                <a:solidFill>
                  <a:schemeClr val="tx1"/>
                </a:solidFill>
                <a:effectLst/>
                <a:latin typeface="Arial" charset="0"/>
                <a:ea typeface="+mn-ea"/>
                <a:cs typeface="+mn-cs"/>
              </a:rPr>
              <a:t>位的二进制数组成，中间以小数点分隔。例如：</a:t>
            </a:r>
            <a:r>
              <a:rPr lang="en-US" altLang="zh-CN" sz="1200" kern="1200" dirty="0">
                <a:solidFill>
                  <a:schemeClr val="tx1"/>
                </a:solidFill>
                <a:effectLst/>
                <a:latin typeface="Arial" charset="0"/>
                <a:ea typeface="+mn-ea"/>
                <a:cs typeface="+mn-cs"/>
              </a:rPr>
              <a:t>192.163.10.1</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3</a:t>
            </a:r>
            <a:r>
              <a:rPr lang="zh-CN" altLang="zh-CN" sz="1200" kern="1200" dirty="0">
                <a:solidFill>
                  <a:schemeClr val="tx1"/>
                </a:solidFill>
                <a:effectLst/>
                <a:latin typeface="Arial" charset="0"/>
                <a:ea typeface="+mn-ea"/>
                <a:cs typeface="+mn-cs"/>
              </a:rPr>
              <a:t>）端口号：网络通信时同一机器上不同进程的标识。如</a:t>
            </a:r>
            <a:r>
              <a:rPr lang="en-US" altLang="zh-CN" sz="1200" kern="1200" dirty="0">
                <a:solidFill>
                  <a:schemeClr val="tx1"/>
                </a:solidFill>
                <a:effectLst/>
                <a:latin typeface="Arial" charset="0"/>
                <a:ea typeface="+mn-ea"/>
                <a:cs typeface="+mn-cs"/>
              </a:rPr>
              <a:t>80</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21</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23</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25</a:t>
            </a:r>
            <a:r>
              <a:rPr lang="zh-CN" altLang="zh-CN" sz="1200" kern="1200" dirty="0">
                <a:solidFill>
                  <a:schemeClr val="tx1"/>
                </a:solidFill>
                <a:effectLst/>
                <a:latin typeface="Arial" charset="0"/>
                <a:ea typeface="+mn-ea"/>
                <a:cs typeface="+mn-cs"/>
              </a:rPr>
              <a:t>，其中</a:t>
            </a:r>
            <a:r>
              <a:rPr lang="en-US" altLang="zh-CN" sz="1200" kern="1200" dirty="0">
                <a:solidFill>
                  <a:schemeClr val="tx1"/>
                </a:solidFill>
                <a:effectLst/>
                <a:latin typeface="Arial" charset="0"/>
                <a:ea typeface="+mn-ea"/>
                <a:cs typeface="+mn-cs"/>
              </a:rPr>
              <a:t>1~1024</a:t>
            </a:r>
            <a:r>
              <a:rPr lang="zh-CN" altLang="zh-CN" sz="1200" kern="1200" dirty="0">
                <a:solidFill>
                  <a:schemeClr val="tx1"/>
                </a:solidFill>
                <a:effectLst/>
                <a:latin typeface="Arial" charset="0"/>
                <a:ea typeface="+mn-ea"/>
                <a:cs typeface="+mn-cs"/>
              </a:rPr>
              <a:t>为系统保留的端口号。</a:t>
            </a:r>
            <a:endParaRPr lang="en-US" altLang="zh-CN" sz="1200" kern="1200" dirty="0">
              <a:solidFill>
                <a:schemeClr val="tx1"/>
              </a:solidFill>
              <a:effectLst/>
              <a:latin typeface="Arial" charset="0"/>
              <a:ea typeface="+mn-ea"/>
              <a:cs typeface="+mn-cs"/>
            </a:endParaRPr>
          </a:p>
          <a:p>
            <a:r>
              <a:rPr lang="en-US" altLang="zh-CN" sz="1200" kern="1200" dirty="0">
                <a:solidFill>
                  <a:schemeClr val="tx1"/>
                </a:solidFill>
                <a:effectLst/>
                <a:latin typeface="Arial" charset="0"/>
                <a:ea typeface="+mn-ea"/>
                <a:cs typeface="+mn-cs"/>
              </a:rPr>
              <a:t>	21      </a:t>
            </a:r>
            <a:r>
              <a:rPr lang="zh-CN" altLang="en-US" sz="1200" kern="1200" dirty="0">
                <a:solidFill>
                  <a:schemeClr val="tx1"/>
                </a:solidFill>
                <a:effectLst/>
                <a:latin typeface="Arial" charset="0"/>
                <a:ea typeface="+mn-ea"/>
                <a:cs typeface="+mn-cs"/>
              </a:rPr>
              <a:t>文件传输服务器</a:t>
            </a:r>
            <a:r>
              <a:rPr lang="en-US" altLang="zh-CN" sz="1200" kern="1200" dirty="0">
                <a:solidFill>
                  <a:schemeClr val="tx1"/>
                </a:solidFill>
                <a:effectLst/>
                <a:latin typeface="Arial" charset="0"/>
                <a:ea typeface="+mn-ea"/>
                <a:cs typeface="+mn-cs"/>
              </a:rPr>
              <a:t>(</a:t>
            </a:r>
            <a:r>
              <a:rPr lang="zh-CN" altLang="en-US" sz="1200" kern="1200" dirty="0">
                <a:solidFill>
                  <a:schemeClr val="tx1"/>
                </a:solidFill>
                <a:effectLst/>
                <a:latin typeface="Arial" charset="0"/>
                <a:ea typeface="+mn-ea"/>
                <a:cs typeface="+mn-cs"/>
              </a:rPr>
              <a:t>控制连接</a:t>
            </a:r>
            <a:r>
              <a:rPr lang="en-US" altLang="zh-CN" sz="1200" kern="1200" dirty="0">
                <a:solidFill>
                  <a:schemeClr val="tx1"/>
                </a:solidFill>
                <a:effectLst/>
                <a:latin typeface="Arial" charset="0"/>
                <a:ea typeface="+mn-ea"/>
                <a:cs typeface="+mn-cs"/>
              </a:rPr>
              <a:t>)(FTP)</a:t>
            </a:r>
          </a:p>
          <a:p>
            <a:r>
              <a:rPr lang="en-US" altLang="zh-CN" sz="1200" kern="1200" dirty="0">
                <a:solidFill>
                  <a:schemeClr val="tx1"/>
                </a:solidFill>
                <a:effectLst/>
                <a:latin typeface="Arial" charset="0"/>
                <a:ea typeface="+mn-ea"/>
                <a:cs typeface="+mn-cs"/>
              </a:rPr>
              <a:t>	23      </a:t>
            </a:r>
            <a:r>
              <a:rPr lang="zh-CN" altLang="en-US" sz="1200" kern="1200" dirty="0">
                <a:solidFill>
                  <a:schemeClr val="tx1"/>
                </a:solidFill>
                <a:effectLst/>
                <a:latin typeface="Arial" charset="0"/>
                <a:ea typeface="+mn-ea"/>
                <a:cs typeface="+mn-cs"/>
              </a:rPr>
              <a:t>运程终端服务器</a:t>
            </a:r>
            <a:r>
              <a:rPr lang="en-US" altLang="zh-CN" sz="1200" kern="1200" dirty="0">
                <a:solidFill>
                  <a:schemeClr val="tx1"/>
                </a:solidFill>
                <a:effectLst/>
                <a:latin typeface="Arial" charset="0"/>
                <a:ea typeface="+mn-ea"/>
                <a:cs typeface="+mn-cs"/>
              </a:rPr>
              <a:t>(TELNET)</a:t>
            </a:r>
          </a:p>
          <a:p>
            <a:r>
              <a:rPr lang="en-US" altLang="zh-CN" sz="1200" kern="1200" dirty="0">
                <a:solidFill>
                  <a:schemeClr val="tx1"/>
                </a:solidFill>
                <a:effectLst/>
                <a:latin typeface="Arial" charset="0"/>
                <a:ea typeface="+mn-ea"/>
                <a:cs typeface="+mn-cs"/>
              </a:rPr>
              <a:t>	25      </a:t>
            </a:r>
            <a:r>
              <a:rPr lang="zh-CN" altLang="en-US" sz="1200" kern="1200" dirty="0">
                <a:solidFill>
                  <a:schemeClr val="tx1"/>
                </a:solidFill>
                <a:effectLst/>
                <a:latin typeface="Arial" charset="0"/>
                <a:ea typeface="+mn-ea"/>
                <a:cs typeface="+mn-cs"/>
              </a:rPr>
              <a:t>简单邮件传输服务器</a:t>
            </a:r>
            <a:r>
              <a:rPr lang="en-US" altLang="zh-CN" sz="1200" kern="1200" dirty="0">
                <a:solidFill>
                  <a:schemeClr val="tx1"/>
                </a:solidFill>
                <a:effectLst/>
                <a:latin typeface="Arial" charset="0"/>
                <a:ea typeface="+mn-ea"/>
                <a:cs typeface="+mn-cs"/>
              </a:rPr>
              <a:t>(SMTP)</a:t>
            </a:r>
          </a:p>
          <a:p>
            <a:r>
              <a:rPr lang="en-US" altLang="zh-CN" sz="1200" kern="1200" dirty="0">
                <a:solidFill>
                  <a:schemeClr val="tx1"/>
                </a:solidFill>
                <a:effectLst/>
                <a:latin typeface="Arial" charset="0"/>
                <a:ea typeface="+mn-ea"/>
                <a:cs typeface="+mn-cs"/>
              </a:rPr>
              <a:t>	80       </a:t>
            </a:r>
            <a:r>
              <a:rPr lang="zh-CN" altLang="en-US" sz="1200" kern="1200" dirty="0">
                <a:solidFill>
                  <a:schemeClr val="tx1"/>
                </a:solidFill>
                <a:effectLst/>
                <a:latin typeface="Arial" charset="0"/>
                <a:ea typeface="+mn-ea"/>
                <a:cs typeface="+mn-cs"/>
              </a:rPr>
              <a:t>万维网服务器</a:t>
            </a:r>
            <a:r>
              <a:rPr lang="en-US" altLang="zh-CN" sz="1200" kern="1200" dirty="0">
                <a:solidFill>
                  <a:schemeClr val="tx1"/>
                </a:solidFill>
                <a:effectLst/>
                <a:latin typeface="Arial" charset="0"/>
                <a:ea typeface="+mn-ea"/>
                <a:cs typeface="+mn-cs"/>
              </a:rPr>
              <a:t>(HTTP)</a:t>
            </a:r>
            <a:endParaRPr lang="zh-CN" altLang="zh-CN" sz="1200" kern="1200" dirty="0">
              <a:solidFill>
                <a:schemeClr val="tx1"/>
              </a:solidFill>
              <a:effectLst/>
              <a:latin typeface="Arial" charset="0"/>
              <a:ea typeface="+mn-ea"/>
              <a:cs typeface="+mn-cs"/>
            </a:endParaRP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4</a:t>
            </a:r>
            <a:r>
              <a:rPr lang="zh-CN" altLang="zh-CN" sz="1200" kern="1200" dirty="0">
                <a:solidFill>
                  <a:schemeClr val="tx1"/>
                </a:solidFill>
                <a:effectLst/>
                <a:latin typeface="Arial" charset="0"/>
                <a:ea typeface="+mn-ea"/>
                <a:cs typeface="+mn-cs"/>
              </a:rPr>
              <a:t>）服务类型：网络的各种服务。如</a:t>
            </a:r>
            <a:r>
              <a:rPr lang="en-US" altLang="zh-CN" sz="1200" kern="1200" dirty="0">
                <a:solidFill>
                  <a:schemeClr val="tx1"/>
                </a:solidFill>
                <a:effectLst/>
                <a:latin typeface="Arial" charset="0"/>
                <a:ea typeface="+mn-ea"/>
                <a:cs typeface="+mn-cs"/>
              </a:rPr>
              <a:t>http</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telnet</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ftp</a:t>
            </a:r>
            <a:r>
              <a:rPr lang="zh-CN" altLang="zh-CN" sz="1200" kern="1200" dirty="0">
                <a:solidFill>
                  <a:schemeClr val="tx1"/>
                </a:solidFill>
                <a:effectLst/>
                <a:latin typeface="Arial" charset="0"/>
                <a:ea typeface="+mn-ea"/>
                <a:cs typeface="+mn-cs"/>
              </a:rPr>
              <a:t>、</a:t>
            </a:r>
            <a:r>
              <a:rPr lang="en-US" altLang="zh-CN" sz="1200" kern="1200" dirty="0" err="1">
                <a:solidFill>
                  <a:schemeClr val="tx1"/>
                </a:solidFill>
                <a:effectLst/>
                <a:latin typeface="Arial" charset="0"/>
                <a:ea typeface="+mn-ea"/>
                <a:cs typeface="+mn-cs"/>
              </a:rPr>
              <a:t>smtp</a:t>
            </a:r>
            <a:r>
              <a:rPr lang="zh-CN" altLang="zh-CN" sz="1200" kern="1200" dirty="0">
                <a:solidFill>
                  <a:schemeClr val="tx1"/>
                </a:solidFill>
                <a:effectLst/>
                <a:latin typeface="Arial" charset="0"/>
                <a:ea typeface="+mn-ea"/>
                <a:cs typeface="+mn-cs"/>
              </a:rPr>
              <a:t>。服务类型是</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层上面的应用层概念。</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5</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：传输层协议，</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Transfer Control Protocol</a:t>
            </a:r>
            <a:r>
              <a:rPr lang="zh-CN" altLang="zh-CN" sz="1200" kern="1200" dirty="0">
                <a:solidFill>
                  <a:schemeClr val="tx1"/>
                </a:solidFill>
                <a:effectLst/>
                <a:latin typeface="Arial" charset="0"/>
                <a:ea typeface="+mn-ea"/>
                <a:cs typeface="+mn-cs"/>
              </a:rPr>
              <a:t>的简称，是一种面向连接的、保证可靠传输的协议，通过</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协议基础上进行通信。</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6</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：传输层协议，</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User Datagram Protocol</a:t>
            </a:r>
            <a:r>
              <a:rPr lang="zh-CN" altLang="zh-CN" sz="1200" kern="1200" dirty="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是一个不可靠的协议，发送</a:t>
            </a:r>
            <a:r>
              <a:rPr lang="zh-CN" altLang="en-US" sz="1200" kern="1200" dirty="0">
                <a:solidFill>
                  <a:schemeClr val="tx1"/>
                </a:solidFill>
                <a:effectLst/>
                <a:latin typeface="Arial" charset="0"/>
                <a:ea typeface="+mn-ea"/>
                <a:cs typeface="+mn-cs"/>
              </a:rPr>
              <a:t>方</a:t>
            </a:r>
            <a:r>
              <a:rPr lang="zh-CN" altLang="zh-CN" sz="1200" kern="1200" dirty="0">
                <a:solidFill>
                  <a:schemeClr val="tx1"/>
                </a:solidFill>
                <a:effectLst/>
                <a:latin typeface="Arial" charset="0"/>
                <a:ea typeface="+mn-ea"/>
                <a:cs typeface="+mn-cs"/>
              </a:rPr>
              <a:t>所发送的数据包并不一定以相同的次序到达接收方。</a:t>
            </a:r>
          </a:p>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21</a:t>
            </a:fld>
            <a:endParaRPr lang="pt-PT" altLang="zh-CN" sz="120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mn-cs"/>
              </a:rPr>
              <a:t>21      </a:t>
            </a:r>
            <a:r>
              <a:rPr lang="zh-CN" altLang="en-US" sz="1200" kern="1200" dirty="0">
                <a:solidFill>
                  <a:schemeClr val="tx1"/>
                </a:solidFill>
                <a:effectLst/>
                <a:latin typeface="Arial" charset="0"/>
                <a:ea typeface="+mn-ea"/>
                <a:cs typeface="+mn-cs"/>
              </a:rPr>
              <a:t>文件传输服务器</a:t>
            </a:r>
            <a:r>
              <a:rPr lang="en-US" altLang="zh-CN" sz="1200" kern="1200" dirty="0">
                <a:solidFill>
                  <a:schemeClr val="tx1"/>
                </a:solidFill>
                <a:effectLst/>
                <a:latin typeface="Arial" charset="0"/>
                <a:ea typeface="+mn-ea"/>
                <a:cs typeface="+mn-cs"/>
              </a:rPr>
              <a:t>(</a:t>
            </a:r>
            <a:r>
              <a:rPr lang="zh-CN" altLang="en-US" sz="1200" kern="1200" dirty="0">
                <a:solidFill>
                  <a:schemeClr val="tx1"/>
                </a:solidFill>
                <a:effectLst/>
                <a:latin typeface="Arial" charset="0"/>
                <a:ea typeface="+mn-ea"/>
                <a:cs typeface="+mn-cs"/>
              </a:rPr>
              <a:t>控制连接</a:t>
            </a:r>
            <a:r>
              <a:rPr lang="en-US" altLang="zh-CN" sz="1200" kern="1200" dirty="0">
                <a:solidFill>
                  <a:schemeClr val="tx1"/>
                </a:solidFill>
                <a:effectLst/>
                <a:latin typeface="Arial" charset="0"/>
                <a:ea typeface="+mn-ea"/>
                <a:cs typeface="+mn-cs"/>
              </a:rPr>
              <a:t>)(FTP)</a:t>
            </a:r>
          </a:p>
          <a:p>
            <a:r>
              <a:rPr lang="en-US" altLang="zh-CN" sz="1200" kern="1200" dirty="0">
                <a:solidFill>
                  <a:schemeClr val="tx1"/>
                </a:solidFill>
                <a:effectLst/>
                <a:latin typeface="Arial" charset="0"/>
                <a:ea typeface="+mn-ea"/>
                <a:cs typeface="+mn-cs"/>
              </a:rPr>
              <a:t>23      </a:t>
            </a:r>
            <a:r>
              <a:rPr lang="zh-CN" altLang="en-US" sz="1200" kern="1200" dirty="0">
                <a:solidFill>
                  <a:schemeClr val="tx1"/>
                </a:solidFill>
                <a:effectLst/>
                <a:latin typeface="Arial" charset="0"/>
                <a:ea typeface="+mn-ea"/>
                <a:cs typeface="+mn-cs"/>
              </a:rPr>
              <a:t>运程终端服务器</a:t>
            </a:r>
            <a:r>
              <a:rPr lang="en-US" altLang="zh-CN" sz="1200" kern="1200" dirty="0">
                <a:solidFill>
                  <a:schemeClr val="tx1"/>
                </a:solidFill>
                <a:effectLst/>
                <a:latin typeface="Arial" charset="0"/>
                <a:ea typeface="+mn-ea"/>
                <a:cs typeface="+mn-cs"/>
              </a:rPr>
              <a:t>(TELNET)</a:t>
            </a:r>
          </a:p>
          <a:p>
            <a:r>
              <a:rPr lang="en-US" altLang="zh-CN" sz="1200" kern="1200" dirty="0">
                <a:solidFill>
                  <a:schemeClr val="tx1"/>
                </a:solidFill>
                <a:effectLst/>
                <a:latin typeface="Arial" charset="0"/>
                <a:ea typeface="+mn-ea"/>
                <a:cs typeface="+mn-cs"/>
              </a:rPr>
              <a:t>25      </a:t>
            </a:r>
            <a:r>
              <a:rPr lang="zh-CN" altLang="en-US" sz="1200" kern="1200" dirty="0">
                <a:solidFill>
                  <a:schemeClr val="tx1"/>
                </a:solidFill>
                <a:effectLst/>
                <a:latin typeface="Arial" charset="0"/>
                <a:ea typeface="+mn-ea"/>
                <a:cs typeface="+mn-cs"/>
              </a:rPr>
              <a:t>简单邮件传输服务器</a:t>
            </a:r>
            <a:r>
              <a:rPr lang="en-US" altLang="zh-CN" sz="1200" kern="1200" dirty="0">
                <a:solidFill>
                  <a:schemeClr val="tx1"/>
                </a:solidFill>
                <a:effectLst/>
                <a:latin typeface="Arial" charset="0"/>
                <a:ea typeface="+mn-ea"/>
                <a:cs typeface="+mn-cs"/>
              </a:rPr>
              <a:t>(SMTP)</a:t>
            </a:r>
          </a:p>
          <a:p>
            <a:r>
              <a:rPr lang="en-US" altLang="zh-CN" sz="1200" kern="1200" dirty="0">
                <a:solidFill>
                  <a:schemeClr val="tx1"/>
                </a:solidFill>
                <a:effectLst/>
                <a:latin typeface="Arial" charset="0"/>
                <a:ea typeface="+mn-ea"/>
                <a:cs typeface="+mn-cs"/>
              </a:rPr>
              <a:t>80       </a:t>
            </a:r>
            <a:r>
              <a:rPr lang="zh-CN" altLang="en-US" sz="1200" kern="1200" dirty="0">
                <a:solidFill>
                  <a:schemeClr val="tx1"/>
                </a:solidFill>
                <a:effectLst/>
                <a:latin typeface="Arial" charset="0"/>
                <a:ea typeface="+mn-ea"/>
                <a:cs typeface="+mn-cs"/>
              </a:rPr>
              <a:t>万维网服务器</a:t>
            </a:r>
            <a:r>
              <a:rPr lang="en-US" altLang="zh-CN" sz="1200" kern="1200" dirty="0">
                <a:solidFill>
                  <a:schemeClr val="tx1"/>
                </a:solidFill>
                <a:effectLst/>
                <a:latin typeface="Arial" charset="0"/>
                <a:ea typeface="+mn-ea"/>
                <a:cs typeface="+mn-cs"/>
              </a:rPr>
              <a:t>(HTTP)</a:t>
            </a:r>
            <a:endParaRPr lang="zh-CN" altLang="zh-CN" sz="1200" kern="1200" dirty="0">
              <a:solidFill>
                <a:schemeClr val="tx1"/>
              </a:solidFill>
              <a:effectLst/>
              <a:latin typeface="Arial" charset="0"/>
              <a:ea typeface="+mn-ea"/>
              <a:cs typeface="+mn-cs"/>
            </a:endParaRPr>
          </a:p>
          <a:p>
            <a:endParaRPr lang="en-US" altLang="zh-CN" dirty="0"/>
          </a:p>
          <a:p>
            <a:r>
              <a:rPr lang="en-US" altLang="zh-CN" dirty="0" err="1"/>
              <a:t>mysql</a:t>
            </a:r>
            <a:r>
              <a:rPr lang="en-US" altLang="zh-CN" dirty="0"/>
              <a:t> </a:t>
            </a:r>
            <a:r>
              <a:rPr lang="zh-CN" altLang="en-US" dirty="0"/>
              <a:t>端口 </a:t>
            </a:r>
            <a:r>
              <a:rPr lang="en-US" altLang="zh-CN" dirty="0"/>
              <a:t>3306</a:t>
            </a:r>
          </a:p>
          <a:p>
            <a:r>
              <a:rPr lang="en-US" altLang="zh-CN" dirty="0"/>
              <a:t>SQL Server</a:t>
            </a:r>
            <a:r>
              <a:rPr lang="zh-CN" altLang="en-US" dirty="0"/>
              <a:t>服务使用两个端口：</a:t>
            </a:r>
            <a:r>
              <a:rPr lang="en-US" altLang="zh-CN" dirty="0"/>
              <a:t>TCP-1433</a:t>
            </a:r>
            <a:r>
              <a:rPr lang="zh-CN" altLang="en-US" dirty="0"/>
              <a:t>、</a:t>
            </a:r>
            <a:r>
              <a:rPr lang="en-US" altLang="zh-CN" dirty="0"/>
              <a:t>UDP-1434</a:t>
            </a:r>
            <a:r>
              <a:rPr lang="zh-CN" altLang="en-US" dirty="0"/>
              <a:t>。其中</a:t>
            </a:r>
            <a:r>
              <a:rPr lang="en-US" altLang="zh-CN" dirty="0"/>
              <a:t>1433</a:t>
            </a:r>
            <a:r>
              <a:rPr lang="zh-CN" altLang="en-US" dirty="0"/>
              <a:t>用于供</a:t>
            </a:r>
            <a:r>
              <a:rPr lang="en-US" altLang="zh-CN" dirty="0"/>
              <a:t>SQL Server</a:t>
            </a:r>
            <a:r>
              <a:rPr lang="zh-CN" altLang="en-US" dirty="0"/>
              <a:t>对外提供服务，</a:t>
            </a:r>
            <a:r>
              <a:rPr lang="en-US" altLang="zh-CN" dirty="0"/>
              <a:t>1434</a:t>
            </a:r>
            <a:r>
              <a:rPr lang="zh-CN" altLang="en-US" dirty="0"/>
              <a:t>用于向请求者返回</a:t>
            </a:r>
            <a:r>
              <a:rPr lang="en-US" altLang="zh-CN" dirty="0"/>
              <a:t>SQL Server</a:t>
            </a:r>
            <a:r>
              <a:rPr lang="zh-CN" altLang="en-US" dirty="0"/>
              <a:t>使用了哪个</a:t>
            </a:r>
            <a:r>
              <a:rPr lang="en-US" altLang="zh-CN" dirty="0"/>
              <a:t>TCP/IP</a:t>
            </a:r>
            <a:r>
              <a:rPr lang="zh-CN" altLang="en-US" dirty="0"/>
              <a:t>端口</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5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05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9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6758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3473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Tree>
    <p:extLst>
      <p:ext uri="{BB962C8B-B14F-4D97-AF65-F5344CB8AC3E}">
        <p14:creationId xmlns:p14="http://schemas.microsoft.com/office/powerpoint/2010/main" val="420906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7127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第十五章  </a:t>
            </a:r>
            <a:r>
              <a:rPr lang="zh-CN" altLang="en-US" dirty="0"/>
              <a:t>网络编程</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C/S</a:t>
            </a:r>
            <a:r>
              <a:rPr lang="zh-CN" altLang="en-US"/>
              <a:t>模式应用程序</a:t>
            </a:r>
            <a:endParaRPr lang="zh-CN" altLang="en-US" dirty="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a:t>在网络编程中，</a:t>
            </a:r>
            <a:r>
              <a:rPr lang="en-US" altLang="zh-CN" dirty="0"/>
              <a:t>C/S</a:t>
            </a:r>
            <a:r>
              <a:rPr lang="zh-CN" altLang="en-US" dirty="0"/>
              <a:t>模式应用程序的开发，需要同时开发客户端应用程序和服务器端应用程序。</a:t>
            </a:r>
            <a:endParaRPr lang="en-US" altLang="zh-CN" dirty="0"/>
          </a:p>
          <a:p>
            <a:pPr lvl="1">
              <a:lnSpc>
                <a:spcPct val="150000"/>
              </a:lnSpc>
            </a:pPr>
            <a:r>
              <a:rPr lang="zh-CN" altLang="en-US" dirty="0"/>
              <a:t>服务器端应用程序开发步骤：</a:t>
            </a:r>
            <a:endParaRPr lang="en-US" altLang="zh-CN" dirty="0"/>
          </a:p>
          <a:p>
            <a:pPr lvl="2">
              <a:lnSpc>
                <a:spcPct val="150000"/>
              </a:lnSpc>
            </a:pPr>
            <a:r>
              <a:rPr lang="zh-CN" altLang="en-US" dirty="0"/>
              <a:t>服务器端监听特定端口。</a:t>
            </a:r>
            <a:endParaRPr lang="en-US" altLang="zh-CN" dirty="0"/>
          </a:p>
          <a:p>
            <a:pPr lvl="2">
              <a:lnSpc>
                <a:spcPct val="150000"/>
              </a:lnSpc>
            </a:pPr>
            <a:r>
              <a:rPr lang="zh-CN" altLang="en-US" dirty="0"/>
              <a:t>服务器端接收客户端连接。</a:t>
            </a:r>
            <a:endParaRPr lang="en-US" altLang="zh-CN" dirty="0"/>
          </a:p>
          <a:p>
            <a:pPr lvl="2">
              <a:lnSpc>
                <a:spcPct val="150000"/>
              </a:lnSpc>
            </a:pPr>
            <a:r>
              <a:rPr lang="zh-CN" altLang="en-US" dirty="0"/>
              <a:t>服务器端接收客户端请求数据，解析并处理请求数据；服务器端封装响应数据，发送给客户端端。</a:t>
            </a:r>
            <a:endParaRPr lang="en-US" altLang="zh-CN" dirty="0"/>
          </a:p>
          <a:p>
            <a:pPr lvl="2">
              <a:lnSpc>
                <a:spcPct val="150000"/>
              </a:lnSpc>
            </a:pPr>
            <a:r>
              <a:rPr lang="zh-CN" altLang="en-US" dirty="0"/>
              <a:t>服务器端关闭网络连接。</a:t>
            </a:r>
            <a:endParaRPr lang="en-US" altLang="zh-CN" dirty="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B/S</a:t>
            </a:r>
            <a:r>
              <a:rPr lang="zh-CN" altLang="en-US"/>
              <a:t>模式应用程序</a:t>
            </a:r>
            <a:endParaRPr lang="zh-CN" altLang="en-US" dirty="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a:t>B/S</a:t>
            </a:r>
            <a:r>
              <a:rPr lang="zh-CN" altLang="en-US" dirty="0"/>
              <a:t>模式应用程序的开发，由于客户端统一使用浏览器访问，只需要开发服务器端应用程序即可。</a:t>
            </a:r>
            <a:endParaRPr lang="en-US" altLang="zh-CN" dirty="0"/>
          </a:p>
          <a:p>
            <a:pPr lvl="1">
              <a:lnSpc>
                <a:spcPct val="150000"/>
              </a:lnSpc>
            </a:pPr>
            <a:r>
              <a:rPr lang="zh-CN" altLang="en-US" dirty="0"/>
              <a:t>由于客户端使用浏览器访问，服务器端应用程序本质上属于</a:t>
            </a:r>
            <a:r>
              <a:rPr lang="en-US" altLang="zh-CN" dirty="0"/>
              <a:t>Web</a:t>
            </a:r>
            <a:r>
              <a:rPr lang="zh-CN" altLang="en-US" dirty="0"/>
              <a:t>应用程序；浏览器和服务器通信协议采用</a:t>
            </a:r>
            <a:r>
              <a:rPr lang="en-US" altLang="zh-CN" dirty="0"/>
              <a:t>HTTP</a:t>
            </a:r>
            <a:r>
              <a:rPr lang="zh-CN" altLang="en-US" dirty="0"/>
              <a:t>协议。</a:t>
            </a:r>
            <a:endParaRPr lang="en-US" altLang="zh-CN" dirty="0"/>
          </a:p>
          <a:p>
            <a:pPr lvl="1">
              <a:lnSpc>
                <a:spcPct val="150000"/>
              </a:lnSpc>
            </a:pPr>
            <a:r>
              <a:rPr lang="en-US" altLang="zh-CN" dirty="0"/>
              <a:t>Web</a:t>
            </a:r>
            <a:r>
              <a:rPr lang="zh-CN" altLang="en-US" dirty="0"/>
              <a:t>应用程序的开发过程在后续课程中详细介绍，在此不再赘述。</a:t>
            </a:r>
            <a:endParaRPr lang="en-US" altLang="zh-CN" dirty="0"/>
          </a:p>
        </p:txBody>
      </p:sp>
    </p:spTree>
    <p:extLst>
      <p:ext uri="{BB962C8B-B14F-4D97-AF65-F5344CB8AC3E}">
        <p14:creationId xmlns:p14="http://schemas.microsoft.com/office/powerpoint/2010/main" val="374246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网络编程核心类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语言中，实现网络编程需要使用两个核心类包。</a:t>
            </a:r>
            <a:endParaRPr lang="en-US" altLang="zh-CN" dirty="0"/>
          </a:p>
          <a:p>
            <a:pPr lvl="1">
              <a:lnSpc>
                <a:spcPct val="150000"/>
              </a:lnSpc>
            </a:pPr>
            <a:r>
              <a:rPr lang="en-US" altLang="zh-CN" dirty="0"/>
              <a:t>java.net.*</a:t>
            </a:r>
            <a:r>
              <a:rPr lang="zh-CN" altLang="en-US" dirty="0"/>
              <a:t>：网络类包，涵盖常用网络操作类。</a:t>
            </a:r>
            <a:endParaRPr lang="en-US" altLang="zh-CN" dirty="0"/>
          </a:p>
          <a:p>
            <a:pPr lvl="1">
              <a:lnSpc>
                <a:spcPct val="150000"/>
              </a:lnSpc>
            </a:pPr>
            <a:r>
              <a:rPr lang="en-US" altLang="zh-CN" dirty="0"/>
              <a:t>java.io.*</a:t>
            </a:r>
            <a:r>
              <a:rPr lang="zh-CN" altLang="en-US" dirty="0"/>
              <a:t>：数据消息传输包，在网络双方进行数据传递需要使用该包中的类。</a:t>
            </a:r>
            <a:endParaRPr lang="en-US" altLang="zh-C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5" y="2852936"/>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及应用</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使用</a:t>
            </a:r>
            <a:r>
              <a:rPr lang="en-US" altLang="zh-CN" dirty="0"/>
              <a:t>Socket</a:t>
            </a:r>
            <a:r>
              <a:rPr lang="zh-CN" altLang="en-US" dirty="0"/>
              <a:t>进行网络编程，从网络传输层角度进行分析，适用于绝大多数网络连接方式；但是需要开发人员熟练掌握网络传输、网络协议等基础知识，开发难度较大。</a:t>
            </a:r>
            <a:endParaRPr lang="en-US" altLang="zh-CN" dirty="0"/>
          </a:p>
          <a:p>
            <a:pPr>
              <a:lnSpc>
                <a:spcPct val="150000"/>
              </a:lnSpc>
            </a:pPr>
            <a:r>
              <a:rPr lang="zh-CN" altLang="en-US" dirty="0"/>
              <a:t>在</a:t>
            </a:r>
            <a:r>
              <a:rPr lang="en-US" altLang="zh-CN" dirty="0"/>
              <a:t>Java</a:t>
            </a:r>
            <a:r>
              <a:rPr lang="zh-CN" altLang="en-US" dirty="0"/>
              <a:t>语言中，提供了一组</a:t>
            </a:r>
            <a:r>
              <a:rPr lang="en-US" altLang="zh-CN" dirty="0"/>
              <a:t>URL</a:t>
            </a:r>
            <a:r>
              <a:rPr lang="zh-CN" altLang="en-US" dirty="0"/>
              <a:t>处理类，封装了</a:t>
            </a:r>
            <a:r>
              <a:rPr lang="en-US" altLang="zh-CN" dirty="0"/>
              <a:t>Socket</a:t>
            </a:r>
            <a:r>
              <a:rPr lang="zh-CN" altLang="en-US" dirty="0"/>
              <a:t>编程技术的实现细节，用来方便开发人员进行网络连接、网络数据传输等常用的网络任务。</a:t>
            </a:r>
            <a:endParaRPr lang="en-US" altLang="zh-CN" dirty="0"/>
          </a:p>
          <a:p>
            <a:pPr lvl="1">
              <a:lnSpc>
                <a:spcPct val="150000"/>
              </a:lnSpc>
            </a:pPr>
            <a:r>
              <a:rPr lang="zh-CN" altLang="en-US" dirty="0"/>
              <a:t>直接使用</a:t>
            </a:r>
            <a:r>
              <a:rPr lang="en-US" altLang="zh-CN" dirty="0"/>
              <a:t>URL</a:t>
            </a:r>
            <a:r>
              <a:rPr lang="zh-CN" altLang="en-US" dirty="0"/>
              <a:t>类，可以方便地处理各种常见协议的网络连接。</a:t>
            </a:r>
            <a:endParaRPr lang="en-US" altLang="zh-CN" dirty="0"/>
          </a:p>
          <a:p>
            <a:pPr lvl="1">
              <a:lnSpc>
                <a:spcPct val="150000"/>
              </a:lnSpc>
            </a:pPr>
            <a:r>
              <a:rPr lang="zh-CN" altLang="en-US" dirty="0"/>
              <a:t>使用</a:t>
            </a:r>
            <a:r>
              <a:rPr lang="en-US" altLang="zh-CN" dirty="0"/>
              <a:t>URL</a:t>
            </a:r>
            <a:r>
              <a:rPr lang="zh-CN" altLang="en-US" dirty="0"/>
              <a:t>类进行网络连接，相当于直接进行远程输入</a:t>
            </a:r>
            <a:r>
              <a:rPr lang="en-US" altLang="zh-CN" dirty="0"/>
              <a:t>/</a:t>
            </a:r>
            <a:r>
              <a:rPr lang="zh-CN" altLang="en-US" dirty="0"/>
              <a:t>输出流操作，只需开发人员熟练掌握常用</a:t>
            </a:r>
            <a:r>
              <a:rPr lang="en-US" altLang="zh-CN" dirty="0"/>
              <a:t>IO</a:t>
            </a:r>
            <a:r>
              <a:rPr lang="zh-CN" altLang="en-US" dirty="0"/>
              <a:t>操作即可，大大降低开发难度。</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a:t>URL</a:t>
            </a:r>
            <a:r>
              <a:rPr lang="zh-CN" altLang="en-US" dirty="0"/>
              <a:t>类：统一资源定位符，指向互联网“资源”的指针。</a:t>
            </a:r>
            <a:endParaRPr lang="en-US" altLang="zh-CN" dirty="0"/>
          </a:p>
          <a:p>
            <a:pPr lvl="1">
              <a:lnSpc>
                <a:spcPct val="150000"/>
              </a:lnSpc>
            </a:pPr>
            <a:r>
              <a:rPr lang="zh-CN" altLang="en-US" dirty="0"/>
              <a:t>常用构造方法：</a:t>
            </a:r>
            <a:endParaRPr lang="en-US" altLang="zh-CN" dirty="0"/>
          </a:p>
          <a:p>
            <a:pPr lvl="2">
              <a:lnSpc>
                <a:spcPct val="150000"/>
              </a:lnSpc>
            </a:pPr>
            <a:r>
              <a:rPr lang="en-US" altLang="zh-CN" dirty="0"/>
              <a:t>URL(String </a:t>
            </a:r>
            <a:r>
              <a:rPr lang="en-US" altLang="zh-CN" dirty="0" err="1"/>
              <a:t>url</a:t>
            </a:r>
            <a:r>
              <a:rPr lang="en-US" altLang="zh-CN" dirty="0"/>
              <a:t>); 	// </a:t>
            </a:r>
            <a:r>
              <a:rPr lang="zh-CN" altLang="en-US" dirty="0"/>
              <a:t>通过给定字符串建立</a:t>
            </a:r>
            <a:r>
              <a:rPr lang="en-US" altLang="zh-CN" dirty="0"/>
              <a:t>URL</a:t>
            </a:r>
            <a:r>
              <a:rPr lang="zh-CN" altLang="en-US" dirty="0"/>
              <a:t>对象</a:t>
            </a:r>
            <a:endParaRPr lang="en-US" altLang="zh-CN" dirty="0"/>
          </a:p>
          <a:p>
            <a:pPr lvl="1">
              <a:lnSpc>
                <a:spcPct val="150000"/>
              </a:lnSpc>
            </a:pPr>
            <a:r>
              <a:rPr lang="zh-CN" altLang="en-US" dirty="0"/>
              <a:t>常用方法：</a:t>
            </a:r>
            <a:endParaRPr lang="en-US" altLang="zh-CN" dirty="0"/>
          </a:p>
          <a:p>
            <a:pPr lvl="2">
              <a:lnSpc>
                <a:spcPct val="150000"/>
              </a:lnSpc>
            </a:pPr>
            <a:r>
              <a:rPr lang="en-US" altLang="zh-CN" dirty="0" err="1"/>
              <a:t>InputStream</a:t>
            </a:r>
            <a:r>
              <a:rPr lang="en-US" altLang="zh-CN" dirty="0"/>
              <a:t>  </a:t>
            </a:r>
            <a:r>
              <a:rPr lang="en-US" altLang="zh-CN" dirty="0" err="1"/>
              <a:t>openStream</a:t>
            </a:r>
            <a:r>
              <a:rPr lang="en-US" altLang="zh-CN" dirty="0"/>
              <a:t>();	// </a:t>
            </a:r>
            <a:r>
              <a:rPr lang="zh-CN" altLang="en-US" dirty="0"/>
              <a:t>打开当前</a:t>
            </a:r>
            <a:r>
              <a:rPr lang="en-US" altLang="zh-CN" dirty="0"/>
              <a:t>URL</a:t>
            </a:r>
            <a:r>
              <a:rPr lang="zh-CN" altLang="en-US" dirty="0"/>
              <a:t>连接的输入流</a:t>
            </a:r>
            <a:endParaRPr lang="en-US" altLang="zh-CN" dirty="0"/>
          </a:p>
          <a:p>
            <a:pPr lvl="2">
              <a:lnSpc>
                <a:spcPct val="150000"/>
              </a:lnSpc>
            </a:pPr>
            <a:r>
              <a:rPr lang="en-US" altLang="zh-CN" dirty="0" err="1"/>
              <a:t>URLConnection</a:t>
            </a:r>
            <a:r>
              <a:rPr lang="en-US" altLang="zh-CN" dirty="0"/>
              <a:t>  </a:t>
            </a:r>
            <a:r>
              <a:rPr lang="en-US" altLang="zh-CN" dirty="0" err="1"/>
              <a:t>openConnection</a:t>
            </a:r>
            <a:r>
              <a:rPr lang="en-US" altLang="zh-CN" dirty="0"/>
              <a:t>(); 	// </a:t>
            </a:r>
            <a:r>
              <a:rPr lang="zh-CN" altLang="en-US" dirty="0"/>
              <a:t>建立</a:t>
            </a:r>
            <a:r>
              <a:rPr lang="en-US" altLang="zh-CN" dirty="0"/>
              <a:t>URL</a:t>
            </a:r>
            <a:r>
              <a:rPr lang="zh-CN" altLang="en-US" dirty="0"/>
              <a:t>网络连接</a:t>
            </a:r>
            <a:endParaRPr lang="en-US" altLang="zh-CN" dirty="0"/>
          </a:p>
          <a:p>
            <a:pPr lvl="1">
              <a:lnSpc>
                <a:spcPct val="150000"/>
              </a:lnSpc>
            </a:pPr>
            <a:r>
              <a:rPr lang="zh-CN" altLang="en-US" dirty="0"/>
              <a:t>详细请查看：</a:t>
            </a:r>
            <a:r>
              <a:rPr lang="en-US" altLang="zh-CN" dirty="0">
                <a:hlinkClick r:id="rId3"/>
              </a:rPr>
              <a:t>http://docs.oracle.com/javase/7/docs/api/java/net/URL.html</a:t>
            </a:r>
            <a:endParaRPr lang="en-US" altLang="zh-CN" dirty="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a:xfrm>
            <a:off x="609600" y="1160749"/>
            <a:ext cx="9734872" cy="4965415"/>
          </a:xfrm>
        </p:spPr>
        <p:txBody>
          <a:bodyPr/>
          <a:lstStyle/>
          <a:p>
            <a:r>
              <a:rPr lang="en-US" altLang="zh-CN" dirty="0"/>
              <a:t>URL</a:t>
            </a:r>
            <a:r>
              <a:rPr lang="zh-CN" altLang="en-US" dirty="0"/>
              <a:t>类：</a:t>
            </a:r>
            <a:endParaRPr lang="en-US" altLang="zh-CN" dirty="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p>
          <a:p>
            <a:pPr eaLnBrk="0" hangingPunct="0">
              <a:spcBef>
                <a:spcPct val="20000"/>
              </a:spcBef>
            </a:pP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a:t>URLConnection</a:t>
            </a:r>
            <a:r>
              <a:rPr lang="zh-CN" altLang="en-US" dirty="0"/>
              <a:t>类：应用程序和 </a:t>
            </a:r>
            <a:r>
              <a:rPr lang="en-US" altLang="zh-CN" dirty="0"/>
              <a:t>URL </a:t>
            </a:r>
            <a:r>
              <a:rPr lang="zh-CN" altLang="en-US" dirty="0"/>
              <a:t>之间的通信链接，用于读取和写入此 </a:t>
            </a:r>
            <a:r>
              <a:rPr lang="en-US" altLang="zh-CN" dirty="0"/>
              <a:t>URL </a:t>
            </a:r>
            <a:r>
              <a:rPr lang="zh-CN" altLang="en-US" dirty="0"/>
              <a:t>引用的资源。</a:t>
            </a:r>
            <a:endParaRPr lang="en-US" altLang="zh-CN" dirty="0"/>
          </a:p>
          <a:p>
            <a:pPr lvl="1">
              <a:lnSpc>
                <a:spcPct val="150000"/>
              </a:lnSpc>
            </a:pPr>
            <a:r>
              <a:rPr lang="zh-CN" altLang="en-US" dirty="0"/>
              <a:t>对象建立方法：</a:t>
            </a:r>
            <a:endParaRPr lang="en-US" altLang="zh-CN" dirty="0"/>
          </a:p>
          <a:p>
            <a:pPr lvl="2">
              <a:lnSpc>
                <a:spcPct val="150000"/>
              </a:lnSpc>
            </a:pPr>
            <a:r>
              <a:rPr lang="zh-CN" altLang="en-US" dirty="0"/>
              <a:t>通过</a:t>
            </a:r>
            <a:r>
              <a:rPr lang="en-US" altLang="zh-CN" dirty="0"/>
              <a:t>URL</a:t>
            </a:r>
            <a:r>
              <a:rPr lang="zh-CN" altLang="en-US" dirty="0"/>
              <a:t>对象的</a:t>
            </a:r>
            <a:r>
              <a:rPr lang="en-US" altLang="zh-CN" dirty="0" err="1"/>
              <a:t>openConnection</a:t>
            </a:r>
            <a:r>
              <a:rPr lang="en-US" altLang="zh-CN" dirty="0"/>
              <a:t>()</a:t>
            </a:r>
            <a:r>
              <a:rPr lang="zh-CN" altLang="en-US" dirty="0"/>
              <a:t>方法创建</a:t>
            </a:r>
            <a:endParaRPr lang="en-US" altLang="zh-CN" dirty="0"/>
          </a:p>
          <a:p>
            <a:pPr lvl="2">
              <a:lnSpc>
                <a:spcPct val="150000"/>
              </a:lnSpc>
            </a:pPr>
            <a:r>
              <a:rPr lang="zh-CN" altLang="en-US" dirty="0"/>
              <a:t>使用构造方法：</a:t>
            </a:r>
            <a:r>
              <a:rPr lang="en-US" altLang="zh-CN" dirty="0" err="1"/>
              <a:t>URLConnection</a:t>
            </a:r>
            <a:r>
              <a:rPr lang="en-US" altLang="zh-CN" dirty="0"/>
              <a:t>( URL  </a:t>
            </a:r>
            <a:r>
              <a:rPr lang="en-US" altLang="zh-CN" dirty="0" err="1"/>
              <a:t>url</a:t>
            </a:r>
            <a:r>
              <a:rPr lang="en-US" altLang="zh-CN" dirty="0"/>
              <a:t>);</a:t>
            </a:r>
          </a:p>
          <a:p>
            <a:pPr lvl="1">
              <a:lnSpc>
                <a:spcPct val="150000"/>
              </a:lnSpc>
            </a:pPr>
            <a:r>
              <a:rPr lang="zh-CN" altLang="en-US" dirty="0"/>
              <a:t>常用方法：</a:t>
            </a:r>
            <a:endParaRPr lang="en-US" altLang="zh-CN" dirty="0"/>
          </a:p>
          <a:p>
            <a:pPr lvl="2">
              <a:lnSpc>
                <a:spcPct val="150000"/>
              </a:lnSpc>
            </a:pPr>
            <a:r>
              <a:rPr lang="zh-CN" altLang="en-US" dirty="0"/>
              <a:t>获得响应消息头类方法：</a:t>
            </a:r>
            <a:r>
              <a:rPr lang="en-US" altLang="zh-CN" dirty="0" err="1"/>
              <a:t>getContentType</a:t>
            </a:r>
            <a:r>
              <a:rPr lang="en-US" altLang="zh-CN" dirty="0"/>
              <a:t>()</a:t>
            </a:r>
            <a:r>
              <a:rPr lang="zh-CN" altLang="en-US" dirty="0"/>
              <a:t>、</a:t>
            </a:r>
            <a:r>
              <a:rPr lang="en-US" altLang="zh-CN" dirty="0" err="1"/>
              <a:t>getContentLength</a:t>
            </a:r>
            <a:r>
              <a:rPr lang="en-US" altLang="zh-CN" dirty="0"/>
              <a:t>()</a:t>
            </a:r>
            <a:r>
              <a:rPr lang="zh-CN" altLang="en-US" dirty="0"/>
              <a:t>、</a:t>
            </a:r>
            <a:r>
              <a:rPr lang="en-US" altLang="zh-CN" dirty="0" err="1"/>
              <a:t>getContentEncoding</a:t>
            </a:r>
            <a:r>
              <a:rPr lang="en-US" altLang="zh-CN" dirty="0"/>
              <a:t>()</a:t>
            </a:r>
            <a:r>
              <a:rPr lang="zh-CN" altLang="en-US" dirty="0"/>
              <a:t>、</a:t>
            </a:r>
            <a:r>
              <a:rPr lang="en-US" altLang="zh-CN" dirty="0"/>
              <a:t>……</a:t>
            </a:r>
          </a:p>
          <a:p>
            <a:pPr lvl="2">
              <a:lnSpc>
                <a:spcPct val="150000"/>
              </a:lnSpc>
            </a:pPr>
            <a:r>
              <a:rPr lang="zh-CN" altLang="en-US" dirty="0"/>
              <a:t>获得响应消息主体：</a:t>
            </a:r>
            <a:r>
              <a:rPr lang="en-US" altLang="zh-CN" dirty="0" err="1"/>
              <a:t>getContent</a:t>
            </a:r>
            <a:r>
              <a:rPr lang="en-US" altLang="zh-CN" dirty="0"/>
              <a:t>()</a:t>
            </a:r>
          </a:p>
          <a:p>
            <a:pPr lvl="2">
              <a:lnSpc>
                <a:spcPct val="150000"/>
              </a:lnSpc>
            </a:pPr>
            <a:r>
              <a:rPr lang="zh-CN" altLang="en-US" dirty="0"/>
              <a:t>获得当前连接输入</a:t>
            </a:r>
            <a:r>
              <a:rPr lang="en-US" altLang="zh-CN" dirty="0"/>
              <a:t>/</a:t>
            </a:r>
            <a:r>
              <a:rPr lang="zh-CN" altLang="en-US" dirty="0"/>
              <a:t>输出流对象：</a:t>
            </a:r>
            <a:r>
              <a:rPr lang="en-US" altLang="zh-CN" dirty="0" err="1"/>
              <a:t>getInputStream</a:t>
            </a:r>
            <a:r>
              <a:rPr lang="en-US" altLang="zh-CN" dirty="0"/>
              <a:t>()</a:t>
            </a:r>
            <a:r>
              <a:rPr lang="zh-CN" altLang="en-US" dirty="0"/>
              <a:t>、</a:t>
            </a:r>
            <a:r>
              <a:rPr lang="en-US" altLang="zh-CN" dirty="0" err="1"/>
              <a:t>getOutputStream</a:t>
            </a:r>
            <a:r>
              <a:rPr lang="en-US" altLang="zh-CN" dirty="0"/>
              <a:t>()</a:t>
            </a:r>
          </a:p>
          <a:p>
            <a:pPr lvl="1">
              <a:lnSpc>
                <a:spcPct val="150000"/>
              </a:lnSpc>
            </a:pPr>
            <a:r>
              <a:rPr lang="zh-CN" altLang="en-US" dirty="0"/>
              <a:t>具体查看：</a:t>
            </a:r>
            <a:r>
              <a:rPr lang="en-US" altLang="zh-CN" dirty="0">
                <a:hlinkClick r:id="rId3"/>
              </a:rPr>
              <a:t>http://docs.oracle.com/javase/7/docs/api/java/net/URLConnection.html</a:t>
            </a:r>
            <a:endParaRPr lang="en-US" altLang="zh-CN" dirty="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7" end="7"/>
                                            </p:txEl>
                                          </p:spTgt>
                                        </p:tgtEl>
                                        <p:attrNameLst>
                                          <p:attrName>style.visibility</p:attrName>
                                        </p:attrNameLst>
                                      </p:cBhvr>
                                      <p:to>
                                        <p:strVal val="visible"/>
                                      </p:to>
                                    </p:set>
                                    <p:animEffect transition="in" filter="fade">
                                      <p:cBhvr>
                                        <p:cTn id="22" dur="1000"/>
                                        <p:tgtEl>
                                          <p:spTgt spid="8195">
                                            <p:txEl>
                                              <p:pRg st="7" end="7"/>
                                            </p:txEl>
                                          </p:spTgt>
                                        </p:tgtEl>
                                      </p:cBhvr>
                                    </p:animEffect>
                                    <p:anim calcmode="lin" valueType="num">
                                      <p:cBhvr>
                                        <p:cTn id="23"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animEffect transition="in" filter="fade">
                                      <p:cBhvr>
                                        <p:cTn id="29" dur="1000"/>
                                        <p:tgtEl>
                                          <p:spTgt spid="8195">
                                            <p:txEl>
                                              <p:pRg st="8" end="8"/>
                                            </p:txEl>
                                          </p:spTgt>
                                        </p:tgtEl>
                                      </p:cBhvr>
                                    </p:animEffect>
                                    <p:anim calcmode="lin" valueType="num">
                                      <p:cBhvr>
                                        <p:cTn id="30"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a:t>类：</a:t>
            </a:r>
            <a:endParaRPr lang="en-US" altLang="zh-CN" dirty="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err="1"/>
              <a:t>HttpURLConnection</a:t>
            </a:r>
            <a:r>
              <a:rPr lang="zh-CN" altLang="en-US" dirty="0"/>
              <a:t>类：特定支持</a:t>
            </a:r>
            <a:r>
              <a:rPr lang="en-US" altLang="zh-CN" dirty="0"/>
              <a:t>HTTP</a:t>
            </a:r>
            <a:r>
              <a:rPr lang="zh-CN" altLang="en-US" dirty="0"/>
              <a:t>协议的</a:t>
            </a:r>
            <a:r>
              <a:rPr lang="en-US" altLang="zh-CN" dirty="0" err="1"/>
              <a:t>URLConnection</a:t>
            </a:r>
            <a:r>
              <a:rPr lang="zh-CN" altLang="en-US" dirty="0"/>
              <a:t>。</a:t>
            </a:r>
            <a:endParaRPr lang="en-US" altLang="zh-CN" dirty="0"/>
          </a:p>
          <a:p>
            <a:pPr lvl="1">
              <a:lnSpc>
                <a:spcPct val="150000"/>
              </a:lnSpc>
            </a:pPr>
            <a:r>
              <a:rPr lang="zh-CN" altLang="en-US" dirty="0"/>
              <a:t>对象建立方法：</a:t>
            </a:r>
            <a:endParaRPr lang="en-US" altLang="zh-CN" dirty="0"/>
          </a:p>
          <a:p>
            <a:pPr lvl="2">
              <a:lnSpc>
                <a:spcPct val="150000"/>
              </a:lnSpc>
            </a:pPr>
            <a:r>
              <a:rPr lang="zh-CN" altLang="en-US" dirty="0"/>
              <a:t>通过</a:t>
            </a:r>
            <a:r>
              <a:rPr lang="en-US" altLang="zh-CN" dirty="0"/>
              <a:t>URL</a:t>
            </a:r>
            <a:r>
              <a:rPr lang="zh-CN" altLang="en-US" dirty="0"/>
              <a:t>对象的</a:t>
            </a:r>
            <a:r>
              <a:rPr lang="en-US" altLang="zh-CN" dirty="0" err="1"/>
              <a:t>openConnection</a:t>
            </a:r>
            <a:r>
              <a:rPr lang="en-US" altLang="zh-CN" dirty="0"/>
              <a:t>()</a:t>
            </a:r>
            <a:r>
              <a:rPr lang="zh-CN" altLang="en-US" dirty="0"/>
              <a:t>方法创建，强制转换为目标对象</a:t>
            </a:r>
            <a:endParaRPr lang="en-US" altLang="zh-CN" dirty="0"/>
          </a:p>
          <a:p>
            <a:pPr lvl="2">
              <a:lnSpc>
                <a:spcPct val="150000"/>
              </a:lnSpc>
            </a:pPr>
            <a:r>
              <a:rPr lang="zh-CN" altLang="en-US" dirty="0"/>
              <a:t>使用构造方法：</a:t>
            </a:r>
            <a:r>
              <a:rPr lang="en-US" altLang="zh-CN" dirty="0" err="1"/>
              <a:t>HttpURLConnection</a:t>
            </a:r>
            <a:r>
              <a:rPr lang="en-US" altLang="zh-CN" dirty="0"/>
              <a:t>( URL  </a:t>
            </a:r>
            <a:r>
              <a:rPr lang="en-US" altLang="zh-CN" dirty="0" err="1"/>
              <a:t>url</a:t>
            </a:r>
            <a:r>
              <a:rPr lang="en-US" altLang="zh-CN" dirty="0"/>
              <a:t>);</a:t>
            </a:r>
          </a:p>
          <a:p>
            <a:pPr lvl="1">
              <a:lnSpc>
                <a:spcPct val="150000"/>
              </a:lnSpc>
            </a:pPr>
            <a:r>
              <a:rPr lang="zh-CN" altLang="en-US" dirty="0"/>
              <a:t>常用方法：</a:t>
            </a:r>
            <a:endParaRPr lang="en-US" altLang="zh-CN" dirty="0"/>
          </a:p>
          <a:p>
            <a:pPr lvl="2">
              <a:lnSpc>
                <a:spcPct val="150000"/>
              </a:lnSpc>
            </a:pPr>
            <a:r>
              <a:rPr lang="zh-CN" altLang="en-US" dirty="0"/>
              <a:t>从</a:t>
            </a:r>
            <a:r>
              <a:rPr lang="en-US" altLang="zh-CN" dirty="0" err="1"/>
              <a:t>URLConnection</a:t>
            </a:r>
            <a:r>
              <a:rPr lang="zh-CN" altLang="en-US" dirty="0"/>
              <a:t>类继承的方法</a:t>
            </a:r>
            <a:endParaRPr lang="en-US" altLang="zh-CN" dirty="0"/>
          </a:p>
          <a:p>
            <a:pPr lvl="2">
              <a:lnSpc>
                <a:spcPct val="150000"/>
              </a:lnSpc>
            </a:pPr>
            <a:r>
              <a:rPr lang="zh-CN" altLang="en-US" dirty="0"/>
              <a:t>针对</a:t>
            </a:r>
            <a:r>
              <a:rPr lang="en-US" altLang="zh-CN" dirty="0"/>
              <a:t>HTTP</a:t>
            </a:r>
            <a:r>
              <a:rPr lang="zh-CN" altLang="en-US" dirty="0"/>
              <a:t>请求响应消息的特定方法：</a:t>
            </a:r>
            <a:r>
              <a:rPr lang="en-US" altLang="zh-CN" dirty="0" err="1"/>
              <a:t>getRequestMethod</a:t>
            </a:r>
            <a:r>
              <a:rPr lang="en-US" altLang="zh-CN" dirty="0"/>
              <a:t>()</a:t>
            </a:r>
            <a:r>
              <a:rPr lang="zh-CN" altLang="en-US" dirty="0"/>
              <a:t>、</a:t>
            </a:r>
            <a:r>
              <a:rPr lang="en-US" altLang="zh-CN" dirty="0" err="1"/>
              <a:t>setRequestMethod</a:t>
            </a:r>
            <a:r>
              <a:rPr lang="en-US" altLang="zh-CN" dirty="0"/>
              <a:t>()</a:t>
            </a:r>
            <a:r>
              <a:rPr lang="zh-CN" altLang="en-US" dirty="0"/>
              <a:t>、</a:t>
            </a:r>
            <a:r>
              <a:rPr lang="en-US" altLang="zh-CN" dirty="0" err="1"/>
              <a:t>getResponseCode</a:t>
            </a:r>
            <a:r>
              <a:rPr lang="en-US" altLang="zh-CN" dirty="0"/>
              <a:t>()</a:t>
            </a:r>
            <a:r>
              <a:rPr lang="zh-CN" altLang="en-US" dirty="0"/>
              <a:t>、</a:t>
            </a:r>
            <a:r>
              <a:rPr lang="en-US" altLang="zh-CN" dirty="0" err="1"/>
              <a:t>getResponseMessage</a:t>
            </a:r>
            <a:r>
              <a:rPr lang="en-US" altLang="zh-CN" dirty="0"/>
              <a:t>()</a:t>
            </a:r>
            <a:r>
              <a:rPr lang="zh-CN" altLang="en-US" dirty="0"/>
              <a:t>、</a:t>
            </a:r>
            <a:r>
              <a:rPr lang="en-US" altLang="zh-CN" dirty="0"/>
              <a:t>……</a:t>
            </a:r>
          </a:p>
          <a:p>
            <a:pPr lvl="1">
              <a:lnSpc>
                <a:spcPct val="150000"/>
              </a:lnSpc>
            </a:pPr>
            <a:r>
              <a:rPr lang="zh-CN" altLang="en-US" dirty="0"/>
              <a:t>具体查看：</a:t>
            </a:r>
            <a:r>
              <a:rPr lang="en-US" altLang="zh-CN" dirty="0">
                <a:hlinkClick r:id="rId3"/>
              </a:rPr>
              <a:t>http://docs.oracle.com/javase/7/docs/api/java/net/HttpURLConnection.html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网络编程实例：文件下载</a:t>
            </a:r>
          </a:p>
        </p:txBody>
      </p:sp>
      <p:sp>
        <p:nvSpPr>
          <p:cNvPr id="8195" name="内容占位符 2"/>
          <p:cNvSpPr>
            <a:spLocks noGrp="1"/>
          </p:cNvSpPr>
          <p:nvPr>
            <p:ph idx="1"/>
          </p:nvPr>
        </p:nvSpPr>
        <p:spPr/>
        <p:txBody>
          <a:bodyPr/>
          <a:lstStyle/>
          <a:p>
            <a:r>
              <a:rPr lang="zh-CN" altLang="en-US" dirty="0"/>
              <a:t>下载服务器端文件，基本思路：</a:t>
            </a:r>
            <a:endParaRPr lang="en-US" altLang="zh-CN" dirty="0"/>
          </a:p>
          <a:p>
            <a:pPr lvl="1"/>
            <a:r>
              <a:rPr lang="zh-CN" altLang="en-US" dirty="0"/>
              <a:t>创建</a:t>
            </a:r>
            <a:r>
              <a:rPr lang="en-US" altLang="zh-CN" dirty="0"/>
              <a:t>URL</a:t>
            </a:r>
            <a:r>
              <a:rPr lang="zh-CN" altLang="en-US" dirty="0"/>
              <a:t>对象：</a:t>
            </a:r>
            <a:r>
              <a:rPr lang="en-US" altLang="zh-CN" dirty="0"/>
              <a:t>URL </a:t>
            </a:r>
            <a:r>
              <a:rPr lang="en-US" altLang="zh-CN" dirty="0" err="1"/>
              <a:t>url</a:t>
            </a:r>
            <a:r>
              <a:rPr lang="en-US" altLang="zh-CN" dirty="0"/>
              <a:t> = new URL( </a:t>
            </a:r>
            <a:r>
              <a:rPr lang="zh-CN" altLang="en-US" dirty="0"/>
              <a:t>文件地址 </a:t>
            </a:r>
            <a:r>
              <a:rPr lang="en-US" altLang="zh-CN" dirty="0"/>
              <a:t>);</a:t>
            </a:r>
          </a:p>
          <a:p>
            <a:pPr lvl="1"/>
            <a:r>
              <a:rPr lang="zh-CN" altLang="en-US" dirty="0"/>
              <a:t>获取服务器端输入流：</a:t>
            </a:r>
            <a:r>
              <a:rPr lang="en-US" altLang="zh-CN" dirty="0" err="1"/>
              <a:t>InputStream</a:t>
            </a:r>
            <a:r>
              <a:rPr lang="en-US" altLang="zh-CN" dirty="0"/>
              <a:t> is = </a:t>
            </a:r>
            <a:r>
              <a:rPr lang="en-US" altLang="zh-CN" dirty="0" err="1"/>
              <a:t>url.openStream</a:t>
            </a:r>
            <a:r>
              <a:rPr lang="en-US" altLang="zh-CN" dirty="0"/>
              <a:t>();</a:t>
            </a:r>
          </a:p>
          <a:p>
            <a:pPr lvl="1"/>
            <a:r>
              <a:rPr lang="zh-CN" altLang="en-US" dirty="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"http://pic42.nipic.com/20140608/12504116_194242259000_2.jpg";</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726760" cy="4965415"/>
          </a:xfrm>
        </p:spPr>
        <p:txBody>
          <a:bodyPr/>
          <a:lstStyle/>
          <a:p>
            <a:pPr>
              <a:lnSpc>
                <a:spcPct val="150000"/>
              </a:lnSpc>
            </a:pPr>
            <a:r>
              <a:rPr lang="zh-CN" altLang="en-US" dirty="0"/>
              <a:t>网络编程基础</a:t>
            </a:r>
            <a:endParaRPr lang="en-US" altLang="zh-CN" dirty="0"/>
          </a:p>
          <a:p>
            <a:pPr>
              <a:lnSpc>
                <a:spcPct val="150000"/>
              </a:lnSpc>
            </a:pPr>
            <a:r>
              <a:rPr lang="en-US" altLang="zh-CN" dirty="0"/>
              <a:t>Java</a:t>
            </a:r>
            <a:r>
              <a:rPr lang="zh-CN" altLang="en-US" dirty="0"/>
              <a:t>中网络编程相关类</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网络编程实例：获取响应信息</a:t>
            </a:r>
            <a:endParaRPr lang="zh-CN" altLang="en-US" dirty="0"/>
          </a:p>
        </p:txBody>
      </p:sp>
      <p:sp>
        <p:nvSpPr>
          <p:cNvPr id="8195" name="内容占位符 2"/>
          <p:cNvSpPr>
            <a:spLocks noGrp="1"/>
          </p:cNvSpPr>
          <p:nvPr>
            <p:ph idx="1"/>
          </p:nvPr>
        </p:nvSpPr>
        <p:spPr/>
        <p:txBody>
          <a:bodyPr/>
          <a:lstStyle/>
          <a:p>
            <a:r>
              <a:rPr lang="zh-CN" altLang="en-US"/>
              <a:t>获取服务器</a:t>
            </a:r>
            <a:r>
              <a:rPr lang="en-US" altLang="zh-CN"/>
              <a:t>HTTP</a:t>
            </a:r>
            <a:r>
              <a:rPr lang="zh-CN" altLang="en-US"/>
              <a:t>响应消息（消息头和消息主体）。</a:t>
            </a:r>
            <a:endParaRPr lang="en-US" altLang="zh-CN"/>
          </a:p>
          <a:p>
            <a:pPr lvl="1"/>
            <a:r>
              <a:rPr lang="zh-CN" altLang="en-US"/>
              <a:t>访问网址：</a:t>
            </a:r>
            <a:r>
              <a:rPr lang="en-US" altLang="zh-CN"/>
              <a:t>http://software.hebtu.edu.cn/</a:t>
            </a:r>
          </a:p>
          <a:p>
            <a:pPr lvl="1"/>
            <a:r>
              <a:rPr lang="zh-CN" altLang="en-US"/>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网络编程基础</a:t>
            </a:r>
            <a:endParaRPr lang="en-US" altLang="zh-CN" dirty="0"/>
          </a:p>
          <a:p>
            <a:pPr lvl="1">
              <a:lnSpc>
                <a:spcPct val="150000"/>
              </a:lnSpc>
            </a:pPr>
            <a:r>
              <a:rPr lang="en-US" altLang="zh-CN" dirty="0"/>
              <a:t>TCP/IP</a:t>
            </a:r>
            <a:r>
              <a:rPr lang="zh-CN" altLang="en-US" dirty="0"/>
              <a:t>基本概念</a:t>
            </a:r>
            <a:endParaRPr lang="en-US" altLang="zh-CN" dirty="0"/>
          </a:p>
          <a:p>
            <a:pPr lvl="1">
              <a:lnSpc>
                <a:spcPct val="150000"/>
              </a:lnSpc>
            </a:pPr>
            <a:r>
              <a:rPr lang="en-US" altLang="zh-CN" dirty="0"/>
              <a:t>URL</a:t>
            </a:r>
            <a:r>
              <a:rPr lang="zh-CN" altLang="en-US"/>
              <a:t>及应用</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140968"/>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网络编程基础</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TCP/IP</a:t>
            </a:r>
            <a:r>
              <a:rPr lang="zh-CN" altLang="en-US" dirty="0"/>
              <a:t>基本概念</a:t>
            </a:r>
            <a:endParaRPr lang="en-US" altLang="zh-CN" dirty="0"/>
          </a:p>
          <a:p>
            <a:pPr>
              <a:lnSpc>
                <a:spcPct val="150000"/>
              </a:lnSpc>
            </a:pPr>
            <a:r>
              <a:rPr lang="en-US" altLang="zh-CN" dirty="0"/>
              <a:t>URL</a:t>
            </a:r>
            <a:r>
              <a:rPr lang="zh-CN" altLang="en-US" dirty="0"/>
              <a:t>及应用</a:t>
            </a:r>
            <a:endParaRPr lang="en-US" altLang="zh-CN" dirty="0"/>
          </a:p>
        </p:txBody>
      </p:sp>
    </p:spTree>
    <p:extLst>
      <p:ext uri="{BB962C8B-B14F-4D97-AF65-F5344CB8AC3E}">
        <p14:creationId xmlns:p14="http://schemas.microsoft.com/office/powerpoint/2010/main" val="233597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网络基础：计算机网络</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计算机网络：通过一定的物理设备将处于不同位置的计算机连接起来组成的网络。</a:t>
            </a:r>
            <a:endParaRPr lang="en-US" altLang="zh-CN" dirty="0"/>
          </a:p>
          <a:p>
            <a:pPr lvl="1">
              <a:lnSpc>
                <a:spcPct val="150000"/>
              </a:lnSpc>
            </a:pPr>
            <a:r>
              <a:rPr lang="zh-CN" altLang="en-US" dirty="0"/>
              <a:t>网络最主要的作用在于共享设备和传输数据。</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无论是共享或传输数据，务必需要保证准确地匹配目的主机。</a:t>
            </a:r>
            <a:endParaRPr lang="en-US" altLang="zh-CN" dirty="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fade">
                                      <p:cBhvr>
                                        <p:cTn id="21" dur="1000"/>
                                        <p:tgtEl>
                                          <p:spTgt spid="8195">
                                            <p:txEl>
                                              <p:pRg st="7" end="7"/>
                                            </p:txEl>
                                          </p:spTgt>
                                        </p:tgtEl>
                                      </p:cBhvr>
                                    </p:animEffect>
                                    <p:anim calcmode="lin" valueType="num">
                                      <p:cBhvr>
                                        <p:cTn id="22"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a:t>
            </a:r>
            <a:r>
              <a:rPr lang="en-US" altLang="zh-CN"/>
              <a:t>IP</a:t>
            </a:r>
            <a:r>
              <a:rPr lang="zh-CN" altLang="en-US"/>
              <a:t>地址和域名</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为了准确地定位网络上的目标主机，网络中的每个设备都会有一个唯一的数字标识，即网络设备的</a:t>
            </a:r>
            <a:r>
              <a:rPr lang="en-US" altLang="zh-CN" dirty="0"/>
              <a:t>IP</a:t>
            </a:r>
            <a:r>
              <a:rPr lang="zh-CN" altLang="en-US" dirty="0"/>
              <a:t>地址。</a:t>
            </a:r>
            <a:endParaRPr lang="en-US" altLang="zh-CN" dirty="0"/>
          </a:p>
          <a:p>
            <a:pPr lvl="1">
              <a:lnSpc>
                <a:spcPct val="150000"/>
              </a:lnSpc>
            </a:pPr>
            <a:r>
              <a:rPr lang="zh-CN" altLang="en-US" dirty="0"/>
              <a:t>通过</a:t>
            </a:r>
            <a:r>
              <a:rPr lang="en-US" altLang="zh-CN" dirty="0"/>
              <a:t>IP</a:t>
            </a:r>
            <a:r>
              <a:rPr lang="zh-CN" altLang="en-US" dirty="0"/>
              <a:t>地址，可以精确地匹配目标主机，是网络中资源共享、数据传输的依据。</a:t>
            </a:r>
            <a:endParaRPr lang="en-US" altLang="zh-CN" dirty="0"/>
          </a:p>
          <a:p>
            <a:pPr lvl="1">
              <a:lnSpc>
                <a:spcPct val="150000"/>
              </a:lnSpc>
            </a:pPr>
            <a:r>
              <a:rPr lang="zh-CN" altLang="en-US" dirty="0"/>
              <a:t>例如：欲查找当前局域网内打印机，可以通过其</a:t>
            </a:r>
            <a:r>
              <a:rPr lang="en-US" altLang="zh-CN" dirty="0"/>
              <a:t>IP</a:t>
            </a:r>
            <a:r>
              <a:rPr lang="zh-CN" altLang="en-US" dirty="0"/>
              <a:t>地址</a:t>
            </a:r>
            <a:r>
              <a:rPr lang="en-US" altLang="zh-CN" dirty="0"/>
              <a:t>10.7.10.200</a:t>
            </a:r>
            <a:r>
              <a:rPr lang="zh-CN" altLang="en-US" dirty="0"/>
              <a:t>精确匹配。</a:t>
            </a:r>
            <a:endParaRPr lang="en-US" altLang="zh-CN" dirty="0"/>
          </a:p>
          <a:p>
            <a:pPr>
              <a:lnSpc>
                <a:spcPct val="150000"/>
              </a:lnSpc>
            </a:pPr>
            <a:r>
              <a:rPr lang="zh-CN" altLang="en-US" dirty="0"/>
              <a:t>由于</a:t>
            </a:r>
            <a:r>
              <a:rPr lang="en-US" altLang="zh-CN" dirty="0"/>
              <a:t>IP</a:t>
            </a:r>
            <a:r>
              <a:rPr lang="zh-CN" altLang="en-US" dirty="0"/>
              <a:t>地址不易记忆，引入网络域名来确认</a:t>
            </a:r>
            <a:r>
              <a:rPr lang="en-US" altLang="zh-CN" dirty="0"/>
              <a:t>IP</a:t>
            </a:r>
            <a:r>
              <a:rPr lang="zh-CN" altLang="en-US" dirty="0"/>
              <a:t>地址。</a:t>
            </a:r>
            <a:endParaRPr lang="en-US" altLang="zh-CN" dirty="0"/>
          </a:p>
          <a:p>
            <a:pPr lvl="1">
              <a:lnSpc>
                <a:spcPct val="150000"/>
              </a:lnSpc>
            </a:pPr>
            <a:r>
              <a:rPr lang="zh-CN" altLang="en-US" dirty="0"/>
              <a:t>例如：域名</a:t>
            </a:r>
            <a:r>
              <a:rPr lang="en-US" altLang="zh-CN" dirty="0"/>
              <a:t>www.baidu.com</a:t>
            </a:r>
            <a:r>
              <a:rPr lang="zh-CN" altLang="en-US" dirty="0"/>
              <a:t>相对于</a:t>
            </a:r>
            <a:r>
              <a:rPr lang="en-US" altLang="zh-CN" dirty="0"/>
              <a:t>119.75.218.77</a:t>
            </a:r>
            <a:r>
              <a:rPr lang="zh-CN" altLang="en-US" dirty="0"/>
              <a:t>来说，更容易记忆。</a:t>
            </a:r>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网络基础：端口</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IP</a:t>
            </a:r>
            <a:r>
              <a:rPr lang="zh-CN" altLang="en-US" dirty="0"/>
              <a:t>地址可以精确地确定一台主机，但是在这台主机上可能运行着多个应用程序；可以借助主机端口精确地确定客户访问的是这台主机中的哪一个应用程序。</a:t>
            </a:r>
            <a:endParaRPr lang="en-US" altLang="zh-CN" dirty="0"/>
          </a:p>
          <a:p>
            <a:pPr lvl="1">
              <a:lnSpc>
                <a:spcPct val="150000"/>
              </a:lnSpc>
            </a:pPr>
            <a:r>
              <a:rPr lang="zh-CN" altLang="en-US" dirty="0"/>
              <a:t>在一台主机上，应用程序可以占用任何一个端口号；一旦应用程序占据这个端口号，其它应用将不能再占用该端口。</a:t>
            </a:r>
            <a:endParaRPr lang="en-US" altLang="zh-CN" dirty="0"/>
          </a:p>
          <a:p>
            <a:pPr lvl="1">
              <a:lnSpc>
                <a:spcPct val="150000"/>
              </a:lnSpc>
            </a:pPr>
            <a:r>
              <a:rPr lang="zh-CN" altLang="en-US" dirty="0"/>
              <a:t>在主机中，端口号</a:t>
            </a:r>
            <a:r>
              <a:rPr lang="en-US" altLang="zh-CN" dirty="0"/>
              <a:t>1~1024</a:t>
            </a:r>
            <a:r>
              <a:rPr lang="zh-CN" altLang="en-US" dirty="0"/>
              <a:t>是系统保留端口号，用来为常用的网络服务程序所占用。用户自定义应用程序，最好占用其它端口号。</a:t>
            </a:r>
            <a:endParaRPr lang="en-US" altLang="zh-CN" dirty="0"/>
          </a:p>
          <a:p>
            <a:pPr lvl="2">
              <a:lnSpc>
                <a:spcPct val="150000"/>
              </a:lnSpc>
            </a:pPr>
            <a:r>
              <a:rPr lang="zh-CN" altLang="en-US" dirty="0"/>
              <a:t>例如：</a:t>
            </a:r>
            <a:r>
              <a:rPr lang="en-US" altLang="zh-CN" dirty="0"/>
              <a:t>HTTP</a:t>
            </a:r>
            <a:r>
              <a:rPr lang="zh-CN" altLang="en-US" dirty="0"/>
              <a:t>服务默认占用</a:t>
            </a:r>
            <a:r>
              <a:rPr lang="en-US" altLang="zh-CN" dirty="0"/>
              <a:t>80</a:t>
            </a:r>
            <a:r>
              <a:rPr lang="zh-CN" altLang="en-US" dirty="0"/>
              <a:t>端口，</a:t>
            </a:r>
            <a:r>
              <a:rPr lang="en-US" altLang="zh-CN" dirty="0"/>
              <a:t>FTP</a:t>
            </a:r>
            <a:r>
              <a:rPr lang="zh-CN" altLang="en-US" dirty="0"/>
              <a:t>服务占用</a:t>
            </a:r>
            <a:r>
              <a:rPr lang="en-US" altLang="zh-CN" dirty="0"/>
              <a:t>21</a:t>
            </a:r>
            <a:r>
              <a:rPr lang="zh-CN" altLang="en-US" dirty="0"/>
              <a:t>端口，</a:t>
            </a:r>
            <a:r>
              <a:rPr lang="en-US" altLang="zh-CN" dirty="0"/>
              <a:t>SMTP</a:t>
            </a:r>
            <a:r>
              <a:rPr lang="zh-CN" altLang="en-US" dirty="0"/>
              <a:t>服务占用</a:t>
            </a:r>
            <a:r>
              <a:rPr lang="en-US" altLang="zh-CN" dirty="0"/>
              <a:t>25</a:t>
            </a:r>
            <a:r>
              <a:rPr lang="zh-CN" altLang="en-US" dirty="0"/>
              <a:t>端口等。</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a:t>
            </a:r>
            <a:r>
              <a:rPr lang="en-US" altLang="zh-CN"/>
              <a:t>TCP/UDP</a:t>
            </a:r>
            <a:r>
              <a:rPr lang="zh-CN" altLang="en-US"/>
              <a:t>协议</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确定好目标主机和应用程序之后，就可以进行网络传输。网络传输过程中，数据的传递有两种最常见的形式。</a:t>
            </a:r>
            <a:endParaRPr lang="en-US" altLang="zh-CN" dirty="0"/>
          </a:p>
          <a:p>
            <a:pPr lvl="1">
              <a:lnSpc>
                <a:spcPct val="150000"/>
              </a:lnSpc>
            </a:pPr>
            <a:r>
              <a:rPr lang="en-US" altLang="zh-CN" dirty="0"/>
              <a:t>TCP</a:t>
            </a:r>
            <a:r>
              <a:rPr lang="zh-CN" altLang="en-US" dirty="0"/>
              <a:t>传输控制协议，是一种面向连接的、可靠的、基于字节流的传输层通信协议。</a:t>
            </a:r>
            <a:endParaRPr lang="en-US" altLang="zh-CN" dirty="0"/>
          </a:p>
          <a:p>
            <a:pPr lvl="2">
              <a:lnSpc>
                <a:spcPct val="150000"/>
              </a:lnSpc>
            </a:pPr>
            <a:r>
              <a:rPr lang="zh-CN" altLang="en-US" dirty="0"/>
              <a:t>需要首先在网络两端建立安全连接，再进行数据传递，确保网络双方完整无误地传输数据。</a:t>
            </a:r>
            <a:endParaRPr lang="en-US" altLang="zh-CN" dirty="0"/>
          </a:p>
          <a:p>
            <a:pPr lvl="1">
              <a:lnSpc>
                <a:spcPct val="150000"/>
              </a:lnSpc>
            </a:pPr>
            <a:r>
              <a:rPr lang="en-US" altLang="zh-CN" dirty="0"/>
              <a:t>UDP</a:t>
            </a:r>
            <a:r>
              <a:rPr lang="zh-CN" altLang="en-US" dirty="0"/>
              <a:t>用户数据报协议，是一种无连接的传输层协议，提供面向事务的简单不可靠信息传送服务。</a:t>
            </a:r>
            <a:endParaRPr lang="en-US" altLang="zh-CN" dirty="0"/>
          </a:p>
          <a:p>
            <a:pPr lvl="2">
              <a:lnSpc>
                <a:spcPct val="150000"/>
              </a:lnSpc>
            </a:pPr>
            <a:r>
              <a:rPr lang="zh-CN" altLang="en-US" dirty="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网络编程是指通过编程方式实现两个（或多个）设备之间的数据传输。</a:t>
            </a:r>
            <a:endParaRPr lang="en-US" altLang="zh-CN" dirty="0"/>
          </a:p>
          <a:p>
            <a:pPr lvl="1">
              <a:lnSpc>
                <a:spcPct val="150000"/>
              </a:lnSpc>
            </a:pPr>
            <a:r>
              <a:rPr lang="zh-CN" altLang="en-US" dirty="0"/>
              <a:t>网络编程是基于“请求</a:t>
            </a:r>
            <a:r>
              <a:rPr lang="en-US" altLang="zh-CN" dirty="0"/>
              <a:t>-</a:t>
            </a:r>
            <a:r>
              <a:rPr lang="zh-CN" altLang="en-US" dirty="0"/>
              <a:t>响应”模式的：网络中某一端发出请求，另一端接收到请求后，响应请求方的请求。</a:t>
            </a:r>
            <a:endParaRPr lang="en-US" altLang="zh-CN" dirty="0"/>
          </a:p>
          <a:p>
            <a:pPr lvl="1">
              <a:lnSpc>
                <a:spcPct val="150000"/>
              </a:lnSpc>
            </a:pPr>
            <a:r>
              <a:rPr lang="zh-CN" altLang="en-US" dirty="0"/>
              <a:t>“请求方”称之为客户端，“响应方”称之为服务器端。</a:t>
            </a:r>
            <a:endParaRPr lang="en-US" altLang="zh-CN" dirty="0"/>
          </a:p>
          <a:p>
            <a:pPr lvl="1">
              <a:lnSpc>
                <a:spcPct val="150000"/>
              </a:lnSpc>
            </a:pPr>
            <a:r>
              <a:rPr lang="zh-CN" altLang="en-US" dirty="0"/>
              <a:t>网络编程在客户端和服务器端之间传输数据可以采用</a:t>
            </a:r>
            <a:r>
              <a:rPr lang="en-US" altLang="zh-CN" dirty="0"/>
              <a:t>TCP</a:t>
            </a:r>
            <a:r>
              <a:rPr lang="zh-CN" altLang="en-US" dirty="0"/>
              <a:t>方式，也可以采用</a:t>
            </a:r>
            <a:r>
              <a:rPr lang="en-US" altLang="zh-CN" dirty="0"/>
              <a:t>UDP</a:t>
            </a:r>
            <a:r>
              <a:rPr lang="zh-CN" altLang="en-US" dirty="0"/>
              <a:t>方式。</a:t>
            </a:r>
            <a:endParaRPr lang="en-US" altLang="zh-CN" dirty="0"/>
          </a:p>
          <a:p>
            <a:pPr>
              <a:lnSpc>
                <a:spcPct val="150000"/>
              </a:lnSpc>
            </a:pPr>
            <a:r>
              <a:rPr lang="zh-CN" altLang="en-US" dirty="0"/>
              <a:t>网络编程开发模式</a:t>
            </a:r>
            <a:endParaRPr lang="en-US" altLang="zh-CN" dirty="0"/>
          </a:p>
          <a:p>
            <a:pPr lvl="1">
              <a:lnSpc>
                <a:spcPct val="150000"/>
              </a:lnSpc>
            </a:pPr>
            <a:r>
              <a:rPr lang="zh-CN" altLang="en-US" dirty="0"/>
              <a:t>客户端</a:t>
            </a:r>
            <a:r>
              <a:rPr lang="en-US" altLang="zh-CN" dirty="0"/>
              <a:t>/</a:t>
            </a:r>
            <a:r>
              <a:rPr lang="zh-CN" altLang="en-US" dirty="0"/>
              <a:t>服务器端模式（</a:t>
            </a:r>
            <a:r>
              <a:rPr lang="en-US" altLang="zh-CN" dirty="0"/>
              <a:t>C/S</a:t>
            </a:r>
            <a:r>
              <a:rPr lang="zh-CN" altLang="en-US" dirty="0"/>
              <a:t>模式）：对于不同的服务器端程序建立不同的客户端程序。</a:t>
            </a:r>
            <a:endParaRPr lang="en-US" altLang="zh-CN" dirty="0"/>
          </a:p>
          <a:p>
            <a:pPr lvl="1">
              <a:lnSpc>
                <a:spcPct val="150000"/>
              </a:lnSpc>
            </a:pPr>
            <a:r>
              <a:rPr lang="zh-CN" altLang="en-US" dirty="0"/>
              <a:t>浏览器</a:t>
            </a:r>
            <a:r>
              <a:rPr lang="en-US" altLang="zh-CN" dirty="0"/>
              <a:t>/</a:t>
            </a:r>
            <a:r>
              <a:rPr lang="zh-CN" altLang="en-US" dirty="0"/>
              <a:t>服务器端模式（</a:t>
            </a:r>
            <a:r>
              <a:rPr lang="en-US" altLang="zh-CN" dirty="0"/>
              <a:t>B/S</a:t>
            </a:r>
            <a:r>
              <a:rPr lang="zh-CN" altLang="en-US" dirty="0"/>
              <a:t>模式）：对于不同的服务器端程序使用统一的“客户端”（即浏览器）即可。</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1000"/>
                                        <p:tgtEl>
                                          <p:spTgt spid="8195">
                                            <p:txEl>
                                              <p:pRg st="4" end="4"/>
                                            </p:txEl>
                                          </p:spTgt>
                                        </p:tgtEl>
                                      </p:cBhvr>
                                    </p:animEffect>
                                    <p:anim calcmode="lin" valueType="num">
                                      <p:cBhvr>
                                        <p:cTn id="27"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fade">
                                      <p:cBhvr>
                                        <p:cTn id="33" dur="1000"/>
                                        <p:tgtEl>
                                          <p:spTgt spid="8195">
                                            <p:txEl>
                                              <p:pRg st="5" end="5"/>
                                            </p:txEl>
                                          </p:spTgt>
                                        </p:tgtEl>
                                      </p:cBhvr>
                                    </p:animEffect>
                                    <p:anim calcmode="lin" valueType="num">
                                      <p:cBhvr>
                                        <p:cTn id="34"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fade">
                                      <p:cBhvr>
                                        <p:cTn id="38" dur="1000"/>
                                        <p:tgtEl>
                                          <p:spTgt spid="8195">
                                            <p:txEl>
                                              <p:pRg st="6" end="6"/>
                                            </p:txEl>
                                          </p:spTgt>
                                        </p:tgtEl>
                                      </p:cBhvr>
                                    </p:animEffect>
                                    <p:anim calcmode="lin" valueType="num">
                                      <p:cBhvr>
                                        <p:cTn id="39"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C/S</a:t>
            </a:r>
            <a:r>
              <a:rPr lang="zh-CN" altLang="en-US"/>
              <a:t>模式应用程序</a:t>
            </a:r>
            <a:endParaRPr lang="zh-CN" altLang="en-US" dirty="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a:t>在网络编程中，</a:t>
            </a:r>
            <a:r>
              <a:rPr lang="en-US" altLang="zh-CN" dirty="0"/>
              <a:t>C/S</a:t>
            </a:r>
            <a:r>
              <a:rPr lang="zh-CN" altLang="en-US" dirty="0"/>
              <a:t>模式应用程序的开发，需要同时开发客户端应用程序和服务器端应用程序。</a:t>
            </a:r>
            <a:endParaRPr lang="en-US" altLang="zh-CN" dirty="0"/>
          </a:p>
          <a:p>
            <a:pPr lvl="1">
              <a:lnSpc>
                <a:spcPct val="150000"/>
              </a:lnSpc>
            </a:pPr>
            <a:r>
              <a:rPr lang="zh-CN" altLang="en-US" dirty="0"/>
              <a:t>客户端应用程序开发步骤：</a:t>
            </a:r>
            <a:endParaRPr lang="en-US" altLang="zh-CN" dirty="0"/>
          </a:p>
          <a:p>
            <a:pPr lvl="2">
              <a:lnSpc>
                <a:spcPct val="150000"/>
              </a:lnSpc>
            </a:pPr>
            <a:r>
              <a:rPr lang="zh-CN" altLang="en-US" dirty="0"/>
              <a:t>客户端建立与服务器端的连接（通过</a:t>
            </a:r>
            <a:r>
              <a:rPr lang="en-US" altLang="zh-CN" dirty="0"/>
              <a:t>IP</a:t>
            </a:r>
            <a:r>
              <a:rPr lang="zh-CN" altLang="en-US" dirty="0"/>
              <a:t>地址和端口确定服务器端程序）。</a:t>
            </a:r>
            <a:endParaRPr lang="en-US" altLang="zh-CN" dirty="0"/>
          </a:p>
          <a:p>
            <a:pPr lvl="2">
              <a:lnSpc>
                <a:spcPct val="150000"/>
              </a:lnSpc>
            </a:pPr>
            <a:r>
              <a:rPr lang="zh-CN" altLang="en-US" dirty="0"/>
              <a:t>客户端封装请求数据，发送给服务器端；客户端获得服务器端响应数据，解析并处理数据。</a:t>
            </a:r>
            <a:endParaRPr lang="en-US" altLang="zh-CN" dirty="0"/>
          </a:p>
          <a:p>
            <a:pPr lvl="2">
              <a:lnSpc>
                <a:spcPct val="150000"/>
              </a:lnSpc>
            </a:pPr>
            <a:r>
              <a:rPr lang="zh-CN" altLang="en-US" dirty="0"/>
              <a:t>客户端关闭网络连接。</a:t>
            </a:r>
            <a:endParaRPr lang="en-US" altLang="zh-CN" dirty="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11308</TotalTime>
  <Words>2129</Words>
  <Application>Microsoft Office PowerPoint</Application>
  <PresentationFormat>自定义</PresentationFormat>
  <Paragraphs>217</Paragraphs>
  <Slides>22</Slides>
  <Notes>20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2_Default Design</vt:lpstr>
      <vt:lpstr>第十五章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Windows 用户</cp:lastModifiedBy>
  <cp:revision>750</cp:revision>
  <dcterms:created xsi:type="dcterms:W3CDTF">2006-10-06T15:46:57Z</dcterms:created>
  <dcterms:modified xsi:type="dcterms:W3CDTF">2018-08-22T02:09:36Z</dcterms:modified>
</cp:coreProperties>
</file>