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4"/>
  </p:notesMasterIdLst>
  <p:sldIdLst>
    <p:sldId id="256" r:id="rId2"/>
    <p:sldId id="688" r:id="rId3"/>
    <p:sldId id="681" r:id="rId4"/>
    <p:sldId id="689" r:id="rId5"/>
    <p:sldId id="682" r:id="rId6"/>
    <p:sldId id="683" r:id="rId7"/>
    <p:sldId id="691" r:id="rId8"/>
    <p:sldId id="690" r:id="rId9"/>
    <p:sldId id="684" r:id="rId10"/>
    <p:sldId id="687" r:id="rId11"/>
    <p:sldId id="680" r:id="rId12"/>
    <p:sldId id="618" r:id="rId13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>
        <p:scale>
          <a:sx n="60" d="100"/>
          <a:sy n="60" d="100"/>
        </p:scale>
        <p:origin x="-1068" y="-78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</a:rPr>
              <a:t>Object</a:t>
            </a:r>
            <a:r>
              <a:rPr lang="en-US" altLang="zh-CN" baseline="0" dirty="0" smtClean="0">
                <a:latin typeface="Arial" pitchFamily="34" charset="0"/>
              </a:rPr>
              <a:t>  </a:t>
            </a:r>
            <a:r>
              <a:rPr lang="en-US" altLang="zh-CN" baseline="0" dirty="0" err="1" smtClean="0">
                <a:latin typeface="Arial" pitchFamily="34" charset="0"/>
              </a:rPr>
              <a:t>toString</a:t>
            </a:r>
            <a:r>
              <a:rPr lang="en-US" altLang="zh-CN" baseline="0" dirty="0" smtClean="0">
                <a:latin typeface="Arial" pitchFamily="34" charset="0"/>
              </a:rPr>
              <a:t>()</a:t>
            </a:r>
          </a:p>
          <a:p>
            <a:r>
              <a:rPr lang="zh-CN" altLang="en-US" baseline="0" dirty="0" smtClean="0">
                <a:latin typeface="Arial" pitchFamily="34" charset="0"/>
              </a:rPr>
              <a:t>简单的说，多态是不同类型的对象可以响应相同的消息，而各自对这个消息的响应行为可以是不同的。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0352AC7-C676-4112-A897-F765B585C77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3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>
                <a:latin typeface="Arial" pitchFamily="34" charset="0"/>
              </a:rPr>
              <a:t>不能把父类对象引用赋给子类对象引用变量。例：</a:t>
            </a:r>
            <a:r>
              <a:rPr lang="en-US" altLang="zh-CN" smtClean="0">
                <a:latin typeface="Arial" pitchFamily="34" charset="0"/>
              </a:rPr>
              <a:t>Teacher teacher=new person ();</a:t>
            </a:r>
            <a:r>
              <a:rPr lang="zh-CN" altLang="en-US" smtClean="0">
                <a:latin typeface="Arial" pitchFamily="34" charset="0"/>
              </a:rPr>
              <a:t>会出错。在</a:t>
            </a:r>
            <a:r>
              <a:rPr lang="en-US" altLang="zh-CN" smtClean="0">
                <a:latin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</a:rPr>
              <a:t>里面，向上转型是自动进行的，但是向下转型却不是，需要我们自己定义强制进行。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05BE6AC-52E4-4C23-B0AE-2633E988B96F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2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8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2904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5BECAEE-E4E5-4028-900F-BB26B1067FA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第七章  多态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多态的编程应用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030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增强代码的可维护性和可扩展性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“封装”</a:t>
            </a:r>
            <a:r>
              <a:rPr lang="zh-CN" altLang="en-US" dirty="0"/>
              <a:t>通过合并特征和行为来创建新的数据类型。“实现隐藏”则通过将细节“私有化”把接口和实现分离开。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多态通过分离做什么和怎么做，消除类型之间的耦合关系，将接口和实现分离开。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示例：人饲养动物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多态的概念</a:t>
            </a:r>
            <a:endParaRPr lang="en-US" altLang="zh-CN" dirty="0"/>
          </a:p>
          <a:p>
            <a:r>
              <a:rPr lang="zh-CN" altLang="en-US" dirty="0" smtClean="0"/>
              <a:t>多态</a:t>
            </a:r>
            <a:r>
              <a:rPr lang="zh-CN" altLang="en-US" dirty="0"/>
              <a:t>的实现</a:t>
            </a:r>
            <a:endParaRPr lang="en-US" altLang="zh-CN" dirty="0"/>
          </a:p>
          <a:p>
            <a:r>
              <a:rPr lang="zh-CN" altLang="en-US" dirty="0"/>
              <a:t>多态的编程应用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r>
              <a:rPr lang="zh-CN" altLang="en-US" dirty="0"/>
              <a:t>多态的编程应用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95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多态的概念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cs typeface="Courier New" pitchFamily="49" charset="0"/>
              </a:rPr>
              <a:t>多态就是</a:t>
            </a:r>
            <a:r>
              <a:rPr lang="zh-CN" altLang="en-US" dirty="0">
                <a:cs typeface="Courier New" pitchFamily="49" charset="0"/>
              </a:rPr>
              <a:t>多种表现形式，具体来说，可以用“一个对外接口，多个内在实现方法”表示。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cs typeface="Courier New" pitchFamily="49" charset="0"/>
              </a:rPr>
              <a:t>在面向对象理论中，</a:t>
            </a:r>
            <a:r>
              <a:rPr lang="zh-CN" altLang="en-US" dirty="0" smtClean="0">
                <a:cs typeface="Courier New" pitchFamily="49" charset="0"/>
              </a:rPr>
              <a:t>多态是指：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多态的优势：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增强了程序的</a:t>
            </a:r>
            <a:r>
              <a:rPr lang="zh-CN" altLang="en-US" dirty="0" smtClean="0"/>
              <a:t>灵活性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向上转型</a:t>
            </a:r>
            <a:r>
              <a:rPr lang="zh-CN" altLang="en-US" dirty="0"/>
              <a:t>就是</a:t>
            </a:r>
            <a:r>
              <a:rPr lang="zh-CN" altLang="en-US" dirty="0" smtClean="0"/>
              <a:t>基类引用指向派生类对象。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定义了一</a:t>
            </a:r>
            <a:r>
              <a:rPr lang="zh-CN" altLang="en-US" dirty="0" smtClean="0"/>
              <a:t>个派生类</a:t>
            </a:r>
            <a:r>
              <a:rPr lang="en-US" altLang="zh-CN" dirty="0"/>
              <a:t>Teacher</a:t>
            </a:r>
            <a:r>
              <a:rPr lang="zh-CN" altLang="en-US" dirty="0"/>
              <a:t>，继承自</a:t>
            </a:r>
            <a:r>
              <a:rPr lang="en-US" altLang="zh-CN" dirty="0"/>
              <a:t>Person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Teacher </a:t>
            </a:r>
            <a:r>
              <a:rPr lang="en-US" altLang="zh-CN" dirty="0" err="1"/>
              <a:t>teacher</a:t>
            </a:r>
            <a:r>
              <a:rPr lang="en-US" altLang="zh-CN" dirty="0"/>
              <a:t> = new Teacher()</a:t>
            </a:r>
            <a:r>
              <a:rPr lang="zh-CN" altLang="en-US" dirty="0"/>
              <a:t>实例化</a:t>
            </a:r>
            <a:r>
              <a:rPr lang="en-US" altLang="zh-CN" dirty="0"/>
              <a:t>Teacher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Person </a:t>
            </a:r>
            <a:r>
              <a:rPr lang="en-US" altLang="zh-CN" dirty="0" smtClean="0"/>
              <a:t>person= </a:t>
            </a:r>
            <a:r>
              <a:rPr lang="en-US" altLang="zh-CN" dirty="0"/>
              <a:t>new Teacher();</a:t>
            </a:r>
            <a:r>
              <a:rPr lang="zh-CN" altLang="en-US" dirty="0"/>
              <a:t>表示定义了一个</a:t>
            </a:r>
            <a:r>
              <a:rPr lang="en-US" altLang="zh-CN" dirty="0"/>
              <a:t>Person</a:t>
            </a:r>
            <a:r>
              <a:rPr lang="zh-CN" altLang="en-US" dirty="0"/>
              <a:t>类型的引用，指向新建的</a:t>
            </a:r>
            <a:r>
              <a:rPr lang="en-US" altLang="zh-CN" dirty="0"/>
              <a:t>Teacher</a:t>
            </a:r>
            <a:r>
              <a:rPr lang="zh-CN" altLang="en-US" dirty="0"/>
              <a:t>类型的对象，这就</a:t>
            </a:r>
            <a:r>
              <a:rPr lang="zh-CN" altLang="en-US" dirty="0" smtClean="0"/>
              <a:t>称为“向上转型</a:t>
            </a:r>
            <a:r>
              <a:rPr lang="en-US" altLang="zh-CN" dirty="0" smtClean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向上转型</a:t>
            </a:r>
            <a:r>
              <a:rPr lang="en-US" altLang="zh-CN" dirty="0"/>
              <a:t>”</a:t>
            </a:r>
            <a:r>
              <a:rPr lang="zh-CN" altLang="en-US" dirty="0"/>
              <a:t>既可以</a:t>
            </a:r>
            <a:r>
              <a:rPr lang="zh-CN" altLang="en-US" dirty="0" smtClean="0"/>
              <a:t>使用派生类</a:t>
            </a:r>
            <a:r>
              <a:rPr lang="zh-CN" altLang="en-US" dirty="0"/>
              <a:t>强大的功能，又可以</a:t>
            </a:r>
            <a:r>
              <a:rPr lang="zh-CN" altLang="en-US" dirty="0" smtClean="0"/>
              <a:t>抽取基类</a:t>
            </a:r>
            <a:r>
              <a:rPr lang="zh-CN" altLang="en-US" dirty="0"/>
              <a:t>的共性。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多态的实现</a:t>
            </a:r>
          </a:p>
        </p:txBody>
      </p:sp>
      <p:sp>
        <p:nvSpPr>
          <p:cNvPr id="15363" name="内容占位符 1"/>
          <p:cNvSpPr>
            <a:spLocks noGrp="1"/>
          </p:cNvSpPr>
          <p:nvPr>
            <p:ph idx="1"/>
          </p:nvPr>
        </p:nvSpPr>
        <p:spPr>
          <a:xfrm>
            <a:off x="609600" y="1160750"/>
            <a:ext cx="10972800" cy="15184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通过将派生类对象赋值给基类变量来实现动态方法调用。 </a:t>
            </a:r>
            <a:endParaRPr lang="en-US" altLang="zh-CN" dirty="0" smtClean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19062" y="1844824"/>
            <a:ext cx="5976938" cy="45910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/>
              <a:t>class Person{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457200" lvl="1" indent="0">
              <a:buNone/>
              <a:defRPr/>
            </a:pPr>
            <a:endParaRPr lang="en-US" altLang="zh-CN" sz="1800" kern="0" dirty="0"/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096000" y="1844824"/>
            <a:ext cx="6049963" cy="230435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public class Test{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public static void main(String[] </a:t>
            </a:r>
            <a:r>
              <a:rPr lang="en-US" altLang="zh-CN" sz="1800" kern="0" dirty="0" err="1">
                <a:ea typeface="宋体" pitchFamily="2" charset="-122"/>
              </a:rPr>
              <a:t>args</a:t>
            </a:r>
            <a:r>
              <a:rPr lang="en-US" altLang="zh-CN" sz="1800" kern="0" dirty="0">
                <a:ea typeface="宋体" pitchFamily="2" charset="-122"/>
              </a:rPr>
              <a:t>){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Person </a:t>
            </a:r>
            <a:r>
              <a:rPr lang="en-US" altLang="zh-CN" sz="1800" kern="0" dirty="0" err="1">
                <a:ea typeface="宋体" pitchFamily="2" charset="-122"/>
              </a:rPr>
              <a:t>person</a:t>
            </a:r>
            <a:r>
              <a:rPr lang="en-US" altLang="zh-CN" sz="1800" kern="0" dirty="0">
                <a:ea typeface="宋体" pitchFamily="2" charset="-122"/>
              </a:rPr>
              <a:t> = new Teacher(); //</a:t>
            </a:r>
            <a:r>
              <a:rPr lang="zh-CN" altLang="en-US" sz="1800" kern="0" dirty="0">
                <a:ea typeface="宋体" pitchFamily="2" charset="-122"/>
              </a:rPr>
              <a:t>向上转型</a:t>
            </a:r>
            <a:endParaRPr lang="en-US" altLang="zh-CN" sz="1800" kern="0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</a:t>
            </a:r>
            <a:r>
              <a:rPr lang="en-US" altLang="zh-CN" sz="1800" kern="0" dirty="0" err="1">
                <a:ea typeface="宋体" pitchFamily="2" charset="-122"/>
              </a:rPr>
              <a:t>person.display</a:t>
            </a:r>
            <a:r>
              <a:rPr lang="en-US" altLang="zh-CN" sz="1800" kern="0" dirty="0" smtClean="0">
                <a:ea typeface="宋体" pitchFamily="2" charset="-122"/>
              </a:rPr>
              <a:t>();</a:t>
            </a:r>
            <a:endParaRPr lang="en-US" altLang="zh-CN" sz="1800" kern="0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}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思考：为什么派生类的对象可以赋给基类引用？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自动实现向上转型。通过</a:t>
            </a:r>
            <a:r>
              <a:rPr lang="en-US" altLang="zh-CN" dirty="0" smtClean="0"/>
              <a:t>Person </a:t>
            </a:r>
            <a:r>
              <a:rPr lang="en-US" altLang="zh-CN" dirty="0" err="1" smtClean="0"/>
              <a:t>person</a:t>
            </a:r>
            <a:r>
              <a:rPr lang="en-US" altLang="zh-CN" dirty="0" smtClean="0"/>
              <a:t> = new Teacher();</a:t>
            </a:r>
            <a:r>
              <a:rPr lang="zh-CN" altLang="en-US" dirty="0" smtClean="0"/>
              <a:t>语句，编译器自动将派生类实例</a:t>
            </a:r>
            <a:r>
              <a:rPr lang="zh-CN" altLang="en-US" dirty="0"/>
              <a:t>转</a:t>
            </a:r>
            <a:r>
              <a:rPr lang="zh-CN" altLang="en-US" dirty="0" smtClean="0"/>
              <a:t>为通用类型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 </a:t>
            </a:r>
            <a:r>
              <a:rPr lang="en-US" altLang="zh-CN" dirty="0" err="1" smtClean="0"/>
              <a:t>person.display</a:t>
            </a:r>
            <a:r>
              <a:rPr lang="en-US" altLang="zh-CN" dirty="0" smtClean="0"/>
              <a:t>();</a:t>
            </a:r>
            <a:r>
              <a:rPr lang="zh-CN" altLang="en-US" dirty="0" smtClean="0"/>
              <a:t>将执行派生类还是基类定义的方法？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派生</a:t>
            </a:r>
            <a:r>
              <a:rPr lang="zh-CN" altLang="en-US" dirty="0" smtClean="0"/>
              <a:t>类的。在运行时期，将根据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这个对象引用实际的类型来获取对应的方法。所以才有多态性</a:t>
            </a:r>
            <a:r>
              <a:rPr lang="zh-CN" altLang="en-US" dirty="0"/>
              <a:t>。</a:t>
            </a:r>
            <a:r>
              <a:rPr lang="zh-CN" altLang="en-US" dirty="0" smtClean="0"/>
              <a:t>对于基类</a:t>
            </a:r>
            <a:r>
              <a:rPr lang="zh-CN" altLang="en-US" dirty="0"/>
              <a:t>中定义的方法，</a:t>
            </a:r>
            <a:r>
              <a:rPr lang="zh-CN" altLang="en-US" dirty="0" smtClean="0"/>
              <a:t>如果派生类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重写</a:t>
            </a:r>
            <a:r>
              <a:rPr lang="zh-CN" altLang="en-US" dirty="0"/>
              <a:t>了该方法，</a:t>
            </a:r>
            <a:r>
              <a:rPr lang="zh-CN" altLang="en-US" dirty="0" smtClean="0"/>
              <a:t>那么基类</a:t>
            </a:r>
            <a:r>
              <a:rPr lang="zh-CN" altLang="en-US" dirty="0"/>
              <a:t>类型的引用将会</a:t>
            </a:r>
            <a:r>
              <a:rPr lang="zh-CN" altLang="en-US" dirty="0" smtClean="0"/>
              <a:t>调用派生类中定义</a:t>
            </a:r>
            <a:r>
              <a:rPr lang="zh-CN" altLang="en-US" dirty="0"/>
              <a:t>的这个</a:t>
            </a:r>
            <a:r>
              <a:rPr lang="zh-CN" altLang="en-US" dirty="0" smtClean="0"/>
              <a:t>方法。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运行时根据对象的实际类型调用</a:t>
            </a:r>
            <a:r>
              <a:rPr lang="zh-CN" altLang="en-US" dirty="0" smtClean="0"/>
              <a:t>方法叫</a:t>
            </a:r>
            <a:r>
              <a:rPr lang="zh-CN" altLang="en-US" dirty="0"/>
              <a:t>动态</a:t>
            </a:r>
            <a:r>
              <a:rPr lang="zh-CN" altLang="en-US" dirty="0" smtClean="0"/>
              <a:t>绑定，又</a:t>
            </a:r>
            <a:r>
              <a:rPr lang="zh-CN" altLang="en-US" dirty="0"/>
              <a:t>叫后期绑定、运行时绑定。</a:t>
            </a:r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多态是</a:t>
            </a:r>
            <a:r>
              <a:rPr lang="zh-CN" altLang="en-US" dirty="0"/>
              <a:t>通过动态绑定</a:t>
            </a:r>
            <a:r>
              <a:rPr lang="zh-CN" altLang="en-US" dirty="0" smtClean="0"/>
              <a:t>实现的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继承；</a:t>
            </a:r>
            <a:endParaRPr lang="en-US" altLang="zh-CN" dirty="0"/>
          </a:p>
          <a:p>
            <a:pPr lvl="1"/>
            <a:r>
              <a:rPr lang="zh-CN" altLang="en-US" dirty="0" smtClean="0"/>
              <a:t>重写；</a:t>
            </a:r>
            <a:endParaRPr lang="en-US" altLang="zh-CN" dirty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类引用</a:t>
            </a:r>
            <a:r>
              <a:rPr lang="zh-CN" altLang="en-US" dirty="0" smtClean="0"/>
              <a:t>指向派生类对象。</a:t>
            </a:r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个基类引用，指向不同</a:t>
            </a:r>
            <a:r>
              <a:rPr lang="zh-CN" altLang="en-US" dirty="0" smtClean="0"/>
              <a:t>的派生类</a:t>
            </a:r>
            <a:r>
              <a:rPr lang="zh-CN" altLang="en-US" dirty="0"/>
              <a:t>对象，执行该方法时，表现出不同的行为。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7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多态的实现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735960" y="1340768"/>
            <a:ext cx="6049963" cy="417646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public class Test{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public static void main(String[] </a:t>
            </a:r>
            <a:r>
              <a:rPr lang="en-US" altLang="zh-CN" sz="1800" kern="0" dirty="0" err="1">
                <a:ea typeface="宋体" pitchFamily="2" charset="-122"/>
              </a:rPr>
              <a:t>args</a:t>
            </a:r>
            <a:r>
              <a:rPr lang="en-US" altLang="zh-CN" sz="1800" kern="0" dirty="0" smtClean="0">
                <a:ea typeface="宋体" pitchFamily="2" charset="-122"/>
              </a:rPr>
              <a:t>){</a:t>
            </a:r>
          </a:p>
          <a:p>
            <a:pPr marL="0" indent="0">
              <a:buNone/>
              <a:defRPr/>
            </a:pPr>
            <a:r>
              <a:rPr lang="en-US" altLang="zh-CN" sz="1800" kern="0" dirty="0" smtClean="0">
                <a:ea typeface="宋体" pitchFamily="2" charset="-122"/>
              </a:rPr>
              <a:t>        </a:t>
            </a:r>
            <a:r>
              <a:rPr lang="en-US" altLang="zh-CN" sz="1800" kern="0" dirty="0">
                <a:ea typeface="宋体" pitchFamily="2" charset="-122"/>
              </a:rPr>
              <a:t>Person </a:t>
            </a:r>
            <a:r>
              <a:rPr lang="en-US" altLang="zh-CN" sz="1800" kern="0" dirty="0" err="1">
                <a:ea typeface="宋体" pitchFamily="2" charset="-122"/>
              </a:rPr>
              <a:t>person</a:t>
            </a:r>
            <a:r>
              <a:rPr lang="en-US" altLang="zh-CN" sz="1800" kern="0" dirty="0">
                <a:ea typeface="宋体" pitchFamily="2" charset="-122"/>
              </a:rPr>
              <a:t> </a:t>
            </a:r>
            <a:r>
              <a:rPr lang="en-US" altLang="zh-CN" sz="1800" kern="0" dirty="0" smtClean="0">
                <a:ea typeface="宋体" pitchFamily="2" charset="-122"/>
              </a:rPr>
              <a:t>= new Person();</a:t>
            </a:r>
          </a:p>
          <a:p>
            <a:pPr marL="0" indent="0">
              <a:buNone/>
              <a:defRPr/>
            </a:pPr>
            <a:r>
              <a:rPr lang="en-US" altLang="zh-CN" sz="1800" kern="0" dirty="0" smtClean="0">
                <a:ea typeface="宋体" pitchFamily="2" charset="-122"/>
              </a:rPr>
              <a:t>        </a:t>
            </a:r>
            <a:r>
              <a:rPr lang="en-US" altLang="zh-CN" sz="1800" kern="0" dirty="0" err="1" smtClean="0">
                <a:ea typeface="宋体" pitchFamily="2" charset="-122"/>
              </a:rPr>
              <a:t>person.display</a:t>
            </a:r>
            <a:r>
              <a:rPr lang="en-US" altLang="zh-CN" sz="1800" kern="0" dirty="0" smtClean="0">
                <a:ea typeface="宋体" pitchFamily="2" charset="-122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</a:t>
            </a:r>
            <a:r>
              <a:rPr lang="en-US" altLang="zh-CN" sz="1800" kern="0" dirty="0" smtClean="0">
                <a:ea typeface="宋体" pitchFamily="2" charset="-122"/>
              </a:rPr>
              <a:t>       person = new Teacher(); </a:t>
            </a:r>
            <a:r>
              <a:rPr lang="en-US" altLang="zh-CN" sz="1800" kern="0" dirty="0">
                <a:ea typeface="宋体" pitchFamily="2" charset="-122"/>
              </a:rPr>
              <a:t>//</a:t>
            </a:r>
            <a:r>
              <a:rPr lang="zh-CN" altLang="en-US" sz="1800" kern="0" dirty="0">
                <a:ea typeface="宋体" pitchFamily="2" charset="-122"/>
              </a:rPr>
              <a:t>向上转型</a:t>
            </a:r>
            <a:endParaRPr lang="en-US" altLang="zh-CN" sz="1800" kern="0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</a:t>
            </a:r>
            <a:r>
              <a:rPr lang="en-US" altLang="zh-CN" sz="1800" kern="0" dirty="0" smtClean="0">
                <a:ea typeface="宋体" pitchFamily="2" charset="-122"/>
              </a:rPr>
              <a:t>       </a:t>
            </a:r>
            <a:r>
              <a:rPr lang="en-US" altLang="zh-CN" sz="1800" kern="0" dirty="0" err="1" smtClean="0">
                <a:ea typeface="宋体" pitchFamily="2" charset="-122"/>
              </a:rPr>
              <a:t>person.display</a:t>
            </a:r>
            <a:r>
              <a:rPr lang="en-US" altLang="zh-CN" sz="1800" kern="0" dirty="0">
                <a:ea typeface="宋体" pitchFamily="2" charset="-122"/>
              </a:rPr>
              <a:t>();</a:t>
            </a:r>
            <a:endParaRPr lang="en-US" altLang="zh-CN" sz="1800" kern="0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 smtClean="0">
                <a:ea typeface="宋体" pitchFamily="2" charset="-122"/>
              </a:rPr>
              <a:t>        person </a:t>
            </a:r>
            <a:r>
              <a:rPr lang="en-US" altLang="zh-CN" sz="1800" kern="0" dirty="0">
                <a:ea typeface="宋体" pitchFamily="2" charset="-122"/>
              </a:rPr>
              <a:t>= new </a:t>
            </a:r>
            <a:r>
              <a:rPr lang="en-US" altLang="zh-CN" sz="1800" kern="0" dirty="0" smtClean="0">
                <a:ea typeface="宋体" pitchFamily="2" charset="-122"/>
              </a:rPr>
              <a:t>Student(); </a:t>
            </a:r>
            <a:r>
              <a:rPr lang="en-US" altLang="zh-CN" sz="1800" kern="0" dirty="0">
                <a:ea typeface="宋体" pitchFamily="2" charset="-122"/>
              </a:rPr>
              <a:t>//</a:t>
            </a:r>
            <a:r>
              <a:rPr lang="zh-CN" altLang="en-US" sz="1800" kern="0" dirty="0">
                <a:ea typeface="宋体" pitchFamily="2" charset="-122"/>
              </a:rPr>
              <a:t>向上转型</a:t>
            </a:r>
            <a:endParaRPr lang="en-US" altLang="zh-CN" sz="1800" kern="0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</a:t>
            </a:r>
            <a:r>
              <a:rPr lang="en-US" altLang="zh-CN" sz="1800" kern="0" dirty="0" smtClean="0">
                <a:ea typeface="宋体" pitchFamily="2" charset="-122"/>
              </a:rPr>
              <a:t>       </a:t>
            </a:r>
            <a:r>
              <a:rPr lang="en-US" altLang="zh-CN" sz="1800" kern="0" dirty="0" err="1" smtClean="0">
                <a:ea typeface="宋体" pitchFamily="2" charset="-122"/>
              </a:rPr>
              <a:t>person.display</a:t>
            </a:r>
            <a:r>
              <a:rPr lang="en-US" altLang="zh-CN" sz="1800" kern="0" dirty="0">
                <a:ea typeface="宋体" pitchFamily="2" charset="-122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zh-CN" sz="1800" kern="0" dirty="0" smtClean="0">
                <a:ea typeface="宋体" pitchFamily="2" charset="-122"/>
              </a:rPr>
              <a:t>        // </a:t>
            </a:r>
            <a:r>
              <a:rPr lang="en-US" altLang="zh-CN" sz="1800" kern="0" dirty="0" err="1" smtClean="0">
                <a:ea typeface="宋体" pitchFamily="2" charset="-122"/>
              </a:rPr>
              <a:t>person.displayEx</a:t>
            </a:r>
            <a:r>
              <a:rPr lang="en-US" altLang="zh-CN" sz="1800" kern="0" dirty="0">
                <a:ea typeface="宋体" pitchFamily="2" charset="-122"/>
              </a:rPr>
              <a:t>();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1800" kern="0" dirty="0">
                <a:solidFill>
                  <a:srgbClr val="FF0000"/>
                </a:solidFill>
                <a:ea typeface="宋体" pitchFamily="2" charset="-122"/>
              </a:rPr>
              <a:t>编译错误</a:t>
            </a:r>
            <a:endParaRPr lang="en-US" altLang="zh-CN" sz="1800" kern="0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</a:t>
            </a:r>
            <a:r>
              <a:rPr lang="en-US" altLang="zh-CN" sz="1800" kern="0" dirty="0" smtClean="0">
                <a:ea typeface="宋体" pitchFamily="2" charset="-122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 smtClean="0">
                <a:ea typeface="宋体" pitchFamily="2" charset="-122"/>
              </a:rPr>
              <a:t>}</a:t>
            </a:r>
            <a:endParaRPr lang="en-US" altLang="zh-CN" sz="1800" kern="0" dirty="0">
              <a:ea typeface="宋体" pitchFamily="2" charset="-122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22187"/>
              </p:ext>
            </p:extLst>
          </p:nvPr>
        </p:nvGraphicFramePr>
        <p:xfrm>
          <a:off x="1055440" y="1009864"/>
          <a:ext cx="2000250" cy="11232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Person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+display()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-name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24694"/>
              </p:ext>
            </p:extLst>
          </p:nvPr>
        </p:nvGraphicFramePr>
        <p:xfrm>
          <a:off x="3394001" y="2755222"/>
          <a:ext cx="2000250" cy="1249842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Student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+display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displayEx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35302"/>
              </p:ext>
            </p:extLst>
          </p:nvPr>
        </p:nvGraphicFramePr>
        <p:xfrm>
          <a:off x="1055440" y="2755222"/>
          <a:ext cx="2000250" cy="10710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Teacher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+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display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 bwMode="auto">
          <a:xfrm>
            <a:off x="1947553" y="2138661"/>
            <a:ext cx="216024" cy="21602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7" name="直接连接符 16"/>
          <p:cNvCxnSpPr>
            <a:stCxn id="15" idx="3"/>
          </p:cNvCxnSpPr>
          <p:nvPr/>
        </p:nvCxnSpPr>
        <p:spPr bwMode="auto">
          <a:xfrm>
            <a:off x="2055565" y="2354685"/>
            <a:ext cx="0" cy="400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2055565" y="2554953"/>
            <a:ext cx="233856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endCxn id="13" idx="0"/>
          </p:cNvCxnSpPr>
          <p:nvPr/>
        </p:nvCxnSpPr>
        <p:spPr bwMode="auto">
          <a:xfrm>
            <a:off x="4394126" y="2554953"/>
            <a:ext cx="0" cy="20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7752829" y="4917067"/>
            <a:ext cx="2016224" cy="120032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a typeface="宋体" pitchFamily="2" charset="-122"/>
              </a:rPr>
              <a:t>输出结果：</a:t>
            </a:r>
            <a:endParaRPr lang="en-US" altLang="zh-CN" sz="1800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</a:rPr>
              <a:t>Person display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</a:rPr>
              <a:t>Teacher display</a:t>
            </a: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</a:rPr>
              <a:t>Student display</a:t>
            </a:r>
            <a:endParaRPr lang="en-US" altLang="zh-CN" sz="18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4077072"/>
            <a:ext cx="5328592" cy="269612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Student extends Person{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sz="1800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public </a:t>
            </a: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void display(){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</a:t>
            </a:r>
            <a:r>
              <a:rPr lang="en-US" altLang="zh-CN" sz="1800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sz="1800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("Student display");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800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}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800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public </a:t>
            </a: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void </a:t>
            </a:r>
            <a:r>
              <a:rPr lang="en-US" altLang="zh-CN" sz="1800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displayEx</a:t>
            </a: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</a:t>
            </a:r>
            <a:r>
              <a:rPr lang="en-US" altLang="zh-CN" sz="1800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</a:t>
            </a:r>
            <a:r>
              <a:rPr lang="en-US" altLang="zh-CN" sz="1800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("Extend from Person");</a:t>
            </a: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800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}</a:t>
            </a:r>
            <a:endParaRPr lang="en-US" altLang="zh-CN" sz="1800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6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多态的实现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对于基类中定义的方法，如果派生类中重写了该方法，那么基类类型的引用将会调用派生类中定义的这个方法。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</a:t>
            </a:r>
            <a:r>
              <a:rPr lang="zh-CN" altLang="en-US" dirty="0" smtClean="0"/>
              <a:t>类中的一个方法只有在基类中定义而在派生类中没有重写的情况下，才可以被基类类型的引用调用。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对于派生类中定义而基类中没有的方法无法调用。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808</Words>
  <Application>Microsoft Office PowerPoint</Application>
  <PresentationFormat>自定义</PresentationFormat>
  <Paragraphs>103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3_Default Design</vt:lpstr>
      <vt:lpstr>第七章  多态 </vt:lpstr>
      <vt:lpstr>讲授思路</vt:lpstr>
      <vt:lpstr>多态的概念</vt:lpstr>
      <vt:lpstr>多态的实现</vt:lpstr>
      <vt:lpstr>多态的实现</vt:lpstr>
      <vt:lpstr>多态的实现</vt:lpstr>
      <vt:lpstr>多态的实现</vt:lpstr>
      <vt:lpstr>多态的实现</vt:lpstr>
      <vt:lpstr>多态的实现</vt:lpstr>
      <vt:lpstr>多态的编程应用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</dc:title>
  <dc:creator>onest</dc:creator>
  <cp:lastModifiedBy>Windows 用户</cp:lastModifiedBy>
  <cp:revision>151</cp:revision>
  <dcterms:modified xsi:type="dcterms:W3CDTF">2018-09-04T09:32:58Z</dcterms:modified>
</cp:coreProperties>
</file>