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09"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045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69165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77782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984203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47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769845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776321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876915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746265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030813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683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743363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04E684-10F4-4CC3-A0B9-F03AA7BE37CF}"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501583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04E684-10F4-4CC3-A0B9-F03AA7BE37CF}"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045003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04E684-10F4-4CC3-A0B9-F03AA7BE37CF}"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947623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5187812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60371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251361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298124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8256407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76857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81752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9720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22900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90657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20337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67185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12145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4/5/2021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6097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4/5/2021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316018427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697" r:id="rId6"/>
    <p:sldLayoutId id="2147483708" r:id="rId7"/>
    <p:sldLayoutId id="2147483707" r:id="rId8"/>
    <p:sldLayoutId id="2147483706" r:id="rId9"/>
    <p:sldLayoutId id="2147483705" r:id="rId10"/>
    <p:sldLayoutId id="2147483696" r:id="rId11"/>
    <p:sldLayoutId id="214748369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04E684-10F4-4CC3-A0B9-F03AA7BE37CF}" type="datetimeFigureOut">
              <a:rPr lang="en-US" smtClean="0"/>
              <a:t>4/5/2021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429442707"/>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lano contrapicado de edificios de oficinas altos">
            <a:extLst>
              <a:ext uri="{FF2B5EF4-FFF2-40B4-BE49-F238E27FC236}">
                <a16:creationId xmlns:a16="http://schemas.microsoft.com/office/drawing/2014/main" id="{364F3ED6-4F93-4724-BA00-A9F2476C62CD}"/>
              </a:ext>
            </a:extLst>
          </p:cNvPr>
          <p:cNvPicPr>
            <a:picLocks noChangeAspect="1"/>
          </p:cNvPicPr>
          <p:nvPr/>
        </p:nvPicPr>
        <p:blipFill rotWithShape="1">
          <a:blip r:embed="rId2">
            <a:grayscl/>
          </a:blip>
          <a:srcRect t="15094"/>
          <a:stretch/>
        </p:blipFill>
        <p:spPr>
          <a:xfrm>
            <a:off x="20" y="10"/>
            <a:ext cx="12191980" cy="6857990"/>
          </a:xfrm>
          <a:prstGeom prst="rect">
            <a:avLst/>
          </a:prstGeom>
        </p:spPr>
      </p:pic>
      <p:sp>
        <p:nvSpPr>
          <p:cNvPr id="25"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05B421F-EF8B-412D-82ED-B9CC36C72850}"/>
              </a:ext>
            </a:extLst>
          </p:cNvPr>
          <p:cNvSpPr>
            <a:spLocks noGrp="1"/>
          </p:cNvSpPr>
          <p:nvPr>
            <p:ph type="ctrTitle"/>
          </p:nvPr>
        </p:nvSpPr>
        <p:spPr>
          <a:xfrm>
            <a:off x="571274" y="2509284"/>
            <a:ext cx="6767736" cy="2486049"/>
          </a:xfrm>
        </p:spPr>
        <p:txBody>
          <a:bodyPr>
            <a:normAutofit/>
          </a:bodyPr>
          <a:lstStyle/>
          <a:p>
            <a:pPr>
              <a:lnSpc>
                <a:spcPct val="90000"/>
              </a:lnSpc>
            </a:pPr>
            <a:r>
              <a:rPr lang="es-ES" sz="4100" dirty="0"/>
              <a:t>Algoritmo de búsqueda a*</a:t>
            </a:r>
            <a:br>
              <a:rPr lang="es-ES" sz="4100" dirty="0"/>
            </a:br>
            <a:r>
              <a:rPr lang="es-ES" sz="4100" dirty="0"/>
              <a:t>HEURISTICO MANHATTAN</a:t>
            </a:r>
          </a:p>
        </p:txBody>
      </p:sp>
      <p:sp>
        <p:nvSpPr>
          <p:cNvPr id="3" name="Subtítulo 2">
            <a:extLst>
              <a:ext uri="{FF2B5EF4-FFF2-40B4-BE49-F238E27FC236}">
                <a16:creationId xmlns:a16="http://schemas.microsoft.com/office/drawing/2014/main" id="{EFDD75DE-172F-47ED-ACCD-2E3CC2FA2763}"/>
              </a:ext>
            </a:extLst>
          </p:cNvPr>
          <p:cNvSpPr>
            <a:spLocks noGrp="1"/>
          </p:cNvSpPr>
          <p:nvPr>
            <p:ph type="subTitle" idx="1"/>
          </p:nvPr>
        </p:nvSpPr>
        <p:spPr>
          <a:xfrm>
            <a:off x="614249" y="5071532"/>
            <a:ext cx="5133408" cy="914401"/>
          </a:xfrm>
        </p:spPr>
        <p:txBody>
          <a:bodyPr>
            <a:normAutofit fontScale="55000" lnSpcReduction="20000"/>
          </a:bodyPr>
          <a:lstStyle/>
          <a:p>
            <a:r>
              <a:rPr lang="es-ES" sz="2900" dirty="0">
                <a:solidFill>
                  <a:schemeClr val="tx1"/>
                </a:solidFill>
              </a:rPr>
              <a:t>Carlos Peña Díaz</a:t>
            </a:r>
          </a:p>
          <a:p>
            <a:r>
              <a:rPr lang="es-ES" sz="2900" dirty="0">
                <a:solidFill>
                  <a:schemeClr val="tx1"/>
                </a:solidFill>
              </a:rPr>
              <a:t>Ángel Manuel Joaquín Yébenes</a:t>
            </a:r>
          </a:p>
          <a:p>
            <a:r>
              <a:rPr lang="es-ES" dirty="0">
                <a:solidFill>
                  <a:schemeClr val="tx1"/>
                </a:solidFill>
              </a:rPr>
              <a:t> </a:t>
            </a:r>
          </a:p>
        </p:txBody>
      </p:sp>
      <p:grpSp>
        <p:nvGrpSpPr>
          <p:cNvPr id="13" name="Group 12">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14" name="Straight Connector 13">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7594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par>
                                <p:cTn id="16" presetID="10" presetClass="entr" presetSubtype="0" fill="hold" grpId="0" nodeType="withEffect">
                                  <p:stCondLst>
                                    <p:cond delay="1000"/>
                                  </p:stCondLst>
                                  <p:iterate>
                                    <p:tmPct val="10000"/>
                                  </p:iterate>
                                  <p:childTnLst>
                                    <p:set>
                                      <p:cBhvr>
                                        <p:cTn id="17" dur="1" fill="hold">
                                          <p:stCondLst>
                                            <p:cond delay="0"/>
                                          </p:stCondLst>
                                        </p:cTn>
                                        <p:tgtEl>
                                          <p:spTgt spid="2"/>
                                        </p:tgtEl>
                                        <p:attrNameLst>
                                          <p:attrName>style.visibility</p:attrName>
                                        </p:attrNameLst>
                                      </p:cBhvr>
                                      <p:to>
                                        <p:strVal val="visible"/>
                                      </p:to>
                                    </p:set>
                                    <p:animEffect transition="in" filter="fade">
                                      <p:cBhvr>
                                        <p:cTn id="18"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6C52B6E-6203-4D92-823D-B83377E90A27}"/>
              </a:ext>
            </a:extLst>
          </p:cNvPr>
          <p:cNvSpPr>
            <a:spLocks noGrp="1"/>
          </p:cNvSpPr>
          <p:nvPr>
            <p:ph idx="1"/>
          </p:nvPr>
        </p:nvSpPr>
        <p:spPr>
          <a:xfrm>
            <a:off x="618898" y="334735"/>
            <a:ext cx="5669935" cy="6188529"/>
          </a:xfrm>
        </p:spPr>
        <p:txBody>
          <a:bodyPr>
            <a:normAutofit fontScale="92500" lnSpcReduction="10000"/>
          </a:bodyPr>
          <a:lstStyle/>
          <a:p>
            <a:pPr marL="0" indent="0">
              <a:buNone/>
            </a:pPr>
            <a:r>
              <a:rPr lang="es-ES" dirty="0"/>
              <a:t>Esta es nuestra función sucesores, en ella se realizan cuatro ejecuciones idénticas a esta, arriba, abajo, izquierda y derecha, únicamente varían a la hora de elegir fila y columna.</a:t>
            </a:r>
          </a:p>
          <a:p>
            <a:pPr marL="0" indent="0">
              <a:buNone/>
            </a:pPr>
            <a:r>
              <a:rPr lang="es-ES" dirty="0"/>
              <a:t>En cada una se hace lo siguiente:</a:t>
            </a:r>
          </a:p>
          <a:p>
            <a:r>
              <a:rPr lang="es-ES" dirty="0"/>
              <a:t>Se comprueba que cumpla las condiciones de estar dentro de los limites del Laberinto, que no sea cerrado ni obstáculo. De lo contrario no hace nada.</a:t>
            </a:r>
          </a:p>
          <a:p>
            <a:r>
              <a:rPr lang="es-ES" dirty="0"/>
              <a:t>Se comprueba que la posición fila columna esté en abiertos, si está se crean padre e hijo, se calculan costes y se añade a abiertos, si no está significa que ya estará en abiertos, se compara el coste de ambos padres, tanto el nuevo como el que ya estaba, y si el nuevo es mejor se sustituye.</a:t>
            </a:r>
          </a:p>
          <a:p>
            <a:pPr marL="0" indent="0">
              <a:buNone/>
            </a:pPr>
            <a:r>
              <a:rPr lang="es-ES" dirty="0"/>
              <a:t>Así para el resto de posiciones, abajo, derecha e izquierda.</a:t>
            </a:r>
          </a:p>
          <a:p>
            <a:endParaRPr lang="es-ES" dirty="0"/>
          </a:p>
        </p:txBody>
      </p:sp>
      <p:pic>
        <p:nvPicPr>
          <p:cNvPr id="7" name="Imagen 6">
            <a:extLst>
              <a:ext uri="{FF2B5EF4-FFF2-40B4-BE49-F238E27FC236}">
                <a16:creationId xmlns:a16="http://schemas.microsoft.com/office/drawing/2014/main" id="{7B428DEA-C92D-45A1-BB2A-C2002C91A341}"/>
              </a:ext>
            </a:extLst>
          </p:cNvPr>
          <p:cNvPicPr>
            <a:picLocks noChangeAspect="1"/>
          </p:cNvPicPr>
          <p:nvPr/>
        </p:nvPicPr>
        <p:blipFill>
          <a:blip r:embed="rId2"/>
          <a:stretch>
            <a:fillRect/>
          </a:stretch>
        </p:blipFill>
        <p:spPr>
          <a:xfrm>
            <a:off x="6988629" y="0"/>
            <a:ext cx="5203371" cy="6858000"/>
          </a:xfrm>
          <a:prstGeom prst="rect">
            <a:avLst/>
          </a:prstGeom>
        </p:spPr>
      </p:pic>
    </p:spTree>
    <p:extLst>
      <p:ext uri="{BB962C8B-B14F-4D97-AF65-F5344CB8AC3E}">
        <p14:creationId xmlns:p14="http://schemas.microsoft.com/office/powerpoint/2010/main" val="863619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B961C1A-0FA6-4650-88CF-949145AE4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E443140F-FE57-4AF2-A59B-9C84C0A37170}"/>
              </a:ext>
            </a:extLst>
          </p:cNvPr>
          <p:cNvPicPr>
            <a:picLocks noChangeAspect="1"/>
          </p:cNvPicPr>
          <p:nvPr/>
        </p:nvPicPr>
        <p:blipFill rotWithShape="1">
          <a:blip r:embed="rId2"/>
          <a:srcRect l="1473" r="1189" b="-1"/>
          <a:stretch/>
        </p:blipFill>
        <p:spPr>
          <a:xfrm>
            <a:off x="817177" y="1271689"/>
            <a:ext cx="4572191" cy="3100193"/>
          </a:xfrm>
          <a:prstGeom prst="rect">
            <a:avLst/>
          </a:prstGeom>
          <a:effectLst>
            <a:innerShdw blurRad="57150" dist="38100" dir="14460000">
              <a:prstClr val="black">
                <a:alpha val="70000"/>
              </a:prstClr>
            </a:innerShdw>
          </a:effectLst>
        </p:spPr>
      </p:pic>
      <p:pic>
        <p:nvPicPr>
          <p:cNvPr id="7" name="Imagen 6">
            <a:extLst>
              <a:ext uri="{FF2B5EF4-FFF2-40B4-BE49-F238E27FC236}">
                <a16:creationId xmlns:a16="http://schemas.microsoft.com/office/drawing/2014/main" id="{69CA8CD9-707F-4A82-A894-14998FB12A82}"/>
              </a:ext>
            </a:extLst>
          </p:cNvPr>
          <p:cNvPicPr>
            <a:picLocks noChangeAspect="1"/>
          </p:cNvPicPr>
          <p:nvPr/>
        </p:nvPicPr>
        <p:blipFill rotWithShape="1">
          <a:blip r:embed="rId3"/>
          <a:srcRect r="3" b="1817"/>
          <a:stretch/>
        </p:blipFill>
        <p:spPr>
          <a:xfrm>
            <a:off x="6965697" y="1244569"/>
            <a:ext cx="4476196" cy="3032653"/>
          </a:xfrm>
          <a:prstGeom prst="rect">
            <a:avLst/>
          </a:prstGeom>
          <a:effectLst>
            <a:innerShdw blurRad="57150" dist="38100" dir="14460000">
              <a:prstClr val="black">
                <a:alpha val="70000"/>
              </a:prstClr>
            </a:innerShdw>
          </a:effectLst>
        </p:spPr>
      </p:pic>
      <p:sp>
        <p:nvSpPr>
          <p:cNvPr id="17" name="Marcador de contenido 16">
            <a:extLst>
              <a:ext uri="{FF2B5EF4-FFF2-40B4-BE49-F238E27FC236}">
                <a16:creationId xmlns:a16="http://schemas.microsoft.com/office/drawing/2014/main" id="{C81F82B7-FABD-4695-AC9F-384EB4CD4C79}"/>
              </a:ext>
            </a:extLst>
          </p:cNvPr>
          <p:cNvSpPr>
            <a:spLocks noGrp="1"/>
          </p:cNvSpPr>
          <p:nvPr>
            <p:ph idx="1"/>
          </p:nvPr>
        </p:nvSpPr>
        <p:spPr>
          <a:xfrm>
            <a:off x="587841" y="-1224557"/>
            <a:ext cx="11786104" cy="3615267"/>
          </a:xfrm>
        </p:spPr>
        <p:txBody>
          <a:bodyPr>
            <a:normAutofit/>
          </a:bodyPr>
          <a:lstStyle/>
          <a:p>
            <a:pPr marL="0" indent="0">
              <a:buNone/>
            </a:pPr>
            <a:r>
              <a:rPr lang="es-ES" sz="2400" dirty="0"/>
              <a:t>Estas son funciones auxiliares que nos han ido haciendo falta durante la programación del algoritmo.</a:t>
            </a:r>
          </a:p>
        </p:txBody>
      </p:sp>
      <p:grpSp>
        <p:nvGrpSpPr>
          <p:cNvPr id="46" name="Group 45">
            <a:extLst>
              <a:ext uri="{FF2B5EF4-FFF2-40B4-BE49-F238E27FC236}">
                <a16:creationId xmlns:a16="http://schemas.microsoft.com/office/drawing/2014/main" id="{66F3F678-ED77-4393-9EC7-D7BCD2E019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7" name="Straight Connector 46">
              <a:extLst>
                <a:ext uri="{FF2B5EF4-FFF2-40B4-BE49-F238E27FC236}">
                  <a16:creationId xmlns:a16="http://schemas.microsoft.com/office/drawing/2014/main" id="{19A59989-410D-497C-8E49-0A126B5212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7EA2D8A-C670-4AD5-81EF-3D2540FEAA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95500ADF-3CDE-4395-8276-0F904D2EE9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1F25D6CC-4A0A-4000-8DD3-2635907B52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5DCBDBBE-6019-4A71-A935-C82B24DB0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2" name="Imagen 51">
            <a:extLst>
              <a:ext uri="{FF2B5EF4-FFF2-40B4-BE49-F238E27FC236}">
                <a16:creationId xmlns:a16="http://schemas.microsoft.com/office/drawing/2014/main" id="{3FEF240F-7AC0-433E-BF4C-02A5E5CAF5BC}"/>
              </a:ext>
            </a:extLst>
          </p:cNvPr>
          <p:cNvPicPr>
            <a:picLocks noChangeAspect="1"/>
          </p:cNvPicPr>
          <p:nvPr/>
        </p:nvPicPr>
        <p:blipFill>
          <a:blip r:embed="rId4"/>
          <a:stretch>
            <a:fillRect/>
          </a:stretch>
        </p:blipFill>
        <p:spPr>
          <a:xfrm>
            <a:off x="2459301" y="3816727"/>
            <a:ext cx="4448175" cy="2524125"/>
          </a:xfrm>
          <a:prstGeom prst="rect">
            <a:avLst/>
          </a:prstGeom>
        </p:spPr>
      </p:pic>
    </p:spTree>
    <p:extLst>
      <p:ext uri="{BB962C8B-B14F-4D97-AF65-F5344CB8AC3E}">
        <p14:creationId xmlns:p14="http://schemas.microsoft.com/office/powerpoint/2010/main" val="174896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B961C1A-0FA6-4650-88CF-949145AE4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DDDFDAB-796E-4BBB-8D5F-2456A9B97E99}"/>
              </a:ext>
            </a:extLst>
          </p:cNvPr>
          <p:cNvSpPr>
            <a:spLocks noGrp="1"/>
          </p:cNvSpPr>
          <p:nvPr>
            <p:ph idx="1"/>
          </p:nvPr>
        </p:nvSpPr>
        <p:spPr>
          <a:xfrm>
            <a:off x="439694" y="-1361986"/>
            <a:ext cx="6626072" cy="3615267"/>
          </a:xfrm>
        </p:spPr>
        <p:txBody>
          <a:bodyPr>
            <a:normAutofit/>
          </a:bodyPr>
          <a:lstStyle/>
          <a:p>
            <a:pPr marL="0" indent="0">
              <a:buNone/>
            </a:pPr>
            <a:r>
              <a:rPr lang="es-ES" sz="2400" dirty="0"/>
              <a:t>Mas funciones auxiliares</a:t>
            </a:r>
          </a:p>
        </p:txBody>
      </p:sp>
      <p:pic>
        <p:nvPicPr>
          <p:cNvPr id="5" name="Imagen 4">
            <a:extLst>
              <a:ext uri="{FF2B5EF4-FFF2-40B4-BE49-F238E27FC236}">
                <a16:creationId xmlns:a16="http://schemas.microsoft.com/office/drawing/2014/main" id="{5FD12034-CE83-456D-A91C-BC80DE3EB2B5}"/>
              </a:ext>
            </a:extLst>
          </p:cNvPr>
          <p:cNvPicPr>
            <a:picLocks noChangeAspect="1"/>
          </p:cNvPicPr>
          <p:nvPr/>
        </p:nvPicPr>
        <p:blipFill rotWithShape="1">
          <a:blip r:embed="rId2"/>
          <a:srcRect r="5909" b="3"/>
          <a:stretch/>
        </p:blipFill>
        <p:spPr>
          <a:xfrm>
            <a:off x="716622" y="861773"/>
            <a:ext cx="4449186" cy="3014372"/>
          </a:xfrm>
          <a:prstGeom prst="rect">
            <a:avLst/>
          </a:prstGeom>
          <a:effectLst>
            <a:innerShdw blurRad="57150" dist="38100" dir="14460000">
              <a:prstClr val="black">
                <a:alpha val="70000"/>
              </a:prstClr>
            </a:innerShdw>
          </a:effectLst>
        </p:spPr>
      </p:pic>
      <p:grpSp>
        <p:nvGrpSpPr>
          <p:cNvPr id="59" name="Group 58">
            <a:extLst>
              <a:ext uri="{FF2B5EF4-FFF2-40B4-BE49-F238E27FC236}">
                <a16:creationId xmlns:a16="http://schemas.microsoft.com/office/drawing/2014/main" id="{66F3F678-ED77-4393-9EC7-D7BCD2E019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0" name="Straight Connector 59">
              <a:extLst>
                <a:ext uri="{FF2B5EF4-FFF2-40B4-BE49-F238E27FC236}">
                  <a16:creationId xmlns:a16="http://schemas.microsoft.com/office/drawing/2014/main" id="{19A59989-410D-497C-8E49-0A126B5212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57EA2D8A-C670-4AD5-81EF-3D2540FEAA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5500ADF-3CDE-4395-8276-0F904D2EE9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1F25D6CC-4A0A-4000-8DD3-2635907B52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DCBDBBE-6019-4A71-A935-C82B24DB0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Imagen 7">
            <a:extLst>
              <a:ext uri="{FF2B5EF4-FFF2-40B4-BE49-F238E27FC236}">
                <a16:creationId xmlns:a16="http://schemas.microsoft.com/office/drawing/2014/main" id="{E689B71D-10DB-4C18-93BC-DE26266EB78D}"/>
              </a:ext>
            </a:extLst>
          </p:cNvPr>
          <p:cNvPicPr>
            <a:picLocks noChangeAspect="1"/>
          </p:cNvPicPr>
          <p:nvPr/>
        </p:nvPicPr>
        <p:blipFill>
          <a:blip r:embed="rId3"/>
          <a:stretch>
            <a:fillRect/>
          </a:stretch>
        </p:blipFill>
        <p:spPr>
          <a:xfrm>
            <a:off x="6476254" y="936301"/>
            <a:ext cx="4999124" cy="2705539"/>
          </a:xfrm>
          <a:prstGeom prst="rect">
            <a:avLst/>
          </a:prstGeom>
        </p:spPr>
      </p:pic>
      <p:pic>
        <p:nvPicPr>
          <p:cNvPr id="83" name="Imagen 82">
            <a:extLst>
              <a:ext uri="{FF2B5EF4-FFF2-40B4-BE49-F238E27FC236}">
                <a16:creationId xmlns:a16="http://schemas.microsoft.com/office/drawing/2014/main" id="{6526B256-FCA9-4659-B2F9-EDF0A5C4E82F}"/>
              </a:ext>
            </a:extLst>
          </p:cNvPr>
          <p:cNvPicPr>
            <a:picLocks noChangeAspect="1"/>
          </p:cNvPicPr>
          <p:nvPr/>
        </p:nvPicPr>
        <p:blipFill>
          <a:blip r:embed="rId4"/>
          <a:stretch>
            <a:fillRect/>
          </a:stretch>
        </p:blipFill>
        <p:spPr>
          <a:xfrm>
            <a:off x="2937330" y="3963359"/>
            <a:ext cx="6266465" cy="2541080"/>
          </a:xfrm>
          <a:prstGeom prst="rect">
            <a:avLst/>
          </a:prstGeom>
        </p:spPr>
      </p:pic>
    </p:spTree>
    <p:extLst>
      <p:ext uri="{BB962C8B-B14F-4D97-AF65-F5344CB8AC3E}">
        <p14:creationId xmlns:p14="http://schemas.microsoft.com/office/powerpoint/2010/main" val="289229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5DEDC4AD-8499-431D-B071-324D50C217E4}"/>
              </a:ext>
            </a:extLst>
          </p:cNvPr>
          <p:cNvPicPr>
            <a:picLocks noChangeAspect="1"/>
          </p:cNvPicPr>
          <p:nvPr/>
        </p:nvPicPr>
        <p:blipFill>
          <a:blip r:embed="rId2"/>
          <a:stretch>
            <a:fillRect/>
          </a:stretch>
        </p:blipFill>
        <p:spPr>
          <a:xfrm>
            <a:off x="717551" y="818950"/>
            <a:ext cx="4887466" cy="4999965"/>
          </a:xfrm>
          <a:prstGeom prst="rect">
            <a:avLst/>
          </a:prstGeom>
          <a:effectLst>
            <a:innerShdw blurRad="57150" dist="38100" dir="14460000">
              <a:prstClr val="black">
                <a:alpha val="70000"/>
              </a:prstClr>
            </a:innerShdw>
          </a:effectLst>
        </p:spPr>
      </p:pic>
      <p:sp>
        <p:nvSpPr>
          <p:cNvPr id="3" name="Marcador de contenido 2">
            <a:extLst>
              <a:ext uri="{FF2B5EF4-FFF2-40B4-BE49-F238E27FC236}">
                <a16:creationId xmlns:a16="http://schemas.microsoft.com/office/drawing/2014/main" id="{7164E62C-8073-4DED-83A8-4210CC8AE13D}"/>
              </a:ext>
            </a:extLst>
          </p:cNvPr>
          <p:cNvSpPr>
            <a:spLocks noGrp="1"/>
          </p:cNvSpPr>
          <p:nvPr>
            <p:ph idx="1"/>
          </p:nvPr>
        </p:nvSpPr>
        <p:spPr>
          <a:xfrm>
            <a:off x="6095998" y="685800"/>
            <a:ext cx="4819653" cy="4999965"/>
          </a:xfrm>
        </p:spPr>
        <p:txBody>
          <a:bodyPr>
            <a:normAutofit/>
          </a:bodyPr>
          <a:lstStyle/>
          <a:p>
            <a:pPr marL="0" indent="0">
              <a:buNone/>
            </a:pPr>
            <a:r>
              <a:rPr lang="es-ES" sz="1800" dirty="0">
                <a:solidFill>
                  <a:srgbClr val="0F496F"/>
                </a:solidFill>
              </a:rPr>
              <a:t>Por último, esta es la función completarSolucion()  que se encarga de recorrer desde el nodo final hasta el inicial, el camino anteriormente escrito en el ArrayList solución. De manera que va comparando el padre actual con el hijo del nodo anterior, si coincide significa que va por el camino correcto.</a:t>
            </a:r>
          </a:p>
          <a:p>
            <a:pPr marL="0" indent="0">
              <a:buNone/>
            </a:pPr>
            <a:r>
              <a:rPr lang="es-ES" sz="1800" dirty="0">
                <a:solidFill>
                  <a:srgbClr val="0F496F"/>
                </a:solidFill>
              </a:rPr>
              <a:t>A su vez guarda en esa fila y columna la ‘o’ que utilizamos para representar el camino solución.</a:t>
            </a:r>
          </a:p>
        </p:txBody>
      </p:sp>
      <p:grpSp>
        <p:nvGrpSpPr>
          <p:cNvPr id="12" name="Group 11">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5870773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323F575-A242-4090-BF72-B90CF4F3E719}"/>
              </a:ext>
            </a:extLst>
          </p:cNvPr>
          <p:cNvSpPr>
            <a:spLocks noGrp="1"/>
          </p:cNvSpPr>
          <p:nvPr>
            <p:ph idx="1"/>
          </p:nvPr>
        </p:nvSpPr>
        <p:spPr>
          <a:xfrm>
            <a:off x="340263" y="-1168167"/>
            <a:ext cx="8534400" cy="3615267"/>
          </a:xfrm>
        </p:spPr>
        <p:txBody>
          <a:bodyPr/>
          <a:lstStyle/>
          <a:p>
            <a:r>
              <a:rPr lang="es-ES" dirty="0"/>
              <a:t>Estas son algunas ejecuciones en la matriz default de 60x80 con un 30% de probabilidad de obstáculo</a:t>
            </a:r>
          </a:p>
        </p:txBody>
      </p:sp>
      <p:pic>
        <p:nvPicPr>
          <p:cNvPr id="5" name="Imagen 4">
            <a:extLst>
              <a:ext uri="{FF2B5EF4-FFF2-40B4-BE49-F238E27FC236}">
                <a16:creationId xmlns:a16="http://schemas.microsoft.com/office/drawing/2014/main" id="{090C73A3-CF0C-4E51-A8DB-98882F087D7F}"/>
              </a:ext>
            </a:extLst>
          </p:cNvPr>
          <p:cNvPicPr>
            <a:picLocks noChangeAspect="1"/>
          </p:cNvPicPr>
          <p:nvPr/>
        </p:nvPicPr>
        <p:blipFill>
          <a:blip r:embed="rId2"/>
          <a:stretch>
            <a:fillRect/>
          </a:stretch>
        </p:blipFill>
        <p:spPr>
          <a:xfrm>
            <a:off x="2400715" y="1121755"/>
            <a:ext cx="7390569" cy="5156399"/>
          </a:xfrm>
          <a:prstGeom prst="rect">
            <a:avLst/>
          </a:prstGeom>
        </p:spPr>
      </p:pic>
    </p:spTree>
    <p:extLst>
      <p:ext uri="{BB962C8B-B14F-4D97-AF65-F5344CB8AC3E}">
        <p14:creationId xmlns:p14="http://schemas.microsoft.com/office/powerpoint/2010/main" val="189775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AAE4D74-8B18-4AD0-9DDC-7B7B896EB108}"/>
              </a:ext>
            </a:extLst>
          </p:cNvPr>
          <p:cNvPicPr>
            <a:picLocks noChangeAspect="1"/>
          </p:cNvPicPr>
          <p:nvPr/>
        </p:nvPicPr>
        <p:blipFill>
          <a:blip r:embed="rId2"/>
          <a:stretch>
            <a:fillRect/>
          </a:stretch>
        </p:blipFill>
        <p:spPr>
          <a:xfrm>
            <a:off x="2431410" y="1053989"/>
            <a:ext cx="7329179" cy="4940410"/>
          </a:xfrm>
          <a:prstGeom prst="rect">
            <a:avLst/>
          </a:prstGeom>
        </p:spPr>
      </p:pic>
    </p:spTree>
    <p:extLst>
      <p:ext uri="{BB962C8B-B14F-4D97-AF65-F5344CB8AC3E}">
        <p14:creationId xmlns:p14="http://schemas.microsoft.com/office/powerpoint/2010/main" val="34072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ADDD09E-8094-4188-9090-C1C7840F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Snip Diagonal Corner Rectangle 24">
            <a:extLst>
              <a:ext uri="{FF2B5EF4-FFF2-40B4-BE49-F238E27FC236}">
                <a16:creationId xmlns:a16="http://schemas.microsoft.com/office/drawing/2014/main" id="{C58F6CE0-025D-40A5-AEF1-00954E3F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nhattan, distancias y “el juicio de Pitágoras” | Blog El Aleph | EL PAÍS">
            <a:extLst>
              <a:ext uri="{FF2B5EF4-FFF2-40B4-BE49-F238E27FC236}">
                <a16:creationId xmlns:a16="http://schemas.microsoft.com/office/drawing/2014/main" id="{3B091522-14DA-40E4-A415-166072B280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081" r="17814" b="-2"/>
          <a:stretch/>
        </p:blipFill>
        <p:spPr bwMode="auto">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0FCA2B24-D0DF-40A0-9F48-1F8CA06F45FD}"/>
              </a:ext>
            </a:extLst>
          </p:cNvPr>
          <p:cNvSpPr>
            <a:spLocks noGrp="1"/>
          </p:cNvSpPr>
          <p:nvPr>
            <p:ph idx="1"/>
          </p:nvPr>
        </p:nvSpPr>
        <p:spPr>
          <a:xfrm>
            <a:off x="6095998" y="685800"/>
            <a:ext cx="4819653" cy="3615267"/>
          </a:xfrm>
        </p:spPr>
        <p:txBody>
          <a:bodyPr>
            <a:normAutofit/>
          </a:bodyPr>
          <a:lstStyle/>
          <a:p>
            <a:pPr marL="0" indent="0">
              <a:buNone/>
            </a:pPr>
            <a:r>
              <a:rPr lang="es-ES" sz="1800"/>
              <a:t>El algoritmo de búsqueda A* realiza la búsqueda basándose en la función f(x) = g(x) + h(x). Esta función nos indica el coste que tiene cada nodo hasta la solución. H(x) nos indica el coste calculado mediante la función heurística, en nuestro caso es la heurística Manhattan. G(x) nos indica el coste acumulado hasta llegar a ese nodo. </a:t>
            </a:r>
          </a:p>
        </p:txBody>
      </p:sp>
      <p:grpSp>
        <p:nvGrpSpPr>
          <p:cNvPr id="75" name="Group 74">
            <a:extLst>
              <a:ext uri="{FF2B5EF4-FFF2-40B4-BE49-F238E27FC236}">
                <a16:creationId xmlns:a16="http://schemas.microsoft.com/office/drawing/2014/main" id="{D8025A22-9C86-4108-A289-BD5650A8E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6" name="Straight Connector 75">
              <a:extLst>
                <a:ext uri="{FF2B5EF4-FFF2-40B4-BE49-F238E27FC236}">
                  <a16:creationId xmlns:a16="http://schemas.microsoft.com/office/drawing/2014/main" id="{59A3623F-EF59-4F0B-9030-79CB7F995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EBD0F53-A43D-414A-8653-E9F1D3610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908661C0-6128-4F64-8EDF-2D73D5F47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C8AFEF08-AFBA-4125-B170-D3EB3E11D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A0E13BF-B4CA-4B20-A5DD-50ABBAEC7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1047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D7975-AB3A-40C2-A391-5AF75C2F614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D015182-476D-4469-A0A2-67C5E571B098}"/>
              </a:ext>
            </a:extLst>
          </p:cNvPr>
          <p:cNvSpPr>
            <a:spLocks noGrp="1"/>
          </p:cNvSpPr>
          <p:nvPr>
            <p:ph idx="1"/>
          </p:nvPr>
        </p:nvSpPr>
        <p:spPr/>
        <p:txBody>
          <a:bodyPr>
            <a:normAutofit/>
          </a:bodyPr>
          <a:lstStyle/>
          <a:p>
            <a:r>
              <a:rPr lang="es-ES" sz="8800" dirty="0"/>
              <a:t>CODIGO :</a:t>
            </a:r>
          </a:p>
        </p:txBody>
      </p:sp>
    </p:spTree>
    <p:extLst>
      <p:ext uri="{BB962C8B-B14F-4D97-AF65-F5344CB8AC3E}">
        <p14:creationId xmlns:p14="http://schemas.microsoft.com/office/powerpoint/2010/main" val="356388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1D4FA9D-2E3F-4C83-B1EF-E8F3D1CB85B2}"/>
              </a:ext>
            </a:extLst>
          </p:cNvPr>
          <p:cNvSpPr>
            <a:spLocks noGrp="1"/>
          </p:cNvSpPr>
          <p:nvPr>
            <p:ph idx="1"/>
          </p:nvPr>
        </p:nvSpPr>
        <p:spPr>
          <a:xfrm>
            <a:off x="147316" y="-1335947"/>
            <a:ext cx="8534400" cy="3615267"/>
          </a:xfrm>
        </p:spPr>
        <p:txBody>
          <a:bodyPr/>
          <a:lstStyle/>
          <a:p>
            <a:pPr marL="0" indent="0">
              <a:buNone/>
            </a:pPr>
            <a:r>
              <a:rPr lang="es-ES" dirty="0"/>
              <a:t>En primer lugar, hemos de implementar la estructura de nuestro problema, esta es nuestra clase Laberinto.</a:t>
            </a:r>
          </a:p>
        </p:txBody>
      </p:sp>
      <p:pic>
        <p:nvPicPr>
          <p:cNvPr id="5" name="Imagen 4">
            <a:extLst>
              <a:ext uri="{FF2B5EF4-FFF2-40B4-BE49-F238E27FC236}">
                <a16:creationId xmlns:a16="http://schemas.microsoft.com/office/drawing/2014/main" id="{86E05036-84A1-4B76-852A-86D93B16B8FB}"/>
              </a:ext>
            </a:extLst>
          </p:cNvPr>
          <p:cNvPicPr>
            <a:picLocks noChangeAspect="1"/>
          </p:cNvPicPr>
          <p:nvPr/>
        </p:nvPicPr>
        <p:blipFill>
          <a:blip r:embed="rId2"/>
          <a:stretch>
            <a:fillRect/>
          </a:stretch>
        </p:blipFill>
        <p:spPr>
          <a:xfrm>
            <a:off x="210674" y="1007705"/>
            <a:ext cx="2949737" cy="3073416"/>
          </a:xfrm>
          <a:prstGeom prst="rect">
            <a:avLst/>
          </a:prstGeom>
        </p:spPr>
      </p:pic>
      <p:pic>
        <p:nvPicPr>
          <p:cNvPr id="7" name="Imagen 6">
            <a:extLst>
              <a:ext uri="{FF2B5EF4-FFF2-40B4-BE49-F238E27FC236}">
                <a16:creationId xmlns:a16="http://schemas.microsoft.com/office/drawing/2014/main" id="{38ECD1DE-B88A-43E8-B9F4-4CD0E3CDC67B}"/>
              </a:ext>
            </a:extLst>
          </p:cNvPr>
          <p:cNvPicPr>
            <a:picLocks noChangeAspect="1"/>
          </p:cNvPicPr>
          <p:nvPr/>
        </p:nvPicPr>
        <p:blipFill>
          <a:blip r:embed="rId3"/>
          <a:stretch>
            <a:fillRect/>
          </a:stretch>
        </p:blipFill>
        <p:spPr>
          <a:xfrm>
            <a:off x="2148005" y="3429000"/>
            <a:ext cx="3133259" cy="3337972"/>
          </a:xfrm>
          <a:prstGeom prst="rect">
            <a:avLst/>
          </a:prstGeom>
        </p:spPr>
      </p:pic>
      <p:pic>
        <p:nvPicPr>
          <p:cNvPr id="9" name="Imagen 8">
            <a:extLst>
              <a:ext uri="{FF2B5EF4-FFF2-40B4-BE49-F238E27FC236}">
                <a16:creationId xmlns:a16="http://schemas.microsoft.com/office/drawing/2014/main" id="{FFBD87D6-CB26-4697-901D-1DB3692B30D5}"/>
              </a:ext>
            </a:extLst>
          </p:cNvPr>
          <p:cNvPicPr>
            <a:picLocks noChangeAspect="1"/>
          </p:cNvPicPr>
          <p:nvPr/>
        </p:nvPicPr>
        <p:blipFill>
          <a:blip r:embed="rId4"/>
          <a:stretch>
            <a:fillRect/>
          </a:stretch>
        </p:blipFill>
        <p:spPr>
          <a:xfrm>
            <a:off x="5319854" y="834008"/>
            <a:ext cx="3013852" cy="3703045"/>
          </a:xfrm>
          <a:prstGeom prst="rect">
            <a:avLst/>
          </a:prstGeom>
        </p:spPr>
      </p:pic>
      <p:pic>
        <p:nvPicPr>
          <p:cNvPr id="11" name="Imagen 10">
            <a:extLst>
              <a:ext uri="{FF2B5EF4-FFF2-40B4-BE49-F238E27FC236}">
                <a16:creationId xmlns:a16="http://schemas.microsoft.com/office/drawing/2014/main" id="{4CB8BC9D-55B2-413C-90A0-87DEFA87D564}"/>
              </a:ext>
            </a:extLst>
          </p:cNvPr>
          <p:cNvPicPr>
            <a:picLocks noChangeAspect="1"/>
          </p:cNvPicPr>
          <p:nvPr/>
        </p:nvPicPr>
        <p:blipFill>
          <a:blip r:embed="rId5"/>
          <a:stretch>
            <a:fillRect/>
          </a:stretch>
        </p:blipFill>
        <p:spPr>
          <a:xfrm>
            <a:off x="8332949" y="2685530"/>
            <a:ext cx="3231629" cy="3952311"/>
          </a:xfrm>
          <a:prstGeom prst="rect">
            <a:avLst/>
          </a:prstGeom>
        </p:spPr>
      </p:pic>
    </p:spTree>
    <p:extLst>
      <p:ext uri="{BB962C8B-B14F-4D97-AF65-F5344CB8AC3E}">
        <p14:creationId xmlns:p14="http://schemas.microsoft.com/office/powerpoint/2010/main" val="218278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2"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6514D733-51E2-4B0E-A2F2-EA7EC7F4049E}"/>
              </a:ext>
            </a:extLst>
          </p:cNvPr>
          <p:cNvPicPr>
            <a:picLocks noChangeAspect="1"/>
          </p:cNvPicPr>
          <p:nvPr/>
        </p:nvPicPr>
        <p:blipFill>
          <a:blip r:embed="rId2"/>
          <a:stretch>
            <a:fillRect/>
          </a:stretch>
        </p:blipFill>
        <p:spPr>
          <a:xfrm>
            <a:off x="1101217" y="1155793"/>
            <a:ext cx="5641063" cy="4216695"/>
          </a:xfrm>
          <a:prstGeom prst="rect">
            <a:avLst/>
          </a:prstGeom>
        </p:spPr>
      </p:pic>
      <p:sp>
        <p:nvSpPr>
          <p:cNvPr id="3" name="Marcador de contenido 2">
            <a:extLst>
              <a:ext uri="{FF2B5EF4-FFF2-40B4-BE49-F238E27FC236}">
                <a16:creationId xmlns:a16="http://schemas.microsoft.com/office/drawing/2014/main" id="{CCCE0D34-FE81-4361-8C6E-ADC5CD336EBD}"/>
              </a:ext>
            </a:extLst>
          </p:cNvPr>
          <p:cNvSpPr>
            <a:spLocks noGrp="1"/>
          </p:cNvSpPr>
          <p:nvPr>
            <p:ph idx="1"/>
          </p:nvPr>
        </p:nvSpPr>
        <p:spPr>
          <a:xfrm>
            <a:off x="7410519" y="535749"/>
            <a:ext cx="3479419" cy="4757704"/>
          </a:xfrm>
        </p:spPr>
        <p:txBody>
          <a:bodyPr anchor="t">
            <a:normAutofit fontScale="40000" lnSpcReduction="20000"/>
          </a:bodyPr>
          <a:lstStyle/>
          <a:p>
            <a:pPr marL="0" indent="0">
              <a:buNone/>
            </a:pPr>
            <a:r>
              <a:rPr lang="es-ES" sz="10000" dirty="0">
                <a:solidFill>
                  <a:srgbClr val="0F496F"/>
                </a:solidFill>
              </a:rPr>
              <a:t>Esta es nuestra clase Nodo:</a:t>
            </a:r>
          </a:p>
          <a:p>
            <a:pPr marL="0" indent="0">
              <a:buNone/>
            </a:pPr>
            <a:r>
              <a:rPr lang="es-ES" sz="5000" dirty="0">
                <a:solidFill>
                  <a:srgbClr val="0F496F"/>
                </a:solidFill>
              </a:rPr>
              <a:t>Nuestro nodo utilizado en los ArrayList para la búsqueda está compuesto de dos nodos como este, uno es el padre y otro es el hijo, el padre es a su vez el hijo del nodo anterior del que proviene tras la ejecución.</a:t>
            </a:r>
          </a:p>
          <a:p>
            <a:pPr marL="0" indent="0">
              <a:buNone/>
            </a:pPr>
            <a:r>
              <a:rPr lang="es-ES" sz="3600" dirty="0">
                <a:solidFill>
                  <a:srgbClr val="0F496F"/>
                </a:solidFill>
              </a:rPr>
              <a:t> </a:t>
            </a:r>
          </a:p>
        </p:txBody>
      </p:sp>
      <p:grpSp>
        <p:nvGrpSpPr>
          <p:cNvPr id="14" name="Group 13">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4166092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D0E170-5F8B-4B54-89BC-AEB2DA167B0B}"/>
              </a:ext>
            </a:extLst>
          </p:cNvPr>
          <p:cNvSpPr>
            <a:spLocks noGrp="1"/>
          </p:cNvSpPr>
          <p:nvPr>
            <p:ph idx="1"/>
          </p:nvPr>
        </p:nvSpPr>
        <p:spPr>
          <a:xfrm>
            <a:off x="438201" y="-1244599"/>
            <a:ext cx="8534400" cy="3615267"/>
          </a:xfrm>
        </p:spPr>
        <p:txBody>
          <a:bodyPr>
            <a:normAutofit/>
          </a:bodyPr>
          <a:lstStyle/>
          <a:p>
            <a:pPr marL="0" indent="0">
              <a:buNone/>
            </a:pPr>
            <a:r>
              <a:rPr lang="es-ES" sz="3200" dirty="0"/>
              <a:t>Nuestro </a:t>
            </a:r>
            <a:r>
              <a:rPr lang="es-ES" sz="3200" dirty="0" err="1"/>
              <a:t>Main</a:t>
            </a:r>
            <a:r>
              <a:rPr lang="es-ES" sz="3200" dirty="0"/>
              <a:t>:</a:t>
            </a:r>
          </a:p>
        </p:txBody>
      </p:sp>
      <p:pic>
        <p:nvPicPr>
          <p:cNvPr id="5" name="Imagen 4">
            <a:extLst>
              <a:ext uri="{FF2B5EF4-FFF2-40B4-BE49-F238E27FC236}">
                <a16:creationId xmlns:a16="http://schemas.microsoft.com/office/drawing/2014/main" id="{1E7481EA-3943-4A37-AED0-1E5BA3AA79C5}"/>
              </a:ext>
            </a:extLst>
          </p:cNvPr>
          <p:cNvPicPr>
            <a:picLocks noChangeAspect="1"/>
          </p:cNvPicPr>
          <p:nvPr/>
        </p:nvPicPr>
        <p:blipFill>
          <a:blip r:embed="rId2"/>
          <a:stretch>
            <a:fillRect/>
          </a:stretch>
        </p:blipFill>
        <p:spPr>
          <a:xfrm>
            <a:off x="2411426" y="1777855"/>
            <a:ext cx="7369148" cy="3302289"/>
          </a:xfrm>
          <a:prstGeom prst="rect">
            <a:avLst/>
          </a:prstGeom>
        </p:spPr>
      </p:pic>
    </p:spTree>
    <p:extLst>
      <p:ext uri="{BB962C8B-B14F-4D97-AF65-F5344CB8AC3E}">
        <p14:creationId xmlns:p14="http://schemas.microsoft.com/office/powerpoint/2010/main" val="287740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61ADF6-A488-4D9C-A494-F5826584E075}"/>
              </a:ext>
            </a:extLst>
          </p:cNvPr>
          <p:cNvSpPr>
            <a:spLocks noGrp="1"/>
          </p:cNvSpPr>
          <p:nvPr>
            <p:ph type="title"/>
          </p:nvPr>
        </p:nvSpPr>
        <p:spPr>
          <a:xfrm>
            <a:off x="6084114" y="4487332"/>
            <a:ext cx="4205003" cy="1507067"/>
          </a:xfrm>
        </p:spPr>
        <p:txBody>
          <a:bodyPr>
            <a:normAutofit/>
          </a:bodyPr>
          <a:lstStyle/>
          <a:p>
            <a:endParaRPr lang="es-ES" sz="3200">
              <a:solidFill>
                <a:srgbClr val="FFFFFF"/>
              </a:solidFill>
            </a:endParaRPr>
          </a:p>
        </p:txBody>
      </p:sp>
      <p:pic>
        <p:nvPicPr>
          <p:cNvPr id="5" name="Marcador de contenido 4">
            <a:extLst>
              <a:ext uri="{FF2B5EF4-FFF2-40B4-BE49-F238E27FC236}">
                <a16:creationId xmlns:a16="http://schemas.microsoft.com/office/drawing/2014/main" id="{94E1065C-3695-4C7E-9F39-9626E160CE67}"/>
              </a:ext>
            </a:extLst>
          </p:cNvPr>
          <p:cNvPicPr>
            <a:picLocks noChangeAspect="1"/>
          </p:cNvPicPr>
          <p:nvPr/>
        </p:nvPicPr>
        <p:blipFill>
          <a:blip r:embed="rId2"/>
          <a:stretch>
            <a:fillRect/>
          </a:stretch>
        </p:blipFill>
        <p:spPr>
          <a:xfrm>
            <a:off x="717551" y="1052370"/>
            <a:ext cx="4887466" cy="4533124"/>
          </a:xfrm>
          <a:prstGeom prst="rect">
            <a:avLst/>
          </a:prstGeom>
          <a:effectLst>
            <a:innerShdw blurRad="57150" dist="38100" dir="14460000">
              <a:prstClr val="black">
                <a:alpha val="70000"/>
              </a:prstClr>
            </a:innerShdw>
          </a:effectLst>
        </p:spPr>
      </p:pic>
      <p:sp>
        <p:nvSpPr>
          <p:cNvPr id="11" name="Content Placeholder 8">
            <a:extLst>
              <a:ext uri="{FF2B5EF4-FFF2-40B4-BE49-F238E27FC236}">
                <a16:creationId xmlns:a16="http://schemas.microsoft.com/office/drawing/2014/main" id="{2538FC17-318B-4798-AB5C-F5E82A24DF96}"/>
              </a:ext>
            </a:extLst>
          </p:cNvPr>
          <p:cNvSpPr>
            <a:spLocks noGrp="1"/>
          </p:cNvSpPr>
          <p:nvPr>
            <p:ph idx="1"/>
          </p:nvPr>
        </p:nvSpPr>
        <p:spPr>
          <a:xfrm>
            <a:off x="6080740" y="101600"/>
            <a:ext cx="4819653" cy="3615267"/>
          </a:xfrm>
        </p:spPr>
        <p:txBody>
          <a:bodyPr>
            <a:normAutofit/>
          </a:bodyPr>
          <a:lstStyle/>
          <a:p>
            <a:pPr marL="0" indent="0">
              <a:buNone/>
            </a:pPr>
            <a:r>
              <a:rPr lang="en-US" sz="2400" dirty="0" err="1">
                <a:solidFill>
                  <a:srgbClr val="0F496F"/>
                </a:solidFill>
              </a:rPr>
              <a:t>Estas</a:t>
            </a:r>
            <a:r>
              <a:rPr lang="en-US" sz="2400" dirty="0">
                <a:solidFill>
                  <a:srgbClr val="0F496F"/>
                </a:solidFill>
              </a:rPr>
              <a:t> son las </a:t>
            </a:r>
            <a:r>
              <a:rPr lang="en-US" sz="2400" dirty="0" err="1">
                <a:solidFill>
                  <a:srgbClr val="0F496F"/>
                </a:solidFill>
              </a:rPr>
              <a:t>propiedades</a:t>
            </a:r>
            <a:r>
              <a:rPr lang="en-US" sz="2400" dirty="0">
                <a:solidFill>
                  <a:srgbClr val="0F496F"/>
                </a:solidFill>
              </a:rPr>
              <a:t> de </a:t>
            </a:r>
            <a:r>
              <a:rPr lang="en-US" sz="2400" dirty="0" err="1">
                <a:solidFill>
                  <a:srgbClr val="0F496F"/>
                </a:solidFill>
              </a:rPr>
              <a:t>nuestra</a:t>
            </a:r>
            <a:r>
              <a:rPr lang="en-US" sz="2400" dirty="0">
                <a:solidFill>
                  <a:srgbClr val="0F496F"/>
                </a:solidFill>
              </a:rPr>
              <a:t> </a:t>
            </a:r>
            <a:r>
              <a:rPr lang="en-US" sz="2400" dirty="0" err="1">
                <a:solidFill>
                  <a:srgbClr val="0F496F"/>
                </a:solidFill>
              </a:rPr>
              <a:t>clase</a:t>
            </a:r>
            <a:r>
              <a:rPr lang="en-US" sz="2400" dirty="0">
                <a:solidFill>
                  <a:srgbClr val="0F496F"/>
                </a:solidFill>
              </a:rPr>
              <a:t> </a:t>
            </a:r>
            <a:r>
              <a:rPr lang="en-US" sz="2400" dirty="0" err="1">
                <a:solidFill>
                  <a:srgbClr val="0F496F"/>
                </a:solidFill>
              </a:rPr>
              <a:t>Heuristica</a:t>
            </a:r>
            <a:r>
              <a:rPr lang="en-US" sz="2400" dirty="0">
                <a:solidFill>
                  <a:srgbClr val="0F496F"/>
                </a:solidFill>
              </a:rPr>
              <a:t>, la </a:t>
            </a:r>
            <a:r>
              <a:rPr lang="en-US" sz="2400" dirty="0" err="1">
                <a:solidFill>
                  <a:srgbClr val="0F496F"/>
                </a:solidFill>
              </a:rPr>
              <a:t>cual</a:t>
            </a:r>
            <a:r>
              <a:rPr lang="en-US" sz="2400" dirty="0">
                <a:solidFill>
                  <a:srgbClr val="0F496F"/>
                </a:solidFill>
              </a:rPr>
              <a:t> </a:t>
            </a:r>
            <a:r>
              <a:rPr lang="en-US" sz="2400" dirty="0" err="1">
                <a:solidFill>
                  <a:srgbClr val="0F496F"/>
                </a:solidFill>
              </a:rPr>
              <a:t>implementa</a:t>
            </a:r>
            <a:r>
              <a:rPr lang="en-US" sz="2400" dirty="0">
                <a:solidFill>
                  <a:srgbClr val="0F496F"/>
                </a:solidFill>
              </a:rPr>
              <a:t> el </a:t>
            </a:r>
            <a:r>
              <a:rPr lang="en-US" sz="2400" dirty="0" err="1">
                <a:solidFill>
                  <a:srgbClr val="0F496F"/>
                </a:solidFill>
              </a:rPr>
              <a:t>algoritmo</a:t>
            </a:r>
            <a:r>
              <a:rPr lang="en-US" sz="2400" dirty="0">
                <a:solidFill>
                  <a:srgbClr val="0F496F"/>
                </a:solidFill>
              </a:rPr>
              <a:t> que </a:t>
            </a:r>
            <a:r>
              <a:rPr lang="en-US" sz="2400" dirty="0" err="1">
                <a:solidFill>
                  <a:srgbClr val="0F496F"/>
                </a:solidFill>
              </a:rPr>
              <a:t>realiza</a:t>
            </a:r>
            <a:r>
              <a:rPr lang="en-US" sz="2400" dirty="0">
                <a:solidFill>
                  <a:srgbClr val="0F496F"/>
                </a:solidFill>
              </a:rPr>
              <a:t> la </a:t>
            </a:r>
            <a:r>
              <a:rPr lang="en-US" sz="2400" dirty="0" err="1">
                <a:solidFill>
                  <a:srgbClr val="0F496F"/>
                </a:solidFill>
              </a:rPr>
              <a:t>busqueda</a:t>
            </a:r>
            <a:r>
              <a:rPr lang="en-US" sz="2400" dirty="0">
                <a:solidFill>
                  <a:srgbClr val="0F496F"/>
                </a:solidFill>
              </a:rPr>
              <a:t> y la </a:t>
            </a:r>
            <a:r>
              <a:rPr lang="en-US" sz="2400" dirty="0" err="1">
                <a:solidFill>
                  <a:srgbClr val="0F496F"/>
                </a:solidFill>
              </a:rPr>
              <a:t>escritura</a:t>
            </a:r>
            <a:r>
              <a:rPr lang="en-US" sz="2400" dirty="0">
                <a:solidFill>
                  <a:srgbClr val="0F496F"/>
                </a:solidFill>
              </a:rPr>
              <a:t> del </a:t>
            </a:r>
            <a:r>
              <a:rPr lang="en-US" sz="2400" dirty="0" err="1">
                <a:solidFill>
                  <a:srgbClr val="0F496F"/>
                </a:solidFill>
              </a:rPr>
              <a:t>laberinto</a:t>
            </a:r>
            <a:r>
              <a:rPr lang="en-US" sz="2400" dirty="0">
                <a:solidFill>
                  <a:srgbClr val="0F496F"/>
                </a:solidFill>
              </a:rPr>
              <a:t> final.</a:t>
            </a:r>
          </a:p>
        </p:txBody>
      </p:sp>
      <p:grpSp>
        <p:nvGrpSpPr>
          <p:cNvPr id="14" name="Group 13">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284815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07295B24-962E-4238-B3F9-44519DCD10A0}"/>
              </a:ext>
            </a:extLst>
          </p:cNvPr>
          <p:cNvPicPr>
            <a:picLocks noChangeAspect="1"/>
          </p:cNvPicPr>
          <p:nvPr/>
        </p:nvPicPr>
        <p:blipFill>
          <a:blip r:embed="rId2"/>
          <a:stretch>
            <a:fillRect/>
          </a:stretch>
        </p:blipFill>
        <p:spPr>
          <a:xfrm>
            <a:off x="915984" y="329543"/>
            <a:ext cx="4819653" cy="6198914"/>
          </a:xfrm>
          <a:prstGeom prst="rect">
            <a:avLst/>
          </a:prstGeom>
          <a:effectLst>
            <a:innerShdw blurRad="57150" dist="38100" dir="14460000">
              <a:prstClr val="black">
                <a:alpha val="70000"/>
              </a:prstClr>
            </a:innerShdw>
          </a:effectLst>
        </p:spPr>
      </p:pic>
      <p:sp>
        <p:nvSpPr>
          <p:cNvPr id="9" name="Content Placeholder 8">
            <a:extLst>
              <a:ext uri="{FF2B5EF4-FFF2-40B4-BE49-F238E27FC236}">
                <a16:creationId xmlns:a16="http://schemas.microsoft.com/office/drawing/2014/main" id="{25D773B5-E7EC-42DC-9963-6BF7DB7D3CCB}"/>
              </a:ext>
            </a:extLst>
          </p:cNvPr>
          <p:cNvSpPr>
            <a:spLocks noGrp="1"/>
          </p:cNvSpPr>
          <p:nvPr>
            <p:ph idx="1"/>
          </p:nvPr>
        </p:nvSpPr>
        <p:spPr>
          <a:xfrm>
            <a:off x="6095998" y="685800"/>
            <a:ext cx="4819653" cy="3615267"/>
          </a:xfrm>
        </p:spPr>
        <p:txBody>
          <a:bodyPr>
            <a:noAutofit/>
          </a:bodyPr>
          <a:lstStyle/>
          <a:p>
            <a:pPr marL="0" indent="0">
              <a:buNone/>
            </a:pPr>
            <a:r>
              <a:rPr lang="en-US" sz="2400" dirty="0">
                <a:solidFill>
                  <a:srgbClr val="0F496F"/>
                </a:solidFill>
              </a:rPr>
              <a:t>Este es el constructor de la </a:t>
            </a:r>
            <a:r>
              <a:rPr lang="en-US" sz="2400" dirty="0" err="1">
                <a:solidFill>
                  <a:srgbClr val="0F496F"/>
                </a:solidFill>
              </a:rPr>
              <a:t>clase</a:t>
            </a:r>
            <a:r>
              <a:rPr lang="en-US" sz="2400" dirty="0">
                <a:solidFill>
                  <a:srgbClr val="0F496F"/>
                </a:solidFill>
              </a:rPr>
              <a:t> </a:t>
            </a:r>
            <a:r>
              <a:rPr lang="en-US" sz="2400" dirty="0" err="1">
                <a:solidFill>
                  <a:srgbClr val="0F496F"/>
                </a:solidFill>
              </a:rPr>
              <a:t>Heuristica</a:t>
            </a:r>
            <a:r>
              <a:rPr lang="en-US" sz="2400" dirty="0">
                <a:solidFill>
                  <a:srgbClr val="0F496F"/>
                </a:solidFill>
              </a:rPr>
              <a:t>, </a:t>
            </a:r>
            <a:r>
              <a:rPr lang="en-US" sz="2400" dirty="0" err="1">
                <a:solidFill>
                  <a:srgbClr val="0F496F"/>
                </a:solidFill>
              </a:rPr>
              <a:t>en</a:t>
            </a:r>
            <a:r>
              <a:rPr lang="en-US" sz="2400" dirty="0">
                <a:solidFill>
                  <a:srgbClr val="0F496F"/>
                </a:solidFill>
              </a:rPr>
              <a:t> el se </a:t>
            </a:r>
            <a:r>
              <a:rPr lang="en-US" sz="2400" dirty="0" err="1">
                <a:solidFill>
                  <a:srgbClr val="0F496F"/>
                </a:solidFill>
              </a:rPr>
              <a:t>inicializan</a:t>
            </a:r>
            <a:r>
              <a:rPr lang="en-US" sz="2400" dirty="0">
                <a:solidFill>
                  <a:srgbClr val="0F496F"/>
                </a:solidFill>
              </a:rPr>
              <a:t> variables y se </a:t>
            </a:r>
            <a:r>
              <a:rPr lang="en-US" sz="2400" dirty="0" err="1">
                <a:solidFill>
                  <a:srgbClr val="0F496F"/>
                </a:solidFill>
              </a:rPr>
              <a:t>comienza</a:t>
            </a:r>
            <a:r>
              <a:rPr lang="en-US" sz="2400" dirty="0">
                <a:solidFill>
                  <a:srgbClr val="0F496F"/>
                </a:solidFill>
              </a:rPr>
              <a:t> el </a:t>
            </a:r>
            <a:r>
              <a:rPr lang="en-US" sz="2400" dirty="0" err="1">
                <a:solidFill>
                  <a:srgbClr val="0F496F"/>
                </a:solidFill>
              </a:rPr>
              <a:t>algoritmo</a:t>
            </a:r>
            <a:r>
              <a:rPr lang="en-US" sz="2400" dirty="0">
                <a:solidFill>
                  <a:srgbClr val="0F496F"/>
                </a:solidFill>
              </a:rPr>
              <a:t> A*, </a:t>
            </a:r>
            <a:r>
              <a:rPr lang="en-US" sz="2400" dirty="0" err="1">
                <a:solidFill>
                  <a:srgbClr val="0F496F"/>
                </a:solidFill>
              </a:rPr>
              <a:t>añadiendo</a:t>
            </a:r>
            <a:r>
              <a:rPr lang="en-US" sz="2400" dirty="0">
                <a:solidFill>
                  <a:srgbClr val="0F496F"/>
                </a:solidFill>
              </a:rPr>
              <a:t> el primer </a:t>
            </a:r>
            <a:r>
              <a:rPr lang="en-US" sz="2400" dirty="0" err="1">
                <a:solidFill>
                  <a:srgbClr val="0F496F"/>
                </a:solidFill>
              </a:rPr>
              <a:t>nodo</a:t>
            </a:r>
            <a:r>
              <a:rPr lang="en-US" sz="2400" dirty="0">
                <a:solidFill>
                  <a:srgbClr val="0F496F"/>
                </a:solidFill>
              </a:rPr>
              <a:t> al </a:t>
            </a:r>
            <a:r>
              <a:rPr lang="en-US" sz="2400" dirty="0" err="1">
                <a:solidFill>
                  <a:srgbClr val="0F496F"/>
                </a:solidFill>
              </a:rPr>
              <a:t>ArrayList</a:t>
            </a:r>
            <a:r>
              <a:rPr lang="en-US" sz="2400" dirty="0">
                <a:solidFill>
                  <a:srgbClr val="0F496F"/>
                </a:solidFill>
              </a:rPr>
              <a:t> </a:t>
            </a:r>
            <a:r>
              <a:rPr lang="en-US" sz="2400" dirty="0" err="1">
                <a:solidFill>
                  <a:srgbClr val="0F496F"/>
                </a:solidFill>
              </a:rPr>
              <a:t>abiertos</a:t>
            </a:r>
            <a:r>
              <a:rPr lang="en-US" sz="2400" dirty="0">
                <a:solidFill>
                  <a:srgbClr val="0F496F"/>
                </a:solidFill>
              </a:rPr>
              <a:t> y </a:t>
            </a:r>
            <a:r>
              <a:rPr lang="en-US" sz="2400" dirty="0" err="1">
                <a:solidFill>
                  <a:srgbClr val="0F496F"/>
                </a:solidFill>
              </a:rPr>
              <a:t>llamando</a:t>
            </a:r>
            <a:r>
              <a:rPr lang="en-US" sz="2400" dirty="0">
                <a:solidFill>
                  <a:srgbClr val="0F496F"/>
                </a:solidFill>
              </a:rPr>
              <a:t> a la </a:t>
            </a:r>
            <a:r>
              <a:rPr lang="en-US" sz="2400" dirty="0" err="1">
                <a:solidFill>
                  <a:srgbClr val="0F496F"/>
                </a:solidFill>
              </a:rPr>
              <a:t>función</a:t>
            </a:r>
            <a:r>
              <a:rPr lang="en-US" sz="2400" dirty="0">
                <a:solidFill>
                  <a:srgbClr val="0F496F"/>
                </a:solidFill>
              </a:rPr>
              <a:t> </a:t>
            </a:r>
            <a:r>
              <a:rPr lang="en-US" sz="2400" dirty="0" err="1">
                <a:solidFill>
                  <a:srgbClr val="0F496F"/>
                </a:solidFill>
              </a:rPr>
              <a:t>algoritmo</a:t>
            </a:r>
            <a:r>
              <a:rPr lang="en-US" sz="2400" dirty="0">
                <a:solidFill>
                  <a:srgbClr val="0F496F"/>
                </a:solidFill>
              </a:rPr>
              <a:t>. </a:t>
            </a:r>
            <a:r>
              <a:rPr lang="en-US" sz="2400" dirty="0" err="1">
                <a:solidFill>
                  <a:srgbClr val="0F496F"/>
                </a:solidFill>
              </a:rPr>
              <a:t>Cuando</a:t>
            </a:r>
            <a:r>
              <a:rPr lang="en-US" sz="2400" dirty="0">
                <a:solidFill>
                  <a:srgbClr val="0F496F"/>
                </a:solidFill>
              </a:rPr>
              <a:t> el </a:t>
            </a:r>
            <a:r>
              <a:rPr lang="en-US" sz="2400" dirty="0" err="1">
                <a:solidFill>
                  <a:srgbClr val="0F496F"/>
                </a:solidFill>
              </a:rPr>
              <a:t>algoritmo</a:t>
            </a:r>
            <a:r>
              <a:rPr lang="en-US" sz="2400" dirty="0">
                <a:solidFill>
                  <a:srgbClr val="0F496F"/>
                </a:solidFill>
              </a:rPr>
              <a:t> </a:t>
            </a:r>
            <a:r>
              <a:rPr lang="en-US" sz="2400" dirty="0" err="1">
                <a:solidFill>
                  <a:srgbClr val="0F496F"/>
                </a:solidFill>
              </a:rPr>
              <a:t>finaliza</a:t>
            </a:r>
            <a:r>
              <a:rPr lang="en-US" sz="2400" dirty="0">
                <a:solidFill>
                  <a:srgbClr val="0F496F"/>
                </a:solidFill>
              </a:rPr>
              <a:t>, </a:t>
            </a:r>
            <a:r>
              <a:rPr lang="en-US" sz="2400" dirty="0" err="1">
                <a:solidFill>
                  <a:srgbClr val="0F496F"/>
                </a:solidFill>
              </a:rPr>
              <a:t>completamos</a:t>
            </a:r>
            <a:r>
              <a:rPr lang="en-US" sz="2400" dirty="0">
                <a:solidFill>
                  <a:srgbClr val="0F496F"/>
                </a:solidFill>
              </a:rPr>
              <a:t> la </a:t>
            </a:r>
            <a:r>
              <a:rPr lang="en-US" sz="2400" dirty="0" err="1">
                <a:solidFill>
                  <a:srgbClr val="0F496F"/>
                </a:solidFill>
              </a:rPr>
              <a:t>solucion</a:t>
            </a:r>
            <a:r>
              <a:rPr lang="en-US" sz="2400" dirty="0">
                <a:solidFill>
                  <a:srgbClr val="0F496F"/>
                </a:solidFill>
              </a:rPr>
              <a:t> y la </a:t>
            </a:r>
            <a:r>
              <a:rPr lang="en-US" sz="2400" dirty="0" err="1">
                <a:solidFill>
                  <a:srgbClr val="0F496F"/>
                </a:solidFill>
              </a:rPr>
              <a:t>mostramos</a:t>
            </a:r>
            <a:r>
              <a:rPr lang="en-US" sz="2400" dirty="0">
                <a:solidFill>
                  <a:srgbClr val="0F496F"/>
                </a:solidFill>
              </a:rPr>
              <a:t> por </a:t>
            </a:r>
            <a:r>
              <a:rPr lang="en-US" sz="2400" dirty="0" err="1">
                <a:solidFill>
                  <a:srgbClr val="0F496F"/>
                </a:solidFill>
              </a:rPr>
              <a:t>pantalla</a:t>
            </a:r>
            <a:r>
              <a:rPr lang="en-US" sz="2400" dirty="0">
                <a:solidFill>
                  <a:srgbClr val="0F496F"/>
                </a:solidFill>
              </a:rPr>
              <a:t>.</a:t>
            </a:r>
          </a:p>
        </p:txBody>
      </p:sp>
      <p:grpSp>
        <p:nvGrpSpPr>
          <p:cNvPr id="14" name="Group 13">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1887211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A3BE0F39-12D1-4CC0-84AC-982C202E8CED}"/>
              </a:ext>
            </a:extLst>
          </p:cNvPr>
          <p:cNvPicPr>
            <a:picLocks noChangeAspect="1"/>
          </p:cNvPicPr>
          <p:nvPr/>
        </p:nvPicPr>
        <p:blipFill>
          <a:blip r:embed="rId2"/>
          <a:stretch>
            <a:fillRect/>
          </a:stretch>
        </p:blipFill>
        <p:spPr>
          <a:xfrm>
            <a:off x="5381291" y="434872"/>
            <a:ext cx="6172535" cy="5969734"/>
          </a:xfrm>
          <a:prstGeom prst="rect">
            <a:avLst/>
          </a:prstGeom>
          <a:effectLst>
            <a:innerShdw blurRad="57150" dist="38100" dir="14460000">
              <a:prstClr val="black">
                <a:alpha val="70000"/>
              </a:prstClr>
            </a:innerShdw>
          </a:effectLst>
        </p:spPr>
      </p:pic>
      <p:sp>
        <p:nvSpPr>
          <p:cNvPr id="3" name="Marcador de contenido 2">
            <a:extLst>
              <a:ext uri="{FF2B5EF4-FFF2-40B4-BE49-F238E27FC236}">
                <a16:creationId xmlns:a16="http://schemas.microsoft.com/office/drawing/2014/main" id="{AB049915-BF83-491B-924D-F5DD710632C9}"/>
              </a:ext>
            </a:extLst>
          </p:cNvPr>
          <p:cNvSpPr>
            <a:spLocks noGrp="1"/>
          </p:cNvSpPr>
          <p:nvPr>
            <p:ph idx="1"/>
          </p:nvPr>
        </p:nvSpPr>
        <p:spPr>
          <a:xfrm>
            <a:off x="226503" y="541867"/>
            <a:ext cx="5058677" cy="5774266"/>
          </a:xfrm>
        </p:spPr>
        <p:txBody>
          <a:bodyPr>
            <a:normAutofit lnSpcReduction="10000"/>
          </a:bodyPr>
          <a:lstStyle/>
          <a:p>
            <a:pPr marL="0" indent="0">
              <a:buNone/>
            </a:pPr>
            <a:r>
              <a:rPr lang="es-ES" sz="1800" dirty="0">
                <a:solidFill>
                  <a:srgbClr val="0F496F"/>
                </a:solidFill>
              </a:rPr>
              <a:t>Este es nuestro algoritmo.</a:t>
            </a:r>
          </a:p>
          <a:p>
            <a:pPr marL="0" indent="0">
              <a:buNone/>
            </a:pPr>
            <a:r>
              <a:rPr lang="es-ES" sz="1800" dirty="0">
                <a:solidFill>
                  <a:srgbClr val="0F496F"/>
                </a:solidFill>
              </a:rPr>
              <a:t>En primer lugar comprueba que el nodo actual que se le ha pasado por argumento, no sea nulo, en ese caso, llama a sucesores() con ese mismo nodo y con una k que representa el coste del próximo paso.</a:t>
            </a:r>
          </a:p>
          <a:p>
            <a:pPr marL="0" indent="0">
              <a:buNone/>
            </a:pPr>
            <a:r>
              <a:rPr lang="es-ES" sz="1800" dirty="0">
                <a:solidFill>
                  <a:srgbClr val="0F496F"/>
                </a:solidFill>
              </a:rPr>
              <a:t>Tras esa llamada el ArrayList abiertos se ha actualizado, si no está vacío buscamos el nodo abierto con menor f(x). </a:t>
            </a:r>
          </a:p>
          <a:p>
            <a:pPr marL="0" indent="0">
              <a:buNone/>
            </a:pPr>
            <a:r>
              <a:rPr lang="es-ES" sz="1800" dirty="0">
                <a:solidFill>
                  <a:srgbClr val="0F496F"/>
                </a:solidFill>
              </a:rPr>
              <a:t>Posteriormente lo quitamos de la lista de abiertos, lo añadimos a la lista de cerrados y a su vez a la solución.</a:t>
            </a:r>
          </a:p>
          <a:p>
            <a:pPr marL="0" indent="0">
              <a:buNone/>
            </a:pPr>
            <a:r>
              <a:rPr lang="es-ES" sz="1800" dirty="0">
                <a:solidFill>
                  <a:srgbClr val="0F496F"/>
                </a:solidFill>
              </a:rPr>
              <a:t>Por último, si coincide la fila y columna del nodo hijo con el nodo final, hemos llegado a la solución y el algoritmo se detiene, de lo contrario, hace otra llamada con ese mismo nodo y la g(x) + 1 del padre para continuar con la búsqueda.</a:t>
            </a:r>
          </a:p>
        </p:txBody>
      </p:sp>
      <p:grpSp>
        <p:nvGrpSpPr>
          <p:cNvPr id="24" name="Group 23">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1868256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C2431"/>
      </a:dk2>
      <a:lt2>
        <a:srgbClr val="F1F3F0"/>
      </a:lt2>
      <a:accent1>
        <a:srgbClr val="A829E7"/>
      </a:accent1>
      <a:accent2>
        <a:srgbClr val="5529D8"/>
      </a:accent2>
      <a:accent3>
        <a:srgbClr val="2948E7"/>
      </a:accent3>
      <a:accent4>
        <a:srgbClr val="1785D5"/>
      </a:accent4>
      <a:accent5>
        <a:srgbClr val="22BFBF"/>
      </a:accent5>
      <a:accent6>
        <a:srgbClr val="16C67D"/>
      </a:accent6>
      <a:hlink>
        <a:srgbClr val="3897AA"/>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123</TotalTime>
  <Words>659</Words>
  <Application>Microsoft Office PowerPoint</Application>
  <PresentationFormat>Panorámica</PresentationFormat>
  <Paragraphs>28</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15</vt:i4>
      </vt:variant>
    </vt:vector>
  </HeadingPairs>
  <TitlesOfParts>
    <vt:vector size="20" baseType="lpstr">
      <vt:lpstr>Arial</vt:lpstr>
      <vt:lpstr>Century Gothic</vt:lpstr>
      <vt:lpstr>Wingdings 3</vt:lpstr>
      <vt:lpstr>BrushVTI</vt:lpstr>
      <vt:lpstr>Sector</vt:lpstr>
      <vt:lpstr>Algoritmo de búsqueda a* HEURISTICO MANHATTAN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búsqueda a* HEURISTICO MANHATTAN</dc:title>
  <dc:creator>Angel Manuel Joaquin Yebenes</dc:creator>
  <cp:lastModifiedBy>Angel Manuel Joaquin Yebenes</cp:lastModifiedBy>
  <cp:revision>16</cp:revision>
  <dcterms:created xsi:type="dcterms:W3CDTF">2021-04-05T11:18:56Z</dcterms:created>
  <dcterms:modified xsi:type="dcterms:W3CDTF">2021-04-05T13:22:31Z</dcterms:modified>
</cp:coreProperties>
</file>