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97" r:id="rId2"/>
    <p:sldId id="278" r:id="rId3"/>
    <p:sldId id="280" r:id="rId4"/>
    <p:sldId id="298" r:id="rId5"/>
    <p:sldId id="281" r:id="rId6"/>
    <p:sldId id="283" r:id="rId7"/>
    <p:sldId id="282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 autoAdjust="0"/>
    <p:restoredTop sz="69141" autoAdjust="0"/>
  </p:normalViewPr>
  <p:slideViewPr>
    <p:cSldViewPr snapToGrid="0">
      <p:cViewPr varScale="1">
        <p:scale>
          <a:sx n="74" d="100"/>
          <a:sy n="74" d="100"/>
        </p:scale>
        <p:origin x="2192" y="176"/>
      </p:cViewPr>
      <p:guideLst/>
    </p:cSldViewPr>
  </p:slideViewPr>
  <p:notesTextViewPr>
    <p:cViewPr>
      <p:scale>
        <a:sx n="1" d="1"/>
        <a:sy n="1" d="1"/>
      </p:scale>
      <p:origin x="0" y="-8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89AF8-9F1D-407E-B602-63B079C9A37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95C33-82B2-4566-A853-6D782D43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Beyond the analysis of discrete-valued time series, there are a range of other scenarios where the relationships of GC face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JansonTextLTStd-Roman"/>
              </a:rPr>
              <a:t>challlege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,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95C33-82B2-4566-A853-6D782D432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0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TS as discrete sampling representations Of a Dynamical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effectLst/>
              <a:latin typeface="JansonTextLTStd-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Dynamical system: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 </a:t>
            </a:r>
            <a:endParaRPr lang="en-US" altLang="zh-CN" dirty="0"/>
          </a:p>
          <a:p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fi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SBM10"/>
              </a:rPr>
              <a:t>R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p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MTSY"/>
              </a:rPr>
              <a:t>→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SBM10"/>
              </a:rPr>
              <a:t>R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is a function mapping the current state of all variables to the change in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x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Observaton</a:t>
            </a:r>
            <a:r>
              <a:rPr lang="en-US" altLang="zh-CN" dirty="0"/>
              <a:t> y is x +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  <a:ea typeface="STSong" panose="02010600040101010101" pitchFamily="2" charset="-122"/>
              </a:rPr>
              <a:t>mean-zero additive noise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JansonTextLTStd-Bold"/>
                <a:ea typeface="STSong" panose="02010600040101010101" pitchFamily="2" charset="-122"/>
              </a:rPr>
              <a:t>e</a:t>
            </a:r>
            <a:endParaRPr lang="en-US" altLang="zh-CN" sz="1800" dirty="0">
              <a:solidFill>
                <a:srgbClr val="000000"/>
              </a:solidFill>
              <a:effectLst/>
              <a:latin typeface="STSong" panose="02010600040101010101" pitchFamily="2" charset="-122"/>
              <a:ea typeface="STSong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However, they are limited to additive interaction mechanisms.(require knowing the explicit form of ODE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95C33-82B2-4566-A853-6D782D432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. A promising alternative: </a:t>
            </a:r>
            <a:endParaRPr lang="en-US" altLang="zh-CN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 Neural networks can represent complex, nonlinear, and nonadditive interactions between inputs and outputs.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95C33-82B2-4566-A853-6D782D432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Consider a nonlinear autoregressive (NAR) model: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  <a:ea typeface="STSong" panose="02010600040101010101" pitchFamily="2" charset="-122"/>
              </a:rPr>
              <a:t>forecasting multivariate time series given their past</a:t>
            </a:r>
            <a:endParaRPr lang="en-US" altLang="zh-CN" sz="1800" dirty="0">
              <a:solidFill>
                <a:srgbClr val="000000"/>
              </a:solidFill>
              <a:effectLst/>
              <a:latin typeface="STSong" panose="02010600040101010101" pitchFamily="2" charset="-122"/>
              <a:ea typeface="STSong" panose="02010600040101010101" pitchFamily="2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latin typeface="JansonTextLTStd-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We can modeling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using neural 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effectLst/>
              <a:latin typeface="JansonTextLTStd-Roman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It can either be an MLP with inputs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JansonTextLTStd-Bold"/>
              </a:rPr>
              <a:t>x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RMTMI"/>
              </a:rPr>
              <a:t>&lt;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t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TSY"/>
              </a:rPr>
              <a:t>=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JansonTextLTStd-Bold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TSY"/>
              </a:rPr>
              <a:t>−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1):(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TSY"/>
              </a:rPr>
              <a:t>−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), for some given lag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, or a recurrent network, like an 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LSTM, that does not require specifying the lag order.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penalty methods (e.g. lasso)  which is suitable for specific model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95C33-82B2-4566-A853-6D782D432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Define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gi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via an MLP with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L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TSY"/>
              </a:rPr>
              <a:t>−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1 layers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Given lag k:  To predict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JansonTextLTStd-Roman"/>
              </a:rPr>
              <a:t>i-th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 timeseries at time k, we use past k times data, </a:t>
            </a:r>
            <a:endParaRPr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  <a:ea typeface="STSong" panose="02010600040101010101" pitchFamily="2" charset="-122"/>
              </a:rPr>
              <a:t>we further decompose the weights at the first layer across time lags,</a:t>
            </a:r>
            <a:endParaRPr lang="en-US" altLang="zh-CN" sz="1800" dirty="0">
              <a:solidFill>
                <a:srgbClr val="000000"/>
              </a:solidFill>
              <a:effectLst/>
              <a:latin typeface="STSong" panose="02010600040101010101" pitchFamily="2" charset="-122"/>
              <a:ea typeface="STSong" panose="02010600040101010101" pitchFamily="2" charset="-122"/>
            </a:endParaRPr>
          </a:p>
          <a:p>
            <a:endParaRPr kumimoji="1"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if the first layer weight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JansonTextLTStd-Roman"/>
              </a:rPr>
              <a:t>matrix,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W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1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k j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, contains zeros for all lag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, then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x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RMTMI"/>
              </a:rPr>
              <a:t>&lt;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tj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does not influence the hidden unit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ht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1 and thus the output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xti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. 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JansonTextLTStd-Roman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Following Definition 1, we see that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gi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—which is implicitly defined through the hidden layers—is then invariant to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x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RMTMI"/>
              </a:rPr>
              <a:t>&lt;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tj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.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JansonTextLTStd-Roman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95C33-82B2-4566-A853-6D782D432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rgbClr val="000000"/>
              </a:solidFill>
              <a:effectLst/>
              <a:latin typeface="JansonTextLTStd-Roman"/>
            </a:endParaRPr>
          </a:p>
          <a:p>
            <a:r>
              <a:rPr lang="en-US" altLang="zh-CN" sz="1200" dirty="0">
                <a:solidFill>
                  <a:srgbClr val="000000"/>
                </a:solidFill>
                <a:effectLst/>
                <a:latin typeface="JansonTextLTStd-Roman"/>
              </a:rPr>
              <a:t> Thus, analogously to the VAR case, we may select for Granger causality by applying a group penalty to the columns of the </a:t>
            </a:r>
            <a:r>
              <a:rPr lang="en-US" altLang="zh-CN" sz="1200" i="1" dirty="0">
                <a:solidFill>
                  <a:srgbClr val="000000"/>
                </a:solidFill>
                <a:effectLst/>
                <a:latin typeface="JansonTextLTStd-Italic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JansonTextLTStd-Roman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effectLst/>
                <a:latin typeface="JansonTextLTStd-Italic"/>
              </a:rPr>
              <a:t>k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JansonTextLTStd-Roman"/>
              </a:rPr>
              <a:t>matrices for each </a:t>
            </a:r>
            <a:r>
              <a:rPr lang="en-US" altLang="zh-CN" sz="1200" i="1" dirty="0" err="1">
                <a:solidFill>
                  <a:srgbClr val="000000"/>
                </a:solidFill>
                <a:effectLst/>
                <a:latin typeface="JansonTextLTStd-Italic"/>
              </a:rPr>
              <a:t>gi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JansonTextLTStd-Roman"/>
              </a:rPr>
              <a:t>,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95C33-82B2-4566-A853-6D782D432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can also apply the notion of GC to RNN.</a:t>
            </a:r>
          </a:p>
          <a:p>
            <a:endParaRPr kumimoji="1"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  <a:ea typeface="STSong" panose="02010600040101010101" pitchFamily="2" charset="-122"/>
              </a:rPr>
              <a:t>In RNN model,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at time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t-1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  <a:ea typeface="STSong" panose="02010600040101010101" pitchFamily="2" charset="-122"/>
              </a:rPr>
              <a:t> when we have a new input xt-1, we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updated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  <a:ea typeface="STSong" panose="02010600040101010101" pitchFamily="2" charset="-122"/>
              </a:rPr>
              <a:t>the hidden state h.</a:t>
            </a:r>
            <a:endParaRPr lang="en-US" altLang="zh-CN" sz="1800" dirty="0">
              <a:solidFill>
                <a:srgbClr val="000000"/>
              </a:solidFill>
              <a:effectLst/>
              <a:latin typeface="STSong" panose="02010600040101010101" pitchFamily="2" charset="-122"/>
              <a:ea typeface="STSong" panose="02010600040101010101" pitchFamily="2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effectLst/>
                <a:latin typeface="JansonTextLTStd-Roman"/>
                <a:ea typeface="STSong" panose="02010600040101010101" pitchFamily="2" charset="-122"/>
              </a:rPr>
              <a:t>Becuase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  <a:ea typeface="STSong" panose="02010600040101010101" pitchFamily="2" charset="-122"/>
              </a:rPr>
              <a:t> the hidden state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is updated recursively.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JansonTextLTStd-Roman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Therefore, if every time, the j-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JansonTextLTStd-Roman"/>
              </a:rPr>
              <a:t>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 the new information have no effect on the hidden state, then in all, the j-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JansonTextLTStd-Roman"/>
              </a:rPr>
              <a:t>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JansonTextLTStd-Roman"/>
              </a:rPr>
              <a:t>timeseiroes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JansonTextLTStd-Roman"/>
              </a:rPr>
              <a:t>xj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 does not GC xi.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Lstm</a:t>
            </a:r>
            <a:r>
              <a:rPr lang="en-US" altLang="zh-CN" dirty="0"/>
              <a:t>: 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The input (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JansonTextLTStd-Bold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), forget (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JansonTextLTStd-Bold"/>
              </a:rPr>
              <a:t>f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), and output 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JansonTextLTStd-Bold"/>
              </a:rPr>
              <a:t>o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) gates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control how each component of the cell state 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JansonTextLTStd-Bold"/>
              </a:rPr>
              <a:t>c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) is updated and then transferred to the hidden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state 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JansonTextLTStd-Bold"/>
              </a:rPr>
              <a:t>h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) used for prediction.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the full set of first layer weights,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JansonTextLTStd-Italic"/>
              </a:rPr>
              <a:t>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ansonTextLTStd-Roman"/>
              </a:rPr>
              <a:t>1 controls how the past time series affect the hidden representation update and thus the prediction of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JansonTextLTStd-Italic"/>
              </a:rPr>
              <a:t>xti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check the first layer weight of input W to see if j-</a:t>
            </a:r>
            <a:r>
              <a:rPr lang="en-US" altLang="zh-CN" dirty="0" err="1"/>
              <a:t>th</a:t>
            </a:r>
            <a:r>
              <a:rPr lang="en-US" altLang="zh-CN" dirty="0"/>
              <a:t> columns contains all zeros.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95C33-82B2-4566-A853-6D782D432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will show in application part how the lambda will affect the variable selection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95C33-82B2-4566-A853-6D782D432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D23F-3C50-441B-E4EB-6E49913C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A6877-8696-C71C-E437-E57538B54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44C0-B955-C865-80C2-2BDA3A3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1AA8-2F6C-34B6-A65B-EA208443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2656-9854-8D7A-552D-51B7CB1F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41D0-D01E-5BA8-77F1-94663138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374DD-0E5E-385E-8E78-35303D7C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8A1F-EB8C-60EF-F2D3-08A4270B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A774-5214-5DE9-B564-E439B69A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3C231-99DA-AB26-E94F-A5329511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33908-F57F-A8F8-FBE7-DFC82DDAD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575C7-1C22-FF2B-091A-4B6BA18E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FB6D-A7DB-DF35-36E7-95BCF44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7CE8-2CFB-1261-9E02-F7C2A6A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97CD-3D61-BF39-A041-9A9E5499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050D-E0B0-3D2E-AA4F-A54CE21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1ECA-3502-05D7-E731-48F7B7C2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BF32-EFFE-BEAC-FD85-FC86B846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BF3E1-113B-E4FC-C1A8-FB8629BE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8E08-6B0C-B6B2-D664-C9B99B0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2D6C-95CC-AA21-D4C2-2108FC18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5D90E-0857-511E-B3AB-5EFE9197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F9F1-9122-5FB6-C04F-AE52D7F9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EA40-C85E-3002-625A-A280E5DE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0A0B-94FB-2FE6-25D2-7874029E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29F-24E9-673F-DA14-FDBB61B9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0EFE-AF78-894E-8649-D3B2C946A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72726-74B3-BFDE-BB1B-C4692593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2D8FE-8FDB-D365-9A5D-C199B685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7AF7-24C9-2EB8-F5FD-0C54290D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C2A5-51B7-6308-234C-0B5688A4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3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4EA-1DD6-548B-2C2F-3D917C33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A3076-6B97-7998-8BFD-B777CB171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33B8A-EB02-E814-380D-C0607846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70213-8537-7A84-D3E2-DF8E427EC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91CC4-08DA-E7DD-79B7-571D33DF7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8C296-959A-1ACE-9CAD-9658F496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1E7F5-CCED-3ED4-E90E-BB71D58E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93CAC-96D9-D060-17FA-5043405F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A19F-3E97-FD1A-784C-C6D459F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20D74-CC41-E0E1-C2E2-750A1738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36A84-8CB8-8AFA-2C38-B5A56B85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67458-7EF2-6401-3936-311E5EE5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1D42-3D5B-B1DD-1805-3101D61E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21AB8-7CB3-C4AE-0DCD-9A1CF6CC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35E5-71EB-FA15-5DF8-DCD02ED9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3029-3D23-0D91-C17D-CD951178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E270-062E-0E8A-AA55-8737D0AB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1524-A8E0-F292-2C85-32694733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6CAE-234E-0F5F-C78B-DEE5857E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76897-F914-D4B2-0657-0023674D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70B2D-D2B5-87F1-1026-13DCC91A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34F4-EC10-29B2-516E-929EFF8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E10E7-C335-9EE0-DADB-709795CC0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A9DD8-DCA6-B048-A361-9501718C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1B4D6-FAEA-E066-C860-6134F05F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4773B-532E-52C9-235E-CEC09A96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0EF79-1C5B-883A-C092-3B591D3C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C6C22-21BB-EF79-5298-75AD1DAD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793A-4A6D-6CC7-49DF-3DDB4199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6AE2-75C0-1B1F-CF7F-009418BB3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475E-DACD-498E-BD82-E8F7D14893CD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0533-F428-7C29-C48C-751024814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DBE6-C683-ABBB-CCA3-2126637D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F73C-C28D-4348-B52F-83C3B58B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5EFA7-6540-FB3B-F753-DF3914C4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Autofit/>
          </a:bodyPr>
          <a:lstStyle/>
          <a:p>
            <a:pPr algn="ctr"/>
            <a:br>
              <a:rPr lang="en-US" sz="5400" dirty="0"/>
            </a:br>
            <a:r>
              <a:rPr lang="en-US" sz="5400" dirty="0"/>
              <a:t>5. GC in Non-linear time-series:</a:t>
            </a:r>
            <a:br>
              <a:rPr lang="en-US" sz="5400" dirty="0"/>
            </a:br>
            <a:br>
              <a:rPr lang="en-US" sz="5400" dirty="0"/>
            </a:br>
            <a:r>
              <a:rPr lang="en-US" altLang="zh-CN" sz="4000" dirty="0"/>
              <a:t>Dynamics System Representation(ODEs)</a:t>
            </a:r>
            <a:br>
              <a:rPr lang="en-US" altLang="zh-CN" sz="4000" dirty="0"/>
            </a:br>
            <a:r>
              <a:rPr lang="en-US" altLang="zh-CN" sz="4000" dirty="0"/>
              <a:t>Machine Learning Models(NN)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5877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A2E-BAFF-88AA-50F4-9639FF1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 ODE Representation – Flexible for Nonlinear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CC1BE-54A7-2B31-382F-386579571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Dynamical system representations use ODEs to model the nonlinear evolution of the state variables over time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Additive ODE: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is Granger non-causal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CC1BE-54A7-2B31-382F-386579571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89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A1F9B-0319-6EB5-5EB3-C4FA939A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Special Focus: </a:t>
            </a:r>
            <a:br>
              <a:rPr lang="en-US" dirty="0"/>
            </a:br>
            <a:r>
              <a:rPr lang="en-US" dirty="0"/>
              <a:t>Machine Learning Models</a:t>
            </a:r>
            <a:br>
              <a:rPr lang="en-US" dirty="0"/>
            </a:br>
            <a:r>
              <a:rPr lang="en-US" dirty="0"/>
              <a:t>(MLPs, RNNs, LSTMs)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64981-BC3D-BD35-8B9B-AD667836F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1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E0CC-16C6-6D6F-BF24-7D092349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5.2.1 General Model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3848C-0A38-67AC-4858-CEFE5C5D4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Previous NAR model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𝑡𝑝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altLang="zh-CN" dirty="0"/>
                  <a:t>Neural networks can model g()</a:t>
                </a:r>
              </a:p>
              <a:p>
                <a:r>
                  <a:rPr lang="en-US" dirty="0"/>
                  <a:t>Granger causality can be inferred from the </a:t>
                </a:r>
                <a:r>
                  <a:rPr lang="en-US" altLang="zh-CN" dirty="0"/>
                  <a:t>g()’s </a:t>
                </a:r>
                <a:r>
                  <a:rPr lang="en-US" dirty="0"/>
                  <a:t>weights and architectures.</a:t>
                </a:r>
              </a:p>
              <a:p>
                <a:endParaRPr lang="en-US" dirty="0"/>
              </a:p>
              <a:p>
                <a:r>
                  <a:rPr lang="en-US" altLang="zh-CN" dirty="0" err="1"/>
                  <a:t>xj</a:t>
                </a:r>
                <a:r>
                  <a:rPr lang="en-US" altLang="zh-CN" dirty="0"/>
                  <a:t> does not Granger cause xi &lt;=&gt; The ongoing weight of </a:t>
                </a:r>
                <a:r>
                  <a:rPr lang="en-US" altLang="zh-CN" dirty="0" err="1"/>
                  <a:t>xj</a:t>
                </a:r>
                <a:r>
                  <a:rPr lang="en-US" altLang="zh-CN" dirty="0"/>
                  <a:t> to predict xi is 0.</a:t>
                </a:r>
              </a:p>
              <a:p>
                <a:r>
                  <a:rPr lang="en-US" altLang="zh-CN" dirty="0"/>
                  <a:t>Can 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penalty methods (e.g. lasso) to shrink the small weight to zero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3848C-0A38-67AC-4858-CEFE5C5D4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82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D390A-8AD4-260B-EE10-5A70F252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5.2.2 Multilayer </a:t>
            </a:r>
            <a:r>
              <a:rPr lang="en-US" dirty="0" err="1"/>
              <a:t>Perceptrons</a:t>
            </a:r>
            <a:r>
              <a:rPr lang="en-US" dirty="0"/>
              <a:t> (</a:t>
            </a:r>
            <a:r>
              <a:rPr lang="en-US" dirty="0" err="1"/>
              <a:t>cMLPs</a:t>
            </a:r>
            <a:r>
              <a:rPr lang="en-US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CD66C2-9177-AEE6-B193-BBFA548C0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7147"/>
          <a:stretch/>
        </p:blipFill>
        <p:spPr>
          <a:xfrm>
            <a:off x="838200" y="3429000"/>
            <a:ext cx="4294133" cy="3028457"/>
          </a:xfr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FFC62B3-132A-94D6-0819-E0D029C3D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20" y="1625670"/>
            <a:ext cx="4294133" cy="1932816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0316EFE7-BF36-BA8F-01B4-7A75260ACA01}"/>
              </a:ext>
            </a:extLst>
          </p:cNvPr>
          <p:cNvSpPr txBox="1"/>
          <p:nvPr/>
        </p:nvSpPr>
        <p:spPr>
          <a:xfrm>
            <a:off x="292193" y="5381744"/>
            <a:ext cx="692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first layer weight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0AFCA3-57AC-5541-D72A-D97AC066847C}"/>
                  </a:ext>
                </a:extLst>
              </p:cNvPr>
              <p:cNvSpPr txBox="1"/>
              <p:nvPr/>
            </p:nvSpPr>
            <p:spPr>
              <a:xfrm>
                <a:off x="5530330" y="1530634"/>
                <a:ext cx="7096918" cy="1641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ffectLst/>
                    <a:latin typeface="JansonTextLTStd-Bold"/>
                  </a:rPr>
                  <a:t>Definit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JansonTextLTStd-Bold"/>
                  </a:rPr>
                  <a:t>ion of G-C in MLP:</a:t>
                </a:r>
                <a:endParaRPr lang="en-US" altLang="zh-CN" sz="2400" b="1" dirty="0">
                  <a:solidFill>
                    <a:srgbClr val="000000"/>
                  </a:solidFill>
                  <a:effectLst/>
                  <a:latin typeface="JansonTextLTStd-Bold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latin typeface="JansonTextLTStd-Roman"/>
                  </a:rPr>
                  <a:t>S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eries 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effectLst/>
                    <a:latin typeface="JansonTextLTStd-Italic"/>
                  </a:rPr>
                  <a:t>xj</a:t>
                </a:r>
                <a:r>
                  <a:rPr lang="en-US" altLang="zh-CN" sz="2400" i="1" dirty="0">
                    <a:solidFill>
                      <a:srgbClr val="000000"/>
                    </a:solidFill>
                    <a:effectLst/>
                    <a:latin typeface="JansonTextLTStd-Italic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does not Granger cause series </a:t>
                </a:r>
                <a:r>
                  <a:rPr lang="en-US" altLang="zh-CN" sz="2400" i="1" dirty="0">
                    <a:solidFill>
                      <a:srgbClr val="000000"/>
                    </a:solidFill>
                    <a:effectLst/>
                    <a:latin typeface="JansonTextLTStd-Italic"/>
                  </a:rPr>
                  <a:t>xi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JansonTextLTStd-Roman"/>
                  </a:rPr>
                  <a:t>, 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JansonTextLTStd-Roman"/>
                  </a:rPr>
                  <a:t>iff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JansonTextLTStd-Roman"/>
                  </a:rPr>
                  <a:t>:</a:t>
                </a: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the 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effectLst/>
                    <a:latin typeface="JansonTextLTStd-Italic"/>
                  </a:rPr>
                  <a:t>j</a:t>
                </a:r>
                <a:r>
                  <a:rPr lang="en-US" altLang="zh-CN" sz="2400" dirty="0" err="1">
                    <a:solidFill>
                      <a:srgbClr val="000000"/>
                    </a:solidFill>
                    <a:effectLst/>
                    <a:latin typeface="JansonTextLTStd-Roman"/>
                  </a:rPr>
                  <a:t>th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 column of the first layer weight matrix,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, contains zeros for all lag </a:t>
                </a:r>
                <a:r>
                  <a:rPr lang="en-US" altLang="zh-CN" sz="2400" i="1" dirty="0">
                    <a:solidFill>
                      <a:srgbClr val="000000"/>
                    </a:solidFill>
                    <a:effectLst/>
                    <a:latin typeface="JansonTextLTStd-Italic"/>
                  </a:rPr>
                  <a:t>k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JansonTextLTStd-Roman"/>
                  </a:rPr>
                  <a:t>.</a:t>
                </a:r>
                <a:endParaRPr lang="en-US" altLang="zh-CN" sz="6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0AFCA3-57AC-5541-D72A-D97AC0668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30" y="1530634"/>
                <a:ext cx="7096918" cy="1641090"/>
              </a:xfrm>
              <a:prstGeom prst="rect">
                <a:avLst/>
              </a:prstGeom>
              <a:blipFill>
                <a:blip r:embed="rId5"/>
                <a:stretch>
                  <a:fillRect l="-1429" t="-3077" b="-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885056E-0BA6-B2EC-CAF3-B7D36E06C5E6}"/>
              </a:ext>
            </a:extLst>
          </p:cNvPr>
          <p:cNvSpPr txBox="1"/>
          <p:nvPr/>
        </p:nvSpPr>
        <p:spPr>
          <a:xfrm>
            <a:off x="705720" y="134596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JansonTextLTStd-Roman"/>
              </a:rPr>
              <a:t>In the MLP model, for each output xi at t</a:t>
            </a:r>
            <a:endParaRPr lang="zh-CN" altLang="en-US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1AA7A68-FC2B-A4FC-23CA-9D2A8FB00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379" y="4149648"/>
            <a:ext cx="4528070" cy="158715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E131F67-32C2-F79E-C37B-18C85D487AAE}"/>
              </a:ext>
            </a:extLst>
          </p:cNvPr>
          <p:cNvSpPr txBox="1"/>
          <p:nvPr/>
        </p:nvSpPr>
        <p:spPr>
          <a:xfrm>
            <a:off x="6147188" y="5659110"/>
            <a:ext cx="1307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en-US" altLang="zh-CN" sz="1400" baseline="30000" dirty="0"/>
              <a:t>st</a:t>
            </a:r>
            <a:r>
              <a:rPr kumimoji="1" lang="en-US" altLang="zh-CN" sz="1400" dirty="0"/>
              <a:t> layer param </a:t>
            </a:r>
          </a:p>
          <a:p>
            <a:r>
              <a:rPr kumimoji="1" lang="en-US" altLang="zh-CN" sz="1400" dirty="0"/>
              <a:t>of 1</a:t>
            </a:r>
            <a:r>
              <a:rPr kumimoji="1" lang="en-US" altLang="zh-CN" sz="1400" baseline="30000" dirty="0"/>
              <a:t>st</a:t>
            </a:r>
            <a:r>
              <a:rPr kumimoji="1" lang="en-US" altLang="zh-CN" sz="1400" dirty="0"/>
              <a:t> input, x1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6033F1-DE90-5F3D-B8B9-71E4DC5EE05C}"/>
              </a:ext>
            </a:extLst>
          </p:cNvPr>
          <p:cNvSpPr txBox="1"/>
          <p:nvPr/>
        </p:nvSpPr>
        <p:spPr>
          <a:xfrm>
            <a:off x="7454662" y="5672961"/>
            <a:ext cx="1307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en-US" altLang="zh-CN" sz="1400" baseline="30000" dirty="0"/>
              <a:t>st</a:t>
            </a:r>
            <a:r>
              <a:rPr kumimoji="1" lang="en-US" altLang="zh-CN" sz="1400" dirty="0"/>
              <a:t> layer param </a:t>
            </a:r>
          </a:p>
          <a:p>
            <a:r>
              <a:rPr kumimoji="1" lang="en-US" altLang="zh-CN" sz="1400" dirty="0"/>
              <a:t>of 2</a:t>
            </a:r>
            <a:r>
              <a:rPr kumimoji="1" lang="en-US" altLang="zh-CN" sz="1400" baseline="30000" dirty="0"/>
              <a:t>nd</a:t>
            </a:r>
            <a:r>
              <a:rPr kumimoji="1" lang="en-US" altLang="zh-CN" sz="1400" dirty="0"/>
              <a:t> input, x2</a:t>
            </a:r>
            <a:endParaRPr kumimoji="1"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100000-04C0-9288-7984-6A9783669866}"/>
              </a:ext>
            </a:extLst>
          </p:cNvPr>
          <p:cNvSpPr txBox="1"/>
          <p:nvPr/>
        </p:nvSpPr>
        <p:spPr>
          <a:xfrm>
            <a:off x="5932622" y="3981490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Lag=  1.    2.   3.  4</a:t>
            </a:r>
            <a:endParaRPr kumimoji="1"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62A99E-C353-4FFC-180C-6E1F123CB386}"/>
              </a:ext>
            </a:extLst>
          </p:cNvPr>
          <p:cNvSpPr txBox="1"/>
          <p:nvPr/>
        </p:nvSpPr>
        <p:spPr>
          <a:xfrm>
            <a:off x="5307139" y="4198280"/>
            <a:ext cx="10661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dirty="0"/>
              <a:t>Neuron= 1</a:t>
            </a:r>
          </a:p>
          <a:p>
            <a:pPr algn="r"/>
            <a:r>
              <a:rPr kumimoji="1" lang="en-US" altLang="zh-CN" sz="1600" dirty="0"/>
              <a:t>2</a:t>
            </a:r>
          </a:p>
          <a:p>
            <a:pPr algn="r"/>
            <a:r>
              <a:rPr kumimoji="1" lang="en-US" altLang="zh-CN" sz="1600" dirty="0"/>
              <a:t>3</a:t>
            </a:r>
          </a:p>
          <a:p>
            <a:pPr algn="r"/>
            <a:r>
              <a:rPr kumimoji="1" lang="en-US" altLang="zh-CN" sz="1600" dirty="0"/>
              <a:t>4</a:t>
            </a:r>
            <a:endParaRPr kumimoji="1" lang="zh-CN" altLang="en-US" sz="16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AC579F1-710B-934E-7A51-2462FED15866}"/>
              </a:ext>
            </a:extLst>
          </p:cNvPr>
          <p:cNvCxnSpPr/>
          <p:nvPr/>
        </p:nvCxnSpPr>
        <p:spPr>
          <a:xfrm flipV="1">
            <a:off x="7956847" y="3889092"/>
            <a:ext cx="6178" cy="232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10830CE-6A6D-771D-F77F-80F1CC4A82F7}"/>
              </a:ext>
            </a:extLst>
          </p:cNvPr>
          <p:cNvSpPr txBox="1"/>
          <p:nvPr/>
        </p:nvSpPr>
        <p:spPr>
          <a:xfrm>
            <a:off x="7059669" y="3584869"/>
            <a:ext cx="2608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Non Granger Causality of x2 on xi</a:t>
            </a:r>
            <a:endParaRPr kumimoji="1" lang="zh-CN" altLang="en-US" sz="1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178A2CC-2B7B-EBC0-D432-8AF3DE7A6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661" y="4227760"/>
            <a:ext cx="1076575" cy="99967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E5CFAFD-6F4D-518A-EF39-1EAC7DA242A1}"/>
              </a:ext>
            </a:extLst>
          </p:cNvPr>
          <p:cNvSpPr/>
          <p:nvPr/>
        </p:nvSpPr>
        <p:spPr>
          <a:xfrm>
            <a:off x="7404123" y="4135378"/>
            <a:ext cx="1117805" cy="15094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87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E0CC-16C6-6D6F-BF24-7D092349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penalty selections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3848C-0A38-67AC-4858-CEFE5C5D4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3848C-0A38-67AC-4858-CEFE5C5D4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8231C24-4A8C-C4EA-45BE-CE6DE6F7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92" y="4110044"/>
            <a:ext cx="11161363" cy="19540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3586EF-DB23-2F44-4823-70BBD73239C5}"/>
              </a:ext>
            </a:extLst>
          </p:cNvPr>
          <p:cNvSpPr txBox="1"/>
          <p:nvPr/>
        </p:nvSpPr>
        <p:spPr>
          <a:xfrm>
            <a:off x="108753" y="471772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Lag=</a:t>
            </a:r>
            <a:endParaRPr kumimoji="1"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663566-2CA5-DCB5-9441-92903C1AD1F6}"/>
              </a:ext>
            </a:extLst>
          </p:cNvPr>
          <p:cNvSpPr txBox="1"/>
          <p:nvPr/>
        </p:nvSpPr>
        <p:spPr>
          <a:xfrm>
            <a:off x="530687" y="600415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</a:t>
            </a:r>
            <a:r>
              <a:rPr kumimoji="1" lang="en-US" altLang="zh-CN" sz="1100" baseline="30000" dirty="0"/>
              <a:t>st</a:t>
            </a:r>
            <a:r>
              <a:rPr kumimoji="1" lang="en-US" altLang="zh-CN" sz="1100" dirty="0"/>
              <a:t> layer parameter </a:t>
            </a:r>
          </a:p>
          <a:p>
            <a:r>
              <a:rPr kumimoji="1" lang="en-US" altLang="zh-CN" sz="1100" dirty="0"/>
              <a:t>of input </a:t>
            </a:r>
            <a:r>
              <a:rPr kumimoji="1" lang="en-US" altLang="zh-CN" sz="1100" dirty="0" err="1"/>
              <a:t>ts</a:t>
            </a:r>
            <a:r>
              <a:rPr kumimoji="1" lang="en-US" altLang="zh-CN" sz="1100" dirty="0"/>
              <a:t> x1</a:t>
            </a:r>
            <a:endParaRPr kumimoji="1"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EA1113-6A96-813E-BE97-DB7CB8A55AC3}"/>
              </a:ext>
            </a:extLst>
          </p:cNvPr>
          <p:cNvSpPr txBox="1"/>
          <p:nvPr/>
        </p:nvSpPr>
        <p:spPr>
          <a:xfrm>
            <a:off x="1696342" y="600984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</a:t>
            </a:r>
            <a:r>
              <a:rPr kumimoji="1" lang="en-US" altLang="zh-CN" sz="1100" baseline="30000" dirty="0"/>
              <a:t>st</a:t>
            </a:r>
            <a:r>
              <a:rPr kumimoji="1" lang="en-US" altLang="zh-CN" sz="1100" dirty="0"/>
              <a:t> layer parameter </a:t>
            </a:r>
          </a:p>
          <a:p>
            <a:r>
              <a:rPr kumimoji="1" lang="en-US" altLang="zh-CN" sz="1100" dirty="0"/>
              <a:t>of input </a:t>
            </a:r>
            <a:r>
              <a:rPr kumimoji="1" lang="en-US" altLang="zh-CN" sz="1100" dirty="0" err="1"/>
              <a:t>ts</a:t>
            </a:r>
            <a:r>
              <a:rPr kumimoji="1" lang="en-US" altLang="zh-CN" sz="1100" dirty="0"/>
              <a:t> x2</a:t>
            </a:r>
            <a:endParaRPr kumimoji="1" lang="zh-CN" altLang="en-US" sz="11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DF85ADA-4264-9F66-01C6-8BA3BA098C48}"/>
              </a:ext>
            </a:extLst>
          </p:cNvPr>
          <p:cNvGrpSpPr/>
          <p:nvPr/>
        </p:nvGrpSpPr>
        <p:grpSpPr>
          <a:xfrm>
            <a:off x="729049" y="4485503"/>
            <a:ext cx="877329" cy="1518651"/>
            <a:chOff x="729049" y="4485503"/>
            <a:chExt cx="877329" cy="15186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AC0FB0-59BB-AF19-A641-E1811B68DC15}"/>
                </a:ext>
              </a:extLst>
            </p:cNvPr>
            <p:cNvSpPr/>
            <p:nvPr/>
          </p:nvSpPr>
          <p:spPr>
            <a:xfrm>
              <a:off x="729049" y="4717729"/>
              <a:ext cx="877329" cy="12864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7F709E26-7A9B-854E-2CD1-401CC46477C8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1167714" y="4485503"/>
              <a:ext cx="6178" cy="232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0FBE498-5B4A-4D5D-3891-4B18931A7E52}"/>
              </a:ext>
            </a:extLst>
          </p:cNvPr>
          <p:cNvSpPr txBox="1"/>
          <p:nvPr/>
        </p:nvSpPr>
        <p:spPr>
          <a:xfrm>
            <a:off x="838200" y="420482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Norm F</a:t>
            </a:r>
            <a:endParaRPr kumimoji="1" lang="zh-CN" altLang="en-US" sz="1400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CCDC7EC9-A127-800D-CFED-BCF7F1B0F7A2}"/>
              </a:ext>
            </a:extLst>
          </p:cNvPr>
          <p:cNvSpPr/>
          <p:nvPr/>
        </p:nvSpPr>
        <p:spPr>
          <a:xfrm rot="16200000">
            <a:off x="2307422" y="2563650"/>
            <a:ext cx="307775" cy="3059845"/>
          </a:xfrm>
          <a:prstGeom prst="rightBrace">
            <a:avLst>
              <a:gd name="adj1" fmla="val 8333"/>
              <a:gd name="adj2" fmla="val 495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6E98F9-E7CB-34B4-ECED-3574DF02480E}"/>
                  </a:ext>
                </a:extLst>
              </p:cNvPr>
              <p:cNvSpPr txBox="1"/>
              <p:nvPr/>
            </p:nvSpPr>
            <p:spPr>
              <a:xfrm>
                <a:off x="4754946" y="3390064"/>
                <a:ext cx="6098058" cy="47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nary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6E98F9-E7CB-34B4-ECED-3574DF02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946" y="3390064"/>
                <a:ext cx="6098058" cy="474169"/>
              </a:xfrm>
              <a:prstGeom prst="rect">
                <a:avLst/>
              </a:prstGeom>
              <a:blipFill>
                <a:blip r:embed="rId5"/>
                <a:stretch>
                  <a:fillRect l="-2703" t="-79487" b="-1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C87DA1-BC11-EBCC-9657-684A4346E23A}"/>
                  </a:ext>
                </a:extLst>
              </p:cNvPr>
              <p:cNvSpPr txBox="1"/>
              <p:nvPr/>
            </p:nvSpPr>
            <p:spPr>
              <a:xfrm>
                <a:off x="-472646" y="3137216"/>
                <a:ext cx="609805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C87DA1-BC11-EBCC-9657-684A4346E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2646" y="3137216"/>
                <a:ext cx="6098058" cy="879856"/>
              </a:xfrm>
              <a:prstGeom prst="rect">
                <a:avLst/>
              </a:prstGeom>
              <a:blipFill>
                <a:blip r:embed="rId6"/>
                <a:stretch>
                  <a:fillRect t="-97143" b="-14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E230C0-D80C-B8D4-C49A-FD6AB785166A}"/>
                  </a:ext>
                </a:extLst>
              </p:cNvPr>
              <p:cNvSpPr txBox="1"/>
              <p:nvPr/>
            </p:nvSpPr>
            <p:spPr>
              <a:xfrm>
                <a:off x="8211584" y="3398846"/>
                <a:ext cx="6098058" cy="751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nary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automatic lag selection as well (C)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E230C0-D80C-B8D4-C49A-FD6AB7851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84" y="3398846"/>
                <a:ext cx="6098058" cy="751168"/>
              </a:xfrm>
              <a:prstGeom prst="rect">
                <a:avLst/>
              </a:prstGeom>
              <a:blipFill>
                <a:blip r:embed="rId7"/>
                <a:stretch>
                  <a:fillRect l="-2495" t="-516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DDA29F-6B7C-D7F5-DBC9-9E6305368482}"/>
              </a:ext>
            </a:extLst>
          </p:cNvPr>
          <p:cNvGrpSpPr/>
          <p:nvPr/>
        </p:nvGrpSpPr>
        <p:grpSpPr>
          <a:xfrm>
            <a:off x="8971185" y="341848"/>
            <a:ext cx="8307948" cy="3028457"/>
            <a:chOff x="4819315" y="3553846"/>
            <a:chExt cx="8307948" cy="3028457"/>
          </a:xfrm>
        </p:grpSpPr>
        <p:pic>
          <p:nvPicPr>
            <p:cNvPr id="21" name="Content Placeholder 6">
              <a:extLst>
                <a:ext uri="{FF2B5EF4-FFF2-40B4-BE49-F238E27FC236}">
                  <a16:creationId xmlns:a16="http://schemas.microsoft.com/office/drawing/2014/main" id="{BA8731A2-C360-D1FE-2ADE-C262ECE28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4901"/>
            <a:stretch/>
          </p:blipFill>
          <p:spPr>
            <a:xfrm>
              <a:off x="4819315" y="3553846"/>
              <a:ext cx="2397990" cy="3028457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C8D529A-819C-5C22-4798-0644620AC836}"/>
                </a:ext>
              </a:extLst>
            </p:cNvPr>
            <p:cNvSpPr txBox="1"/>
            <p:nvPr/>
          </p:nvSpPr>
          <p:spPr>
            <a:xfrm>
              <a:off x="6569675" y="4377022"/>
              <a:ext cx="609600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Group lasso penalty</a:t>
              </a:r>
            </a:p>
            <a:p>
              <a:r>
                <a:rPr lang="en-US" altLang="zh-CN" sz="1100" dirty="0"/>
                <a:t>penalizes the nested set </a:t>
              </a:r>
            </a:p>
            <a:p>
              <a:r>
                <a:rPr lang="en-US" altLang="zh-CN" sz="1100" dirty="0"/>
                <a:t>of outgoing weights</a:t>
              </a:r>
              <a:endParaRPr lang="zh-CN" altLang="en-US" sz="11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EEF0F35-EFD7-2D61-9CDC-972B1E28C23D}"/>
                </a:ext>
              </a:extLst>
            </p:cNvPr>
            <p:cNvSpPr txBox="1"/>
            <p:nvPr/>
          </p:nvSpPr>
          <p:spPr>
            <a:xfrm>
              <a:off x="6494053" y="5688335"/>
              <a:ext cx="66332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Hierarchical lasso penalty</a:t>
              </a:r>
            </a:p>
            <a:p>
              <a:r>
                <a:rPr lang="en-US" altLang="zh-CN" sz="1100" dirty="0"/>
                <a:t>penalizes higher lags more</a:t>
              </a:r>
              <a:endParaRPr lang="zh-CN" altLang="en-US" sz="1100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7E00797-CD83-D348-2A50-2F1B618F5B84}"/>
              </a:ext>
            </a:extLst>
          </p:cNvPr>
          <p:cNvSpPr txBox="1"/>
          <p:nvPr/>
        </p:nvSpPr>
        <p:spPr>
          <a:xfrm>
            <a:off x="2215088" y="402092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sum</a:t>
            </a:r>
            <a:endParaRPr kumimoji="1" lang="zh-CN" altLang="en-US" sz="1400" dirty="0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646DEE7F-E80F-A0FA-A4D6-B69614A20F3F}"/>
              </a:ext>
            </a:extLst>
          </p:cNvPr>
          <p:cNvSpPr/>
          <p:nvPr/>
        </p:nvSpPr>
        <p:spPr>
          <a:xfrm rot="16200000">
            <a:off x="5942112" y="2466204"/>
            <a:ext cx="307775" cy="3059845"/>
          </a:xfrm>
          <a:prstGeom prst="rightBrace">
            <a:avLst>
              <a:gd name="adj1" fmla="val 8333"/>
              <a:gd name="adj2" fmla="val 495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DA9FCB-3DE4-66EB-5EF5-8678CA70077C}"/>
              </a:ext>
            </a:extLst>
          </p:cNvPr>
          <p:cNvSpPr txBox="1"/>
          <p:nvPr/>
        </p:nvSpPr>
        <p:spPr>
          <a:xfrm>
            <a:off x="5806073" y="392705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sum</a:t>
            </a:r>
            <a:endParaRPr kumimoji="1"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57EF13-7BCC-43F5-60E5-451B7D3B0A56}"/>
              </a:ext>
            </a:extLst>
          </p:cNvPr>
          <p:cNvGrpSpPr/>
          <p:nvPr/>
        </p:nvGrpSpPr>
        <p:grpSpPr>
          <a:xfrm>
            <a:off x="4445938" y="4443716"/>
            <a:ext cx="242304" cy="1518651"/>
            <a:chOff x="4467681" y="4300824"/>
            <a:chExt cx="432486" cy="151865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908565D-996C-2F74-074C-AE56B76B7380}"/>
                </a:ext>
              </a:extLst>
            </p:cNvPr>
            <p:cNvSpPr/>
            <p:nvPr/>
          </p:nvSpPr>
          <p:spPr>
            <a:xfrm>
              <a:off x="4467681" y="4533050"/>
              <a:ext cx="432486" cy="12864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292F87F2-E085-6F47-E809-3726A59A1EAC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467681" y="4300824"/>
              <a:ext cx="216243" cy="232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482884FF-619D-BD17-2648-79D5C554732A}"/>
              </a:ext>
            </a:extLst>
          </p:cNvPr>
          <p:cNvSpPr txBox="1"/>
          <p:nvPr/>
        </p:nvSpPr>
        <p:spPr>
          <a:xfrm>
            <a:off x="4272248" y="420828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Norm F</a:t>
            </a:r>
            <a:endParaRPr kumimoji="1" lang="zh-CN" altLang="en-US" sz="1400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F4004D0-9D25-FA16-27FA-5AC2C212CD4C}"/>
              </a:ext>
            </a:extLst>
          </p:cNvPr>
          <p:cNvGrpSpPr/>
          <p:nvPr/>
        </p:nvGrpSpPr>
        <p:grpSpPr>
          <a:xfrm>
            <a:off x="8090432" y="4512601"/>
            <a:ext cx="242304" cy="1518651"/>
            <a:chOff x="4467681" y="4300824"/>
            <a:chExt cx="432486" cy="151865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2919F9B-EEF8-4C77-7862-DA34C0DC9729}"/>
                </a:ext>
              </a:extLst>
            </p:cNvPr>
            <p:cNvSpPr/>
            <p:nvPr/>
          </p:nvSpPr>
          <p:spPr>
            <a:xfrm>
              <a:off x="4467681" y="4533050"/>
              <a:ext cx="432486" cy="12864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D6BE4569-73FA-581F-C460-9733492F3A98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4467681" y="4300824"/>
              <a:ext cx="216243" cy="232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DAE3F02-BA0D-E6A6-6C88-1D13DD6738A4}"/>
              </a:ext>
            </a:extLst>
          </p:cNvPr>
          <p:cNvSpPr txBox="1"/>
          <p:nvPr/>
        </p:nvSpPr>
        <p:spPr>
          <a:xfrm>
            <a:off x="7916742" y="427717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Norm F * w1</a:t>
            </a:r>
            <a:endParaRPr kumimoji="1" lang="zh-CN" altLang="en-US" sz="1400" dirty="0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67263C02-DA76-ADE4-91AE-7C0947497D1F}"/>
              </a:ext>
            </a:extLst>
          </p:cNvPr>
          <p:cNvSpPr/>
          <p:nvPr/>
        </p:nvSpPr>
        <p:spPr>
          <a:xfrm rot="16200000">
            <a:off x="9669989" y="2587158"/>
            <a:ext cx="307775" cy="3059845"/>
          </a:xfrm>
          <a:prstGeom prst="rightBrace">
            <a:avLst>
              <a:gd name="adj1" fmla="val 8333"/>
              <a:gd name="adj2" fmla="val 495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3EFAE2-0BE5-B5D9-67F6-19E4E0BE68A7}"/>
              </a:ext>
            </a:extLst>
          </p:cNvPr>
          <p:cNvSpPr txBox="1"/>
          <p:nvPr/>
        </p:nvSpPr>
        <p:spPr>
          <a:xfrm>
            <a:off x="9533950" y="404800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sum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6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99F8-54C3-4104-237A-F9B81568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5.2.3 RNN and LSTM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171C7-41A0-628E-6F51-0FD89DADF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068" y="3873657"/>
            <a:ext cx="3543648" cy="2619218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1E3E34-EFC3-1835-2704-9077F44DEE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312"/>
          <a:stretch/>
        </p:blipFill>
        <p:spPr>
          <a:xfrm>
            <a:off x="7764161" y="1514533"/>
            <a:ext cx="3492884" cy="12876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9DFCB3-14B4-6518-9DD9-86744E5D4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55" y="1407309"/>
            <a:ext cx="1971689" cy="8847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71824-2F2F-885D-D19B-EDC9EF632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736" y="1027906"/>
            <a:ext cx="319761" cy="3730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F91815-A579-60C1-AB9C-AA8E5D7E7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531" y="2786268"/>
            <a:ext cx="3348139" cy="820294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3BAF290-B634-6F65-56B2-F5A2615C58C8}"/>
              </a:ext>
            </a:extLst>
          </p:cNvPr>
          <p:cNvCxnSpPr/>
          <p:nvPr/>
        </p:nvCxnSpPr>
        <p:spPr>
          <a:xfrm flipV="1">
            <a:off x="8720356" y="1283516"/>
            <a:ext cx="0" cy="23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8C48279-B2BA-E888-9026-E70A255BFE0C}"/>
              </a:ext>
            </a:extLst>
          </p:cNvPr>
          <p:cNvSpPr/>
          <p:nvPr/>
        </p:nvSpPr>
        <p:spPr>
          <a:xfrm>
            <a:off x="8523215" y="1514532"/>
            <a:ext cx="394282" cy="15642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5387BB-1F0A-5B3D-B25C-EDAF04BBA7E0}"/>
                  </a:ext>
                </a:extLst>
              </p:cNvPr>
              <p:cNvSpPr txBox="1"/>
              <p:nvPr/>
            </p:nvSpPr>
            <p:spPr>
              <a:xfrm>
                <a:off x="911333" y="2569480"/>
                <a:ext cx="4513280" cy="125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JansonTextLTStd-Bold"/>
                  </a:rPr>
                  <a:t>Definit</a:t>
                </a:r>
                <a:r>
                  <a:rPr lang="en-US" altLang="zh-CN" sz="1800" b="1" dirty="0">
                    <a:solidFill>
                      <a:srgbClr val="000000"/>
                    </a:solidFill>
                    <a:latin typeface="JansonTextLTStd-Bold"/>
                  </a:rPr>
                  <a:t>ion of G-C in RNN:</a:t>
                </a:r>
                <a:endParaRPr lang="en-US" altLang="zh-CN" sz="1800" b="1" dirty="0">
                  <a:solidFill>
                    <a:srgbClr val="000000"/>
                  </a:solidFill>
                  <a:effectLst/>
                  <a:latin typeface="JansonTextLTStd-Bold"/>
                </a:endParaRPr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latin typeface="JansonTextLTStd-Roman"/>
                  </a:rPr>
                  <a:t>S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eries </a:t>
                </a:r>
                <a:r>
                  <a:rPr lang="en-US" altLang="zh-CN" sz="1800" i="1" dirty="0" err="1">
                    <a:solidFill>
                      <a:srgbClr val="000000"/>
                    </a:solidFill>
                    <a:effectLst/>
                    <a:latin typeface="JansonTextLTStd-Italic"/>
                  </a:rPr>
                  <a:t>xj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JansonTextLTStd-Italic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does not Granger cause series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JansonTextLTStd-Italic"/>
                  </a:rPr>
                  <a:t>xi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JansonTextLTStd-Roman"/>
                  </a:rPr>
                  <a:t>, </a:t>
                </a:r>
                <a:r>
                  <a:rPr lang="en-US" altLang="zh-CN" sz="1800" i="1" dirty="0" err="1">
                    <a:solidFill>
                      <a:srgbClr val="000000"/>
                    </a:solidFill>
                    <a:latin typeface="JansonTextLTStd-Roman"/>
                  </a:rPr>
                  <a:t>iff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JansonTextLTStd-Roman"/>
                  </a:rPr>
                  <a:t>:</a:t>
                </a:r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the </a:t>
                </a:r>
                <a:r>
                  <a:rPr lang="en-US" altLang="zh-CN" sz="1800" i="1" dirty="0" err="1">
                    <a:solidFill>
                      <a:srgbClr val="000000"/>
                    </a:solidFill>
                    <a:effectLst/>
                    <a:latin typeface="JansonTextLTStd-Italic"/>
                  </a:rPr>
                  <a:t>j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JansonTextLTStd-Roman"/>
                  </a:rPr>
                  <a:t>th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 column of the first layer weight matrix,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, contains zeros for all lag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JansonTextLTStd-Italic"/>
                  </a:rPr>
                  <a:t>k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JansonTextLTStd-Roman"/>
                  </a:rPr>
                  <a:t>.</a:t>
                </a:r>
                <a:endParaRPr lang="en-US" altLang="zh-CN" sz="4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5387BB-1F0A-5B3D-B25C-EDAF04BB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3" y="2569480"/>
                <a:ext cx="4513280" cy="1253869"/>
              </a:xfrm>
              <a:prstGeom prst="rect">
                <a:avLst/>
              </a:prstGeom>
              <a:blipFill>
                <a:blip r:embed="rId8"/>
                <a:stretch>
                  <a:fillRect l="-1120" t="-2020" b="-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4B2307-6614-7B83-AE49-8DE9FB68CFD9}"/>
                  </a:ext>
                </a:extLst>
              </p:cNvPr>
              <p:cNvSpPr txBox="1"/>
              <p:nvPr/>
            </p:nvSpPr>
            <p:spPr>
              <a:xfrm>
                <a:off x="-675935" y="5239254"/>
                <a:ext cx="6100548" cy="422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4B2307-6614-7B83-AE49-8DE9FB68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935" y="5239254"/>
                <a:ext cx="6100548" cy="422873"/>
              </a:xfrm>
              <a:prstGeom prst="rect">
                <a:avLst/>
              </a:prstGeom>
              <a:blipFill>
                <a:blip r:embed="rId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8A66C90-9DD9-CC9D-DBC1-220AC2EAF84B}"/>
                  </a:ext>
                </a:extLst>
              </p:cNvPr>
              <p:cNvSpPr txBox="1"/>
              <p:nvPr/>
            </p:nvSpPr>
            <p:spPr>
              <a:xfrm>
                <a:off x="180789" y="4757544"/>
                <a:ext cx="6441742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8A66C90-9DD9-CC9D-DBC1-220AC2EAF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89" y="4757544"/>
                <a:ext cx="6441742" cy="415627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EF83A291-EC78-2E1D-83BC-919A8BB28440}"/>
              </a:ext>
            </a:extLst>
          </p:cNvPr>
          <p:cNvSpPr txBox="1"/>
          <p:nvPr/>
        </p:nvSpPr>
        <p:spPr>
          <a:xfrm>
            <a:off x="1472609" y="6354251"/>
            <a:ext cx="692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first layer weight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A3CFC49-E264-6765-C581-8C18EDE1EF01}"/>
                  </a:ext>
                </a:extLst>
              </p:cNvPr>
              <p:cNvSpPr txBox="1"/>
              <p:nvPr/>
            </p:nvSpPr>
            <p:spPr>
              <a:xfrm>
                <a:off x="-846532" y="4405532"/>
                <a:ext cx="64417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A3CFC49-E264-6765-C581-8C18EDE1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6532" y="4405532"/>
                <a:ext cx="6441742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22FD27-533F-63D0-9F43-0BFBA09AF871}"/>
                  </a:ext>
                </a:extLst>
              </p:cNvPr>
              <p:cNvSpPr txBox="1"/>
              <p:nvPr/>
            </p:nvSpPr>
            <p:spPr>
              <a:xfrm>
                <a:off x="6596792" y="3571179"/>
                <a:ext cx="4513280" cy="1246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JansonTextLTStd-Bold"/>
                  </a:rPr>
                  <a:t>Definit</a:t>
                </a:r>
                <a:r>
                  <a:rPr lang="en-US" altLang="zh-CN" sz="1800" b="1" dirty="0">
                    <a:solidFill>
                      <a:srgbClr val="000000"/>
                    </a:solidFill>
                    <a:latin typeface="JansonTextLTStd-Bold"/>
                  </a:rPr>
                  <a:t>ion of G-C in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JansonTextLTStd-Bold"/>
                  </a:rPr>
                  <a:t>LSTM</a:t>
                </a:r>
                <a:r>
                  <a:rPr lang="en-US" altLang="zh-CN" sz="1800" b="1" dirty="0">
                    <a:solidFill>
                      <a:srgbClr val="000000"/>
                    </a:solidFill>
                    <a:latin typeface="JansonTextLTStd-Bold"/>
                  </a:rPr>
                  <a:t>:</a:t>
                </a:r>
                <a:endParaRPr lang="en-US" altLang="zh-CN" sz="1800" b="1" dirty="0">
                  <a:solidFill>
                    <a:srgbClr val="000000"/>
                  </a:solidFill>
                  <a:effectLst/>
                  <a:latin typeface="JansonTextLTStd-Bold"/>
                </a:endParaRPr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latin typeface="JansonTextLTStd-Roman"/>
                  </a:rPr>
                  <a:t>S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eries </a:t>
                </a:r>
                <a:r>
                  <a:rPr lang="en-US" altLang="zh-CN" sz="1800" i="1" dirty="0" err="1">
                    <a:solidFill>
                      <a:srgbClr val="000000"/>
                    </a:solidFill>
                    <a:effectLst/>
                    <a:latin typeface="JansonTextLTStd-Italic"/>
                  </a:rPr>
                  <a:t>xj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JansonTextLTStd-Italic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does not Granger cause series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JansonTextLTStd-Italic"/>
                  </a:rPr>
                  <a:t>xi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JansonTextLTStd-Roman"/>
                  </a:rPr>
                  <a:t>, </a:t>
                </a:r>
                <a:r>
                  <a:rPr lang="en-US" altLang="zh-CN" sz="1800" i="1" dirty="0" err="1">
                    <a:solidFill>
                      <a:srgbClr val="000000"/>
                    </a:solidFill>
                    <a:latin typeface="JansonTextLTStd-Roman"/>
                  </a:rPr>
                  <a:t>iff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JansonTextLTStd-Roman"/>
                  </a:rPr>
                  <a:t>:</a:t>
                </a:r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the </a:t>
                </a:r>
                <a:r>
                  <a:rPr lang="en-US" altLang="zh-CN" sz="1800" i="1" dirty="0" err="1">
                    <a:solidFill>
                      <a:srgbClr val="000000"/>
                    </a:solidFill>
                    <a:effectLst/>
                    <a:latin typeface="JansonTextLTStd-Italic"/>
                  </a:rPr>
                  <a:t>j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JansonTextLTStd-Roman"/>
                  </a:rPr>
                  <a:t>th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 column of the first layer weight matrix,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JansonTextLTStd-Roman"/>
                  </a:rPr>
                  <a:t>, contains zeros for all lag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JansonTextLTStd-Italic"/>
                  </a:rPr>
                  <a:t>k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JansonTextLTStd-Roman"/>
                  </a:rPr>
                  <a:t>.</a:t>
                </a:r>
                <a:endParaRPr lang="en-US" altLang="zh-CN" sz="4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22FD27-533F-63D0-9F43-0BFBA09A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92" y="3571179"/>
                <a:ext cx="4513280" cy="1246047"/>
              </a:xfrm>
              <a:prstGeom prst="rect">
                <a:avLst/>
              </a:prstGeom>
              <a:blipFill>
                <a:blip r:embed="rId12"/>
                <a:stretch>
                  <a:fillRect l="-1120" t="-3030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89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99F8-54C3-4104-237A-F9B81568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5.2.3 RNN and LSTM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1E3E34-EFC3-1835-2704-9077F44DE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12"/>
          <a:stretch/>
        </p:blipFill>
        <p:spPr>
          <a:xfrm>
            <a:off x="7764161" y="1514533"/>
            <a:ext cx="3492884" cy="12876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ED0EA0-E864-02D4-AA28-B5EDDD35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52" y="1464838"/>
            <a:ext cx="6173598" cy="926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71824-2F2F-885D-D19B-EDC9EF632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736" y="1027906"/>
            <a:ext cx="319761" cy="3730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F91815-A579-60C1-AB9C-AA8E5D7E7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531" y="2786268"/>
            <a:ext cx="3348139" cy="820294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3BAF290-B634-6F65-56B2-F5A2615C58C8}"/>
              </a:ext>
            </a:extLst>
          </p:cNvPr>
          <p:cNvCxnSpPr/>
          <p:nvPr/>
        </p:nvCxnSpPr>
        <p:spPr>
          <a:xfrm flipV="1">
            <a:off x="8720356" y="1283516"/>
            <a:ext cx="0" cy="23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8C48279-B2BA-E888-9026-E70A255BFE0C}"/>
              </a:ext>
            </a:extLst>
          </p:cNvPr>
          <p:cNvSpPr/>
          <p:nvPr/>
        </p:nvSpPr>
        <p:spPr>
          <a:xfrm>
            <a:off x="8523215" y="1514532"/>
            <a:ext cx="394282" cy="15642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43D732-124A-8356-C6E1-17005D0D8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0166" y="3591611"/>
            <a:ext cx="5794661" cy="15178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194AF7-1658-9683-E473-EF7E9746F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8057" y="2471308"/>
            <a:ext cx="3579801" cy="81644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CA1C8CE-D8EC-C437-DC18-75992F362AD9}"/>
              </a:ext>
            </a:extLst>
          </p:cNvPr>
          <p:cNvSpPr txBox="1"/>
          <p:nvPr/>
        </p:nvSpPr>
        <p:spPr>
          <a:xfrm>
            <a:off x="950054" y="3570247"/>
            <a:ext cx="5559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larger </a:t>
            </a:r>
            <a:r>
              <a:rPr lang="el-GR" altLang="zh-CN" dirty="0"/>
              <a:t>λ</a:t>
            </a:r>
            <a:r>
              <a:rPr lang="en-US" altLang="zh-CN" dirty="0"/>
              <a:t>s, many columns of W1 will be zero, leading to a sparse set of Granger causal connections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5ACFCA-10C0-42B1-6CCF-B00A44179984}"/>
              </a:ext>
            </a:extLst>
          </p:cNvPr>
          <p:cNvSpPr txBox="1"/>
          <p:nvPr/>
        </p:nvSpPr>
        <p:spPr>
          <a:xfrm>
            <a:off x="950054" y="4466443"/>
            <a:ext cx="5559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 of group sparsity patterns in a </a:t>
            </a:r>
            <a:r>
              <a:rPr lang="en-US" altLang="zh-CN" dirty="0" err="1"/>
              <a:t>cLSTM</a:t>
            </a:r>
            <a:r>
              <a:rPr lang="en-US" altLang="zh-CN" dirty="0"/>
              <a:t> with H = 4 and p = 4. Due to the group lasso penalty on the columns of W, the W f , W in, W o , and </a:t>
            </a:r>
            <a:r>
              <a:rPr lang="en-US" altLang="zh-CN" dirty="0" err="1"/>
              <a:t>Wc</a:t>
            </a:r>
            <a:r>
              <a:rPr lang="en-US" altLang="zh-CN" dirty="0"/>
              <a:t> matrices share the same column sparsity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71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</TotalTime>
  <Words>984</Words>
  <Application>Microsoft Macintosh PowerPoint</Application>
  <PresentationFormat>宽屏</PresentationFormat>
  <Paragraphs>126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STSong</vt:lpstr>
      <vt:lpstr>JansonTextLTStd-Bold</vt:lpstr>
      <vt:lpstr>JansonTextLTStd-Italic</vt:lpstr>
      <vt:lpstr>JansonTextLTStd-Roman</vt:lpstr>
      <vt:lpstr>MSBM10</vt:lpstr>
      <vt:lpstr>MTSY</vt:lpstr>
      <vt:lpstr>RMTMI</vt:lpstr>
      <vt:lpstr>Arial</vt:lpstr>
      <vt:lpstr>Calibri</vt:lpstr>
      <vt:lpstr>Calibri Light</vt:lpstr>
      <vt:lpstr>Cambria Math</vt:lpstr>
      <vt:lpstr>Office Theme</vt:lpstr>
      <vt:lpstr> 5. GC in Non-linear time-series:  Dynamics System Representation(ODEs) Machine Learning Models(NN) </vt:lpstr>
      <vt:lpstr>5.1 ODE Representation – Flexible for Nonlinear Dynamics</vt:lpstr>
      <vt:lpstr>5.2 Special Focus:  Machine Learning Models (MLPs, RNNs, LSTMs)</vt:lpstr>
      <vt:lpstr>5.2.1 General Model Settings</vt:lpstr>
      <vt:lpstr>5.2.2 Multilayer Perceptrons (cMLPs)</vt:lpstr>
      <vt:lpstr>Various penalty selections</vt:lpstr>
      <vt:lpstr>5.2.3 RNN and LSTM</vt:lpstr>
      <vt:lpstr>5.2.3 RNN and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Granger Causality: A Review and Recent Advances</dc:title>
  <dc:creator>Kevin Griffin</dc:creator>
  <cp:lastModifiedBy>LIN Zi</cp:lastModifiedBy>
  <cp:revision>72</cp:revision>
  <dcterms:created xsi:type="dcterms:W3CDTF">2023-10-08T22:20:12Z</dcterms:created>
  <dcterms:modified xsi:type="dcterms:W3CDTF">2023-10-14T15:37:52Z</dcterms:modified>
</cp:coreProperties>
</file>