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523" r:id="rId3"/>
    <p:sldId id="561" r:id="rId4"/>
    <p:sldId id="562" r:id="rId5"/>
    <p:sldId id="563" r:id="rId6"/>
    <p:sldId id="564" r:id="rId7"/>
    <p:sldId id="566" r:id="rId8"/>
    <p:sldId id="567" r:id="rId9"/>
    <p:sldId id="568" r:id="rId10"/>
    <p:sldId id="569" r:id="rId11"/>
    <p:sldId id="570" r:id="rId12"/>
    <p:sldId id="571" r:id="rId13"/>
    <p:sldId id="572" r:id="rId14"/>
    <p:sldId id="573" r:id="rId15"/>
    <p:sldId id="574" r:id="rId16"/>
    <p:sldId id="575" r:id="rId17"/>
    <p:sldId id="576" r:id="rId18"/>
    <p:sldId id="577" r:id="rId19"/>
    <p:sldId id="578" r:id="rId20"/>
    <p:sldId id="579" r:id="rId21"/>
    <p:sldId id="580" r:id="rId22"/>
    <p:sldId id="581" r:id="rId23"/>
    <p:sldId id="582" r:id="rId24"/>
    <p:sldId id="583" r:id="rId25"/>
    <p:sldId id="584" r:id="rId26"/>
    <p:sldId id="585" r:id="rId27"/>
    <p:sldId id="586" r:id="rId28"/>
    <p:sldId id="587" r:id="rId29"/>
    <p:sldId id="588" r:id="rId30"/>
    <p:sldId id="589" r:id="rId31"/>
    <p:sldId id="590" r:id="rId32"/>
    <p:sldId id="591" r:id="rId33"/>
    <p:sldId id="559" r:id="rId34"/>
    <p:sldId id="521" r:id="rId35"/>
    <p:sldId id="454" r:id="rId3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F78B54-F29A-D44D-AF59-E471DDD6F827}">
          <p14:sldIdLst>
            <p14:sldId id="256"/>
            <p14:sldId id="523"/>
            <p14:sldId id="561"/>
            <p14:sldId id="562"/>
            <p14:sldId id="563"/>
            <p14:sldId id="564"/>
            <p14:sldId id="566"/>
            <p14:sldId id="567"/>
            <p14:sldId id="568"/>
            <p14:sldId id="569"/>
            <p14:sldId id="570"/>
            <p14:sldId id="571"/>
          </p14:sldIdLst>
        </p14:section>
        <p14:section name="Tags" id="{C7489D64-3A6B-9F4F-A819-E3FF3C4861F7}">
          <p14:sldIdLst>
            <p14:sldId id="572"/>
            <p14:sldId id="573"/>
            <p14:sldId id="574"/>
            <p14:sldId id="575"/>
            <p14:sldId id="576"/>
            <p14:sldId id="577"/>
          </p14:sldIdLst>
        </p14:section>
        <p14:section name="GeoPush" id="{D3A49F6B-07E2-8240-80BB-B8E343A09FE3}">
          <p14:sldIdLst>
            <p14:sldId id="578"/>
            <p14:sldId id="579"/>
            <p14:sldId id="580"/>
          </p14:sldIdLst>
        </p14:section>
        <p14:section name="Templates" id="{32207637-FCD5-C24D-9801-AC487184A902}">
          <p14:sldIdLst>
            <p14:sldId id="581"/>
            <p14:sldId id="582"/>
            <p14:sldId id="583"/>
          </p14:sldIdLst>
        </p14:section>
        <p14:section name="ClientVsServerReg" id="{902EA1AF-90D3-9446-896F-F73250900376}">
          <p14:sldIdLst>
            <p14:sldId id="584"/>
            <p14:sldId id="585"/>
            <p14:sldId id="586"/>
            <p14:sldId id="587"/>
            <p14:sldId id="588"/>
          </p14:sldIdLst>
        </p14:section>
        <p14:section name="PushToSync" id="{056D7F5D-A5E1-DA4F-B85C-252D11720595}">
          <p14:sldIdLst>
            <p14:sldId id="589"/>
            <p14:sldId id="590"/>
          </p14:sldIdLst>
        </p14:section>
        <p14:section name="Closing" id="{73606040-CD87-0349-BD11-602FD6CECF8A}">
          <p14:sldIdLst>
            <p14:sldId id="591"/>
            <p14:sldId id="559"/>
            <p14:sldId id="521"/>
            <p14:sldId id="454"/>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96C"/>
    <a:srgbClr val="081C23"/>
    <a:srgbClr val="F15A29"/>
    <a:srgbClr val="92D050"/>
    <a:srgbClr val="AC75D5"/>
    <a:srgbClr val="7F498F"/>
    <a:srgbClr val="D5B8EA"/>
    <a:srgbClr val="0075C9"/>
    <a:srgbClr val="000000"/>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73852" autoAdjust="0"/>
  </p:normalViewPr>
  <p:slideViewPr>
    <p:cSldViewPr snapToGrid="0">
      <p:cViewPr>
        <p:scale>
          <a:sx n="90" d="100"/>
          <a:sy n="90" d="100"/>
        </p:scale>
        <p:origin x="-520" y="488"/>
      </p:cViewPr>
      <p:guideLst>
        <p:guide orient="horz" pos="2160"/>
        <p:guide pos="3840"/>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commentAuthors" Target="commentAuthor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12/15/14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Go over</a:t>
            </a:r>
            <a:r>
              <a:rPr lang="en-US" sz="800" baseline="0" dirty="0" smtClean="0">
                <a:effectLst/>
              </a:rPr>
              <a:t> agenda for the session</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we’re going to start by talking about why push notifications are important and</a:t>
            </a:r>
            <a:r>
              <a:rPr lang="en-US" baseline="0" dirty="0" smtClean="0">
                <a:effectLst/>
              </a:rPr>
              <a:t> how prevalent they are</a:t>
            </a:r>
          </a:p>
          <a:p>
            <a:pPr marL="171450" indent="-171450" rtl="0">
              <a:buFontTx/>
              <a:buChar char="•"/>
            </a:pPr>
            <a:r>
              <a:rPr lang="en-US" baseline="0" dirty="0" smtClean="0">
                <a:effectLst/>
              </a:rPr>
              <a:t>We’ll talk about Azure at a high-level and explain where Notification Hubs sits</a:t>
            </a:r>
          </a:p>
          <a:p>
            <a:pPr marL="171450" indent="-171450" rtl="0">
              <a:buFontTx/>
              <a:buChar char="•"/>
            </a:pPr>
            <a:r>
              <a:rPr lang="en-US" baseline="0" dirty="0" smtClean="0">
                <a:effectLst/>
              </a:rPr>
              <a:t>We’ll go over two of the amazing features of Notification Hubs: Tags and Templates</a:t>
            </a:r>
          </a:p>
          <a:p>
            <a:pPr marL="171450" indent="-171450" rtl="0">
              <a:buFontTx/>
              <a:buChar char="•"/>
            </a:pPr>
            <a:r>
              <a:rPr lang="en-US" baseline="0" dirty="0" smtClean="0">
                <a:effectLst/>
              </a:rPr>
              <a:t>We’ll have time for questions</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3442453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Explain how Notification</a:t>
            </a:r>
            <a:r>
              <a:rPr lang="en-US" sz="800" baseline="0" dirty="0" smtClean="0">
                <a:effectLst/>
              </a:rPr>
              <a:t> Hubs work</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rtl="0"/>
            <a:r>
              <a:rPr lang="en-US" dirty="0" smtClean="0">
                <a:effectLst/>
              </a:rPr>
              <a:t>*</a:t>
            </a:r>
            <a:r>
              <a:rPr lang="en-US" baseline="0" dirty="0" smtClean="0">
                <a:effectLst/>
              </a:rPr>
              <a:t> The difference from the earlier diagram is here we have out Notification Hub which our clients talk to and our app backend talks to the Hub when we want to do a push</a:t>
            </a:r>
            <a:endParaRPr lang="en-US" dirty="0" smtClean="0">
              <a:effectLst/>
            </a:endParaRPr>
          </a:p>
        </p:txBody>
      </p:sp>
      <p:sp>
        <p:nvSpPr>
          <p:cNvPr id="4" name="Footer Placeholder 3"/>
          <p:cNvSpPr>
            <a:spLocks noGrp="1"/>
          </p:cNvSpPr>
          <p:nvPr>
            <p:ph type="ftr" sz="quarter" idx="10"/>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12/15/14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72581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Demo Objectives</a:t>
            </a:r>
            <a:r>
              <a:rPr lang="en-US" b="1" dirty="0" smtClean="0">
                <a:effectLst/>
                <a:latin typeface="Segoe UI" panose="020B0502040204020203" pitchFamily="34" charset="0"/>
              </a:rPr>
              <a:t>:</a:t>
            </a:r>
            <a:endParaRPr lang="en-US" dirty="0" smtClean="0">
              <a:effectLst/>
            </a:endParaRPr>
          </a:p>
          <a:p>
            <a:pPr rtl="0"/>
            <a:r>
              <a:rPr lang="en-US" sz="800" dirty="0" smtClean="0">
                <a:effectLst/>
              </a:rPr>
              <a:t>Show basic usage of Hubs</a:t>
            </a:r>
            <a:endParaRPr lang="en-US" sz="800" dirty="0" smtClean="0">
              <a:effectLst/>
            </a:endParaRPr>
          </a:p>
          <a:p>
            <a:pPr rtl="0"/>
            <a:r>
              <a:rPr lang="en-US" sz="1000" b="1" dirty="0" smtClean="0">
                <a:effectLst/>
                <a:latin typeface="Segoe UI" panose="020B0502040204020203" pitchFamily="34" charset="0"/>
              </a:rPr>
              <a:t>Demo Points</a:t>
            </a:r>
            <a:r>
              <a:rPr lang="en-US" sz="1000" b="1" dirty="0" smtClean="0">
                <a:effectLst/>
                <a:latin typeface="Segoe UI" panose="020B0502040204020203" pitchFamily="34" charset="0"/>
              </a:rPr>
              <a:t>:</a:t>
            </a:r>
            <a:endParaRPr lang="en-US" sz="1000" dirty="0" smtClean="0">
              <a:effectLst/>
            </a:endParaRPr>
          </a:p>
          <a:p>
            <a:pPr marL="171450" indent="-171450" rtl="0">
              <a:buFontTx/>
              <a:buChar char="•"/>
            </a:pPr>
            <a:r>
              <a:rPr lang="en-US" dirty="0" smtClean="0">
                <a:effectLst/>
              </a:rPr>
              <a:t>Create a new Hub in the portal</a:t>
            </a:r>
          </a:p>
          <a:p>
            <a:pPr marL="171450" indent="-171450" rtl="0">
              <a:buFontTx/>
              <a:buChar char="•"/>
            </a:pPr>
            <a:r>
              <a:rPr lang="en-US" dirty="0" smtClean="0">
                <a:effectLst/>
              </a:rPr>
              <a:t>Create an App in </a:t>
            </a:r>
            <a:r>
              <a:rPr lang="en-US" dirty="0" err="1" smtClean="0">
                <a:effectLst/>
              </a:rPr>
              <a:t>google</a:t>
            </a:r>
            <a:r>
              <a:rPr lang="en-US" dirty="0" smtClean="0">
                <a:effectLst/>
              </a:rPr>
              <a:t> API Console</a:t>
            </a:r>
          </a:p>
          <a:p>
            <a:pPr marL="171450" indent="-171450" rtl="0">
              <a:buFontTx/>
              <a:buChar char="•"/>
            </a:pPr>
            <a:r>
              <a:rPr lang="en-US" dirty="0" smtClean="0">
                <a:effectLst/>
              </a:rPr>
              <a:t>Turn on GCM</a:t>
            </a:r>
          </a:p>
          <a:p>
            <a:pPr marL="171450" indent="-171450" rtl="0">
              <a:buFontTx/>
              <a:buChar char="•"/>
            </a:pPr>
            <a:r>
              <a:rPr lang="en-US" dirty="0" smtClean="0">
                <a:effectLst/>
              </a:rPr>
              <a:t>Create a server Key, copy it over</a:t>
            </a:r>
          </a:p>
          <a:p>
            <a:pPr marL="171450" indent="-171450" rtl="0">
              <a:buFontTx/>
              <a:buChar char="•"/>
            </a:pPr>
            <a:r>
              <a:rPr lang="en-US" dirty="0" smtClean="0">
                <a:effectLst/>
              </a:rPr>
              <a:t>Configure hub</a:t>
            </a:r>
            <a:r>
              <a:rPr lang="en-US" baseline="0" dirty="0" smtClean="0">
                <a:effectLst/>
              </a:rPr>
              <a:t> it to push to GCM</a:t>
            </a:r>
          </a:p>
          <a:p>
            <a:pPr marL="171450" indent="-171450" rtl="0">
              <a:buFontTx/>
              <a:buChar char="•"/>
            </a:pPr>
            <a:r>
              <a:rPr lang="en-US" baseline="0" dirty="0" smtClean="0">
                <a:effectLst/>
              </a:rPr>
              <a:t>Open Android application and show where the reference to Notification Hubs jars are</a:t>
            </a:r>
          </a:p>
          <a:p>
            <a:pPr marL="171450" indent="-171450" rtl="0">
              <a:buFontTx/>
              <a:buChar char="•"/>
            </a:pPr>
            <a:r>
              <a:rPr lang="en-US" baseline="0" dirty="0" smtClean="0">
                <a:effectLst/>
              </a:rPr>
              <a:t>Put Notification Hub name and listen connection string into app</a:t>
            </a:r>
          </a:p>
          <a:p>
            <a:pPr marL="171450" indent="-171450" rtl="0">
              <a:buFontTx/>
              <a:buChar char="•"/>
            </a:pPr>
            <a:r>
              <a:rPr lang="en-US" baseline="0" dirty="0" smtClean="0">
                <a:effectLst/>
              </a:rPr>
              <a:t>Walk through Android code necessary to register with GCM and talk to the hub</a:t>
            </a:r>
          </a:p>
          <a:p>
            <a:pPr marL="171450" indent="-171450" rtl="0">
              <a:buFontTx/>
              <a:buChar char="•"/>
            </a:pPr>
            <a:r>
              <a:rPr lang="en-US" baseline="0" dirty="0" smtClean="0">
                <a:effectLst/>
              </a:rPr>
              <a:t>Run app</a:t>
            </a:r>
          </a:p>
          <a:p>
            <a:pPr marL="171450" indent="-171450" rtl="0">
              <a:buFontTx/>
              <a:buChar char="•"/>
            </a:pPr>
            <a:r>
              <a:rPr lang="en-US" baseline="0" dirty="0" smtClean="0">
                <a:effectLst/>
              </a:rPr>
              <a:t>Go to Mobile Service script for </a:t>
            </a:r>
            <a:r>
              <a:rPr lang="en-US" baseline="0" dirty="0" err="1" smtClean="0">
                <a:effectLst/>
              </a:rPr>
              <a:t>NoTokenTest</a:t>
            </a:r>
            <a:r>
              <a:rPr lang="en-US" baseline="0" dirty="0" smtClean="0">
                <a:effectLst/>
              </a:rPr>
              <a:t> and put the name and full connection string into the app</a:t>
            </a:r>
          </a:p>
          <a:p>
            <a:pPr marL="171450" indent="-171450" rtl="0">
              <a:buFontTx/>
              <a:buChar char="•"/>
            </a:pPr>
            <a:r>
              <a:rPr lang="en-US" baseline="0" dirty="0" smtClean="0">
                <a:effectLst/>
              </a:rPr>
              <a:t>Run service</a:t>
            </a:r>
          </a:p>
          <a:p>
            <a:pPr marL="171450" indent="-171450" rtl="0">
              <a:buFontTx/>
              <a:buChar char="•"/>
            </a:pPr>
            <a:r>
              <a:rPr lang="en-US" baseline="0" dirty="0" smtClean="0">
                <a:effectLst/>
              </a:rPr>
              <a:t>Return to app, show off receiving the push notification</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2932451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Talk about targeted</a:t>
            </a:r>
            <a:r>
              <a:rPr lang="en-US" sz="800" baseline="0" dirty="0" smtClean="0">
                <a:effectLst/>
              </a:rPr>
              <a:t> pushes</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So far the</a:t>
            </a:r>
            <a:r>
              <a:rPr lang="en-US" baseline="0" dirty="0" smtClean="0">
                <a:effectLst/>
              </a:rPr>
              <a:t> push notification we saw was only targeted at GCM devices.  That means that any GCM device that has registered with my Hub, will receive the push.</a:t>
            </a:r>
          </a:p>
          <a:p>
            <a:pPr marL="171450" indent="-171450" rtl="0">
              <a:buFontTx/>
              <a:buChar char="•"/>
            </a:pPr>
            <a:r>
              <a:rPr lang="en-US" baseline="0" dirty="0" smtClean="0">
                <a:effectLst/>
              </a:rPr>
              <a:t>That’s great for sending messages to all (or all GCM users) but usually we want to target our pushes</a:t>
            </a:r>
          </a:p>
          <a:p>
            <a:pPr marL="171450" indent="-171450" rtl="0">
              <a:buFontTx/>
              <a:buChar char="•"/>
            </a:pPr>
            <a:r>
              <a:rPr lang="en-US" baseline="0" dirty="0" smtClean="0">
                <a:effectLst/>
              </a:rPr>
              <a:t>These could be targeted at a specific user, a group, or even a specific device</a:t>
            </a:r>
          </a:p>
          <a:p>
            <a:pPr marL="171450" indent="-171450" rtl="0">
              <a:buFontTx/>
              <a:buChar char="•"/>
            </a:pPr>
            <a:r>
              <a:rPr lang="en-US" baseline="0" dirty="0" smtClean="0">
                <a:effectLst/>
              </a:rPr>
              <a:t>Tags will allow us to do that.</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Explain Tags</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When a client registers with the Hub, it can also pass over Tags</a:t>
            </a:r>
          </a:p>
          <a:p>
            <a:pPr marL="171450" indent="-171450" rtl="0">
              <a:buFontTx/>
              <a:buChar char="•"/>
            </a:pPr>
            <a:r>
              <a:rPr lang="en-US" dirty="0" smtClean="0">
                <a:effectLst/>
              </a:rPr>
              <a:t>Tags are</a:t>
            </a:r>
            <a:r>
              <a:rPr lang="en-US" baseline="0" dirty="0" smtClean="0">
                <a:effectLst/>
              </a:rPr>
              <a:t> strings which are tied to your registration with the hub.</a:t>
            </a:r>
          </a:p>
          <a:p>
            <a:pPr marL="171450" indent="-171450" rtl="0">
              <a:buFontTx/>
              <a:buChar char="•"/>
            </a:pPr>
            <a:r>
              <a:rPr lang="en-US" baseline="0" dirty="0" smtClean="0">
                <a:effectLst/>
              </a:rPr>
              <a:t>To filter out push down to specific recipients, we tell the hub to push to a tag</a:t>
            </a:r>
          </a:p>
          <a:p>
            <a:pPr marL="171450" indent="-171450" rtl="0">
              <a:buFontTx/>
              <a:buChar char="•"/>
            </a:pPr>
            <a:r>
              <a:rPr lang="en-US" baseline="0" dirty="0" smtClean="0">
                <a:effectLst/>
              </a:rPr>
              <a:t>This allows us to do interest based push based off whatever we want</a:t>
            </a:r>
            <a:endParaRPr lang="en-US" dirty="0" smtClean="0">
              <a:effectLst/>
            </a:endParaRPr>
          </a:p>
          <a:p>
            <a:endParaRPr lang="en-US" dirty="0"/>
          </a:p>
        </p:txBody>
      </p:sp>
      <p:sp>
        <p:nvSpPr>
          <p:cNvPr id="4" name="Footer Placeholder 3"/>
          <p:cNvSpPr>
            <a:spLocks noGrp="1"/>
          </p:cNvSpPr>
          <p:nvPr>
            <p:ph type="ftr" sz="quarter" idx="10"/>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12/15/14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915881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Example of Tags</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Here is an example</a:t>
            </a:r>
            <a:r>
              <a:rPr lang="en-US" baseline="0" dirty="0" smtClean="0">
                <a:effectLst/>
              </a:rPr>
              <a:t> of using tags where we have a phone and a tablet</a:t>
            </a:r>
          </a:p>
          <a:p>
            <a:pPr marL="171450" indent="-171450" rtl="0">
              <a:buFontTx/>
              <a:buChar char="•"/>
            </a:pPr>
            <a:r>
              <a:rPr lang="en-US" baseline="0" dirty="0" smtClean="0">
                <a:effectLst/>
              </a:rPr>
              <a:t>The phone uses the “phone” tag</a:t>
            </a:r>
          </a:p>
          <a:p>
            <a:pPr marL="171450" indent="-171450" rtl="0">
              <a:buFontTx/>
              <a:buChar char="•"/>
            </a:pPr>
            <a:r>
              <a:rPr lang="en-US" baseline="0" dirty="0" smtClean="0">
                <a:effectLst/>
              </a:rPr>
              <a:t>The Tablet uses the “tablet” tag</a:t>
            </a:r>
          </a:p>
          <a:p>
            <a:pPr marL="171450" indent="-171450" rtl="0">
              <a:buFontTx/>
              <a:buChar char="•"/>
            </a:pPr>
            <a:r>
              <a:rPr lang="en-US" baseline="0" dirty="0" smtClean="0">
                <a:effectLst/>
              </a:rPr>
              <a:t>When our backend tells the hub to only push to the “tablet” tag, only the tablet will be sent the push</a:t>
            </a:r>
            <a:endParaRPr lang="en-US" dirty="0" smtClean="0">
              <a:effectLst/>
            </a:endParaRPr>
          </a:p>
          <a:p>
            <a:endParaRPr lang="en-US" dirty="0"/>
          </a:p>
        </p:txBody>
      </p:sp>
      <p:sp>
        <p:nvSpPr>
          <p:cNvPr id="4" name="Footer Placeholder 3"/>
          <p:cNvSpPr>
            <a:spLocks noGrp="1"/>
          </p:cNvSpPr>
          <p:nvPr>
            <p:ph type="ftr" sz="quarter" idx="10"/>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12/15/14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70860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Provide other examples</a:t>
            </a:r>
            <a:r>
              <a:rPr lang="en-US" sz="800" baseline="0" dirty="0" smtClean="0">
                <a:effectLst/>
              </a:rPr>
              <a:t> of tag usage</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Just some simple tags you might</a:t>
            </a:r>
            <a:r>
              <a:rPr lang="en-US" baseline="0" dirty="0" smtClean="0">
                <a:effectLst/>
              </a:rPr>
              <a:t> use are</a:t>
            </a:r>
          </a:p>
          <a:p>
            <a:pPr marL="628650" lvl="1" indent="-171450" rtl="0">
              <a:buFontTx/>
              <a:buChar char="•"/>
            </a:pPr>
            <a:r>
              <a:rPr lang="en-US" baseline="0" dirty="0" smtClean="0">
                <a:effectLst/>
              </a:rPr>
              <a:t>Conference names</a:t>
            </a:r>
          </a:p>
          <a:p>
            <a:pPr marL="628650" lvl="1" indent="-171450" rtl="0">
              <a:buFontTx/>
              <a:buChar char="•"/>
            </a:pPr>
            <a:r>
              <a:rPr lang="en-US" baseline="0" dirty="0" smtClean="0">
                <a:effectLst/>
              </a:rPr>
              <a:t>Username</a:t>
            </a:r>
          </a:p>
          <a:p>
            <a:pPr marL="628650" lvl="1" indent="-171450" rtl="0">
              <a:buFontTx/>
              <a:buChar char="•"/>
            </a:pPr>
            <a:r>
              <a:rPr lang="en-US" baseline="0" dirty="0" smtClean="0">
                <a:effectLst/>
              </a:rPr>
              <a:t>Zip code</a:t>
            </a:r>
          </a:p>
          <a:p>
            <a:pPr marL="628650" lvl="1" indent="-171450" rtl="0">
              <a:buFontTx/>
              <a:buChar char="•"/>
            </a:pPr>
            <a:r>
              <a:rPr lang="en-US" baseline="0" dirty="0" smtClean="0">
                <a:effectLst/>
              </a:rPr>
              <a:t>Sports team</a:t>
            </a:r>
          </a:p>
          <a:p>
            <a:pPr marL="628650" lvl="1" indent="-171450" rtl="0">
              <a:buFontTx/>
              <a:buChar char="•"/>
            </a:pPr>
            <a:r>
              <a:rPr lang="en-US" baseline="0" dirty="0" smtClean="0">
                <a:effectLst/>
              </a:rPr>
              <a:t>Band name</a:t>
            </a:r>
          </a:p>
          <a:p>
            <a:pPr marL="628650" lvl="1" indent="-171450" rtl="0">
              <a:buFontTx/>
              <a:buChar char="•"/>
            </a:pPr>
            <a:r>
              <a:rPr lang="en-US" baseline="0" dirty="0" smtClean="0">
                <a:effectLst/>
              </a:rPr>
              <a:t>Stock ticker</a:t>
            </a:r>
          </a:p>
          <a:p>
            <a:pPr marL="628650" lvl="1" indent="-171450" rtl="0">
              <a:buFontTx/>
              <a:buChar char="•"/>
            </a:pPr>
            <a:r>
              <a:rPr lang="en-US" baseline="0" dirty="0" err="1" smtClean="0">
                <a:effectLst/>
              </a:rPr>
              <a:t>etc</a:t>
            </a:r>
            <a:endParaRPr lang="en-US" dirty="0" smtClean="0">
              <a:effectLst/>
            </a:endParaRPr>
          </a:p>
          <a:p>
            <a:endParaRPr lang="en-US" dirty="0"/>
          </a:p>
        </p:txBody>
      </p:sp>
      <p:sp>
        <p:nvSpPr>
          <p:cNvPr id="4" name="Footer Placeholder 3"/>
          <p:cNvSpPr>
            <a:spLocks noGrp="1"/>
          </p:cNvSpPr>
          <p:nvPr>
            <p:ph type="ftr" sz="quarter" idx="10"/>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12/15/14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12985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Demo Objectives</a:t>
            </a:r>
            <a:r>
              <a:rPr lang="en-US" b="1" dirty="0" smtClean="0">
                <a:effectLst/>
                <a:latin typeface="Segoe UI" panose="020B0502040204020203" pitchFamily="34" charset="0"/>
              </a:rPr>
              <a:t>:</a:t>
            </a:r>
            <a:endParaRPr lang="en-US" dirty="0" smtClean="0">
              <a:effectLst/>
            </a:endParaRPr>
          </a:p>
          <a:p>
            <a:pPr rtl="0"/>
            <a:r>
              <a:rPr lang="en-US" sz="800" dirty="0" smtClean="0">
                <a:effectLst/>
              </a:rPr>
              <a:t>Show tags at</a:t>
            </a:r>
            <a:r>
              <a:rPr lang="en-US" sz="800" baseline="0" dirty="0" smtClean="0">
                <a:effectLst/>
              </a:rPr>
              <a:t> work</a:t>
            </a:r>
            <a:endParaRPr lang="en-US" sz="800" dirty="0" smtClean="0">
              <a:effectLst/>
            </a:endParaRPr>
          </a:p>
          <a:p>
            <a:pPr rtl="0"/>
            <a:r>
              <a:rPr lang="en-US" sz="1000" b="1" dirty="0" smtClean="0">
                <a:effectLst/>
                <a:latin typeface="Segoe UI" panose="020B0502040204020203" pitchFamily="34" charset="0"/>
              </a:rPr>
              <a:t>Demo Points</a:t>
            </a:r>
            <a:r>
              <a:rPr lang="en-US" sz="1000" b="1" dirty="0" smtClean="0">
                <a:effectLst/>
                <a:latin typeface="Segoe UI" panose="020B0502040204020203" pitchFamily="34" charset="0"/>
              </a:rPr>
              <a:t>:</a:t>
            </a:r>
            <a:endParaRPr lang="en-US" sz="1000" dirty="0" smtClean="0">
              <a:effectLst/>
            </a:endParaRPr>
          </a:p>
          <a:p>
            <a:pPr marL="171450" indent="-171450" rtl="0">
              <a:buFontTx/>
              <a:buChar char="•"/>
            </a:pPr>
            <a:r>
              <a:rPr lang="en-US" dirty="0" smtClean="0">
                <a:effectLst/>
              </a:rPr>
              <a:t>In</a:t>
            </a:r>
            <a:r>
              <a:rPr lang="en-US" baseline="0" dirty="0" smtClean="0">
                <a:effectLst/>
              </a:rPr>
              <a:t> client app, show code which registers with tags</a:t>
            </a:r>
          </a:p>
          <a:p>
            <a:pPr marL="171450" indent="-171450" rtl="0">
              <a:buFontTx/>
              <a:buChar char="•"/>
            </a:pPr>
            <a:r>
              <a:rPr lang="en-US" baseline="0" dirty="0" smtClean="0">
                <a:effectLst/>
              </a:rPr>
              <a:t>Run app and perform tag registration</a:t>
            </a:r>
          </a:p>
          <a:p>
            <a:pPr marL="171450" indent="-171450" rtl="0">
              <a:buFontTx/>
              <a:buChar char="•"/>
            </a:pPr>
            <a:r>
              <a:rPr lang="en-US" baseline="0" dirty="0" smtClean="0">
                <a:effectLst/>
              </a:rPr>
              <a:t>Go to server and update </a:t>
            </a:r>
            <a:r>
              <a:rPr lang="en-US" baseline="0" dirty="0" err="1" smtClean="0">
                <a:effectLst/>
              </a:rPr>
              <a:t>TestTag</a:t>
            </a:r>
            <a:r>
              <a:rPr lang="en-US" baseline="0" dirty="0" smtClean="0">
                <a:effectLst/>
              </a:rPr>
              <a:t> with hub name and full connection string</a:t>
            </a:r>
          </a:p>
          <a:p>
            <a:pPr marL="171450" indent="-171450" rtl="0">
              <a:buFontTx/>
              <a:buChar char="•"/>
            </a:pPr>
            <a:r>
              <a:rPr lang="en-US" baseline="0" dirty="0" smtClean="0">
                <a:effectLst/>
              </a:rPr>
              <a:t>Demonstrate push working with tag</a:t>
            </a:r>
          </a:p>
          <a:p>
            <a:pPr marL="171450" indent="-171450" rtl="0">
              <a:buFontTx/>
              <a:buChar char="•"/>
            </a:pPr>
            <a:r>
              <a:rPr lang="en-US" baseline="0" dirty="0" smtClean="0">
                <a:effectLst/>
              </a:rPr>
              <a:t>Return to the portal and go to the Push Debug area</a:t>
            </a:r>
          </a:p>
          <a:p>
            <a:pPr marL="171450" indent="-171450" rtl="0">
              <a:buFontTx/>
              <a:buChar char="•"/>
            </a:pPr>
            <a:r>
              <a:rPr lang="en-US" baseline="0" dirty="0" smtClean="0">
                <a:effectLst/>
              </a:rPr>
              <a:t>Use the push debugger to perform a push to a tag NOT registered for</a:t>
            </a:r>
          </a:p>
          <a:p>
            <a:pPr marL="171450" indent="-171450" rtl="0">
              <a:buFontTx/>
              <a:buChar char="•"/>
            </a:pPr>
            <a:r>
              <a:rPr lang="en-US" baseline="0" dirty="0" smtClean="0">
                <a:effectLst/>
              </a:rPr>
              <a:t>Demo debug not working</a:t>
            </a:r>
          </a:p>
          <a:p>
            <a:pPr marL="171450" indent="-171450" rtl="0">
              <a:buFontTx/>
              <a:buChar char="•"/>
            </a:pPr>
            <a:r>
              <a:rPr lang="en-US" baseline="0" dirty="0" smtClean="0">
                <a:effectLst/>
              </a:rPr>
              <a:t>Return to the debugger, push to a tag that has been registered, demo push working from debug</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3179775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Explain tag expressions</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In addition to just doing simple “push to this tag” you can also use expressions</a:t>
            </a:r>
          </a:p>
          <a:p>
            <a:pPr marL="171450" indent="-171450" rtl="0">
              <a:buFontTx/>
              <a:buChar char="•"/>
            </a:pPr>
            <a:r>
              <a:rPr lang="en-US" dirty="0" smtClean="0">
                <a:effectLst/>
              </a:rPr>
              <a:t>You could use this to push</a:t>
            </a:r>
            <a:r>
              <a:rPr lang="en-US" baseline="0" dirty="0" smtClean="0">
                <a:effectLst/>
              </a:rPr>
              <a:t> to all members of a group except for one</a:t>
            </a:r>
          </a:p>
          <a:p>
            <a:pPr marL="171450" indent="-171450" rtl="0">
              <a:buFontTx/>
              <a:buChar char="•"/>
            </a:pPr>
            <a:r>
              <a:rPr lang="en-US" baseline="0" dirty="0" smtClean="0">
                <a:effectLst/>
              </a:rPr>
              <a:t>To push to all users on an old version of your app</a:t>
            </a:r>
          </a:p>
          <a:p>
            <a:pPr marL="171450" indent="-171450" rtl="0">
              <a:buFontTx/>
              <a:buChar char="•"/>
            </a:pPr>
            <a:r>
              <a:rPr lang="en-US" baseline="0" dirty="0" err="1" smtClean="0">
                <a:effectLst/>
              </a:rPr>
              <a:t>Etc</a:t>
            </a:r>
            <a:r>
              <a:rPr lang="en-US" baseline="0" dirty="0" smtClean="0">
                <a:effectLst/>
              </a:rPr>
              <a:t> (probably want to change the last one to something locally relevant)</a:t>
            </a:r>
            <a:endParaRPr lang="en-US" dirty="0" smtClean="0">
              <a:effectLst/>
            </a:endParaRPr>
          </a:p>
          <a:p>
            <a:endParaRPr lang="en-US" dirty="0"/>
          </a:p>
        </p:txBody>
      </p:sp>
      <p:sp>
        <p:nvSpPr>
          <p:cNvPr id="4" name="Footer Placeholder 3"/>
          <p:cNvSpPr>
            <a:spLocks noGrp="1"/>
          </p:cNvSpPr>
          <p:nvPr>
            <p:ph type="ftr" sz="quarter" idx="10"/>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12/15/14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885809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Explain how Geo Push is very popular</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rtl="0"/>
            <a:r>
              <a:rPr lang="en-US" dirty="0" smtClean="0">
                <a:effectLst/>
              </a:rPr>
              <a:t>* One thing that has become</a:t>
            </a:r>
            <a:r>
              <a:rPr lang="en-US" baseline="0" dirty="0" smtClean="0">
                <a:effectLst/>
              </a:rPr>
              <a:t> very popular is geography based push and </a:t>
            </a:r>
            <a:r>
              <a:rPr lang="en-US" baseline="0" dirty="0" err="1" smtClean="0">
                <a:effectLst/>
              </a:rPr>
              <a:t>geofencing</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Explain </a:t>
            </a:r>
            <a:r>
              <a:rPr lang="en-US" sz="800" dirty="0" err="1" smtClean="0">
                <a:effectLst/>
              </a:rPr>
              <a:t>GeoPush</a:t>
            </a:r>
            <a:r>
              <a:rPr lang="en-US" sz="800" dirty="0" smtClean="0">
                <a:effectLst/>
              </a:rPr>
              <a:t> </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With hubs, geo push</a:t>
            </a:r>
            <a:r>
              <a:rPr lang="en-US" baseline="0" dirty="0" smtClean="0">
                <a:effectLst/>
              </a:rPr>
              <a:t> is simple, once you get the devices location, you can use it as a tag.</a:t>
            </a:r>
          </a:p>
          <a:p>
            <a:pPr marL="171450" indent="-171450" rtl="0">
              <a:buFontTx/>
              <a:buChar char="•"/>
            </a:pPr>
            <a:endParaRPr lang="en-US" dirty="0" smtClean="0">
              <a:effectLst/>
            </a:endParaRPr>
          </a:p>
          <a:p>
            <a:endParaRPr lang="en-US" dirty="0"/>
          </a:p>
        </p:txBody>
      </p:sp>
      <p:sp>
        <p:nvSpPr>
          <p:cNvPr id="4" name="Footer Placeholder 3"/>
          <p:cNvSpPr>
            <a:spLocks noGrp="1"/>
          </p:cNvSpPr>
          <p:nvPr>
            <p:ph type="ftr" sz="quarter" idx="10"/>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12/15/14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49453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effectLst/>
                <a:latin typeface="Segoe UI" panose="020B0502040204020203" pitchFamily="34" charset="0"/>
              </a:rPr>
              <a:t>Slide Objectives:</a:t>
            </a:r>
            <a:endParaRPr lang="en-US" dirty="0" smtClean="0">
              <a:effectLst/>
            </a:endParaRPr>
          </a:p>
          <a:p>
            <a:r>
              <a:rPr lang="en-US" b="0" dirty="0" smtClean="0"/>
              <a:t>Explain how important push notifications</a:t>
            </a:r>
            <a:r>
              <a:rPr lang="en-US" b="0" baseline="0" dirty="0" smtClean="0"/>
              <a:t> are</a:t>
            </a:r>
            <a:endParaRPr lang="en-US" b="0" dirty="0" smtClean="0"/>
          </a:p>
          <a:p>
            <a:r>
              <a:rPr lang="en-US" b="1" dirty="0" smtClean="0"/>
              <a:t>Speaking</a:t>
            </a:r>
            <a:r>
              <a:rPr lang="en-US" b="1" baseline="0" dirty="0" smtClean="0"/>
              <a:t> points:</a:t>
            </a:r>
          </a:p>
          <a:p>
            <a:pPr marL="174708" indent="-174708">
              <a:buFontTx/>
              <a:buChar char="•"/>
            </a:pPr>
            <a:r>
              <a:rPr lang="en-US" baseline="0" dirty="0" smtClean="0"/>
              <a:t>Push notifications are great for</a:t>
            </a:r>
          </a:p>
          <a:p>
            <a:pPr marL="396098" lvl="1" indent="-174708">
              <a:buFontTx/>
              <a:buChar char="•"/>
            </a:pPr>
            <a:r>
              <a:rPr lang="en-US" baseline="0" dirty="0" smtClean="0"/>
              <a:t>Providing updates to users</a:t>
            </a:r>
          </a:p>
          <a:p>
            <a:pPr marL="396098" lvl="1" indent="-174708">
              <a:buFontTx/>
              <a:buChar char="•"/>
            </a:pPr>
            <a:r>
              <a:rPr lang="en-US" baseline="0" dirty="0" smtClean="0"/>
              <a:t>Alerting users when the app isn’t running / they aren’t checking it</a:t>
            </a:r>
          </a:p>
          <a:p>
            <a:pPr marL="396098" lvl="1" indent="-174708">
              <a:buFontTx/>
              <a:buChar char="•"/>
            </a:pPr>
            <a:r>
              <a:rPr lang="en-US" baseline="0" dirty="0" smtClean="0"/>
              <a:t>Trigger background sync</a:t>
            </a:r>
          </a:p>
          <a:p>
            <a:pPr marL="174708" indent="-174708">
              <a:buFontTx/>
              <a:buChar char="•"/>
            </a:pPr>
            <a:r>
              <a:rPr lang="en-US" baseline="0" dirty="0" smtClean="0"/>
              <a:t>Pulls users back into your apps (critical for consumer apps)</a:t>
            </a:r>
            <a:endParaRPr lang="en-US" dirty="0"/>
          </a:p>
        </p:txBody>
      </p:sp>
      <p:sp>
        <p:nvSpPr>
          <p:cNvPr id="4" name="Footer Placeholder 3"/>
          <p:cNvSpPr>
            <a:spLocks noGrp="1"/>
          </p:cNvSpPr>
          <p:nvPr>
            <p:ph type="ftr" sz="quarter" idx="10"/>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12/15/14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55482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Demo Objectives</a:t>
            </a:r>
            <a:r>
              <a:rPr lang="en-US" b="1" dirty="0" smtClean="0">
                <a:effectLst/>
                <a:latin typeface="Segoe UI" panose="020B0502040204020203" pitchFamily="34" charset="0"/>
              </a:rPr>
              <a:t>:</a:t>
            </a:r>
            <a:endParaRPr lang="en-US" dirty="0" smtClean="0">
              <a:effectLst/>
            </a:endParaRPr>
          </a:p>
          <a:p>
            <a:pPr rtl="0"/>
            <a:r>
              <a:rPr lang="en-US" sz="800" dirty="0" smtClean="0">
                <a:effectLst/>
              </a:rPr>
              <a:t>Show geo push in action</a:t>
            </a:r>
            <a:endParaRPr lang="en-US" sz="800" dirty="0" smtClean="0">
              <a:effectLst/>
            </a:endParaRPr>
          </a:p>
          <a:p>
            <a:pPr rtl="0"/>
            <a:r>
              <a:rPr lang="en-US" sz="1000" b="1" dirty="0" smtClean="0">
                <a:effectLst/>
                <a:latin typeface="Segoe UI" panose="020B0502040204020203" pitchFamily="34" charset="0"/>
              </a:rPr>
              <a:t>Demo Points</a:t>
            </a:r>
            <a:r>
              <a:rPr lang="en-US" sz="1000" b="1" dirty="0" smtClean="0">
                <a:effectLst/>
                <a:latin typeface="Segoe UI" panose="020B0502040204020203" pitchFamily="34" charset="0"/>
              </a:rPr>
              <a:t>:</a:t>
            </a:r>
            <a:endParaRPr lang="en-US" sz="1000" dirty="0" smtClean="0">
              <a:effectLst/>
            </a:endParaRPr>
          </a:p>
          <a:p>
            <a:pPr marL="171450" indent="-171450" rtl="0">
              <a:buFontTx/>
              <a:buChar char="•"/>
            </a:pPr>
            <a:r>
              <a:rPr lang="en-US" dirty="0" smtClean="0">
                <a:effectLst/>
              </a:rPr>
              <a:t>Open Geo android app</a:t>
            </a:r>
          </a:p>
          <a:p>
            <a:pPr marL="171450" indent="-171450" rtl="0">
              <a:buFontTx/>
              <a:buChar char="•"/>
            </a:pPr>
            <a:r>
              <a:rPr lang="en-US" dirty="0" smtClean="0">
                <a:effectLst/>
              </a:rPr>
              <a:t>Put</a:t>
            </a:r>
            <a:r>
              <a:rPr lang="en-US" baseline="0" dirty="0" smtClean="0">
                <a:effectLst/>
              </a:rPr>
              <a:t> connection string and hub name in app</a:t>
            </a:r>
          </a:p>
          <a:p>
            <a:pPr marL="171450" indent="-171450" rtl="0">
              <a:buFontTx/>
              <a:buChar char="•"/>
            </a:pPr>
            <a:r>
              <a:rPr lang="en-US" baseline="0" dirty="0" smtClean="0">
                <a:effectLst/>
              </a:rPr>
              <a:t>Run app</a:t>
            </a:r>
          </a:p>
          <a:p>
            <a:pPr marL="171450" indent="-171450" rtl="0">
              <a:buFontTx/>
              <a:buChar char="•"/>
            </a:pPr>
            <a:r>
              <a:rPr lang="en-US" baseline="0" dirty="0" smtClean="0">
                <a:effectLst/>
              </a:rPr>
              <a:t>Show that the app registered the device’s city</a:t>
            </a:r>
          </a:p>
          <a:p>
            <a:pPr marL="171450" indent="-171450" rtl="0">
              <a:buFontTx/>
              <a:buChar char="•"/>
            </a:pPr>
            <a:r>
              <a:rPr lang="en-US" baseline="0" dirty="0" smtClean="0">
                <a:effectLst/>
              </a:rPr>
              <a:t>Go to Debug page / script in portal</a:t>
            </a:r>
          </a:p>
          <a:p>
            <a:pPr marL="171450" indent="-171450" rtl="0">
              <a:buFontTx/>
              <a:buChar char="•"/>
            </a:pPr>
            <a:r>
              <a:rPr lang="en-US" baseline="0" dirty="0" smtClean="0">
                <a:effectLst/>
              </a:rPr>
              <a:t>Update to push to the city</a:t>
            </a:r>
          </a:p>
          <a:p>
            <a:pPr marL="171450" indent="-171450" rtl="0">
              <a:buFontTx/>
              <a:buChar char="•"/>
            </a:pPr>
            <a:r>
              <a:rPr lang="en-US" baseline="0" dirty="0" smtClean="0">
                <a:effectLst/>
              </a:rPr>
              <a:t>Perform push</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2596380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Transition to Templates</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baseline="0" dirty="0" smtClean="0">
                <a:effectLst/>
              </a:rPr>
              <a:t>So far all of our push requests have been specifically to GCM</a:t>
            </a:r>
          </a:p>
          <a:p>
            <a:pPr marL="171450" indent="-171450" rtl="0">
              <a:buFontTx/>
              <a:buChar char="•"/>
            </a:pPr>
            <a:r>
              <a:rPr lang="en-US" baseline="0" dirty="0" smtClean="0">
                <a:effectLst/>
              </a:rPr>
              <a:t>That’s fine if I’m only building an app using GCM, but what if we want to go </a:t>
            </a:r>
            <a:r>
              <a:rPr lang="en-US" baseline="0" dirty="0" err="1" smtClean="0">
                <a:effectLst/>
              </a:rPr>
              <a:t>xPlat</a:t>
            </a:r>
            <a:endParaRPr lang="en-US" baseline="0" dirty="0" smtClean="0">
              <a:effectLst/>
            </a:endParaRPr>
          </a:p>
          <a:p>
            <a:pPr marL="171450" indent="-171450" rtl="0">
              <a:buFontTx/>
              <a:buChar char="•"/>
            </a:pPr>
            <a:r>
              <a:rPr lang="en-US" baseline="0" dirty="0" smtClean="0">
                <a:effectLst/>
              </a:rPr>
              <a:t>Ideally, we could just tell our Hub to push to a tag with some information, and the hub would make sure it was in the right format for each PNS</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22</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Explain</a:t>
            </a:r>
            <a:r>
              <a:rPr lang="en-US" sz="800" baseline="0" dirty="0" smtClean="0">
                <a:effectLst/>
              </a:rPr>
              <a:t> templates</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Templates allow us to do that</a:t>
            </a:r>
          </a:p>
          <a:p>
            <a:pPr marL="171450" indent="-171450" rtl="0">
              <a:buFontTx/>
              <a:buChar char="•"/>
            </a:pPr>
            <a:r>
              <a:rPr lang="en-US" dirty="0" smtClean="0">
                <a:effectLst/>
              </a:rPr>
              <a:t>When the client registers,</a:t>
            </a:r>
            <a:r>
              <a:rPr lang="en-US" baseline="0" dirty="0" smtClean="0">
                <a:effectLst/>
              </a:rPr>
              <a:t> it also passes along the format that it expects to receive a push in.</a:t>
            </a:r>
          </a:p>
          <a:p>
            <a:pPr marL="171450" indent="-171450" rtl="0">
              <a:buFontTx/>
              <a:buChar char="•"/>
            </a:pPr>
            <a:r>
              <a:rPr lang="en-US" baseline="0" dirty="0" smtClean="0">
                <a:effectLst/>
              </a:rPr>
              <a:t>This template can also include wildcards that the Hub will be able to replace with variables you’ve passed in from the backend</a:t>
            </a:r>
          </a:p>
          <a:p>
            <a:pPr marL="171450" indent="-171450" rtl="0">
              <a:buFontTx/>
              <a:buChar char="•"/>
            </a:pPr>
            <a:r>
              <a:rPr lang="en-US" baseline="0" dirty="0" smtClean="0">
                <a:effectLst/>
              </a:rPr>
              <a:t>You can have multiple templates per device</a:t>
            </a:r>
          </a:p>
          <a:p>
            <a:pPr marL="171450" indent="-171450" rtl="0">
              <a:buFontTx/>
              <a:buChar char="•"/>
            </a:pPr>
            <a:r>
              <a:rPr lang="en-US" baseline="0" dirty="0" smtClean="0">
                <a:effectLst/>
              </a:rPr>
              <a:t>You can have different tags per template</a:t>
            </a:r>
            <a:endParaRPr lang="en-US" dirty="0" smtClean="0">
              <a:effectLst/>
            </a:endParaRPr>
          </a:p>
          <a:p>
            <a:endParaRPr lang="en-US" dirty="0"/>
          </a:p>
        </p:txBody>
      </p:sp>
      <p:sp>
        <p:nvSpPr>
          <p:cNvPr id="4" name="Footer Placeholder 3"/>
          <p:cNvSpPr>
            <a:spLocks noGrp="1"/>
          </p:cNvSpPr>
          <p:nvPr>
            <p:ph type="ftr" sz="quarter" idx="10"/>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12/15/14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84869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Demo Objectives</a:t>
            </a:r>
            <a:r>
              <a:rPr lang="en-US" b="1" dirty="0" smtClean="0">
                <a:effectLst/>
                <a:latin typeface="Segoe UI" panose="020B0502040204020203" pitchFamily="34" charset="0"/>
              </a:rPr>
              <a:t>:</a:t>
            </a:r>
            <a:endParaRPr lang="en-US" dirty="0" smtClean="0">
              <a:effectLst/>
            </a:endParaRPr>
          </a:p>
          <a:p>
            <a:pPr rtl="0"/>
            <a:r>
              <a:rPr lang="en-US" sz="800" dirty="0" smtClean="0">
                <a:effectLst/>
              </a:rPr>
              <a:t>Demo</a:t>
            </a:r>
            <a:r>
              <a:rPr lang="en-US" sz="800" baseline="0" dirty="0" smtClean="0">
                <a:effectLst/>
              </a:rPr>
              <a:t> template based push working</a:t>
            </a:r>
            <a:endParaRPr lang="en-US" sz="800" dirty="0" smtClean="0">
              <a:effectLst/>
            </a:endParaRPr>
          </a:p>
          <a:p>
            <a:pPr rtl="0"/>
            <a:r>
              <a:rPr lang="en-US" sz="1000" b="1" dirty="0" smtClean="0">
                <a:effectLst/>
                <a:latin typeface="Segoe UI" panose="020B0502040204020203" pitchFamily="34" charset="0"/>
              </a:rPr>
              <a:t>Demo Points</a:t>
            </a:r>
            <a:r>
              <a:rPr lang="en-US" sz="1000" b="1" dirty="0" smtClean="0">
                <a:effectLst/>
                <a:latin typeface="Segoe UI" panose="020B0502040204020203" pitchFamily="34" charset="0"/>
              </a:rPr>
              <a:t>:</a:t>
            </a:r>
            <a:endParaRPr lang="en-US" sz="1000" dirty="0" smtClean="0">
              <a:effectLst/>
            </a:endParaRPr>
          </a:p>
          <a:p>
            <a:pPr marL="171450" indent="-171450" rtl="0">
              <a:buFontTx/>
              <a:buChar char="•"/>
            </a:pPr>
            <a:r>
              <a:rPr lang="en-US" dirty="0" smtClean="0">
                <a:effectLst/>
              </a:rPr>
              <a:t>Run the android app and do</a:t>
            </a:r>
            <a:r>
              <a:rPr lang="en-US" baseline="0" dirty="0" smtClean="0">
                <a:effectLst/>
              </a:rPr>
              <a:t> the template based registration</a:t>
            </a:r>
          </a:p>
          <a:p>
            <a:pPr marL="171450" indent="-171450" rtl="0">
              <a:buFontTx/>
              <a:buChar char="•"/>
            </a:pPr>
            <a:r>
              <a:rPr lang="en-US" baseline="0" dirty="0" smtClean="0">
                <a:effectLst/>
              </a:rPr>
              <a:t>Go to the </a:t>
            </a:r>
            <a:r>
              <a:rPr lang="en-US" baseline="0" dirty="0" err="1" smtClean="0">
                <a:effectLst/>
              </a:rPr>
              <a:t>TemplateTest</a:t>
            </a:r>
            <a:r>
              <a:rPr lang="en-US" baseline="0" dirty="0" smtClean="0">
                <a:effectLst/>
              </a:rPr>
              <a:t> script and update the hub name and connection string</a:t>
            </a:r>
          </a:p>
          <a:p>
            <a:pPr marL="171450" indent="-171450" rtl="0">
              <a:buFontTx/>
              <a:buChar char="•"/>
            </a:pPr>
            <a:r>
              <a:rPr lang="en-US" baseline="0" dirty="0" smtClean="0">
                <a:effectLst/>
              </a:rPr>
              <a:t>Highlight the code to push does not include GCM</a:t>
            </a:r>
          </a:p>
          <a:p>
            <a:pPr marL="171450" indent="-171450" rtl="0">
              <a:buFontTx/>
              <a:buChar char="•"/>
            </a:pPr>
            <a:r>
              <a:rPr lang="en-US" baseline="0" dirty="0" smtClean="0">
                <a:effectLst/>
              </a:rPr>
              <a:t>Test the push</a:t>
            </a:r>
          </a:p>
          <a:p>
            <a:pPr marL="171450" indent="-171450" rtl="0">
              <a:buFontTx/>
              <a:buChar char="•"/>
            </a:pPr>
            <a:r>
              <a:rPr lang="en-US" baseline="0" dirty="0" smtClean="0">
                <a:effectLst/>
              </a:rPr>
              <a:t>Run the test app on </a:t>
            </a:r>
            <a:r>
              <a:rPr lang="en-US" baseline="0" dirty="0" err="1" smtClean="0">
                <a:effectLst/>
              </a:rPr>
              <a:t>iOS</a:t>
            </a:r>
            <a:r>
              <a:rPr lang="en-US" baseline="0" dirty="0" smtClean="0">
                <a:effectLst/>
              </a:rPr>
              <a:t> or Windows or Windows phone</a:t>
            </a:r>
          </a:p>
          <a:p>
            <a:pPr marL="171450" indent="-171450" rtl="0">
              <a:buFontTx/>
              <a:buChar char="•"/>
            </a:pPr>
            <a:r>
              <a:rPr lang="en-US" baseline="0" dirty="0" smtClean="0">
                <a:effectLst/>
              </a:rPr>
              <a:t>Register from the other platform’s app</a:t>
            </a:r>
          </a:p>
          <a:p>
            <a:pPr marL="171450" indent="-171450" rtl="0">
              <a:buFontTx/>
              <a:buChar char="•"/>
            </a:pPr>
            <a:r>
              <a:rPr lang="en-US" baseline="0" dirty="0" smtClean="0">
                <a:effectLst/>
              </a:rPr>
              <a:t>Trigger a push, show push going to both platforms</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24</a:t>
            </a:fld>
            <a:endParaRPr lang="en-US"/>
          </a:p>
        </p:txBody>
      </p:sp>
    </p:spTree>
    <p:extLst>
      <p:ext uri="{BB962C8B-B14F-4D97-AF65-F5344CB8AC3E}">
        <p14:creationId xmlns:p14="http://schemas.microsoft.com/office/powerpoint/2010/main" val="2365390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Explain client</a:t>
            </a:r>
            <a:r>
              <a:rPr lang="en-US" sz="800" baseline="0" dirty="0" smtClean="0">
                <a:effectLst/>
              </a:rPr>
              <a:t> </a:t>
            </a:r>
            <a:r>
              <a:rPr lang="en-US" sz="800" baseline="0" dirty="0" err="1" smtClean="0">
                <a:effectLst/>
              </a:rPr>
              <a:t>vs</a:t>
            </a:r>
            <a:r>
              <a:rPr lang="en-US" sz="800" baseline="0" dirty="0" smtClean="0">
                <a:effectLst/>
              </a:rPr>
              <a:t> server registration</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r>
              <a:rPr lang="en-US" dirty="0" smtClean="0">
                <a:effectLst/>
              </a:rPr>
              <a:t>*</a:t>
            </a:r>
            <a:r>
              <a:rPr lang="en-US" baseline="0" dirty="0" smtClean="0">
                <a:effectLst/>
              </a:rPr>
              <a:t> When it comes to actual registration we can do it from the client, like we’ve been doing, or from the server</a:t>
            </a:r>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25</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Explain client side</a:t>
            </a:r>
            <a:r>
              <a:rPr lang="en-US" sz="800" baseline="0" dirty="0" smtClean="0">
                <a:effectLst/>
              </a:rPr>
              <a:t> registration</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From the client side, we pass along our Push</a:t>
            </a:r>
            <a:r>
              <a:rPr lang="en-US" baseline="0" dirty="0" smtClean="0">
                <a:effectLst/>
              </a:rPr>
              <a:t> ID, tags, and templates</a:t>
            </a:r>
          </a:p>
          <a:p>
            <a:pPr marL="171450" indent="-171450" rtl="0">
              <a:buFontTx/>
              <a:buChar char="•"/>
            </a:pPr>
            <a:r>
              <a:rPr lang="en-US" baseline="0" dirty="0" smtClean="0">
                <a:effectLst/>
              </a:rPr>
              <a:t>This isn’t entirely secure because if someone disassembled our app, they could add or remove whatever tags they want.  </a:t>
            </a:r>
          </a:p>
          <a:p>
            <a:pPr marL="171450" indent="-171450" rtl="0">
              <a:buFontTx/>
              <a:buChar char="•"/>
            </a:pPr>
            <a:r>
              <a:rPr lang="en-US" baseline="0" dirty="0" smtClean="0">
                <a:effectLst/>
              </a:rPr>
              <a:t>The dangerous scenario here is let’s say I want to push to all of my devices so I use username as a tag.  </a:t>
            </a:r>
          </a:p>
          <a:p>
            <a:pPr marL="171450" indent="-171450" rtl="0">
              <a:buFontTx/>
              <a:buChar char="•"/>
            </a:pPr>
            <a:r>
              <a:rPr lang="en-US" baseline="0" dirty="0" smtClean="0">
                <a:effectLst/>
              </a:rPr>
              <a:t>What if you rework my application to register with that username as well, even though it isn’t your real username.  Then you get those pushes as well.</a:t>
            </a:r>
            <a:endParaRPr lang="en-US" dirty="0" smtClean="0">
              <a:effectLst/>
            </a:endParaRPr>
          </a:p>
          <a:p>
            <a:endParaRPr lang="en-US" dirty="0"/>
          </a:p>
        </p:txBody>
      </p:sp>
      <p:sp>
        <p:nvSpPr>
          <p:cNvPr id="4" name="Footer Placeholder 3"/>
          <p:cNvSpPr>
            <a:spLocks noGrp="1"/>
          </p:cNvSpPr>
          <p:nvPr>
            <p:ph type="ftr" sz="quarter" idx="10"/>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12/15/14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728307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Explain server side registration</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The solution is to do the registration from the server</a:t>
            </a:r>
          </a:p>
          <a:p>
            <a:pPr marL="171450" indent="-171450" rtl="0">
              <a:buFontTx/>
              <a:buChar char="•"/>
            </a:pPr>
            <a:r>
              <a:rPr lang="en-US" dirty="0" smtClean="0">
                <a:effectLst/>
              </a:rPr>
              <a:t>Your client sends that same info (push ID, tags</a:t>
            </a:r>
            <a:r>
              <a:rPr lang="en-US" baseline="0" dirty="0" smtClean="0">
                <a:effectLst/>
              </a:rPr>
              <a:t> and templates) to your app’s backend</a:t>
            </a:r>
          </a:p>
          <a:p>
            <a:pPr marL="171450" indent="-171450" rtl="0">
              <a:buFontTx/>
              <a:buChar char="•"/>
            </a:pPr>
            <a:r>
              <a:rPr lang="en-US" baseline="0" dirty="0" smtClean="0">
                <a:effectLst/>
              </a:rPr>
              <a:t>Your app backend should know who the user is and can guarantee they’re only registering for tags they should</a:t>
            </a:r>
          </a:p>
          <a:p>
            <a:pPr marL="171450" indent="-171450" rtl="0">
              <a:buFontTx/>
              <a:buChar char="•"/>
            </a:pPr>
            <a:r>
              <a:rPr lang="en-US" baseline="0" dirty="0" smtClean="0">
                <a:effectLst/>
              </a:rPr>
              <a:t>This also enables you to edit a user / devices registrations remotely (from a website’s Notification Center for example)</a:t>
            </a:r>
          </a:p>
          <a:p>
            <a:pPr marL="171450" indent="-171450" rtl="0">
              <a:buFontTx/>
              <a:buChar char="•"/>
            </a:pPr>
            <a:endParaRPr lang="en-US" dirty="0" smtClean="0">
              <a:effectLst/>
            </a:endParaRPr>
          </a:p>
          <a:p>
            <a:endParaRPr lang="en-US" dirty="0"/>
          </a:p>
        </p:txBody>
      </p:sp>
      <p:sp>
        <p:nvSpPr>
          <p:cNvPr id="4" name="Footer Placeholder 3"/>
          <p:cNvSpPr>
            <a:spLocks noGrp="1"/>
          </p:cNvSpPr>
          <p:nvPr>
            <p:ph type="ftr" sz="quarter" idx="10"/>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12/15/14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474754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Explain </a:t>
            </a:r>
            <a:r>
              <a:rPr lang="en-US" sz="800" baseline="0" dirty="0" smtClean="0">
                <a:effectLst/>
              </a:rPr>
              <a:t>how server registration works</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Here our client is never talking</a:t>
            </a:r>
            <a:r>
              <a:rPr lang="en-US" baseline="0" dirty="0" smtClean="0">
                <a:effectLst/>
              </a:rPr>
              <a:t> directly to our Hub, but instead to our app backend</a:t>
            </a:r>
          </a:p>
          <a:p>
            <a:pPr marL="171450" indent="-171450" rtl="0">
              <a:buFontTx/>
              <a:buChar char="•"/>
            </a:pPr>
            <a:r>
              <a:rPr lang="en-US" dirty="0" smtClean="0">
                <a:effectLst/>
              </a:rPr>
              <a:t>The app backend then registers</a:t>
            </a:r>
            <a:r>
              <a:rPr lang="en-US" baseline="0" dirty="0" smtClean="0">
                <a:effectLst/>
              </a:rPr>
              <a:t> with the hub.</a:t>
            </a:r>
            <a:endParaRPr lang="en-US" dirty="0" smtClean="0">
              <a:effectLst/>
            </a:endParaRPr>
          </a:p>
          <a:p>
            <a:endParaRPr lang="en-US" dirty="0"/>
          </a:p>
        </p:txBody>
      </p:sp>
      <p:sp>
        <p:nvSpPr>
          <p:cNvPr id="4" name="Footer Placeholder 3"/>
          <p:cNvSpPr>
            <a:spLocks noGrp="1"/>
          </p:cNvSpPr>
          <p:nvPr>
            <p:ph type="ftr" sz="quarter" idx="10"/>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12/15/14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351120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Demo Objectives</a:t>
            </a:r>
            <a:r>
              <a:rPr lang="en-US" b="1" dirty="0" smtClean="0">
                <a:effectLst/>
                <a:latin typeface="Segoe UI" panose="020B0502040204020203" pitchFamily="34" charset="0"/>
              </a:rPr>
              <a:t>:</a:t>
            </a:r>
            <a:endParaRPr lang="en-US" dirty="0" smtClean="0">
              <a:effectLst/>
            </a:endParaRPr>
          </a:p>
          <a:p>
            <a:pPr rtl="0"/>
            <a:r>
              <a:rPr lang="en-US" sz="800" dirty="0" smtClean="0">
                <a:effectLst/>
              </a:rPr>
              <a:t>Show</a:t>
            </a:r>
            <a:r>
              <a:rPr lang="en-US" sz="800" baseline="0" dirty="0" smtClean="0">
                <a:effectLst/>
              </a:rPr>
              <a:t> server registration</a:t>
            </a:r>
            <a:endParaRPr lang="en-US" sz="800" dirty="0" smtClean="0">
              <a:effectLst/>
            </a:endParaRPr>
          </a:p>
          <a:p>
            <a:pPr rtl="0"/>
            <a:r>
              <a:rPr lang="en-US" sz="1000" b="1" dirty="0" smtClean="0">
                <a:effectLst/>
                <a:latin typeface="Segoe UI" panose="020B0502040204020203" pitchFamily="34" charset="0"/>
              </a:rPr>
              <a:t>Demo Points</a:t>
            </a:r>
            <a:r>
              <a:rPr lang="en-US" sz="1000" b="1" dirty="0" smtClean="0">
                <a:effectLst/>
                <a:latin typeface="Segoe UI" panose="020B0502040204020203" pitchFamily="34" charset="0"/>
              </a:rPr>
              <a:t>:</a:t>
            </a:r>
            <a:endParaRPr lang="en-US" sz="1000" dirty="0" smtClean="0">
              <a:effectLst/>
            </a:endParaRPr>
          </a:p>
          <a:p>
            <a:pPr marL="171450" indent="-171450" rtl="0">
              <a:buFontTx/>
              <a:buChar char="•"/>
            </a:pPr>
            <a:r>
              <a:rPr lang="en-US" dirty="0" smtClean="0">
                <a:effectLst/>
              </a:rPr>
              <a:t>Show off script for server registration</a:t>
            </a:r>
          </a:p>
          <a:p>
            <a:pPr marL="171450" indent="-171450" rtl="0">
              <a:buFontTx/>
              <a:buChar char="•"/>
            </a:pP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29</a:t>
            </a:fld>
            <a:endParaRPr lang="en-US"/>
          </a:p>
        </p:txBody>
      </p:sp>
    </p:spTree>
    <p:extLst>
      <p:ext uri="{BB962C8B-B14F-4D97-AF65-F5344CB8AC3E}">
        <p14:creationId xmlns:p14="http://schemas.microsoft.com/office/powerpoint/2010/main" val="825016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Detail</a:t>
            </a:r>
            <a:r>
              <a:rPr lang="en-US" sz="800" baseline="0" dirty="0" smtClean="0">
                <a:effectLst/>
              </a:rPr>
              <a:t> push to sync</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So far all of our pushes have just shown some information on the screen</a:t>
            </a:r>
          </a:p>
          <a:p>
            <a:pPr marL="171450" indent="-171450" rtl="0">
              <a:buFontTx/>
              <a:buChar char="•"/>
            </a:pPr>
            <a:r>
              <a:rPr lang="en-US" dirty="0" smtClean="0">
                <a:effectLst/>
              </a:rPr>
              <a:t>That might not</a:t>
            </a:r>
            <a:r>
              <a:rPr lang="en-US" baseline="0" dirty="0" smtClean="0">
                <a:effectLst/>
              </a:rPr>
              <a:t> always be what you want to do though</a:t>
            </a:r>
          </a:p>
          <a:p>
            <a:pPr marL="171450" indent="-171450" rtl="0">
              <a:buFontTx/>
              <a:buChar char="•"/>
            </a:pPr>
            <a:r>
              <a:rPr lang="en-US" baseline="0" dirty="0" smtClean="0">
                <a:effectLst/>
              </a:rPr>
              <a:t>You can also do a push which will just trigger your app to go fetch information.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30</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Review common push notifications</a:t>
            </a:r>
          </a:p>
          <a:p>
            <a:pPr rtl="0"/>
            <a:r>
              <a:rPr lang="en-US" sz="1000" b="1" dirty="0" smtClean="0">
                <a:effectLst/>
                <a:latin typeface="Segoe UI" panose="020B0502040204020203" pitchFamily="34" charset="0"/>
              </a:rPr>
              <a:t>Speaking Points:</a:t>
            </a:r>
            <a:endParaRPr lang="en-US" sz="1000" dirty="0" smtClean="0">
              <a:effectLst/>
            </a:endParaRPr>
          </a:p>
          <a:p>
            <a:pPr rtl="0"/>
            <a:r>
              <a:rPr lang="en-US" dirty="0" smtClean="0">
                <a:effectLst/>
              </a:rPr>
              <a:t>* Most mobile devices are inundated with Push Notifications</a:t>
            </a:r>
          </a:p>
          <a:p>
            <a:endParaRPr lang="en-US" dirty="0"/>
          </a:p>
        </p:txBody>
      </p:sp>
      <p:sp>
        <p:nvSpPr>
          <p:cNvPr id="4" name="Footer Placeholder 3"/>
          <p:cNvSpPr>
            <a:spLocks noGrp="1"/>
          </p:cNvSpPr>
          <p:nvPr>
            <p:ph type="ftr" sz="quarter" idx="10"/>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12/15/14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319846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Detail</a:t>
            </a:r>
            <a:r>
              <a:rPr lang="en-US" sz="800" baseline="0" dirty="0" smtClean="0">
                <a:effectLst/>
              </a:rPr>
              <a:t> push-to-sync</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Push to Sync or Background</a:t>
            </a:r>
            <a:r>
              <a:rPr lang="en-US" baseline="0" dirty="0" smtClean="0">
                <a:effectLst/>
              </a:rPr>
              <a:t> push is only supports on some platforms</a:t>
            </a:r>
          </a:p>
          <a:p>
            <a:pPr marL="171450" indent="-171450" rtl="0">
              <a:buFontTx/>
              <a:buChar char="•"/>
            </a:pPr>
            <a:r>
              <a:rPr lang="en-US" baseline="0" dirty="0" smtClean="0">
                <a:effectLst/>
              </a:rPr>
              <a:t>For Android, this has been around since day one because you code exactly what you want to happen when you receive any type of push</a:t>
            </a:r>
          </a:p>
          <a:p>
            <a:pPr marL="171450" indent="-171450" rtl="0">
              <a:buFontTx/>
              <a:buChar char="•"/>
            </a:pPr>
            <a:r>
              <a:rPr lang="en-US" baseline="0" dirty="0" smtClean="0">
                <a:effectLst/>
              </a:rPr>
              <a:t>This is also useful when you want to get info to the device that is too sensitive to send through the PNS (or even Azure itself)</a:t>
            </a:r>
            <a:endParaRPr lang="en-US" dirty="0" smtClean="0">
              <a:effectLst/>
            </a:endParaRPr>
          </a:p>
          <a:p>
            <a:endParaRPr lang="en-US" dirty="0"/>
          </a:p>
        </p:txBody>
      </p:sp>
      <p:sp>
        <p:nvSpPr>
          <p:cNvPr id="4" name="Footer Placeholder 3"/>
          <p:cNvSpPr>
            <a:spLocks noGrp="1"/>
          </p:cNvSpPr>
          <p:nvPr>
            <p:ph type="ftr" sz="quarter" idx="10"/>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12/15/14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2080704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err="1" smtClean="0">
                <a:effectLst/>
              </a:rPr>
              <a:t>Highlevel</a:t>
            </a:r>
            <a:r>
              <a:rPr lang="en-US" sz="800" dirty="0" smtClean="0">
                <a:effectLst/>
              </a:rPr>
              <a:t> overview of Notification Hubs</a:t>
            </a: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Notification</a:t>
            </a:r>
            <a:r>
              <a:rPr lang="en-US" baseline="0" dirty="0" smtClean="0">
                <a:effectLst/>
              </a:rPr>
              <a:t> Hubs solves the server side aspect for you</a:t>
            </a:r>
          </a:p>
          <a:p>
            <a:pPr marL="171450" indent="-171450" rtl="0">
              <a:buFontTx/>
              <a:buChar char="•"/>
            </a:pPr>
            <a:r>
              <a:rPr lang="en-US" baseline="0" dirty="0" smtClean="0">
                <a:effectLst/>
              </a:rPr>
              <a:t>It provides for cross-platform push</a:t>
            </a:r>
          </a:p>
          <a:p>
            <a:pPr marL="171450" indent="-171450" rtl="0">
              <a:buFontTx/>
              <a:buChar char="•"/>
            </a:pPr>
            <a:r>
              <a:rPr lang="en-US" baseline="0" dirty="0" smtClean="0">
                <a:effectLst/>
              </a:rPr>
              <a:t>It’s highly scalable (millions of push notifications)</a:t>
            </a:r>
          </a:p>
          <a:p>
            <a:pPr marL="171450" indent="-171450" rtl="0">
              <a:buFontTx/>
              <a:buChar char="•"/>
            </a:pPr>
            <a:r>
              <a:rPr lang="en-US" baseline="0" dirty="0" smtClean="0">
                <a:effectLst/>
              </a:rPr>
              <a:t>It’s a managed solution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1502245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Provide additional resources</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Here we have a link to</a:t>
            </a:r>
            <a:r>
              <a:rPr lang="en-US" baseline="0" dirty="0" smtClean="0">
                <a:effectLst/>
              </a:rPr>
              <a:t> the free azure trial</a:t>
            </a:r>
          </a:p>
          <a:p>
            <a:pPr marL="171450" indent="-171450" rtl="0">
              <a:buFontTx/>
              <a:buChar char="•"/>
            </a:pPr>
            <a:r>
              <a:rPr lang="en-US" baseline="0" dirty="0" smtClean="0">
                <a:effectLst/>
              </a:rPr>
              <a:t>To The Notification Hubs landing page</a:t>
            </a:r>
          </a:p>
          <a:p>
            <a:pPr marL="171450" indent="-171450" rtl="0">
              <a:buFontTx/>
              <a:buChar char="•"/>
            </a:pPr>
            <a:r>
              <a:rPr lang="en-US" baseline="0" dirty="0" smtClean="0">
                <a:effectLst/>
              </a:rPr>
              <a:t>The open source client SDK </a:t>
            </a:r>
            <a:r>
              <a:rPr lang="en-US" baseline="0" smtClean="0">
                <a:effectLst/>
              </a:rPr>
              <a:t>for Notification Hubs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33</a:t>
            </a:fld>
            <a:endParaRPr lang="en-US"/>
          </a:p>
        </p:txBody>
      </p:sp>
    </p:spTree>
    <p:extLst>
      <p:ext uri="{BB962C8B-B14F-4D97-AF65-F5344CB8AC3E}">
        <p14:creationId xmlns:p14="http://schemas.microsoft.com/office/powerpoint/2010/main" val="10366915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12/15/14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104990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 the complexity of handling push</a:t>
            </a:r>
            <a:r>
              <a:rPr lang="en-US" b="0" baseline="0" dirty="0" smtClean="0"/>
              <a:t> notifications</a:t>
            </a:r>
            <a:endParaRPr lang="en-US" b="0" dirty="0" smtClean="0"/>
          </a:p>
          <a:p>
            <a:r>
              <a:rPr lang="en-US" b="1" dirty="0" smtClean="0"/>
              <a:t>Speaking points</a:t>
            </a:r>
          </a:p>
          <a:p>
            <a:pPr marL="174708" indent="-174708">
              <a:buFontTx/>
              <a:buChar char="•"/>
            </a:pPr>
            <a:r>
              <a:rPr lang="en-US" dirty="0" smtClean="0"/>
              <a:t>Challenges</a:t>
            </a:r>
            <a:r>
              <a:rPr lang="en-US" baseline="0" dirty="0" smtClean="0"/>
              <a:t> include:</a:t>
            </a:r>
          </a:p>
          <a:p>
            <a:pPr marL="396098" lvl="1" indent="-174708">
              <a:buFontTx/>
              <a:buChar char="•"/>
            </a:pPr>
            <a:r>
              <a:rPr lang="en-US" baseline="0" dirty="0" smtClean="0"/>
              <a:t>Platform dependency (different protocols for PNS (http </a:t>
            </a:r>
            <a:r>
              <a:rPr lang="en-US" baseline="0" dirty="0" err="1" smtClean="0"/>
              <a:t>vs</a:t>
            </a:r>
            <a:r>
              <a:rPr lang="en-US" baseline="0" dirty="0" smtClean="0"/>
              <a:t> </a:t>
            </a:r>
            <a:r>
              <a:rPr lang="en-US" baseline="0" dirty="0" err="1" smtClean="0"/>
              <a:t>tcp</a:t>
            </a:r>
            <a:r>
              <a:rPr lang="en-US" baseline="0" dirty="0" smtClean="0"/>
              <a:t>, payload format)</a:t>
            </a:r>
          </a:p>
          <a:p>
            <a:pPr marL="396098" lvl="1" indent="-174708">
              <a:buFontTx/>
              <a:buChar char="•"/>
            </a:pPr>
            <a:r>
              <a:rPr lang="en-US" baseline="0" dirty="0" smtClean="0"/>
              <a:t>Presentation format (tiles </a:t>
            </a:r>
            <a:r>
              <a:rPr lang="en-US" baseline="0" dirty="0" err="1" smtClean="0"/>
              <a:t>vs</a:t>
            </a:r>
            <a:r>
              <a:rPr lang="en-US" baseline="0" dirty="0" smtClean="0"/>
              <a:t> toast </a:t>
            </a:r>
            <a:r>
              <a:rPr lang="en-US" baseline="0" dirty="0" err="1" smtClean="0"/>
              <a:t>vs</a:t>
            </a:r>
            <a:r>
              <a:rPr lang="en-US" baseline="0" dirty="0" smtClean="0"/>
              <a:t> badge)</a:t>
            </a:r>
          </a:p>
          <a:p>
            <a:pPr marL="174708" indent="-174708">
              <a:buFontTx/>
              <a:buChar char="•"/>
            </a:pPr>
            <a:r>
              <a:rPr lang="en-US" baseline="0" dirty="0" smtClean="0"/>
              <a:t>Routing</a:t>
            </a:r>
          </a:p>
          <a:p>
            <a:pPr marL="396098" lvl="1" indent="-174708">
              <a:buFontTx/>
              <a:buChar char="•"/>
            </a:pPr>
            <a:r>
              <a:rPr lang="en-US" baseline="0" dirty="0" smtClean="0"/>
              <a:t>PNS send message to device / channel</a:t>
            </a:r>
          </a:p>
          <a:p>
            <a:pPr marL="396098" lvl="1" indent="-174708">
              <a:buFontTx/>
              <a:buChar char="•"/>
            </a:pPr>
            <a:r>
              <a:rPr lang="en-US" baseline="0" dirty="0" smtClean="0"/>
              <a:t>Notifications usually target specific user or group</a:t>
            </a:r>
          </a:p>
          <a:p>
            <a:pPr marL="396098" lvl="1" indent="-174708">
              <a:buFontTx/>
              <a:buChar char="•"/>
            </a:pPr>
            <a:r>
              <a:rPr lang="en-US" baseline="0" dirty="0" smtClean="0"/>
              <a:t>App has to maintain registry associating device handles to groups</a:t>
            </a:r>
          </a:p>
          <a:p>
            <a:pPr marL="174708" indent="-174708">
              <a:buFontTx/>
              <a:buChar char="•"/>
            </a:pPr>
            <a:r>
              <a:rPr lang="en-US" baseline="0" dirty="0" smtClean="0"/>
              <a:t>Scale</a:t>
            </a:r>
          </a:p>
          <a:p>
            <a:pPr marL="396098" lvl="1" indent="-174708">
              <a:buFontTx/>
              <a:buChar char="•"/>
            </a:pPr>
            <a:r>
              <a:rPr lang="en-US" baseline="0" dirty="0" smtClean="0"/>
              <a:t>Storing device handles / groups involves storage (could be big)</a:t>
            </a:r>
          </a:p>
          <a:p>
            <a:pPr marL="396098" lvl="1" indent="-174708">
              <a:buFontTx/>
              <a:buChar char="•"/>
            </a:pPr>
            <a:r>
              <a:rPr lang="en-US" baseline="0" dirty="0" smtClean="0"/>
              <a:t>Low latency push requires parallelization</a:t>
            </a: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12/15/14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00425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Go over push life cycle</a:t>
            </a: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This explains</a:t>
            </a:r>
            <a:r>
              <a:rPr lang="en-US" baseline="0" dirty="0" smtClean="0">
                <a:effectLst/>
              </a:rPr>
              <a:t> how push notifications work</a:t>
            </a:r>
          </a:p>
          <a:p>
            <a:pPr marL="171450" indent="-171450" rtl="0">
              <a:buFontTx/>
              <a:buChar char="•"/>
            </a:pPr>
            <a:r>
              <a:rPr lang="en-US" baseline="0" dirty="0" smtClean="0">
                <a:effectLst/>
              </a:rPr>
              <a:t>Your Android app talks to a Push Notification Service (Google Cloud Messaging, Amazon Device Messaging, </a:t>
            </a:r>
            <a:r>
              <a:rPr lang="en-US" baseline="0" dirty="0" err="1" smtClean="0">
                <a:effectLst/>
              </a:rPr>
              <a:t>etc</a:t>
            </a:r>
            <a:r>
              <a:rPr lang="en-US" baseline="0" dirty="0" smtClean="0">
                <a:effectLst/>
              </a:rPr>
              <a:t>)</a:t>
            </a:r>
          </a:p>
          <a:p>
            <a:pPr marL="171450" indent="-171450" rtl="0">
              <a:buFontTx/>
              <a:buChar char="•"/>
            </a:pPr>
            <a:r>
              <a:rPr lang="en-US" baseline="0" dirty="0" smtClean="0">
                <a:effectLst/>
              </a:rPr>
              <a:t>That provider gives your app an ID (registration ID for GCM) which identified the device and app</a:t>
            </a:r>
          </a:p>
          <a:p>
            <a:pPr marL="171450" indent="-171450" rtl="0">
              <a:buFontTx/>
              <a:buChar char="•"/>
            </a:pPr>
            <a:r>
              <a:rPr lang="en-US" baseline="0" dirty="0" smtClean="0">
                <a:effectLst/>
              </a:rPr>
              <a:t>That ID can then be used from a server backend to ask the PNS to push down to the app.</a:t>
            </a:r>
            <a:endParaRPr lang="en-US" dirty="0" smtClean="0">
              <a:effectLst/>
            </a:endParaRPr>
          </a:p>
          <a:p>
            <a:endParaRPr lang="en-US" dirty="0"/>
          </a:p>
        </p:txBody>
      </p:sp>
      <p:sp>
        <p:nvSpPr>
          <p:cNvPr id="4" name="Footer Placeholder 3"/>
          <p:cNvSpPr>
            <a:spLocks noGrp="1"/>
          </p:cNvSpPr>
          <p:nvPr>
            <p:ph type="ftr" sz="quarter" idx="10"/>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12/15/14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568069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err="1" smtClean="0">
                <a:effectLst/>
              </a:rPr>
              <a:t>Highlevel</a:t>
            </a:r>
            <a:r>
              <a:rPr lang="en-US" sz="800" dirty="0" smtClean="0">
                <a:effectLst/>
              </a:rPr>
              <a:t> overview of Notification Hubs</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Notification</a:t>
            </a:r>
            <a:r>
              <a:rPr lang="en-US" baseline="0" dirty="0" smtClean="0">
                <a:effectLst/>
              </a:rPr>
              <a:t> Hubs solves the server side aspect for you</a:t>
            </a:r>
          </a:p>
          <a:p>
            <a:pPr marL="171450" indent="-171450" rtl="0">
              <a:buFontTx/>
              <a:buChar char="•"/>
            </a:pPr>
            <a:r>
              <a:rPr lang="en-US" baseline="0" dirty="0" smtClean="0">
                <a:effectLst/>
              </a:rPr>
              <a:t>It provides for cross-platform push</a:t>
            </a:r>
          </a:p>
          <a:p>
            <a:pPr marL="171450" indent="-171450" rtl="0">
              <a:buFontTx/>
              <a:buChar char="•"/>
            </a:pPr>
            <a:r>
              <a:rPr lang="en-US" baseline="0" dirty="0" smtClean="0">
                <a:effectLst/>
              </a:rPr>
              <a:t>It’s highly scalable (millions of push notifications)</a:t>
            </a:r>
          </a:p>
          <a:p>
            <a:pPr marL="171450" indent="-171450" rtl="0">
              <a:buFontTx/>
              <a:buChar char="•"/>
            </a:pPr>
            <a:r>
              <a:rPr lang="en-US" baseline="0" dirty="0" smtClean="0">
                <a:effectLst/>
              </a:rPr>
              <a:t>It’s a managed solution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50224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Detail</a:t>
            </a:r>
            <a:r>
              <a:rPr lang="en-US" sz="800" baseline="0" dirty="0" smtClean="0">
                <a:effectLst/>
              </a:rPr>
              <a:t> how hubs are cross platform</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Ther</a:t>
            </a:r>
            <a:r>
              <a:rPr lang="en-US" baseline="0" dirty="0" smtClean="0">
                <a:effectLst/>
              </a:rPr>
              <a:t>e are client SDKs for Android (Google Cloud Messaging, Amazon Device Messaging, </a:t>
            </a:r>
            <a:r>
              <a:rPr lang="en-US" baseline="0" dirty="0" err="1" smtClean="0">
                <a:effectLst/>
              </a:rPr>
              <a:t>Baidu</a:t>
            </a:r>
            <a:r>
              <a:rPr lang="en-US" baseline="0" dirty="0" smtClean="0">
                <a:effectLst/>
              </a:rPr>
              <a:t>)</a:t>
            </a:r>
          </a:p>
          <a:p>
            <a:pPr marL="171450" indent="-171450" rtl="0">
              <a:buFontTx/>
              <a:buChar char="•"/>
            </a:pPr>
            <a:r>
              <a:rPr lang="en-US" baseline="0" dirty="0" err="1" smtClean="0">
                <a:effectLst/>
              </a:rPr>
              <a:t>iOS</a:t>
            </a:r>
            <a:r>
              <a:rPr lang="en-US" baseline="0" dirty="0" smtClean="0">
                <a:effectLst/>
              </a:rPr>
              <a:t> – APNS</a:t>
            </a:r>
          </a:p>
          <a:p>
            <a:pPr marL="171450" indent="-171450" rtl="0">
              <a:buFontTx/>
              <a:buChar char="•"/>
            </a:pPr>
            <a:r>
              <a:rPr lang="en-US" baseline="0" dirty="0" err="1" smtClean="0">
                <a:effectLst/>
              </a:rPr>
              <a:t>WinPhone</a:t>
            </a:r>
            <a:r>
              <a:rPr lang="en-US" baseline="0" dirty="0" smtClean="0">
                <a:effectLst/>
              </a:rPr>
              <a:t> – MPNS</a:t>
            </a:r>
          </a:p>
          <a:p>
            <a:pPr marL="171450" indent="-171450" rtl="0">
              <a:buFontTx/>
              <a:buChar char="•"/>
            </a:pPr>
            <a:r>
              <a:rPr lang="en-US" baseline="0" dirty="0" err="1" smtClean="0">
                <a:effectLst/>
              </a:rPr>
              <a:t>WinStore</a:t>
            </a:r>
            <a:r>
              <a:rPr lang="en-US" baseline="0" dirty="0" smtClean="0">
                <a:effectLst/>
              </a:rPr>
              <a:t> – WNS</a:t>
            </a:r>
          </a:p>
          <a:p>
            <a:pPr marL="171450" indent="-171450" rtl="0">
              <a:buFontTx/>
              <a:buChar char="•"/>
            </a:pPr>
            <a:r>
              <a:rPr lang="en-US" baseline="0" dirty="0" smtClean="0">
                <a:effectLst/>
              </a:rPr>
              <a:t>Hubs can push to a specific platform or all at once</a:t>
            </a:r>
          </a:p>
          <a:p>
            <a:pPr marL="171450" indent="-171450" rtl="0">
              <a:buFontTx/>
              <a:buChar char="•"/>
            </a:pPr>
            <a:r>
              <a:rPr lang="en-US" baseline="0" dirty="0" smtClean="0">
                <a:effectLst/>
              </a:rPr>
              <a:t>Server side SDKs (for trigger your pushes) in .NET, </a:t>
            </a:r>
            <a:r>
              <a:rPr lang="en-US" baseline="0" dirty="0" err="1" smtClean="0">
                <a:effectLst/>
              </a:rPr>
              <a:t>Node.JS</a:t>
            </a:r>
            <a:r>
              <a:rPr lang="en-US" baseline="0" dirty="0" smtClean="0">
                <a:effectLst/>
              </a:rPr>
              <a:t>, and Java along with a standard REST API</a:t>
            </a:r>
          </a:p>
          <a:p>
            <a:pPr marL="0" indent="0" rtl="0">
              <a:buFontTx/>
              <a:buNone/>
            </a:pPr>
            <a:endParaRPr lang="en-US" dirty="0" smtClean="0">
              <a:effectLst/>
            </a:endParaRPr>
          </a:p>
          <a:p>
            <a:endParaRPr lang="en-US" dirty="0"/>
          </a:p>
        </p:txBody>
      </p:sp>
      <p:sp>
        <p:nvSpPr>
          <p:cNvPr id="4" name="Footer Placeholder 3"/>
          <p:cNvSpPr>
            <a:spLocks noGrp="1"/>
          </p:cNvSpPr>
          <p:nvPr>
            <p:ph type="ftr" sz="quarter" idx="10"/>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12/15/14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714049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Detail</a:t>
            </a:r>
            <a:r>
              <a:rPr lang="en-US" sz="800" baseline="0" dirty="0" smtClean="0">
                <a:effectLst/>
              </a:rPr>
              <a:t> how hubs are scalable</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Hubs are part</a:t>
            </a:r>
            <a:r>
              <a:rPr lang="en-US" baseline="0" dirty="0" smtClean="0">
                <a:effectLst/>
              </a:rPr>
              <a:t> of Azure Service Bus which is an underlying feature used across all of Azure</a:t>
            </a:r>
          </a:p>
          <a:p>
            <a:pPr marL="171450" indent="-171450" rtl="0">
              <a:buFontTx/>
              <a:buChar char="•"/>
            </a:pPr>
            <a:r>
              <a:rPr lang="en-US" baseline="0" dirty="0" smtClean="0">
                <a:effectLst/>
              </a:rPr>
              <a:t>Three levels of scale</a:t>
            </a:r>
          </a:p>
          <a:p>
            <a:pPr marL="628650" lvl="1" indent="-171450" rtl="0">
              <a:buFontTx/>
              <a:buChar char="•"/>
            </a:pPr>
            <a:r>
              <a:rPr lang="en-US" baseline="0" dirty="0" smtClean="0">
                <a:effectLst/>
              </a:rPr>
              <a:t>Free provides for 1 million push notifications</a:t>
            </a:r>
          </a:p>
          <a:p>
            <a:pPr marL="628650" lvl="1" indent="-171450" rtl="0">
              <a:buFontTx/>
              <a:buChar char="•"/>
            </a:pPr>
            <a:r>
              <a:rPr lang="en-US" baseline="0" dirty="0" smtClean="0">
                <a:effectLst/>
              </a:rPr>
              <a:t>Basic allows for 10 million</a:t>
            </a:r>
          </a:p>
          <a:p>
            <a:pPr marL="628650" lvl="1" indent="-171450" rtl="0">
              <a:buFontTx/>
              <a:buChar char="•"/>
            </a:pPr>
            <a:r>
              <a:rPr lang="en-US" baseline="0" dirty="0" smtClean="0">
                <a:effectLst/>
              </a:rPr>
              <a:t>Standard is also 10 million with additional features enabled</a:t>
            </a:r>
          </a:p>
          <a:p>
            <a:pPr marL="628650" lvl="1" indent="-171450" rtl="0">
              <a:buFontTx/>
              <a:buChar char="•"/>
            </a:pPr>
            <a:r>
              <a:rPr lang="en-US" baseline="0" dirty="0" smtClean="0">
                <a:effectLst/>
              </a:rPr>
              <a:t>After you reach your “limit” cost is based off # of pushes</a:t>
            </a:r>
          </a:p>
          <a:p>
            <a:pPr marL="171450" lvl="0" indent="-171450" rtl="0">
              <a:buFontTx/>
              <a:buChar char="•"/>
            </a:pPr>
            <a:r>
              <a:rPr lang="en-US" baseline="0" dirty="0" smtClean="0">
                <a:effectLst/>
              </a:rPr>
              <a:t>Basic and standard auto-scale to support delivery of millions of push notifications in minutes</a:t>
            </a:r>
            <a:endParaRPr lang="en-US" dirty="0" smtClean="0">
              <a:effectLst/>
            </a:endParaRPr>
          </a:p>
          <a:p>
            <a:endParaRPr lang="en-US" dirty="0"/>
          </a:p>
        </p:txBody>
      </p:sp>
      <p:sp>
        <p:nvSpPr>
          <p:cNvPr id="4" name="Footer Placeholder 3"/>
          <p:cNvSpPr>
            <a:spLocks noGrp="1"/>
          </p:cNvSpPr>
          <p:nvPr>
            <p:ph type="ftr" sz="quarter" idx="10"/>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12/15/14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292324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Detail</a:t>
            </a:r>
            <a:r>
              <a:rPr lang="en-US" sz="800" baseline="0" dirty="0" smtClean="0">
                <a:effectLst/>
              </a:rPr>
              <a:t> how hubs are a managed solution</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Notification</a:t>
            </a:r>
            <a:r>
              <a:rPr lang="en-US" baseline="0" dirty="0" smtClean="0">
                <a:effectLst/>
              </a:rPr>
              <a:t> Hubs deals with device registration storage</a:t>
            </a:r>
          </a:p>
          <a:p>
            <a:pPr marL="171450" indent="-171450" rtl="0">
              <a:buFontTx/>
              <a:buChar char="•"/>
            </a:pPr>
            <a:r>
              <a:rPr lang="en-US" baseline="0" dirty="0" smtClean="0">
                <a:effectLst/>
              </a:rPr>
              <a:t>Signing push requests with API key / certificate before going to PNS</a:t>
            </a:r>
          </a:p>
          <a:p>
            <a:pPr marL="171450" indent="-171450" rtl="0">
              <a:buFontTx/>
              <a:buChar char="•"/>
            </a:pPr>
            <a:r>
              <a:rPr lang="en-US" baseline="0" dirty="0" smtClean="0">
                <a:effectLst/>
              </a:rPr>
              <a:t>Dealing with invalid push IDs</a:t>
            </a:r>
          </a:p>
          <a:p>
            <a:pPr marL="171450" indent="-171450" rtl="0">
              <a:buFontTx/>
              <a:buChar char="•"/>
            </a:pPr>
            <a:r>
              <a:rPr lang="en-US" baseline="0" dirty="0" smtClean="0">
                <a:effectLst/>
              </a:rPr>
              <a:t>Templates and tags</a:t>
            </a:r>
          </a:p>
          <a:p>
            <a:pPr marL="171450" indent="-171450" rtl="0">
              <a:buFontTx/>
              <a:buChar char="•"/>
            </a:pPr>
            <a:r>
              <a:rPr lang="en-US" baseline="0" dirty="0" smtClean="0">
                <a:effectLst/>
              </a:rPr>
              <a:t>Client app just need to register with PNS and pass info over to hub</a:t>
            </a:r>
            <a:endParaRPr lang="en-US" dirty="0" smtClean="0">
              <a:effectLst/>
            </a:endParaRPr>
          </a:p>
          <a:p>
            <a:endParaRPr lang="en-US" dirty="0"/>
          </a:p>
        </p:txBody>
      </p:sp>
      <p:sp>
        <p:nvSpPr>
          <p:cNvPr id="4" name="Footer Placeholder 3"/>
          <p:cNvSpPr>
            <a:spLocks noGrp="1"/>
          </p:cNvSpPr>
          <p:nvPr>
            <p:ph type="ftr" sz="quarter" idx="10"/>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12/15/14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23096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79277" tIns="143422" rIns="179277" bIns="143422"/>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240" y="1635896"/>
            <a:ext cx="11653523" cy="2160667"/>
          </a:xfrm>
        </p:spPr>
        <p:txBody>
          <a:bodyPr lIns="179277" tIns="143422" rIns="179277" bIns="14342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9783344"/>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1051">
          <p15:clr>
            <a:srgbClr val="FBAE40"/>
          </p15:clr>
        </p15:guide>
        <p15:guide id="2"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456834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5"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3" r:id="rId12"/>
    <p:sldLayoutId id="2147483694" r:id="rId13"/>
  </p:sldLayoutIdLst>
  <p:timing>
    <p:tnLst>
      <p:par>
        <p:cTn xmlns:p14="http://schemas.microsoft.com/office/powerpoint/2010/mai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6600" dirty="0" smtClean="0"/>
              <a:t>Azure, Notifications, and Android</a:t>
            </a:r>
            <a:endParaRPr lang="en-US" sz="6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lnSpcReduction="10000"/>
          </a:bodyPr>
          <a:lstStyle/>
          <a:p>
            <a:pPr algn="l"/>
            <a:r>
              <a:rPr lang="en-US" sz="4400" dirty="0" smtClean="0">
                <a:solidFill>
                  <a:srgbClr val="00B0F0"/>
                </a:solidFill>
                <a:latin typeface="+mj-lt"/>
              </a:rPr>
              <a:t>&lt;Speaker Name&gt;</a:t>
            </a:r>
          </a:p>
          <a:p>
            <a:r>
              <a:rPr lang="en-US" sz="2800" dirty="0" smtClean="0">
                <a:solidFill>
                  <a:schemeClr val="bg1"/>
                </a:solidFill>
                <a:latin typeface="+mj-lt"/>
              </a:rPr>
              <a:t>&lt;Role&gt;</a:t>
            </a:r>
          </a:p>
          <a:p>
            <a:r>
              <a:rPr lang="en-US" sz="2800" dirty="0" smtClean="0">
                <a:solidFill>
                  <a:schemeClr val="bg1"/>
                </a:solidFill>
                <a:latin typeface="+mj-lt"/>
              </a:rPr>
              <a:t>&lt;</a:t>
            </a:r>
            <a:r>
              <a:rPr lang="en-US" sz="2800" smtClean="0">
                <a:solidFill>
                  <a:schemeClr val="bg1"/>
                </a:solidFill>
                <a:latin typeface="+mj-lt"/>
              </a:rPr>
              <a:t>Contact Info&gt;</a:t>
            </a:r>
            <a:endParaRPr lang="en-US" sz="2800" dirty="0" smtClean="0">
              <a:solidFill>
                <a:schemeClr val="bg1"/>
              </a:solidFill>
              <a:latin typeface="+mj-lt"/>
            </a:endParaRP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69239" y="1189177"/>
            <a:ext cx="11653523" cy="4182520"/>
          </a:xfrm>
          <a:prstGeom prst="rect">
            <a:avLst/>
          </a:prstGeom>
        </p:spPr>
        <p:txBody>
          <a:bodyPr lIns="89639" tIns="44819" rIns="89639" bIns="44819">
            <a:normAutofit fontScale="92500" lnSpcReduction="10000"/>
          </a:bodyPr>
          <a:lstStyle/>
          <a:p>
            <a:r>
              <a:rPr lang="en-US" dirty="0" smtClean="0"/>
              <a:t>Notification Hubs deals with</a:t>
            </a:r>
          </a:p>
          <a:p>
            <a:pPr lvl="1"/>
            <a:r>
              <a:rPr lang="en-US" dirty="0" smtClean="0"/>
              <a:t>Storing device registration information</a:t>
            </a:r>
          </a:p>
          <a:p>
            <a:pPr lvl="1"/>
            <a:r>
              <a:rPr lang="en-US" dirty="0" smtClean="0"/>
              <a:t>Signing push requests and sending to PNS</a:t>
            </a:r>
          </a:p>
          <a:p>
            <a:pPr lvl="1"/>
            <a:r>
              <a:rPr lang="en-US" dirty="0" smtClean="0"/>
              <a:t>Dealing with invalid push ID registrations</a:t>
            </a:r>
          </a:p>
          <a:p>
            <a:pPr lvl="1"/>
            <a:r>
              <a:rPr lang="en-US" dirty="0" smtClean="0"/>
              <a:t>Handling templates and tags</a:t>
            </a:r>
          </a:p>
          <a:p>
            <a:r>
              <a:rPr lang="en-US" dirty="0" smtClean="0"/>
              <a:t>You just need to</a:t>
            </a:r>
          </a:p>
          <a:p>
            <a:pPr lvl="1"/>
            <a:r>
              <a:rPr lang="en-US" dirty="0" smtClean="0"/>
              <a:t>Configure your hub and app</a:t>
            </a:r>
          </a:p>
          <a:p>
            <a:pPr lvl="1"/>
            <a:r>
              <a:rPr lang="en-US" dirty="0" smtClean="0"/>
              <a:t>Register with the PNS</a:t>
            </a:r>
          </a:p>
          <a:p>
            <a:pPr lvl="1"/>
            <a:r>
              <a:rPr lang="en-US" dirty="0" smtClean="0"/>
              <a:t>Pass along the push ID</a:t>
            </a:r>
            <a:endParaRPr lang="en-US" dirty="0"/>
          </a:p>
        </p:txBody>
      </p:sp>
      <p:sp>
        <p:nvSpPr>
          <p:cNvPr id="3" name="Title 2"/>
          <p:cNvSpPr>
            <a:spLocks noGrp="1"/>
          </p:cNvSpPr>
          <p:nvPr>
            <p:ph type="title"/>
          </p:nvPr>
        </p:nvSpPr>
        <p:spPr/>
        <p:txBody>
          <a:bodyPr/>
          <a:lstStyle/>
          <a:p>
            <a:r>
              <a:rPr lang="en-US" dirty="0" smtClean="0"/>
              <a:t>Managed</a:t>
            </a:r>
            <a:endParaRPr lang="en-US" dirty="0"/>
          </a:p>
        </p:txBody>
      </p:sp>
    </p:spTree>
    <p:extLst>
      <p:ext uri="{BB962C8B-B14F-4D97-AF65-F5344CB8AC3E}">
        <p14:creationId xmlns:p14="http://schemas.microsoft.com/office/powerpoint/2010/main" val="373494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69239" y="1189177"/>
            <a:ext cx="11653523" cy="3888798"/>
          </a:xfrm>
          <a:prstGeom prst="rect">
            <a:avLst/>
          </a:prstGeom>
        </p:spPr>
        <p:txBody>
          <a:bodyPr lIns="89639" tIns="44819" rIns="89639" bIns="44819"/>
          <a:lstStyle/>
          <a:p>
            <a:pPr marL="504217" indent="-504217">
              <a:buFont typeface="+mj-lt"/>
              <a:buAutoNum type="arabicPeriod"/>
            </a:pPr>
            <a:r>
              <a:rPr lang="en-US" sz="2700" dirty="0"/>
              <a:t>App registers with provider</a:t>
            </a:r>
          </a:p>
          <a:p>
            <a:pPr marL="504217" indent="-504217">
              <a:buFont typeface="+mj-lt"/>
              <a:buAutoNum type="arabicPeriod"/>
            </a:pPr>
            <a:r>
              <a:rPr lang="en-US" sz="2700" dirty="0"/>
              <a:t>App gets token</a:t>
            </a:r>
          </a:p>
          <a:p>
            <a:pPr marL="504217" indent="-504217">
              <a:buFont typeface="+mj-lt"/>
              <a:buAutoNum type="arabicPeriod"/>
            </a:pPr>
            <a:r>
              <a:rPr lang="en-US" sz="2700" dirty="0"/>
              <a:t>App sends token to Hub</a:t>
            </a:r>
          </a:p>
          <a:p>
            <a:pPr marL="504217" indent="-504217">
              <a:buFont typeface="+mj-lt"/>
              <a:buAutoNum type="arabicPeriod"/>
            </a:pPr>
            <a:r>
              <a:rPr lang="en-US" sz="2700" dirty="0"/>
              <a:t>Push requested</a:t>
            </a:r>
          </a:p>
          <a:p>
            <a:pPr marL="504217" indent="-504217">
              <a:buFont typeface="+mj-lt"/>
              <a:buAutoNum type="arabicPeriod"/>
            </a:pPr>
            <a:r>
              <a:rPr lang="en-US" sz="2700" dirty="0"/>
              <a:t>Hub delivers push to provider</a:t>
            </a:r>
          </a:p>
          <a:p>
            <a:pPr marL="504217" indent="-504217">
              <a:buFont typeface="+mj-lt"/>
              <a:buAutoNum type="arabicPeriod"/>
            </a:pPr>
            <a:r>
              <a:rPr lang="en-US" sz="2700" dirty="0"/>
              <a:t>Provider pushes to device</a:t>
            </a:r>
          </a:p>
          <a:p>
            <a:r>
              <a:rPr lang="en-US" sz="2700" dirty="0"/>
              <a:t>Hub handles expired tokens</a:t>
            </a:r>
            <a:endParaRPr lang="en-US" sz="2000" dirty="0"/>
          </a:p>
          <a:p>
            <a:pPr marL="0" indent="0">
              <a:buNone/>
            </a:pPr>
            <a:endParaRPr lang="en-US" sz="2700" dirty="0"/>
          </a:p>
        </p:txBody>
      </p:sp>
      <p:sp>
        <p:nvSpPr>
          <p:cNvPr id="3" name="Title 2"/>
          <p:cNvSpPr>
            <a:spLocks noGrp="1"/>
          </p:cNvSpPr>
          <p:nvPr>
            <p:ph type="title"/>
          </p:nvPr>
        </p:nvSpPr>
        <p:spPr/>
        <p:txBody>
          <a:bodyPr/>
          <a:lstStyle/>
          <a:p>
            <a:r>
              <a:rPr lang="en-US" dirty="0" smtClean="0"/>
              <a:t>Using Notification Hubs</a:t>
            </a:r>
            <a:endParaRPr lang="en-US" dirty="0"/>
          </a:p>
        </p:txBody>
      </p:sp>
      <p:grpSp>
        <p:nvGrpSpPr>
          <p:cNvPr id="4" name="Group 3"/>
          <p:cNvGrpSpPr/>
          <p:nvPr/>
        </p:nvGrpSpPr>
        <p:grpSpPr>
          <a:xfrm>
            <a:off x="9670881" y="3569116"/>
            <a:ext cx="1131196" cy="823591"/>
            <a:chOff x="10093628" y="3957172"/>
            <a:chExt cx="1154043" cy="840106"/>
          </a:xfrm>
        </p:grpSpPr>
        <p:sp>
          <p:nvSpPr>
            <p:cNvPr id="5" name="TextBox 4"/>
            <p:cNvSpPr txBox="1"/>
            <p:nvPr/>
          </p:nvSpPr>
          <p:spPr>
            <a:xfrm>
              <a:off x="10093628" y="4562471"/>
              <a:ext cx="1154043" cy="234807"/>
            </a:xfrm>
            <a:prstGeom prst="rect">
              <a:avLst/>
            </a:prstGeom>
            <a:noFill/>
          </p:spPr>
          <p:txBody>
            <a:bodyPr wrap="square" lIns="0" tIns="0" rIns="0" bIns="0" rtlCol="0">
              <a:spAutoFit/>
            </a:bodyPr>
            <a:lstStyle/>
            <a:p>
              <a:pPr algn="ctr" defTabSz="914048"/>
              <a:r>
                <a:rPr lang="en-US" sz="1500" dirty="0">
                  <a:latin typeface="Segoe" pitchFamily="34" charset="0"/>
                </a:rPr>
                <a:t>APNs</a:t>
              </a:r>
            </a:p>
          </p:txBody>
        </p:sp>
        <p:sp>
          <p:nvSpPr>
            <p:cNvPr id="6" name="Freeform 61"/>
            <p:cNvSpPr>
              <a:spLocks noEditPoints="1"/>
            </p:cNvSpPr>
            <p:nvPr/>
          </p:nvSpPr>
          <p:spPr bwMode="auto">
            <a:xfrm>
              <a:off x="10396717" y="3957172"/>
              <a:ext cx="437009" cy="531736"/>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tx1"/>
            </a:solidFill>
            <a:ln>
              <a:noFill/>
            </a:ln>
          </p:spPr>
          <p:txBody>
            <a:bodyPr vert="horz" wrap="square" lIns="124330" tIns="62165" rIns="124330" bIns="62165" numCol="1" anchor="t" anchorCtr="0" compatLnSpc="1">
              <a:prstTxWarp prst="textNoShape">
                <a:avLst/>
              </a:prstTxWarp>
            </a:bodyPr>
            <a:lstStyle/>
            <a:p>
              <a:pPr defTabSz="914048"/>
              <a:endParaRPr lang="en-US" sz="1900">
                <a:solidFill>
                  <a:prstClr val="white"/>
                </a:solidFill>
              </a:endParaRPr>
            </a:p>
          </p:txBody>
        </p:sp>
      </p:grpSp>
      <p:grpSp>
        <p:nvGrpSpPr>
          <p:cNvPr id="7" name="Group 6"/>
          <p:cNvGrpSpPr/>
          <p:nvPr/>
        </p:nvGrpSpPr>
        <p:grpSpPr>
          <a:xfrm>
            <a:off x="10154266" y="3613574"/>
            <a:ext cx="1131196" cy="760527"/>
            <a:chOff x="10867162" y="4030738"/>
            <a:chExt cx="1154043" cy="775778"/>
          </a:xfrm>
        </p:grpSpPr>
        <p:sp>
          <p:nvSpPr>
            <p:cNvPr id="8" name="TextBox 7"/>
            <p:cNvSpPr txBox="1"/>
            <p:nvPr/>
          </p:nvSpPr>
          <p:spPr>
            <a:xfrm>
              <a:off x="10867162" y="4571709"/>
              <a:ext cx="1154043" cy="234807"/>
            </a:xfrm>
            <a:prstGeom prst="rect">
              <a:avLst/>
            </a:prstGeom>
            <a:noFill/>
          </p:spPr>
          <p:txBody>
            <a:bodyPr wrap="square" lIns="0" tIns="0" rIns="0" bIns="0" rtlCol="0">
              <a:spAutoFit/>
            </a:bodyPr>
            <a:lstStyle/>
            <a:p>
              <a:pPr algn="ctr" defTabSz="914048"/>
              <a:r>
                <a:rPr lang="en-US" sz="1500" dirty="0">
                  <a:latin typeface="Segoe" pitchFamily="34" charset="0"/>
                </a:rPr>
                <a:t>WNS</a:t>
              </a:r>
            </a:p>
          </p:txBody>
        </p:sp>
        <p:sp>
          <p:nvSpPr>
            <p:cNvPr id="9" name="Freeform 61"/>
            <p:cNvSpPr>
              <a:spLocks noEditPoints="1"/>
            </p:cNvSpPr>
            <p:nvPr/>
          </p:nvSpPr>
          <p:spPr bwMode="auto">
            <a:xfrm>
              <a:off x="11234078" y="4030738"/>
              <a:ext cx="437383" cy="514270"/>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tx1"/>
            </a:solidFill>
            <a:ln>
              <a:noFill/>
            </a:ln>
          </p:spPr>
          <p:txBody>
            <a:bodyPr vert="horz" wrap="square" lIns="124330" tIns="62165" rIns="124330" bIns="62165" numCol="1" anchor="t" anchorCtr="0" compatLnSpc="1">
              <a:prstTxWarp prst="textNoShape">
                <a:avLst/>
              </a:prstTxWarp>
            </a:bodyPr>
            <a:lstStyle/>
            <a:p>
              <a:pPr defTabSz="914048"/>
              <a:endParaRPr lang="en-US" sz="1900">
                <a:solidFill>
                  <a:prstClr val="white"/>
                </a:solidFill>
              </a:endParaRPr>
            </a:p>
          </p:txBody>
        </p:sp>
      </p:grpSp>
      <p:grpSp>
        <p:nvGrpSpPr>
          <p:cNvPr id="10" name="Group 9"/>
          <p:cNvGrpSpPr/>
          <p:nvPr/>
        </p:nvGrpSpPr>
        <p:grpSpPr>
          <a:xfrm>
            <a:off x="8236511" y="5082565"/>
            <a:ext cx="1726206" cy="1185350"/>
            <a:chOff x="8773626" y="2156700"/>
            <a:chExt cx="1726696" cy="1185519"/>
          </a:xfrm>
          <a:solidFill>
            <a:schemeClr val="bg2"/>
          </a:solidFill>
        </p:grpSpPr>
        <p:grpSp>
          <p:nvGrpSpPr>
            <p:cNvPr id="11" name="Group 10"/>
            <p:cNvGrpSpPr/>
            <p:nvPr/>
          </p:nvGrpSpPr>
          <p:grpSpPr>
            <a:xfrm>
              <a:off x="8773626" y="2156700"/>
              <a:ext cx="1726696" cy="1185519"/>
              <a:chOff x="4879203" y="2324936"/>
              <a:chExt cx="1726696" cy="1185519"/>
            </a:xfrm>
            <a:grpFill/>
          </p:grpSpPr>
          <p:sp>
            <p:nvSpPr>
              <p:cNvPr id="13" name="Rectangle 12"/>
              <p:cNvSpPr/>
              <p:nvPr/>
            </p:nvSpPr>
            <p:spPr bwMode="auto">
              <a:xfrm>
                <a:off x="4879203" y="2324936"/>
                <a:ext cx="1726696" cy="1185519"/>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4325" tIns="62162" rIns="124325" bIns="62162" numCol="1" rtlCol="0" anchor="ctr" anchorCtr="0" compatLnSpc="1">
                <a:prstTxWarp prst="textNoShape">
                  <a:avLst/>
                </a:prstTxWarp>
              </a:bodyPr>
              <a:lstStyle/>
              <a:p>
                <a:pPr algn="ctr" defTabSz="913747" fontAlgn="base">
                  <a:spcBef>
                    <a:spcPct val="0"/>
                  </a:spcBef>
                  <a:spcAft>
                    <a:spcPct val="0"/>
                  </a:spcAft>
                </a:pPr>
                <a:endParaRPr lang="en-US" sz="1500" dirty="0">
                  <a:solidFill>
                    <a:prstClr val="white"/>
                  </a:solidFill>
                </a:endParaRPr>
              </a:p>
            </p:txBody>
          </p:sp>
          <p:sp>
            <p:nvSpPr>
              <p:cNvPr id="14" name="TextBox 13"/>
              <p:cNvSpPr txBox="1"/>
              <p:nvPr/>
            </p:nvSpPr>
            <p:spPr>
              <a:xfrm>
                <a:off x="4924674" y="3061942"/>
                <a:ext cx="1481047" cy="230224"/>
              </a:xfrm>
              <a:prstGeom prst="rect">
                <a:avLst/>
              </a:prstGeom>
              <a:noFill/>
            </p:spPr>
            <p:txBody>
              <a:bodyPr wrap="none" lIns="124330" tIns="0" rIns="0" bIns="0" rtlCol="0">
                <a:spAutoFit/>
              </a:bodyPr>
              <a:lstStyle/>
              <a:p>
                <a:pPr algn="ctr" defTabSz="914048"/>
                <a:r>
                  <a:rPr lang="en-US" sz="1500" dirty="0">
                    <a:latin typeface="Segoe" pitchFamily="34" charset="0"/>
                  </a:rPr>
                  <a:t>Notification Hub</a:t>
                </a:r>
              </a:p>
            </p:txBody>
          </p:sp>
        </p:grpSp>
        <p:sp>
          <p:nvSpPr>
            <p:cNvPr id="12" name="Freeform 73"/>
            <p:cNvSpPr>
              <a:spLocks noEditPoints="1"/>
            </p:cNvSpPr>
            <p:nvPr/>
          </p:nvSpPr>
          <p:spPr bwMode="auto">
            <a:xfrm>
              <a:off x="9313829" y="2276958"/>
              <a:ext cx="601662" cy="58097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chemeClr val="tx1"/>
            </a:solidFill>
            <a:ln>
              <a:noFill/>
            </a:ln>
          </p:spPr>
          <p:txBody>
            <a:bodyPr vert="horz" wrap="square" lIns="124330" tIns="62165" rIns="124330" bIns="62165" numCol="1" anchor="t" anchorCtr="0" compatLnSpc="1">
              <a:prstTxWarp prst="textNoShape">
                <a:avLst/>
              </a:prstTxWarp>
            </a:bodyPr>
            <a:lstStyle/>
            <a:p>
              <a:pPr defTabSz="914048"/>
              <a:endParaRPr lang="en-US" sz="1900">
                <a:solidFill>
                  <a:prstClr val="white"/>
                </a:solidFill>
              </a:endParaRPr>
            </a:p>
          </p:txBody>
        </p:sp>
      </p:grpSp>
      <p:grpSp>
        <p:nvGrpSpPr>
          <p:cNvPr id="15" name="Group 14"/>
          <p:cNvGrpSpPr/>
          <p:nvPr/>
        </p:nvGrpSpPr>
        <p:grpSpPr>
          <a:xfrm>
            <a:off x="6992425" y="3323721"/>
            <a:ext cx="1205888" cy="1210851"/>
            <a:chOff x="6259896" y="3521405"/>
            <a:chExt cx="1230243" cy="1235131"/>
          </a:xfrm>
        </p:grpSpPr>
        <p:sp>
          <p:nvSpPr>
            <p:cNvPr id="16" name="Freeform 80"/>
            <p:cNvSpPr>
              <a:spLocks noEditPoints="1"/>
            </p:cNvSpPr>
            <p:nvPr/>
          </p:nvSpPr>
          <p:spPr bwMode="auto">
            <a:xfrm>
              <a:off x="6438309" y="3521405"/>
              <a:ext cx="869811" cy="91440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tx1"/>
            </a:solidFill>
            <a:ln>
              <a:noFill/>
            </a:ln>
          </p:spPr>
          <p:txBody>
            <a:bodyPr vert="horz" wrap="square" lIns="93247" tIns="46623" rIns="93247" bIns="46623" numCol="1" anchor="t" anchorCtr="0" compatLnSpc="1">
              <a:prstTxWarp prst="textNoShape">
                <a:avLst/>
              </a:prstTxWarp>
            </a:bodyPr>
            <a:lstStyle/>
            <a:p>
              <a:endParaRPr lang="en-US">
                <a:solidFill>
                  <a:schemeClr val="bg1"/>
                </a:solidFill>
              </a:endParaRPr>
            </a:p>
          </p:txBody>
        </p:sp>
        <p:sp>
          <p:nvSpPr>
            <p:cNvPr id="17" name="TextBox 16"/>
            <p:cNvSpPr txBox="1"/>
            <p:nvPr/>
          </p:nvSpPr>
          <p:spPr>
            <a:xfrm>
              <a:off x="6259896" y="4521729"/>
              <a:ext cx="1230243" cy="234807"/>
            </a:xfrm>
            <a:prstGeom prst="rect">
              <a:avLst/>
            </a:prstGeom>
            <a:noFill/>
          </p:spPr>
          <p:txBody>
            <a:bodyPr wrap="square" lIns="0" tIns="0" rIns="0" bIns="0" rtlCol="0">
              <a:spAutoFit/>
            </a:bodyPr>
            <a:lstStyle/>
            <a:p>
              <a:pPr algn="ctr" defTabSz="914048"/>
              <a:r>
                <a:rPr lang="en-US" sz="1500" dirty="0">
                  <a:latin typeface="Segoe" pitchFamily="34" charset="0"/>
                </a:rPr>
                <a:t>App </a:t>
              </a:r>
              <a:r>
                <a:rPr lang="en-US" sz="1500" dirty="0" smtClean="0">
                  <a:latin typeface="Segoe" pitchFamily="34" charset="0"/>
                </a:rPr>
                <a:t>backend</a:t>
              </a:r>
              <a:endParaRPr lang="en-US" sz="1500" dirty="0">
                <a:latin typeface="Segoe" pitchFamily="34" charset="0"/>
              </a:endParaRPr>
            </a:p>
          </p:txBody>
        </p:sp>
      </p:grpSp>
      <p:cxnSp>
        <p:nvCxnSpPr>
          <p:cNvPr id="18" name="Straight Arrow Connector 17"/>
          <p:cNvCxnSpPr/>
          <p:nvPr/>
        </p:nvCxnSpPr>
        <p:spPr>
          <a:xfrm>
            <a:off x="8566130" y="2828515"/>
            <a:ext cx="1354487" cy="675187"/>
          </a:xfrm>
          <a:prstGeom prst="straightConnector1">
            <a:avLst/>
          </a:prstGeom>
          <a:ln w="38100">
            <a:solidFill>
              <a:schemeClr val="accent2">
                <a:alpha val="50000"/>
              </a:schemeClr>
            </a:solidFill>
            <a:headEnd type="none"/>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8287117" y="2782289"/>
            <a:ext cx="705156" cy="2121048"/>
          </a:xfrm>
          <a:prstGeom prst="straightConnector1">
            <a:avLst/>
          </a:prstGeom>
          <a:ln w="38100">
            <a:solidFill>
              <a:schemeClr val="accent2">
                <a:alpha val="50000"/>
              </a:schemeClr>
            </a:solidFill>
            <a:headEnd type="none"/>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10102228" y="2839709"/>
            <a:ext cx="359433" cy="632949"/>
          </a:xfrm>
          <a:prstGeom prst="straightConnector1">
            <a:avLst/>
          </a:prstGeom>
          <a:ln w="38100">
            <a:solidFill>
              <a:schemeClr val="accent2">
                <a:alpha val="50000"/>
              </a:schemeClr>
            </a:solidFill>
            <a:headEnd type="none"/>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a:off x="9287622" y="3042640"/>
            <a:ext cx="670308" cy="1860696"/>
          </a:xfrm>
          <a:prstGeom prst="straightConnector1">
            <a:avLst/>
          </a:prstGeom>
          <a:ln w="38100">
            <a:solidFill>
              <a:schemeClr val="accent2">
                <a:alpha val="50000"/>
              </a:schemeClr>
            </a:solidFill>
            <a:headEnd type="none"/>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7772612" y="4631972"/>
            <a:ext cx="582840" cy="699299"/>
          </a:xfrm>
          <a:prstGeom prst="straightConnector1">
            <a:avLst/>
          </a:prstGeom>
          <a:ln w="38100">
            <a:solidFill>
              <a:schemeClr val="accent6">
                <a:alpha val="50000"/>
              </a:schemeClr>
            </a:solidFill>
            <a:headEnd type="none"/>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p:cNvCxnSpPr/>
          <p:nvPr/>
        </p:nvCxnSpPr>
        <p:spPr>
          <a:xfrm flipV="1">
            <a:off x="9741056" y="4546162"/>
            <a:ext cx="179558" cy="414279"/>
          </a:xfrm>
          <a:prstGeom prst="straightConnector1">
            <a:avLst/>
          </a:prstGeom>
          <a:ln w="38100">
            <a:solidFill>
              <a:schemeClr val="accent6">
                <a:alpha val="50000"/>
              </a:schemeClr>
            </a:solidFill>
            <a:headEnd type="none"/>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p:cNvCxnSpPr/>
          <p:nvPr/>
        </p:nvCxnSpPr>
        <p:spPr>
          <a:xfrm flipV="1">
            <a:off x="9991829" y="4462601"/>
            <a:ext cx="522089" cy="980236"/>
          </a:xfrm>
          <a:prstGeom prst="straightConnector1">
            <a:avLst/>
          </a:prstGeom>
          <a:ln w="38100">
            <a:solidFill>
              <a:schemeClr val="accent6">
                <a:alpha val="50000"/>
              </a:schemeClr>
            </a:solidFill>
            <a:headEnd type="none"/>
            <a:tailEnd type="triangle"/>
          </a:ln>
        </p:spPr>
        <p:style>
          <a:lnRef idx="3">
            <a:schemeClr val="accent6"/>
          </a:lnRef>
          <a:fillRef idx="0">
            <a:schemeClr val="accent6"/>
          </a:fillRef>
          <a:effectRef idx="2">
            <a:schemeClr val="accent6"/>
          </a:effectRef>
          <a:fontRef idx="minor">
            <a:schemeClr val="tx1"/>
          </a:fontRef>
        </p:style>
      </p:cxnSp>
      <p:cxnSp>
        <p:nvCxnSpPr>
          <p:cNvPr id="25" name="Straight Arrow Connector 24"/>
          <p:cNvCxnSpPr/>
          <p:nvPr/>
        </p:nvCxnSpPr>
        <p:spPr>
          <a:xfrm flipH="1" flipV="1">
            <a:off x="10281945" y="2809046"/>
            <a:ext cx="352542" cy="647233"/>
          </a:xfrm>
          <a:prstGeom prst="straightConnector1">
            <a:avLst/>
          </a:prstGeom>
          <a:ln w="38100">
            <a:solidFill>
              <a:schemeClr val="accent6">
                <a:alpha val="50000"/>
              </a:schemeClr>
            </a:solidFill>
            <a:headEnd type="none"/>
            <a:tailEnd type="triangle"/>
          </a:ln>
        </p:spPr>
        <p:style>
          <a:lnRef idx="3">
            <a:schemeClr val="accent6"/>
          </a:lnRef>
          <a:fillRef idx="0">
            <a:schemeClr val="accent6"/>
          </a:fillRef>
          <a:effectRef idx="2">
            <a:schemeClr val="accent6"/>
          </a:effectRef>
          <a:fontRef idx="minor">
            <a:schemeClr val="tx1"/>
          </a:fontRef>
        </p:style>
      </p:cxnSp>
      <p:cxnSp>
        <p:nvCxnSpPr>
          <p:cNvPr id="26" name="Straight Arrow Connector 25"/>
          <p:cNvCxnSpPr/>
          <p:nvPr/>
        </p:nvCxnSpPr>
        <p:spPr>
          <a:xfrm flipH="1" flipV="1">
            <a:off x="8776560" y="2756681"/>
            <a:ext cx="1244677" cy="624898"/>
          </a:xfrm>
          <a:prstGeom prst="straightConnector1">
            <a:avLst/>
          </a:prstGeom>
          <a:ln w="38100">
            <a:solidFill>
              <a:schemeClr val="accent6">
                <a:alpha val="50000"/>
              </a:schemeClr>
            </a:solidFill>
            <a:headEnd type="none"/>
            <a:tailEnd type="triangle"/>
          </a:ln>
        </p:spPr>
        <p:style>
          <a:lnRef idx="3">
            <a:schemeClr val="accent6"/>
          </a:lnRef>
          <a:fillRef idx="0">
            <a:schemeClr val="accent6"/>
          </a:fillRef>
          <a:effectRef idx="2">
            <a:schemeClr val="accent6"/>
          </a:effectRef>
          <a:fontRef idx="minor">
            <a:schemeClr val="tx1"/>
          </a:fontRef>
        </p:style>
      </p:cxnSp>
      <p:grpSp>
        <p:nvGrpSpPr>
          <p:cNvPr id="27" name="Group 26"/>
          <p:cNvGrpSpPr/>
          <p:nvPr/>
        </p:nvGrpSpPr>
        <p:grpSpPr>
          <a:xfrm>
            <a:off x="7934167" y="1678786"/>
            <a:ext cx="695604" cy="999823"/>
            <a:chOff x="8093264" y="1712206"/>
            <a:chExt cx="709552" cy="1019727"/>
          </a:xfrm>
        </p:grpSpPr>
        <p:sp>
          <p:nvSpPr>
            <p:cNvPr id="28" name="TextBox 27"/>
            <p:cNvSpPr txBox="1"/>
            <p:nvPr/>
          </p:nvSpPr>
          <p:spPr>
            <a:xfrm>
              <a:off x="8093264" y="2497159"/>
              <a:ext cx="709552" cy="234774"/>
            </a:xfrm>
            <a:prstGeom prst="rect">
              <a:avLst/>
            </a:prstGeom>
            <a:noFill/>
          </p:spPr>
          <p:txBody>
            <a:bodyPr wrap="none" lIns="0" tIns="0" rIns="0" bIns="0" rtlCol="0">
              <a:spAutoFit/>
            </a:bodyPr>
            <a:lstStyle/>
            <a:p>
              <a:pPr algn="ctr" defTabSz="914048"/>
              <a:r>
                <a:rPr lang="en-US" sz="1500" dirty="0">
                  <a:latin typeface="Segoe" pitchFamily="34" charset="0"/>
                </a:rPr>
                <a:t>iOS app</a:t>
              </a:r>
            </a:p>
          </p:txBody>
        </p:sp>
        <p:sp>
          <p:nvSpPr>
            <p:cNvPr id="29" name="Rounded Rectangle 6"/>
            <p:cNvSpPr/>
            <p:nvPr/>
          </p:nvSpPr>
          <p:spPr bwMode="auto">
            <a:xfrm>
              <a:off x="8236031" y="1712206"/>
              <a:ext cx="434519" cy="704980"/>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21898" tIns="60949" rIns="121898" bIns="60949" numCol="1" rtlCol="0" anchor="ctr" anchorCtr="0" compatLnSpc="1">
              <a:prstTxWarp prst="textNoShape">
                <a:avLst/>
              </a:prstTxWarp>
            </a:bodyPr>
            <a:lstStyle/>
            <a:p>
              <a:pPr defTabSz="806586"/>
              <a:endParaRPr lang="en-US" sz="2200" spc="-131" dirty="0">
                <a:solidFill>
                  <a:prstClr val="white"/>
                </a:solidFill>
                <a:latin typeface="Segoe Light" pitchFamily="34" charset="0"/>
              </a:endParaRPr>
            </a:p>
          </p:txBody>
        </p:sp>
      </p:grpSp>
      <p:grpSp>
        <p:nvGrpSpPr>
          <p:cNvPr id="30" name="Group 29"/>
          <p:cNvGrpSpPr/>
          <p:nvPr/>
        </p:nvGrpSpPr>
        <p:grpSpPr>
          <a:xfrm>
            <a:off x="9660594" y="1708023"/>
            <a:ext cx="1209719" cy="971407"/>
            <a:chOff x="9854309" y="1742025"/>
            <a:chExt cx="1233976" cy="990745"/>
          </a:xfrm>
        </p:grpSpPr>
        <p:sp>
          <p:nvSpPr>
            <p:cNvPr id="31" name="TextBox 30"/>
            <p:cNvSpPr txBox="1"/>
            <p:nvPr/>
          </p:nvSpPr>
          <p:spPr>
            <a:xfrm>
              <a:off x="9854309" y="2497343"/>
              <a:ext cx="1233976" cy="235427"/>
            </a:xfrm>
            <a:prstGeom prst="rect">
              <a:avLst/>
            </a:prstGeom>
            <a:noFill/>
          </p:spPr>
          <p:txBody>
            <a:bodyPr wrap="square" lIns="0" tIns="0" rIns="0" bIns="0" rtlCol="0">
              <a:spAutoFit/>
            </a:bodyPr>
            <a:lstStyle/>
            <a:p>
              <a:pPr algn="ctr" defTabSz="914048"/>
              <a:r>
                <a:rPr lang="en-US" sz="1500" dirty="0">
                  <a:latin typeface="Segoe" pitchFamily="34" charset="0"/>
                </a:rPr>
                <a:t>Windows app</a:t>
              </a:r>
            </a:p>
          </p:txBody>
        </p:sp>
        <p:sp>
          <p:nvSpPr>
            <p:cNvPr id="32" name="Rounded Rectangle 6"/>
            <p:cNvSpPr/>
            <p:nvPr/>
          </p:nvSpPr>
          <p:spPr bwMode="auto">
            <a:xfrm rot="5400000">
              <a:off x="10127441" y="1615174"/>
              <a:ext cx="646126" cy="899828"/>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21898" tIns="60949" rIns="121898" bIns="60949" numCol="1" rtlCol="0" anchor="ctr" anchorCtr="0" compatLnSpc="1">
              <a:prstTxWarp prst="textNoShape">
                <a:avLst/>
              </a:prstTxWarp>
            </a:bodyPr>
            <a:lstStyle/>
            <a:p>
              <a:pPr defTabSz="806586"/>
              <a:endParaRPr lang="en-US" sz="2200" spc="-131" dirty="0">
                <a:solidFill>
                  <a:prstClr val="white"/>
                </a:solidFill>
                <a:latin typeface="Segoe Light" pitchFamily="34" charset="0"/>
              </a:endParaRPr>
            </a:p>
          </p:txBody>
        </p:sp>
      </p:grpSp>
      <p:grpSp>
        <p:nvGrpSpPr>
          <p:cNvPr id="33" name="Group 32"/>
          <p:cNvGrpSpPr/>
          <p:nvPr/>
        </p:nvGrpSpPr>
        <p:grpSpPr>
          <a:xfrm>
            <a:off x="10657036" y="2853047"/>
            <a:ext cx="1131196" cy="760527"/>
            <a:chOff x="10867162" y="4030738"/>
            <a:chExt cx="1154043" cy="775778"/>
          </a:xfrm>
        </p:grpSpPr>
        <p:sp>
          <p:nvSpPr>
            <p:cNvPr id="34" name="TextBox 33"/>
            <p:cNvSpPr txBox="1"/>
            <p:nvPr/>
          </p:nvSpPr>
          <p:spPr>
            <a:xfrm>
              <a:off x="10867162" y="4571709"/>
              <a:ext cx="1154043" cy="234807"/>
            </a:xfrm>
            <a:prstGeom prst="rect">
              <a:avLst/>
            </a:prstGeom>
            <a:noFill/>
          </p:spPr>
          <p:txBody>
            <a:bodyPr wrap="square" lIns="0" tIns="0" rIns="0" bIns="0" rtlCol="0">
              <a:spAutoFit/>
            </a:bodyPr>
            <a:lstStyle/>
            <a:p>
              <a:pPr algn="ctr" defTabSz="914048"/>
              <a:r>
                <a:rPr lang="en-US" sz="1500" dirty="0">
                  <a:latin typeface="Segoe" pitchFamily="34" charset="0"/>
                </a:rPr>
                <a:t>MPNS</a:t>
              </a:r>
            </a:p>
          </p:txBody>
        </p:sp>
        <p:sp>
          <p:nvSpPr>
            <p:cNvPr id="35" name="Freeform 61"/>
            <p:cNvSpPr>
              <a:spLocks noEditPoints="1"/>
            </p:cNvSpPr>
            <p:nvPr/>
          </p:nvSpPr>
          <p:spPr bwMode="auto">
            <a:xfrm>
              <a:off x="11234078" y="4030738"/>
              <a:ext cx="437383" cy="514270"/>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tx1"/>
            </a:solidFill>
            <a:ln>
              <a:noFill/>
            </a:ln>
          </p:spPr>
          <p:txBody>
            <a:bodyPr vert="horz" wrap="square" lIns="124330" tIns="62165" rIns="124330" bIns="62165" numCol="1" anchor="t" anchorCtr="0" compatLnSpc="1">
              <a:prstTxWarp prst="textNoShape">
                <a:avLst/>
              </a:prstTxWarp>
            </a:bodyPr>
            <a:lstStyle/>
            <a:p>
              <a:pPr defTabSz="914048"/>
              <a:endParaRPr lang="en-US" sz="1900">
                <a:solidFill>
                  <a:prstClr val="white"/>
                </a:solidFill>
              </a:endParaRPr>
            </a:p>
          </p:txBody>
        </p:sp>
      </p:grpSp>
      <p:grpSp>
        <p:nvGrpSpPr>
          <p:cNvPr id="36" name="Group 35"/>
          <p:cNvGrpSpPr/>
          <p:nvPr/>
        </p:nvGrpSpPr>
        <p:grpSpPr>
          <a:xfrm>
            <a:off x="10674022" y="3591936"/>
            <a:ext cx="1131196" cy="760527"/>
            <a:chOff x="10867162" y="4030738"/>
            <a:chExt cx="1154043" cy="775778"/>
          </a:xfrm>
        </p:grpSpPr>
        <p:sp>
          <p:nvSpPr>
            <p:cNvPr id="37" name="TextBox 36"/>
            <p:cNvSpPr txBox="1"/>
            <p:nvPr/>
          </p:nvSpPr>
          <p:spPr>
            <a:xfrm>
              <a:off x="10867162" y="4571709"/>
              <a:ext cx="1154043" cy="234807"/>
            </a:xfrm>
            <a:prstGeom prst="rect">
              <a:avLst/>
            </a:prstGeom>
            <a:noFill/>
          </p:spPr>
          <p:txBody>
            <a:bodyPr wrap="square" lIns="0" tIns="0" rIns="0" bIns="0" rtlCol="0">
              <a:spAutoFit/>
            </a:bodyPr>
            <a:lstStyle/>
            <a:p>
              <a:pPr algn="ctr" defTabSz="914048"/>
              <a:r>
                <a:rPr lang="en-US" sz="1500" dirty="0">
                  <a:latin typeface="Segoe" pitchFamily="34" charset="0"/>
                </a:rPr>
                <a:t>GCM</a:t>
              </a:r>
            </a:p>
          </p:txBody>
        </p:sp>
        <p:sp>
          <p:nvSpPr>
            <p:cNvPr id="38" name="Freeform 61"/>
            <p:cNvSpPr>
              <a:spLocks noEditPoints="1"/>
            </p:cNvSpPr>
            <p:nvPr/>
          </p:nvSpPr>
          <p:spPr bwMode="auto">
            <a:xfrm>
              <a:off x="11234078" y="4030738"/>
              <a:ext cx="437383" cy="514270"/>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tx1"/>
            </a:solidFill>
            <a:ln>
              <a:noFill/>
            </a:ln>
          </p:spPr>
          <p:txBody>
            <a:bodyPr vert="horz" wrap="square" lIns="124330" tIns="62165" rIns="124330" bIns="62165" numCol="1" anchor="t" anchorCtr="0" compatLnSpc="1">
              <a:prstTxWarp prst="textNoShape">
                <a:avLst/>
              </a:prstTxWarp>
            </a:bodyPr>
            <a:lstStyle/>
            <a:p>
              <a:pPr defTabSz="914048"/>
              <a:endParaRPr lang="en-US" sz="1900">
                <a:solidFill>
                  <a:prstClr val="white"/>
                </a:solidFill>
              </a:endParaRPr>
            </a:p>
          </p:txBody>
        </p:sp>
      </p:grpSp>
      <p:grpSp>
        <p:nvGrpSpPr>
          <p:cNvPr id="39" name="Group 38"/>
          <p:cNvGrpSpPr/>
          <p:nvPr/>
        </p:nvGrpSpPr>
        <p:grpSpPr>
          <a:xfrm>
            <a:off x="10703134" y="4357003"/>
            <a:ext cx="1131196" cy="760527"/>
            <a:chOff x="10867162" y="4030738"/>
            <a:chExt cx="1154043" cy="775778"/>
          </a:xfrm>
        </p:grpSpPr>
        <p:sp>
          <p:nvSpPr>
            <p:cNvPr id="40" name="TextBox 39"/>
            <p:cNvSpPr txBox="1"/>
            <p:nvPr/>
          </p:nvSpPr>
          <p:spPr>
            <a:xfrm>
              <a:off x="10867162" y="4571709"/>
              <a:ext cx="1154043" cy="234807"/>
            </a:xfrm>
            <a:prstGeom prst="rect">
              <a:avLst/>
            </a:prstGeom>
            <a:noFill/>
          </p:spPr>
          <p:txBody>
            <a:bodyPr wrap="square" lIns="0" tIns="0" rIns="0" bIns="0" rtlCol="0">
              <a:spAutoFit/>
            </a:bodyPr>
            <a:lstStyle/>
            <a:p>
              <a:pPr algn="ctr" defTabSz="914048"/>
              <a:r>
                <a:rPr lang="en-US" sz="1500" dirty="0">
                  <a:latin typeface="Segoe" pitchFamily="34" charset="0"/>
                </a:rPr>
                <a:t>ADM</a:t>
              </a:r>
            </a:p>
          </p:txBody>
        </p:sp>
        <p:sp>
          <p:nvSpPr>
            <p:cNvPr id="41" name="Freeform 61"/>
            <p:cNvSpPr>
              <a:spLocks noEditPoints="1"/>
            </p:cNvSpPr>
            <p:nvPr/>
          </p:nvSpPr>
          <p:spPr bwMode="auto">
            <a:xfrm>
              <a:off x="11234078" y="4030738"/>
              <a:ext cx="437383" cy="514270"/>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tx1"/>
            </a:solidFill>
            <a:ln>
              <a:noFill/>
            </a:ln>
          </p:spPr>
          <p:txBody>
            <a:bodyPr vert="horz" wrap="square" lIns="124330" tIns="62165" rIns="124330" bIns="62165" numCol="1" anchor="t" anchorCtr="0" compatLnSpc="1">
              <a:prstTxWarp prst="textNoShape">
                <a:avLst/>
              </a:prstTxWarp>
            </a:bodyPr>
            <a:lstStyle/>
            <a:p>
              <a:pPr defTabSz="914048"/>
              <a:endParaRPr lang="en-US" sz="1900">
                <a:solidFill>
                  <a:prstClr val="white"/>
                </a:solidFill>
              </a:endParaRPr>
            </a:p>
          </p:txBody>
        </p:sp>
      </p:grpSp>
    </p:spTree>
    <p:extLst>
      <p:ext uri="{BB962C8B-B14F-4D97-AF65-F5344CB8AC3E}">
        <p14:creationId xmlns:p14="http://schemas.microsoft.com/office/powerpoint/2010/main" val="2472640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Hubs</a:t>
            </a:r>
            <a:endParaRPr lang="en-US" dirty="0"/>
          </a:p>
        </p:txBody>
      </p:sp>
      <p:sp>
        <p:nvSpPr>
          <p:cNvPr id="3" name="Subtitle 2"/>
          <p:cNvSpPr>
            <a:spLocks noGrp="1"/>
          </p:cNvSpPr>
          <p:nvPr>
            <p:ph type="subTitle" idx="1"/>
          </p:nvPr>
        </p:nvSpPr>
        <p:spPr/>
        <p:txBody>
          <a:bodyPr>
            <a:normAutofit fontScale="85000" lnSpcReduction="20000"/>
          </a:bodyPr>
          <a:lstStyle/>
          <a:p>
            <a:r>
              <a:rPr lang="en-US" sz="4400" dirty="0" smtClean="0">
                <a:latin typeface="+mj-lt"/>
              </a:rPr>
              <a:t>Creating a Hub</a:t>
            </a:r>
          </a:p>
          <a:p>
            <a:r>
              <a:rPr lang="en-US" sz="4400" dirty="0" smtClean="0">
                <a:latin typeface="+mj-lt"/>
              </a:rPr>
              <a:t>Configuring a Hub</a:t>
            </a:r>
          </a:p>
          <a:p>
            <a:r>
              <a:rPr lang="en-US" sz="4400" dirty="0" smtClean="0">
                <a:latin typeface="+mj-lt"/>
              </a:rPr>
              <a:t>Register and Push</a:t>
            </a:r>
            <a:endParaRPr lang="en-US" sz="4400" dirty="0">
              <a:latin typeface="+mj-lt"/>
            </a:endParaRPr>
          </a:p>
        </p:txBody>
      </p:sp>
    </p:spTree>
    <p:extLst>
      <p:ext uri="{BB962C8B-B14F-4D97-AF65-F5344CB8AC3E}">
        <p14:creationId xmlns:p14="http://schemas.microsoft.com/office/powerpoint/2010/main" val="2285736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Tags</a:t>
            </a:r>
            <a:endParaRPr lang="en-US" sz="8800" dirty="0">
              <a:solidFill>
                <a:schemeClr val="bg1"/>
              </a:solidFill>
            </a:endParaRPr>
          </a:p>
        </p:txBody>
      </p:sp>
    </p:spTree>
    <p:extLst>
      <p:ext uri="{BB962C8B-B14F-4D97-AF65-F5344CB8AC3E}">
        <p14:creationId xmlns:p14="http://schemas.microsoft.com/office/powerpoint/2010/main" val="333389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69239" y="1189177"/>
            <a:ext cx="11653523" cy="3933058"/>
          </a:xfrm>
          <a:prstGeom prst="rect">
            <a:avLst/>
          </a:prstGeom>
        </p:spPr>
        <p:txBody>
          <a:bodyPr lIns="89639" tIns="44819" rIns="89639" bIns="44819"/>
          <a:lstStyle/>
          <a:p>
            <a:r>
              <a:rPr lang="en-US" dirty="0" smtClean="0"/>
              <a:t>Clients register with set of tags</a:t>
            </a:r>
          </a:p>
          <a:p>
            <a:r>
              <a:rPr lang="en-US" dirty="0" smtClean="0"/>
              <a:t>Tags are strings tied to the Push ID</a:t>
            </a:r>
          </a:p>
          <a:p>
            <a:r>
              <a:rPr lang="en-US" dirty="0" smtClean="0"/>
              <a:t>Requests to push to a Tag will push to connected Push IDs</a:t>
            </a:r>
          </a:p>
          <a:p>
            <a:r>
              <a:rPr lang="en-US" dirty="0" smtClean="0"/>
              <a:t>“Interest based push”</a:t>
            </a:r>
          </a:p>
          <a:p>
            <a:endParaRPr lang="en-US" dirty="0"/>
          </a:p>
        </p:txBody>
      </p:sp>
      <p:sp>
        <p:nvSpPr>
          <p:cNvPr id="3" name="Title 2"/>
          <p:cNvSpPr>
            <a:spLocks noGrp="1"/>
          </p:cNvSpPr>
          <p:nvPr>
            <p:ph type="title"/>
          </p:nvPr>
        </p:nvSpPr>
        <p:spPr/>
        <p:txBody>
          <a:bodyPr/>
          <a:lstStyle/>
          <a:p>
            <a:r>
              <a:rPr lang="en-US" dirty="0" smtClean="0"/>
              <a:t>Tags</a:t>
            </a:r>
            <a:endParaRPr lang="en-US" dirty="0"/>
          </a:p>
        </p:txBody>
      </p:sp>
    </p:spTree>
    <p:extLst>
      <p:ext uri="{BB962C8B-B14F-4D97-AF65-F5344CB8AC3E}">
        <p14:creationId xmlns:p14="http://schemas.microsoft.com/office/powerpoint/2010/main" val="3243452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 Example</a:t>
            </a:r>
            <a:endParaRPr lang="en-US" dirty="0"/>
          </a:p>
        </p:txBody>
      </p:sp>
      <p:grpSp>
        <p:nvGrpSpPr>
          <p:cNvPr id="3" name="Group 2"/>
          <p:cNvGrpSpPr/>
          <p:nvPr/>
        </p:nvGrpSpPr>
        <p:grpSpPr>
          <a:xfrm>
            <a:off x="5006674" y="3590273"/>
            <a:ext cx="1726451" cy="1185518"/>
            <a:chOff x="8773626" y="2156700"/>
            <a:chExt cx="1726696" cy="1185519"/>
          </a:xfrm>
          <a:solidFill>
            <a:schemeClr val="bg2"/>
          </a:solidFill>
        </p:grpSpPr>
        <p:grpSp>
          <p:nvGrpSpPr>
            <p:cNvPr id="4" name="Group 3"/>
            <p:cNvGrpSpPr/>
            <p:nvPr/>
          </p:nvGrpSpPr>
          <p:grpSpPr>
            <a:xfrm>
              <a:off x="8773626" y="2156700"/>
              <a:ext cx="1726696" cy="1185519"/>
              <a:chOff x="4879203" y="2324936"/>
              <a:chExt cx="1726696" cy="1185519"/>
            </a:xfrm>
            <a:grpFill/>
          </p:grpSpPr>
          <p:sp>
            <p:nvSpPr>
              <p:cNvPr id="6" name="Rectangle 5"/>
              <p:cNvSpPr/>
              <p:nvPr/>
            </p:nvSpPr>
            <p:spPr bwMode="auto">
              <a:xfrm>
                <a:off x="4879203" y="2324936"/>
                <a:ext cx="1726696" cy="1185519"/>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13923" fontAlgn="base">
                  <a:spcBef>
                    <a:spcPct val="0"/>
                  </a:spcBef>
                  <a:spcAft>
                    <a:spcPct val="0"/>
                  </a:spcAft>
                </a:pPr>
                <a:endParaRPr lang="en-US" sz="1500" dirty="0">
                  <a:solidFill>
                    <a:prstClr val="white"/>
                  </a:solidFill>
                </a:endParaRPr>
              </a:p>
            </p:txBody>
          </p:sp>
          <p:sp>
            <p:nvSpPr>
              <p:cNvPr id="7" name="TextBox 6"/>
              <p:cNvSpPr txBox="1"/>
              <p:nvPr/>
            </p:nvSpPr>
            <p:spPr>
              <a:xfrm>
                <a:off x="4915171" y="3060619"/>
                <a:ext cx="1483660" cy="230832"/>
              </a:xfrm>
              <a:prstGeom prst="rect">
                <a:avLst/>
              </a:prstGeom>
              <a:noFill/>
            </p:spPr>
            <p:txBody>
              <a:bodyPr wrap="none" lIns="124347" tIns="0" rIns="0" bIns="0" rtlCol="0">
                <a:spAutoFit/>
              </a:bodyPr>
              <a:lstStyle/>
              <a:p>
                <a:pPr algn="ctr" defTabSz="914224"/>
                <a:r>
                  <a:rPr lang="en-US" sz="1500" dirty="0">
                    <a:solidFill>
                      <a:srgbClr val="FFFFFF"/>
                    </a:solidFill>
                    <a:latin typeface="Segoe" pitchFamily="34" charset="0"/>
                  </a:rPr>
                  <a:t>Notification Hub</a:t>
                </a:r>
              </a:p>
            </p:txBody>
          </p:sp>
        </p:grpSp>
        <p:sp>
          <p:nvSpPr>
            <p:cNvPr id="5" name="Freeform 73"/>
            <p:cNvSpPr>
              <a:spLocks noEditPoints="1"/>
            </p:cNvSpPr>
            <p:nvPr/>
          </p:nvSpPr>
          <p:spPr bwMode="auto">
            <a:xfrm>
              <a:off x="9313829" y="2276958"/>
              <a:ext cx="601662" cy="58097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chemeClr val="bg1"/>
            </a:solidFill>
            <a:ln>
              <a:noFill/>
            </a:ln>
          </p:spPr>
          <p:txBody>
            <a:bodyPr vert="horz" wrap="square" lIns="124347" tIns="62174" rIns="124347" bIns="62174" numCol="1" anchor="t" anchorCtr="0" compatLnSpc="1">
              <a:prstTxWarp prst="textNoShape">
                <a:avLst/>
              </a:prstTxWarp>
            </a:bodyPr>
            <a:lstStyle/>
            <a:p>
              <a:pPr defTabSz="914224"/>
              <a:endParaRPr lang="en-US" sz="1900">
                <a:solidFill>
                  <a:prstClr val="white"/>
                </a:solidFill>
              </a:endParaRPr>
            </a:p>
          </p:txBody>
        </p:sp>
      </p:grpSp>
      <p:grpSp>
        <p:nvGrpSpPr>
          <p:cNvPr id="8" name="Group 7"/>
          <p:cNvGrpSpPr/>
          <p:nvPr/>
        </p:nvGrpSpPr>
        <p:grpSpPr>
          <a:xfrm>
            <a:off x="5266870" y="1740193"/>
            <a:ext cx="1206059" cy="1211631"/>
            <a:chOff x="6259896" y="3521405"/>
            <a:chExt cx="1230243" cy="1235751"/>
          </a:xfrm>
        </p:grpSpPr>
        <p:sp>
          <p:nvSpPr>
            <p:cNvPr id="9" name="Freeform 80"/>
            <p:cNvSpPr>
              <a:spLocks noEditPoints="1"/>
            </p:cNvSpPr>
            <p:nvPr/>
          </p:nvSpPr>
          <p:spPr bwMode="auto">
            <a:xfrm>
              <a:off x="6438309" y="3521405"/>
              <a:ext cx="869811" cy="91440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a:solidFill>
                  <a:schemeClr val="bg1"/>
                </a:solidFill>
              </a:endParaRPr>
            </a:p>
          </p:txBody>
        </p:sp>
        <p:sp>
          <p:nvSpPr>
            <p:cNvPr id="10" name="TextBox 9"/>
            <p:cNvSpPr txBox="1"/>
            <p:nvPr/>
          </p:nvSpPr>
          <p:spPr>
            <a:xfrm>
              <a:off x="6259896" y="4521729"/>
              <a:ext cx="1230243" cy="235427"/>
            </a:xfrm>
            <a:prstGeom prst="rect">
              <a:avLst/>
            </a:prstGeom>
            <a:noFill/>
          </p:spPr>
          <p:txBody>
            <a:bodyPr wrap="square" lIns="0" tIns="0" rIns="0" bIns="0" rtlCol="0">
              <a:spAutoFit/>
            </a:bodyPr>
            <a:lstStyle/>
            <a:p>
              <a:pPr algn="ctr" defTabSz="914224"/>
              <a:r>
                <a:rPr lang="en-US" sz="1500" dirty="0">
                  <a:solidFill>
                    <a:schemeClr val="bg1"/>
                  </a:solidFill>
                  <a:latin typeface="Segoe" pitchFamily="34" charset="0"/>
                </a:rPr>
                <a:t>App back-end</a:t>
              </a:r>
            </a:p>
          </p:txBody>
        </p:sp>
      </p:grpSp>
      <p:cxnSp>
        <p:nvCxnSpPr>
          <p:cNvPr id="11" name="Straight Arrow Connector 10"/>
          <p:cNvCxnSpPr/>
          <p:nvPr/>
        </p:nvCxnSpPr>
        <p:spPr>
          <a:xfrm flipH="1" flipV="1">
            <a:off x="6291013" y="4723670"/>
            <a:ext cx="664923" cy="819536"/>
          </a:xfrm>
          <a:prstGeom prst="straightConnector1">
            <a:avLst/>
          </a:prstGeom>
          <a:ln w="38100">
            <a:solidFill>
              <a:schemeClr val="accent2"/>
            </a:solidFill>
            <a:headEnd type="none"/>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p:cNvCxnSpPr/>
          <p:nvPr/>
        </p:nvCxnSpPr>
        <p:spPr>
          <a:xfrm flipV="1">
            <a:off x="4783485" y="4723670"/>
            <a:ext cx="760285" cy="800653"/>
          </a:xfrm>
          <a:prstGeom prst="straightConnector1">
            <a:avLst/>
          </a:prstGeom>
          <a:ln w="38100">
            <a:solidFill>
              <a:schemeClr val="accent2"/>
            </a:solidFill>
            <a:headEnd type="none"/>
            <a:tailEnd type="triangle"/>
          </a:ln>
        </p:spPr>
        <p:style>
          <a:lnRef idx="3">
            <a:schemeClr val="accent3"/>
          </a:lnRef>
          <a:fillRef idx="0">
            <a:schemeClr val="accent3"/>
          </a:fillRef>
          <a:effectRef idx="2">
            <a:schemeClr val="accent3"/>
          </a:effectRef>
          <a:fontRef idx="minor">
            <a:schemeClr val="tx1"/>
          </a:fontRef>
        </p:style>
      </p:cxnSp>
      <p:sp>
        <p:nvSpPr>
          <p:cNvPr id="13" name="TextBox 12"/>
          <p:cNvSpPr txBox="1"/>
          <p:nvPr/>
        </p:nvSpPr>
        <p:spPr>
          <a:xfrm>
            <a:off x="6771337" y="4741006"/>
            <a:ext cx="2109366" cy="307777"/>
          </a:xfrm>
          <a:prstGeom prst="rect">
            <a:avLst/>
          </a:prstGeom>
          <a:noFill/>
          <a:ln>
            <a:solidFill>
              <a:schemeClr val="accent2"/>
            </a:solidFill>
          </a:ln>
        </p:spPr>
        <p:txBody>
          <a:bodyPr wrap="square" lIns="0" tIns="0" rIns="0" bIns="0" rtlCol="0">
            <a:spAutoFit/>
          </a:bodyPr>
          <a:lstStyle/>
          <a:p>
            <a:pPr algn="ctr" defTabSz="914224"/>
            <a:r>
              <a:rPr lang="en-US" sz="2000" dirty="0" err="1">
                <a:solidFill>
                  <a:schemeClr val="accent2"/>
                </a:solidFill>
                <a:latin typeface="Segoe" pitchFamily="34" charset="0"/>
              </a:rPr>
              <a:t>Tag:</a:t>
            </a:r>
            <a:r>
              <a:rPr lang="en-US" sz="2000" dirty="0" err="1" smtClean="0">
                <a:solidFill>
                  <a:schemeClr val="accent2"/>
                </a:solidFill>
                <a:latin typeface="Segoe" pitchFamily="34" charset="0"/>
              </a:rPr>
              <a:t>”Tablet</a:t>
            </a:r>
            <a:r>
              <a:rPr lang="en-US" sz="2000" dirty="0" smtClean="0">
                <a:solidFill>
                  <a:schemeClr val="accent2"/>
                </a:solidFill>
                <a:latin typeface="Segoe" pitchFamily="34" charset="0"/>
              </a:rPr>
              <a:t>”</a:t>
            </a:r>
            <a:endParaRPr lang="en-US" sz="2000" dirty="0">
              <a:solidFill>
                <a:schemeClr val="accent2"/>
              </a:solidFill>
              <a:latin typeface="Segoe" pitchFamily="34" charset="0"/>
            </a:endParaRPr>
          </a:p>
        </p:txBody>
      </p:sp>
      <p:sp>
        <p:nvSpPr>
          <p:cNvPr id="14" name="TextBox 13"/>
          <p:cNvSpPr txBox="1"/>
          <p:nvPr/>
        </p:nvSpPr>
        <p:spPr>
          <a:xfrm>
            <a:off x="3048189" y="4773813"/>
            <a:ext cx="1711302" cy="307777"/>
          </a:xfrm>
          <a:prstGeom prst="rect">
            <a:avLst/>
          </a:prstGeom>
          <a:noFill/>
          <a:ln>
            <a:solidFill>
              <a:schemeClr val="accent2"/>
            </a:solidFill>
          </a:ln>
        </p:spPr>
        <p:txBody>
          <a:bodyPr wrap="square" lIns="0" tIns="0" rIns="0" bIns="0" rtlCol="0">
            <a:spAutoFit/>
          </a:bodyPr>
          <a:lstStyle/>
          <a:p>
            <a:pPr algn="ctr" defTabSz="914224"/>
            <a:r>
              <a:rPr lang="en-US" sz="2000" dirty="0" err="1">
                <a:solidFill>
                  <a:schemeClr val="accent2"/>
                </a:solidFill>
                <a:latin typeface="Segoe" pitchFamily="34" charset="0"/>
              </a:rPr>
              <a:t>Tag:</a:t>
            </a:r>
            <a:r>
              <a:rPr lang="en-US" sz="2000" dirty="0" err="1" smtClean="0">
                <a:solidFill>
                  <a:schemeClr val="accent2"/>
                </a:solidFill>
                <a:latin typeface="Segoe" pitchFamily="34" charset="0"/>
              </a:rPr>
              <a:t>”Phone</a:t>
            </a:r>
            <a:r>
              <a:rPr lang="en-US" sz="2000" dirty="0" smtClean="0">
                <a:solidFill>
                  <a:schemeClr val="accent2"/>
                </a:solidFill>
                <a:latin typeface="Segoe" pitchFamily="34" charset="0"/>
              </a:rPr>
              <a:t>”</a:t>
            </a:r>
            <a:endParaRPr lang="en-US" sz="2000" dirty="0">
              <a:solidFill>
                <a:schemeClr val="accent2"/>
              </a:solidFill>
              <a:latin typeface="Segoe" pitchFamily="34" charset="0"/>
            </a:endParaRPr>
          </a:p>
        </p:txBody>
      </p:sp>
      <p:cxnSp>
        <p:nvCxnSpPr>
          <p:cNvPr id="15" name="Straight Arrow Connector 14"/>
          <p:cNvCxnSpPr>
            <a:stCxn id="10" idx="2"/>
            <a:endCxn id="6" idx="0"/>
          </p:cNvCxnSpPr>
          <p:nvPr/>
        </p:nvCxnSpPr>
        <p:spPr>
          <a:xfrm>
            <a:off x="5869900" y="2951824"/>
            <a:ext cx="0" cy="638449"/>
          </a:xfrm>
          <a:prstGeom prst="straightConnector1">
            <a:avLst/>
          </a:prstGeom>
          <a:ln w="38100">
            <a:solidFill>
              <a:schemeClr val="accent5"/>
            </a:solidFill>
            <a:headEnd type="none"/>
            <a:tailEnd type="triangle"/>
          </a:ln>
        </p:spPr>
        <p:style>
          <a:lnRef idx="3">
            <a:schemeClr val="accent4"/>
          </a:lnRef>
          <a:fillRef idx="0">
            <a:schemeClr val="accent4"/>
          </a:fillRef>
          <a:effectRef idx="2">
            <a:schemeClr val="accent4"/>
          </a:effectRef>
          <a:fontRef idx="minor">
            <a:schemeClr val="tx1"/>
          </a:fontRef>
        </p:style>
      </p:cxnSp>
      <p:sp>
        <p:nvSpPr>
          <p:cNvPr id="16" name="TextBox 15"/>
          <p:cNvSpPr txBox="1"/>
          <p:nvPr/>
        </p:nvSpPr>
        <p:spPr>
          <a:xfrm>
            <a:off x="6125893" y="3174090"/>
            <a:ext cx="1583653" cy="307777"/>
          </a:xfrm>
          <a:prstGeom prst="rect">
            <a:avLst/>
          </a:prstGeom>
          <a:noFill/>
          <a:ln>
            <a:solidFill>
              <a:schemeClr val="accent5"/>
            </a:solidFill>
          </a:ln>
        </p:spPr>
        <p:txBody>
          <a:bodyPr wrap="square" lIns="0" tIns="0" rIns="0" bIns="0" rtlCol="0">
            <a:spAutoFit/>
          </a:bodyPr>
          <a:lstStyle/>
          <a:p>
            <a:pPr algn="ctr" defTabSz="914224"/>
            <a:r>
              <a:rPr lang="en-US" sz="2000" dirty="0" err="1">
                <a:solidFill>
                  <a:schemeClr val="accent6"/>
                </a:solidFill>
                <a:latin typeface="Segoe" pitchFamily="34" charset="0"/>
              </a:rPr>
              <a:t>Tag:</a:t>
            </a:r>
            <a:r>
              <a:rPr lang="en-US" sz="2000" dirty="0" err="1" smtClean="0">
                <a:solidFill>
                  <a:schemeClr val="accent6"/>
                </a:solidFill>
                <a:latin typeface="Segoe" pitchFamily="34" charset="0"/>
              </a:rPr>
              <a:t>”Tablet</a:t>
            </a:r>
            <a:r>
              <a:rPr lang="en-US" sz="2000" dirty="0" smtClean="0">
                <a:solidFill>
                  <a:schemeClr val="accent6"/>
                </a:solidFill>
                <a:latin typeface="Segoe" pitchFamily="34" charset="0"/>
              </a:rPr>
              <a:t>”</a:t>
            </a:r>
            <a:endParaRPr lang="en-US" sz="2000" dirty="0">
              <a:solidFill>
                <a:schemeClr val="accent6"/>
              </a:solidFill>
              <a:latin typeface="Segoe" pitchFamily="34" charset="0"/>
            </a:endParaRPr>
          </a:p>
        </p:txBody>
      </p:sp>
      <p:cxnSp>
        <p:nvCxnSpPr>
          <p:cNvPr id="17" name="Straight Arrow Connector 16"/>
          <p:cNvCxnSpPr/>
          <p:nvPr/>
        </p:nvCxnSpPr>
        <p:spPr>
          <a:xfrm>
            <a:off x="6065677" y="4723669"/>
            <a:ext cx="667448" cy="881027"/>
          </a:xfrm>
          <a:prstGeom prst="straightConnector1">
            <a:avLst/>
          </a:prstGeom>
          <a:ln w="38100">
            <a:solidFill>
              <a:schemeClr val="accent6"/>
            </a:solidFill>
            <a:headEnd type="none"/>
            <a:tailEnd type="triangle"/>
          </a:ln>
        </p:spPr>
        <p:style>
          <a:lnRef idx="3">
            <a:schemeClr val="accent4"/>
          </a:lnRef>
          <a:fillRef idx="0">
            <a:schemeClr val="accent4"/>
          </a:fillRef>
          <a:effectRef idx="2">
            <a:schemeClr val="accent4"/>
          </a:effectRef>
          <a:fontRef idx="minor">
            <a:schemeClr val="tx1"/>
          </a:fontRef>
        </p:style>
      </p:cxnSp>
      <p:sp>
        <p:nvSpPr>
          <p:cNvPr id="18" name="Rounded Rectangle 6"/>
          <p:cNvSpPr/>
          <p:nvPr/>
        </p:nvSpPr>
        <p:spPr bwMode="auto">
          <a:xfrm>
            <a:off x="4575644" y="5658227"/>
            <a:ext cx="425977" cy="691220"/>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19497" tIns="59748" rIns="119497" bIns="59748" numCol="1" rtlCol="0" anchor="ctr" anchorCtr="0" compatLnSpc="1">
            <a:prstTxWarp prst="textNoShape">
              <a:avLst/>
            </a:prstTxWarp>
          </a:bodyPr>
          <a:lstStyle/>
          <a:p>
            <a:pPr defTabSz="806586"/>
            <a:endParaRPr lang="en-US" sz="2200" spc="-131" dirty="0">
              <a:solidFill>
                <a:prstClr val="white"/>
              </a:solidFill>
              <a:latin typeface="Segoe Light" pitchFamily="34" charset="0"/>
            </a:endParaRPr>
          </a:p>
        </p:txBody>
      </p:sp>
      <p:sp>
        <p:nvSpPr>
          <p:cNvPr id="19" name="Rounded Rectangle 6"/>
          <p:cNvSpPr/>
          <p:nvPr/>
        </p:nvSpPr>
        <p:spPr bwMode="auto">
          <a:xfrm rot="5400000">
            <a:off x="6622144" y="5546068"/>
            <a:ext cx="633514" cy="882139"/>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19497" tIns="59748" rIns="119497" bIns="59748" numCol="1" rtlCol="0" anchor="ctr" anchorCtr="0" compatLnSpc="1">
            <a:prstTxWarp prst="textNoShape">
              <a:avLst/>
            </a:prstTxWarp>
          </a:bodyPr>
          <a:lstStyle/>
          <a:p>
            <a:pPr defTabSz="806586"/>
            <a:endParaRPr lang="en-US" sz="2200" spc="-131" dirty="0">
              <a:solidFill>
                <a:prstClr val="white"/>
              </a:solidFill>
              <a:latin typeface="Segoe Light" pitchFamily="34" charset="0"/>
            </a:endParaRPr>
          </a:p>
        </p:txBody>
      </p:sp>
    </p:spTree>
    <p:extLst>
      <p:ext uri="{BB962C8B-B14F-4D97-AF65-F5344CB8AC3E}">
        <p14:creationId xmlns:p14="http://schemas.microsoft.com/office/powerpoint/2010/main" val="325661132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par>
                                <p:cTn id="11" presetID="9"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par>
                                <p:cTn id="14" presetID="9"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par>
                                <p:cTn id="22" presetID="9"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dissolv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dissolve">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69239" y="1189177"/>
            <a:ext cx="11653523" cy="4053765"/>
          </a:xfrm>
          <a:prstGeom prst="rect">
            <a:avLst/>
          </a:prstGeom>
        </p:spPr>
        <p:txBody>
          <a:bodyPr lIns="89639" tIns="44819" rIns="89639" bIns="44819"/>
          <a:lstStyle/>
          <a:p>
            <a:r>
              <a:rPr lang="en-US" dirty="0" smtClean="0"/>
              <a:t>Conference name</a:t>
            </a:r>
          </a:p>
          <a:p>
            <a:r>
              <a:rPr lang="en-US" dirty="0" smtClean="0"/>
              <a:t>Username</a:t>
            </a:r>
          </a:p>
          <a:p>
            <a:r>
              <a:rPr lang="en-US" dirty="0" smtClean="0"/>
              <a:t>Zip code</a:t>
            </a:r>
          </a:p>
          <a:p>
            <a:r>
              <a:rPr lang="en-US" dirty="0" smtClean="0"/>
              <a:t>Sports team</a:t>
            </a:r>
          </a:p>
          <a:p>
            <a:r>
              <a:rPr lang="en-US" dirty="0" smtClean="0"/>
              <a:t>Band name</a:t>
            </a:r>
          </a:p>
          <a:p>
            <a:r>
              <a:rPr lang="en-US" dirty="0" smtClean="0"/>
              <a:t>Stock ticker</a:t>
            </a:r>
          </a:p>
        </p:txBody>
      </p:sp>
      <p:sp>
        <p:nvSpPr>
          <p:cNvPr id="3" name="Title 2"/>
          <p:cNvSpPr>
            <a:spLocks noGrp="1"/>
          </p:cNvSpPr>
          <p:nvPr>
            <p:ph type="title"/>
          </p:nvPr>
        </p:nvSpPr>
        <p:spPr/>
        <p:txBody>
          <a:bodyPr/>
          <a:lstStyle/>
          <a:p>
            <a:r>
              <a:rPr lang="en-US" dirty="0" smtClean="0"/>
              <a:t>Other Tag Usages</a:t>
            </a:r>
            <a:endParaRPr lang="en-US" dirty="0"/>
          </a:p>
        </p:txBody>
      </p:sp>
    </p:spTree>
    <p:extLst>
      <p:ext uri="{BB962C8B-B14F-4D97-AF65-F5344CB8AC3E}">
        <p14:creationId xmlns:p14="http://schemas.microsoft.com/office/powerpoint/2010/main" val="1467918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Tags</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Registering with Tags</a:t>
            </a:r>
          </a:p>
          <a:p>
            <a:r>
              <a:rPr lang="en-US" sz="4400" dirty="0" smtClean="0">
                <a:latin typeface="+mj-lt"/>
              </a:rPr>
              <a:t>Pushing with Tags</a:t>
            </a:r>
            <a:endParaRPr lang="en-US" sz="4400" dirty="0">
              <a:latin typeface="+mj-lt"/>
            </a:endParaRPr>
          </a:p>
        </p:txBody>
      </p:sp>
    </p:spTree>
    <p:extLst>
      <p:ext uri="{BB962C8B-B14F-4D97-AF65-F5344CB8AC3E}">
        <p14:creationId xmlns:p14="http://schemas.microsoft.com/office/powerpoint/2010/main" val="105491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69239" y="1189177"/>
            <a:ext cx="11653523" cy="3916963"/>
          </a:xfrm>
          <a:prstGeom prst="rect">
            <a:avLst/>
          </a:prstGeom>
        </p:spPr>
        <p:txBody>
          <a:bodyPr lIns="89639" tIns="44819" rIns="89639" bIns="44819">
            <a:normAutofit fontScale="92500" lnSpcReduction="10000"/>
          </a:bodyPr>
          <a:lstStyle/>
          <a:p>
            <a:r>
              <a:rPr lang="en-US" dirty="0" smtClean="0"/>
              <a:t>Logic based tag pushed</a:t>
            </a:r>
          </a:p>
          <a:p>
            <a:r>
              <a:rPr lang="en-US" dirty="0" smtClean="0"/>
              <a:t>Social: “All of this group but me”</a:t>
            </a:r>
          </a:p>
          <a:p>
            <a:pPr lvl="1"/>
            <a:r>
              <a:rPr lang="en-US" dirty="0" err="1" smtClean="0"/>
              <a:t>Group:id</a:t>
            </a:r>
            <a:r>
              <a:rPr lang="en-US" dirty="0" smtClean="0"/>
              <a:t> &amp;&amp; !</a:t>
            </a:r>
            <a:r>
              <a:rPr lang="en-US" dirty="0" err="1" smtClean="0"/>
              <a:t>user:id</a:t>
            </a:r>
            <a:endParaRPr lang="en-US" dirty="0" smtClean="0"/>
          </a:p>
          <a:p>
            <a:r>
              <a:rPr lang="en-US" dirty="0" smtClean="0"/>
              <a:t>Version and platform</a:t>
            </a:r>
          </a:p>
          <a:p>
            <a:pPr lvl="1"/>
            <a:r>
              <a:rPr lang="en-US" dirty="0" smtClean="0"/>
              <a:t>Version:1.0 &amp;&amp; </a:t>
            </a:r>
            <a:r>
              <a:rPr lang="en-US" dirty="0" err="1" smtClean="0"/>
              <a:t>platform:iOS</a:t>
            </a:r>
            <a:endParaRPr lang="en-US" dirty="0" smtClean="0"/>
          </a:p>
          <a:p>
            <a:r>
              <a:rPr lang="en-US" dirty="0" smtClean="0"/>
              <a:t>Events: “Anyone interested in the game”</a:t>
            </a:r>
          </a:p>
          <a:p>
            <a:pPr lvl="1"/>
            <a:r>
              <a:rPr lang="en-US" dirty="0" err="1" smtClean="0"/>
              <a:t>FollowTeam:SeaHawks</a:t>
            </a:r>
            <a:r>
              <a:rPr lang="en-US" dirty="0" smtClean="0"/>
              <a:t> || </a:t>
            </a:r>
            <a:r>
              <a:rPr lang="en-US" dirty="0" err="1" smtClean="0"/>
              <a:t>FollowTeam:Broncos</a:t>
            </a:r>
            <a:r>
              <a:rPr lang="en-US" dirty="0" smtClean="0"/>
              <a:t> || </a:t>
            </a:r>
            <a:r>
              <a:rPr lang="en-US" dirty="0" err="1" smtClean="0"/>
              <a:t>EventInterest:SuperBowl</a:t>
            </a:r>
            <a:endParaRPr lang="en-US" dirty="0" smtClean="0"/>
          </a:p>
        </p:txBody>
      </p:sp>
      <p:sp>
        <p:nvSpPr>
          <p:cNvPr id="3" name="Title 2"/>
          <p:cNvSpPr>
            <a:spLocks noGrp="1"/>
          </p:cNvSpPr>
          <p:nvPr>
            <p:ph type="title"/>
          </p:nvPr>
        </p:nvSpPr>
        <p:spPr/>
        <p:txBody>
          <a:bodyPr/>
          <a:lstStyle/>
          <a:p>
            <a:r>
              <a:rPr lang="en-US" dirty="0" smtClean="0"/>
              <a:t>Tag Expressions</a:t>
            </a:r>
            <a:endParaRPr lang="en-US" dirty="0"/>
          </a:p>
        </p:txBody>
      </p:sp>
    </p:spTree>
    <p:extLst>
      <p:ext uri="{BB962C8B-B14F-4D97-AF65-F5344CB8AC3E}">
        <p14:creationId xmlns:p14="http://schemas.microsoft.com/office/powerpoint/2010/main" val="3257206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Geo Push</a:t>
            </a:r>
            <a:endParaRPr lang="en-US" sz="8800" dirty="0">
              <a:solidFill>
                <a:schemeClr val="bg1"/>
              </a:solidFill>
            </a:endParaRPr>
          </a:p>
        </p:txBody>
      </p:sp>
    </p:spTree>
    <p:extLst>
      <p:ext uri="{BB962C8B-B14F-4D97-AF65-F5344CB8AC3E}">
        <p14:creationId xmlns:p14="http://schemas.microsoft.com/office/powerpoint/2010/main" val="3058441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a:t>
            </a:fld>
            <a:endParaRPr lang="en-US"/>
          </a:p>
        </p:txBody>
      </p:sp>
      <p:sp>
        <p:nvSpPr>
          <p:cNvPr id="5" name="Rectangle 4"/>
          <p:cNvSpPr/>
          <p:nvPr/>
        </p:nvSpPr>
        <p:spPr>
          <a:xfrm>
            <a:off x="898758" y="1426308"/>
            <a:ext cx="4493846"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Push Notifications</a:t>
            </a:r>
            <a:endParaRPr lang="en-US" sz="3200" dirty="0"/>
          </a:p>
        </p:txBody>
      </p:sp>
      <p:sp>
        <p:nvSpPr>
          <p:cNvPr id="6" name="Rectangle 5"/>
          <p:cNvSpPr/>
          <p:nvPr/>
        </p:nvSpPr>
        <p:spPr>
          <a:xfrm>
            <a:off x="6678247" y="1422401"/>
            <a:ext cx="4493846" cy="138723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Microsoft Azure</a:t>
            </a:r>
            <a:endParaRPr lang="en-US" sz="3200" dirty="0"/>
          </a:p>
        </p:txBody>
      </p:sp>
      <p:sp>
        <p:nvSpPr>
          <p:cNvPr id="7" name="Rectangle 6"/>
          <p:cNvSpPr/>
          <p:nvPr/>
        </p:nvSpPr>
        <p:spPr>
          <a:xfrm>
            <a:off x="894851" y="3259015"/>
            <a:ext cx="4493846"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Azure Notification Hubs</a:t>
            </a:r>
            <a:endParaRPr lang="en-US" sz="3200" dirty="0"/>
          </a:p>
        </p:txBody>
      </p:sp>
      <p:sp>
        <p:nvSpPr>
          <p:cNvPr id="8" name="Rectangle 7"/>
          <p:cNvSpPr/>
          <p:nvPr/>
        </p:nvSpPr>
        <p:spPr>
          <a:xfrm>
            <a:off x="6674340" y="3255108"/>
            <a:ext cx="4493846" cy="1387230"/>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Tags</a:t>
            </a:r>
            <a:endParaRPr lang="en-US" sz="3200" dirty="0"/>
          </a:p>
        </p:txBody>
      </p:sp>
      <p:sp>
        <p:nvSpPr>
          <p:cNvPr id="9" name="Rectangle 8"/>
          <p:cNvSpPr/>
          <p:nvPr/>
        </p:nvSpPr>
        <p:spPr>
          <a:xfrm>
            <a:off x="894850" y="5076093"/>
            <a:ext cx="4493846"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Templates</a:t>
            </a:r>
            <a:endParaRPr lang="en-US" sz="3200" dirty="0"/>
          </a:p>
        </p:txBody>
      </p:sp>
      <p:sp>
        <p:nvSpPr>
          <p:cNvPr id="10" name="Rectangle 9"/>
          <p:cNvSpPr/>
          <p:nvPr/>
        </p:nvSpPr>
        <p:spPr>
          <a:xfrm>
            <a:off x="6674339" y="5072186"/>
            <a:ext cx="4493846" cy="138723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Questions</a:t>
            </a:r>
            <a:endParaRPr lang="en-US" sz="3200" dirty="0"/>
          </a:p>
        </p:txBody>
      </p:sp>
    </p:spTree>
    <p:extLst>
      <p:ext uri="{BB962C8B-B14F-4D97-AF65-F5344CB8AC3E}">
        <p14:creationId xmlns:p14="http://schemas.microsoft.com/office/powerpoint/2010/main" val="346230980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69239" y="1189177"/>
            <a:ext cx="11653523" cy="3068992"/>
          </a:xfrm>
          <a:prstGeom prst="rect">
            <a:avLst/>
          </a:prstGeom>
        </p:spPr>
        <p:txBody>
          <a:bodyPr lIns="89639" tIns="44819" rIns="89639" bIns="44819"/>
          <a:lstStyle/>
          <a:p>
            <a:pPr marL="728314" indent="-728314">
              <a:buFont typeface="+mj-lt"/>
              <a:buAutoNum type="arabicPeriod"/>
            </a:pPr>
            <a:r>
              <a:rPr lang="en-US" sz="3500" dirty="0"/>
              <a:t>Client requests location</a:t>
            </a:r>
          </a:p>
          <a:p>
            <a:pPr marL="728314" indent="-728314">
              <a:buFont typeface="+mj-lt"/>
              <a:buAutoNum type="arabicPeriod"/>
            </a:pPr>
            <a:r>
              <a:rPr lang="en-US" sz="3500" dirty="0"/>
              <a:t>Client uses reverse geocoding service to get </a:t>
            </a:r>
            <a:r>
              <a:rPr lang="en-US" sz="3500" dirty="0" smtClean="0"/>
              <a:t>city(</a:t>
            </a:r>
            <a:r>
              <a:rPr lang="en-US" sz="3500" dirty="0" err="1"/>
              <a:t>etc</a:t>
            </a:r>
            <a:r>
              <a:rPr lang="en-US" sz="3500" dirty="0"/>
              <a:t>)</a:t>
            </a:r>
          </a:p>
          <a:p>
            <a:pPr marL="728314" indent="-728314">
              <a:buFont typeface="+mj-lt"/>
              <a:buAutoNum type="arabicPeriod"/>
            </a:pPr>
            <a:r>
              <a:rPr lang="en-US" sz="3500" dirty="0"/>
              <a:t>Client registers with Hubs using </a:t>
            </a:r>
            <a:r>
              <a:rPr lang="en-US" sz="3500" dirty="0" smtClean="0"/>
              <a:t>city as </a:t>
            </a:r>
            <a:r>
              <a:rPr lang="en-US" sz="3500" dirty="0"/>
              <a:t>a tag</a:t>
            </a:r>
          </a:p>
          <a:p>
            <a:pPr marL="728314" indent="-728314">
              <a:buFont typeface="+mj-lt"/>
              <a:buAutoNum type="arabicPeriod"/>
            </a:pPr>
            <a:r>
              <a:rPr lang="en-US" sz="3500" dirty="0"/>
              <a:t>Server pushes to </a:t>
            </a:r>
            <a:r>
              <a:rPr lang="en-US" sz="3500" dirty="0" smtClean="0"/>
              <a:t>city</a:t>
            </a:r>
            <a:endParaRPr lang="en-US" sz="3500" dirty="0"/>
          </a:p>
          <a:p>
            <a:pPr marL="728314" indent="-728314">
              <a:buFont typeface="+mj-lt"/>
              <a:buAutoNum type="arabicPeriod"/>
            </a:pPr>
            <a:r>
              <a:rPr lang="en-US" sz="3500" dirty="0"/>
              <a:t>All clients in that </a:t>
            </a:r>
            <a:r>
              <a:rPr lang="en-US" sz="3500" dirty="0" smtClean="0"/>
              <a:t>city </a:t>
            </a:r>
            <a:r>
              <a:rPr lang="en-US" sz="3500" dirty="0"/>
              <a:t>receive notification</a:t>
            </a:r>
            <a:endParaRPr lang="en-US" sz="2000" dirty="0"/>
          </a:p>
        </p:txBody>
      </p:sp>
      <p:sp>
        <p:nvSpPr>
          <p:cNvPr id="3" name="Title 2"/>
          <p:cNvSpPr>
            <a:spLocks noGrp="1"/>
          </p:cNvSpPr>
          <p:nvPr>
            <p:ph type="title"/>
          </p:nvPr>
        </p:nvSpPr>
        <p:spPr/>
        <p:txBody>
          <a:bodyPr/>
          <a:lstStyle/>
          <a:p>
            <a:r>
              <a:rPr lang="en-US" dirty="0" smtClean="0"/>
              <a:t>Making </a:t>
            </a:r>
            <a:r>
              <a:rPr lang="en-US" dirty="0" err="1" smtClean="0"/>
              <a:t>GeoPush</a:t>
            </a:r>
            <a:r>
              <a:rPr lang="en-US" dirty="0" smtClean="0"/>
              <a:t> Work</a:t>
            </a:r>
            <a:endParaRPr lang="en-US" dirty="0"/>
          </a:p>
        </p:txBody>
      </p:sp>
    </p:spTree>
    <p:extLst>
      <p:ext uri="{BB962C8B-B14F-4D97-AF65-F5344CB8AC3E}">
        <p14:creationId xmlns:p14="http://schemas.microsoft.com/office/powerpoint/2010/main" val="3145573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Geo Push</a:t>
            </a:r>
            <a:endParaRPr lang="en-US" dirty="0"/>
          </a:p>
        </p:txBody>
      </p:sp>
      <p:sp>
        <p:nvSpPr>
          <p:cNvPr id="3" name="Subtitle 2"/>
          <p:cNvSpPr>
            <a:spLocks noGrp="1"/>
          </p:cNvSpPr>
          <p:nvPr>
            <p:ph type="subTitle" idx="1"/>
          </p:nvPr>
        </p:nvSpPr>
        <p:spPr/>
        <p:txBody>
          <a:bodyPr>
            <a:normAutofit/>
          </a:bodyPr>
          <a:lstStyle/>
          <a:p>
            <a:endParaRPr lang="en-US" sz="4400" dirty="0">
              <a:latin typeface="+mj-lt"/>
            </a:endParaRPr>
          </a:p>
        </p:txBody>
      </p:sp>
    </p:spTree>
    <p:extLst>
      <p:ext uri="{BB962C8B-B14F-4D97-AF65-F5344CB8AC3E}">
        <p14:creationId xmlns:p14="http://schemas.microsoft.com/office/powerpoint/2010/main" val="27078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Templates</a:t>
            </a:r>
            <a:endParaRPr lang="en-US" sz="8800" dirty="0">
              <a:solidFill>
                <a:schemeClr val="bg1"/>
              </a:solidFill>
            </a:endParaRPr>
          </a:p>
        </p:txBody>
      </p:sp>
    </p:spTree>
    <p:extLst>
      <p:ext uri="{BB962C8B-B14F-4D97-AF65-F5344CB8AC3E}">
        <p14:creationId xmlns:p14="http://schemas.microsoft.com/office/powerpoint/2010/main" val="15672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69239" y="1189177"/>
            <a:ext cx="11653523" cy="5272912"/>
          </a:xfrm>
          <a:prstGeom prst="rect">
            <a:avLst/>
          </a:prstGeom>
        </p:spPr>
        <p:txBody>
          <a:bodyPr lIns="89639" tIns="44819" rIns="89639" bIns="44819">
            <a:normAutofit lnSpcReduction="10000"/>
          </a:bodyPr>
          <a:lstStyle/>
          <a:p>
            <a:r>
              <a:rPr lang="en-US" dirty="0" smtClean="0"/>
              <a:t>Clients can specify templates when registering</a:t>
            </a:r>
          </a:p>
          <a:p>
            <a:r>
              <a:rPr lang="en-US" dirty="0" smtClean="0"/>
              <a:t>Templates specify format of payload when specific push is sent</a:t>
            </a:r>
          </a:p>
          <a:p>
            <a:pPr lvl="1"/>
            <a:r>
              <a:rPr lang="en-US" dirty="0" smtClean="0"/>
              <a:t>If “Message” push is sent, send it in this format { alert : “$info” }</a:t>
            </a:r>
          </a:p>
          <a:p>
            <a:r>
              <a:rPr lang="en-US" dirty="0" smtClean="0"/>
              <a:t>Enables app backend to send platform independent messages</a:t>
            </a:r>
          </a:p>
          <a:p>
            <a:pPr lvl="1"/>
            <a:r>
              <a:rPr lang="en-US" dirty="0" smtClean="0"/>
              <a:t>i.e. push to all the devices with this tag</a:t>
            </a:r>
          </a:p>
          <a:p>
            <a:r>
              <a:rPr lang="en-US" dirty="0" smtClean="0"/>
              <a:t>Multiple templates per device</a:t>
            </a:r>
          </a:p>
          <a:p>
            <a:r>
              <a:rPr lang="en-US" dirty="0" smtClean="0"/>
              <a:t>Different tags per template</a:t>
            </a:r>
            <a:endParaRPr lang="en-US" dirty="0"/>
          </a:p>
        </p:txBody>
      </p:sp>
      <p:sp>
        <p:nvSpPr>
          <p:cNvPr id="3" name="Title 2"/>
          <p:cNvSpPr>
            <a:spLocks noGrp="1"/>
          </p:cNvSpPr>
          <p:nvPr>
            <p:ph type="title"/>
          </p:nvPr>
        </p:nvSpPr>
        <p:spPr/>
        <p:txBody>
          <a:bodyPr/>
          <a:lstStyle/>
          <a:p>
            <a:r>
              <a:rPr lang="en-US" dirty="0" smtClean="0"/>
              <a:t>Templates</a:t>
            </a:r>
            <a:endParaRPr lang="en-US" dirty="0"/>
          </a:p>
        </p:txBody>
      </p:sp>
    </p:spTree>
    <p:extLst>
      <p:ext uri="{BB962C8B-B14F-4D97-AF65-F5344CB8AC3E}">
        <p14:creationId xmlns:p14="http://schemas.microsoft.com/office/powerpoint/2010/main" val="1280992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Templates</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Registering with Templates</a:t>
            </a:r>
          </a:p>
          <a:p>
            <a:r>
              <a:rPr lang="en-US" sz="4400" dirty="0" smtClean="0">
                <a:latin typeface="+mj-lt"/>
              </a:rPr>
              <a:t>Push to all the devices!</a:t>
            </a:r>
            <a:endParaRPr lang="en-US" sz="4400" dirty="0">
              <a:latin typeface="+mj-lt"/>
            </a:endParaRPr>
          </a:p>
        </p:txBody>
      </p:sp>
    </p:spTree>
    <p:extLst>
      <p:ext uri="{BB962C8B-B14F-4D97-AF65-F5344CB8AC3E}">
        <p14:creationId xmlns:p14="http://schemas.microsoft.com/office/powerpoint/2010/main" val="41454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Client </a:t>
            </a:r>
            <a:r>
              <a:rPr lang="en-US" sz="8800" dirty="0" err="1" smtClean="0"/>
              <a:t>vs</a:t>
            </a:r>
            <a:r>
              <a:rPr lang="en-US" sz="8800" dirty="0" smtClean="0"/>
              <a:t> Server Registration</a:t>
            </a:r>
            <a:endParaRPr lang="en-US" sz="8800" dirty="0">
              <a:solidFill>
                <a:schemeClr val="bg1"/>
              </a:solidFill>
            </a:endParaRPr>
          </a:p>
        </p:txBody>
      </p:sp>
    </p:spTree>
    <p:extLst>
      <p:ext uri="{BB962C8B-B14F-4D97-AF65-F5344CB8AC3E}">
        <p14:creationId xmlns:p14="http://schemas.microsoft.com/office/powerpoint/2010/main" val="362350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69239" y="1189177"/>
            <a:ext cx="11653523" cy="3655430"/>
          </a:xfrm>
          <a:prstGeom prst="rect">
            <a:avLst/>
          </a:prstGeom>
        </p:spPr>
        <p:txBody>
          <a:bodyPr lIns="89639" tIns="44819" rIns="89639" bIns="44819">
            <a:normAutofit lnSpcReduction="10000"/>
          </a:bodyPr>
          <a:lstStyle/>
          <a:p>
            <a:r>
              <a:rPr lang="en-US" dirty="0" smtClean="0"/>
              <a:t>Client app talks directly with Notification Hub</a:t>
            </a:r>
          </a:p>
          <a:p>
            <a:r>
              <a:rPr lang="en-US" dirty="0" smtClean="0"/>
              <a:t>Sends over the wire</a:t>
            </a:r>
          </a:p>
          <a:p>
            <a:pPr lvl="1"/>
            <a:r>
              <a:rPr lang="en-US" dirty="0" smtClean="0"/>
              <a:t>Push ID (Channel URI, Registration ID, Token)</a:t>
            </a:r>
          </a:p>
          <a:p>
            <a:pPr lvl="1"/>
            <a:r>
              <a:rPr lang="en-US" dirty="0" smtClean="0"/>
              <a:t>Tags</a:t>
            </a:r>
          </a:p>
          <a:p>
            <a:pPr lvl="1"/>
            <a:r>
              <a:rPr lang="en-US" dirty="0" smtClean="0"/>
              <a:t>Templates</a:t>
            </a:r>
          </a:p>
          <a:p>
            <a:pPr lvl="1"/>
            <a:r>
              <a:rPr lang="en-US" dirty="0" smtClean="0"/>
              <a:t>Notification Hub Listen Connection String</a:t>
            </a:r>
          </a:p>
          <a:p>
            <a:r>
              <a:rPr lang="en-US" dirty="0" smtClean="0"/>
              <a:t>Not completely secure</a:t>
            </a:r>
            <a:endParaRPr lang="en-US" dirty="0"/>
          </a:p>
        </p:txBody>
      </p:sp>
      <p:sp>
        <p:nvSpPr>
          <p:cNvPr id="3" name="Title 2"/>
          <p:cNvSpPr>
            <a:spLocks noGrp="1"/>
          </p:cNvSpPr>
          <p:nvPr>
            <p:ph type="title"/>
          </p:nvPr>
        </p:nvSpPr>
        <p:spPr/>
        <p:txBody>
          <a:bodyPr/>
          <a:lstStyle/>
          <a:p>
            <a:r>
              <a:rPr lang="en-US" dirty="0" smtClean="0"/>
              <a:t>Registering from the Client</a:t>
            </a:r>
            <a:endParaRPr lang="en-US" dirty="0"/>
          </a:p>
        </p:txBody>
      </p:sp>
    </p:spTree>
    <p:extLst>
      <p:ext uri="{BB962C8B-B14F-4D97-AF65-F5344CB8AC3E}">
        <p14:creationId xmlns:p14="http://schemas.microsoft.com/office/powerpoint/2010/main" val="1836577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69239" y="1189177"/>
            <a:ext cx="11653523" cy="4061812"/>
          </a:xfrm>
          <a:prstGeom prst="rect">
            <a:avLst/>
          </a:prstGeom>
        </p:spPr>
        <p:txBody>
          <a:bodyPr lIns="89639" tIns="44819" rIns="89639" bIns="44819"/>
          <a:lstStyle/>
          <a:p>
            <a:r>
              <a:rPr lang="en-US" dirty="0" smtClean="0"/>
              <a:t>Authenticate the request before registering</a:t>
            </a:r>
          </a:p>
          <a:p>
            <a:pPr lvl="1"/>
            <a:r>
              <a:rPr lang="en-US" dirty="0" smtClean="0"/>
              <a:t>Is the user who they say they are?</a:t>
            </a:r>
          </a:p>
          <a:p>
            <a:r>
              <a:rPr lang="en-US" dirty="0" smtClean="0"/>
              <a:t>Can still specify tags and templates</a:t>
            </a:r>
          </a:p>
          <a:p>
            <a:r>
              <a:rPr lang="en-US" dirty="0" smtClean="0"/>
              <a:t>Great for setting up registrations from a web app</a:t>
            </a:r>
          </a:p>
          <a:p>
            <a:r>
              <a:rPr lang="en-US" dirty="0" smtClean="0"/>
              <a:t>Good for when an app update requires a user’s registrations being updated</a:t>
            </a:r>
          </a:p>
          <a:p>
            <a:pPr lvl="1"/>
            <a:r>
              <a:rPr lang="en-US" dirty="0" smtClean="0"/>
              <a:t>i.e. manager adding an employee to a group</a:t>
            </a:r>
          </a:p>
        </p:txBody>
      </p:sp>
      <p:sp>
        <p:nvSpPr>
          <p:cNvPr id="3" name="Title 2"/>
          <p:cNvSpPr>
            <a:spLocks noGrp="1"/>
          </p:cNvSpPr>
          <p:nvPr>
            <p:ph type="title"/>
          </p:nvPr>
        </p:nvSpPr>
        <p:spPr/>
        <p:txBody>
          <a:bodyPr/>
          <a:lstStyle/>
          <a:p>
            <a:r>
              <a:rPr lang="en-US" dirty="0" smtClean="0"/>
              <a:t>Registering from the Server</a:t>
            </a:r>
            <a:endParaRPr lang="en-US" dirty="0"/>
          </a:p>
        </p:txBody>
      </p:sp>
    </p:spTree>
    <p:extLst>
      <p:ext uri="{BB962C8B-B14F-4D97-AF65-F5344CB8AC3E}">
        <p14:creationId xmlns:p14="http://schemas.microsoft.com/office/powerpoint/2010/main" val="3653013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Registering from the Server</a:t>
            </a:r>
            <a:endParaRPr lang="en-US" dirty="0"/>
          </a:p>
        </p:txBody>
      </p:sp>
      <p:grpSp>
        <p:nvGrpSpPr>
          <p:cNvPr id="4" name="Group 3"/>
          <p:cNvGrpSpPr/>
          <p:nvPr/>
        </p:nvGrpSpPr>
        <p:grpSpPr>
          <a:xfrm>
            <a:off x="6521190" y="2208827"/>
            <a:ext cx="1726206" cy="1185350"/>
            <a:chOff x="8773626" y="2156700"/>
            <a:chExt cx="1726696" cy="1185519"/>
          </a:xfrm>
          <a:solidFill>
            <a:schemeClr val="bg2"/>
          </a:solidFill>
        </p:grpSpPr>
        <p:grpSp>
          <p:nvGrpSpPr>
            <p:cNvPr id="5" name="Group 4"/>
            <p:cNvGrpSpPr/>
            <p:nvPr/>
          </p:nvGrpSpPr>
          <p:grpSpPr>
            <a:xfrm>
              <a:off x="8773626" y="2156700"/>
              <a:ext cx="1726696" cy="1185519"/>
              <a:chOff x="4879203" y="2324936"/>
              <a:chExt cx="1726696" cy="1185519"/>
            </a:xfrm>
            <a:grpFill/>
          </p:grpSpPr>
          <p:sp>
            <p:nvSpPr>
              <p:cNvPr id="7" name="Rectangle 6"/>
              <p:cNvSpPr/>
              <p:nvPr/>
            </p:nvSpPr>
            <p:spPr bwMode="auto">
              <a:xfrm>
                <a:off x="4879203" y="2324936"/>
                <a:ext cx="1726696" cy="1185519"/>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4325" tIns="62162" rIns="124325" bIns="62162" numCol="1" rtlCol="0" anchor="ctr" anchorCtr="0" compatLnSpc="1">
                <a:prstTxWarp prst="textNoShape">
                  <a:avLst/>
                </a:prstTxWarp>
              </a:bodyPr>
              <a:lstStyle/>
              <a:p>
                <a:pPr algn="ctr" defTabSz="913747" fontAlgn="base">
                  <a:spcBef>
                    <a:spcPct val="0"/>
                  </a:spcBef>
                  <a:spcAft>
                    <a:spcPct val="0"/>
                  </a:spcAft>
                </a:pPr>
                <a:endParaRPr lang="en-US" sz="1500" dirty="0">
                  <a:solidFill>
                    <a:prstClr val="white"/>
                  </a:solidFill>
                </a:endParaRPr>
              </a:p>
            </p:txBody>
          </p:sp>
          <p:sp>
            <p:nvSpPr>
              <p:cNvPr id="8" name="TextBox 7"/>
              <p:cNvSpPr txBox="1"/>
              <p:nvPr/>
            </p:nvSpPr>
            <p:spPr>
              <a:xfrm>
                <a:off x="4924674" y="3061942"/>
                <a:ext cx="1481047" cy="230224"/>
              </a:xfrm>
              <a:prstGeom prst="rect">
                <a:avLst/>
              </a:prstGeom>
              <a:noFill/>
            </p:spPr>
            <p:txBody>
              <a:bodyPr wrap="none" lIns="124330" tIns="0" rIns="0" bIns="0" rtlCol="0">
                <a:spAutoFit/>
              </a:bodyPr>
              <a:lstStyle/>
              <a:p>
                <a:pPr algn="ctr" defTabSz="914048"/>
                <a:r>
                  <a:rPr lang="en-US" sz="1500" dirty="0">
                    <a:solidFill>
                      <a:schemeClr val="bg1"/>
                    </a:solidFill>
                    <a:latin typeface="Segoe" pitchFamily="34" charset="0"/>
                  </a:rPr>
                  <a:t>Notification Hub</a:t>
                </a:r>
              </a:p>
            </p:txBody>
          </p:sp>
        </p:grpSp>
        <p:sp>
          <p:nvSpPr>
            <p:cNvPr id="6" name="Freeform 73"/>
            <p:cNvSpPr>
              <a:spLocks noEditPoints="1"/>
            </p:cNvSpPr>
            <p:nvPr/>
          </p:nvSpPr>
          <p:spPr bwMode="auto">
            <a:xfrm>
              <a:off x="9313829" y="2276958"/>
              <a:ext cx="601662" cy="58097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chemeClr val="bg1"/>
            </a:solidFill>
            <a:ln>
              <a:noFill/>
            </a:ln>
          </p:spPr>
          <p:txBody>
            <a:bodyPr vert="horz" wrap="square" lIns="124330" tIns="62165" rIns="124330" bIns="62165" numCol="1" anchor="t" anchorCtr="0" compatLnSpc="1">
              <a:prstTxWarp prst="textNoShape">
                <a:avLst/>
              </a:prstTxWarp>
            </a:bodyPr>
            <a:lstStyle/>
            <a:p>
              <a:pPr defTabSz="914048"/>
              <a:endParaRPr lang="en-US" sz="1900">
                <a:solidFill>
                  <a:prstClr val="white"/>
                </a:solidFill>
              </a:endParaRPr>
            </a:p>
          </p:txBody>
        </p:sp>
      </p:grpSp>
      <p:grpSp>
        <p:nvGrpSpPr>
          <p:cNvPr id="9" name="Group 8"/>
          <p:cNvGrpSpPr/>
          <p:nvPr/>
        </p:nvGrpSpPr>
        <p:grpSpPr>
          <a:xfrm>
            <a:off x="3614369" y="2095208"/>
            <a:ext cx="1205888" cy="1210851"/>
            <a:chOff x="6259896" y="3521405"/>
            <a:chExt cx="1230243" cy="1235131"/>
          </a:xfrm>
        </p:grpSpPr>
        <p:sp>
          <p:nvSpPr>
            <p:cNvPr id="10" name="Freeform 80"/>
            <p:cNvSpPr>
              <a:spLocks noEditPoints="1"/>
            </p:cNvSpPr>
            <p:nvPr/>
          </p:nvSpPr>
          <p:spPr bwMode="auto">
            <a:xfrm>
              <a:off x="6438309" y="3521405"/>
              <a:ext cx="869811" cy="91440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endParaRPr lang="en-US">
                <a:solidFill>
                  <a:schemeClr val="bg1"/>
                </a:solidFill>
              </a:endParaRPr>
            </a:p>
          </p:txBody>
        </p:sp>
        <p:sp>
          <p:nvSpPr>
            <p:cNvPr id="11" name="TextBox 10"/>
            <p:cNvSpPr txBox="1"/>
            <p:nvPr/>
          </p:nvSpPr>
          <p:spPr>
            <a:xfrm>
              <a:off x="6259896" y="4521729"/>
              <a:ext cx="1230243" cy="234807"/>
            </a:xfrm>
            <a:prstGeom prst="rect">
              <a:avLst/>
            </a:prstGeom>
            <a:noFill/>
          </p:spPr>
          <p:txBody>
            <a:bodyPr wrap="square" lIns="0" tIns="0" rIns="0" bIns="0" rtlCol="0">
              <a:spAutoFit/>
            </a:bodyPr>
            <a:lstStyle/>
            <a:p>
              <a:pPr algn="ctr" defTabSz="914048"/>
              <a:r>
                <a:rPr lang="en-US" sz="1500" dirty="0">
                  <a:solidFill>
                    <a:srgbClr val="FFFFFF"/>
                  </a:solidFill>
                  <a:latin typeface="Segoe" pitchFamily="34" charset="0"/>
                </a:rPr>
                <a:t>App </a:t>
              </a:r>
              <a:r>
                <a:rPr lang="en-US" sz="1500" dirty="0" smtClean="0">
                  <a:solidFill>
                    <a:srgbClr val="FFFFFF"/>
                  </a:solidFill>
                  <a:latin typeface="Segoe" pitchFamily="34" charset="0"/>
                </a:rPr>
                <a:t>backend</a:t>
              </a:r>
              <a:endParaRPr lang="en-US" sz="1500" dirty="0">
                <a:solidFill>
                  <a:srgbClr val="FFFFFF"/>
                </a:solidFill>
                <a:latin typeface="Segoe" pitchFamily="34" charset="0"/>
              </a:endParaRPr>
            </a:p>
          </p:txBody>
        </p:sp>
      </p:grpSp>
      <p:sp>
        <p:nvSpPr>
          <p:cNvPr id="12" name="Rounded Rectangle 6"/>
          <p:cNvSpPr/>
          <p:nvPr/>
        </p:nvSpPr>
        <p:spPr bwMode="auto">
          <a:xfrm>
            <a:off x="3955574" y="4903426"/>
            <a:ext cx="425977" cy="691220"/>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19497" tIns="59748" rIns="119497" bIns="59748" numCol="1" rtlCol="0" anchor="ctr" anchorCtr="0" compatLnSpc="1">
            <a:prstTxWarp prst="textNoShape">
              <a:avLst/>
            </a:prstTxWarp>
          </a:bodyPr>
          <a:lstStyle/>
          <a:p>
            <a:pPr defTabSz="806586"/>
            <a:endParaRPr lang="en-US" sz="2200" spc="-131" dirty="0">
              <a:solidFill>
                <a:prstClr val="white"/>
              </a:solidFill>
              <a:latin typeface="Segoe Light" pitchFamily="34" charset="0"/>
            </a:endParaRPr>
          </a:p>
        </p:txBody>
      </p:sp>
      <p:sp>
        <p:nvSpPr>
          <p:cNvPr id="13" name="Flowchart: Magnetic Disk 3"/>
          <p:cNvSpPr/>
          <p:nvPr/>
        </p:nvSpPr>
        <p:spPr bwMode="auto">
          <a:xfrm>
            <a:off x="4653640" y="5204067"/>
            <a:ext cx="448211" cy="390580"/>
          </a:xfrm>
          <a:prstGeom prst="flowChartMagneticDisk">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77" tIns="143422" rIns="179277" bIns="14342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4" name="Straight Arrow Connector 13"/>
          <p:cNvCxnSpPr/>
          <p:nvPr/>
        </p:nvCxnSpPr>
        <p:spPr>
          <a:xfrm flipV="1">
            <a:off x="4102545" y="3387212"/>
            <a:ext cx="4944" cy="1485607"/>
          </a:xfrm>
          <a:prstGeom prst="straightConnector1">
            <a:avLst/>
          </a:prstGeom>
          <a:ln w="38100">
            <a:solidFill>
              <a:schemeClr val="accent2">
                <a:alpha val="50000"/>
              </a:schemeClr>
            </a:solidFill>
            <a:headEnd type="none"/>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4815313" y="2543420"/>
            <a:ext cx="2067049" cy="0"/>
          </a:xfrm>
          <a:prstGeom prst="straightConnector1">
            <a:avLst/>
          </a:prstGeom>
          <a:ln w="38100">
            <a:solidFill>
              <a:schemeClr val="accent2">
                <a:alpha val="50000"/>
              </a:schemeClr>
            </a:solidFill>
            <a:headEnd type="none"/>
            <a:tailEnd type="triangle"/>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4570203" y="5204067"/>
            <a:ext cx="621717" cy="487135"/>
          </a:xfrm>
          <a:prstGeom prst="rect">
            <a:avLst/>
          </a:prstGeom>
          <a:noFill/>
        </p:spPr>
        <p:txBody>
          <a:bodyPr wrap="none" lIns="179277" tIns="143422" rIns="179277" bIns="143422" rtlCol="0">
            <a:spAutoFit/>
          </a:bodyPr>
          <a:lstStyle/>
          <a:p>
            <a:pPr>
              <a:lnSpc>
                <a:spcPct val="90000"/>
              </a:lnSpc>
              <a:spcAft>
                <a:spcPts val="588"/>
              </a:spcAft>
            </a:pPr>
            <a:r>
              <a:rPr lang="en-US" sz="1400" dirty="0">
                <a:solidFill>
                  <a:schemeClr val="accent2"/>
                </a:solidFill>
              </a:rPr>
              <a:t>{id}</a:t>
            </a:r>
          </a:p>
        </p:txBody>
      </p:sp>
      <p:cxnSp>
        <p:nvCxnSpPr>
          <p:cNvPr id="17" name="Straight Arrow Connector 16"/>
          <p:cNvCxnSpPr/>
          <p:nvPr/>
        </p:nvCxnSpPr>
        <p:spPr>
          <a:xfrm flipV="1">
            <a:off x="4256893" y="3387212"/>
            <a:ext cx="4944" cy="1485607"/>
          </a:xfrm>
          <a:prstGeom prst="straightConnector1">
            <a:avLst/>
          </a:prstGeom>
          <a:ln w="38100">
            <a:solidFill>
              <a:schemeClr val="accent5">
                <a:alpha val="50000"/>
              </a:schemeClr>
            </a:solidFill>
            <a:headEnd type="none"/>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4830533" y="2756586"/>
            <a:ext cx="2051830" cy="0"/>
          </a:xfrm>
          <a:prstGeom prst="straightConnector1">
            <a:avLst/>
          </a:prstGeom>
          <a:ln w="38100">
            <a:solidFill>
              <a:schemeClr val="accent6">
                <a:alpha val="50000"/>
              </a:schemeClr>
            </a:solidFill>
            <a:headEnd type="none"/>
            <a:tailEnd type="triangle"/>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4580090" y="2633021"/>
            <a:ext cx="2408051" cy="487135"/>
          </a:xfrm>
          <a:prstGeom prst="rect">
            <a:avLst/>
          </a:prstGeom>
          <a:noFill/>
        </p:spPr>
        <p:txBody>
          <a:bodyPr wrap="none" lIns="179277" tIns="143422" rIns="179277" bIns="143422" rtlCol="0">
            <a:spAutoFit/>
          </a:bodyPr>
          <a:lstStyle/>
          <a:p>
            <a:pPr>
              <a:lnSpc>
                <a:spcPct val="90000"/>
              </a:lnSpc>
              <a:spcAft>
                <a:spcPts val="588"/>
              </a:spcAft>
            </a:pPr>
            <a:r>
              <a:rPr lang="en-US" sz="1400" dirty="0" err="1">
                <a:solidFill>
                  <a:schemeClr val="accent6"/>
                </a:solidFill>
              </a:rPr>
              <a:t>upsert</a:t>
            </a:r>
            <a:r>
              <a:rPr lang="en-US" sz="1400" dirty="0">
                <a:solidFill>
                  <a:schemeClr val="accent6"/>
                </a:solidFill>
              </a:rPr>
              <a:t>({id}, channel, tags)</a:t>
            </a:r>
          </a:p>
        </p:txBody>
      </p:sp>
      <p:sp>
        <p:nvSpPr>
          <p:cNvPr id="20" name="TextBox 19"/>
          <p:cNvSpPr txBox="1"/>
          <p:nvPr/>
        </p:nvSpPr>
        <p:spPr>
          <a:xfrm>
            <a:off x="5238677" y="2144808"/>
            <a:ext cx="1130345" cy="487135"/>
          </a:xfrm>
          <a:prstGeom prst="rect">
            <a:avLst/>
          </a:prstGeom>
          <a:noFill/>
        </p:spPr>
        <p:txBody>
          <a:bodyPr wrap="none" lIns="179277" tIns="143422" rIns="179277" bIns="143422" rtlCol="0">
            <a:spAutoFit/>
          </a:bodyPr>
          <a:lstStyle/>
          <a:p>
            <a:pPr>
              <a:lnSpc>
                <a:spcPct val="90000"/>
              </a:lnSpc>
              <a:spcAft>
                <a:spcPts val="588"/>
              </a:spcAft>
            </a:pPr>
            <a:r>
              <a:rPr lang="en-US" sz="1400" dirty="0" err="1">
                <a:solidFill>
                  <a:schemeClr val="accent2"/>
                </a:solidFill>
              </a:rPr>
              <a:t>createId</a:t>
            </a:r>
            <a:r>
              <a:rPr lang="en-US" sz="1400" dirty="0">
                <a:solidFill>
                  <a:schemeClr val="accent2"/>
                </a:solidFill>
              </a:rPr>
              <a:t>()</a:t>
            </a:r>
          </a:p>
        </p:txBody>
      </p:sp>
    </p:spTree>
    <p:extLst>
      <p:ext uri="{BB962C8B-B14F-4D97-AF65-F5344CB8AC3E}">
        <p14:creationId xmlns:p14="http://schemas.microsoft.com/office/powerpoint/2010/main" val="774797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p:bldP spid="19" grpId="0"/>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Server Registration</a:t>
            </a:r>
            <a:endParaRPr lang="en-US" dirty="0"/>
          </a:p>
        </p:txBody>
      </p:sp>
      <p:sp>
        <p:nvSpPr>
          <p:cNvPr id="3" name="Subtitle 2"/>
          <p:cNvSpPr>
            <a:spLocks noGrp="1"/>
          </p:cNvSpPr>
          <p:nvPr>
            <p:ph type="subTitle" idx="1"/>
          </p:nvPr>
        </p:nvSpPr>
        <p:spPr/>
        <p:txBody>
          <a:bodyPr>
            <a:normAutofit/>
          </a:bodyPr>
          <a:lstStyle/>
          <a:p>
            <a:endParaRPr lang="en-US" sz="4400" dirty="0">
              <a:latin typeface="+mj-lt"/>
            </a:endParaRPr>
          </a:p>
        </p:txBody>
      </p:sp>
    </p:spTree>
    <p:extLst>
      <p:ext uri="{BB962C8B-B14F-4D97-AF65-F5344CB8AC3E}">
        <p14:creationId xmlns:p14="http://schemas.microsoft.com/office/powerpoint/2010/main" val="270512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Push Notifications are BIG</a:t>
            </a:r>
            <a:endParaRPr lang="en-US" dirty="0"/>
          </a:p>
        </p:txBody>
      </p:sp>
      <p:sp>
        <p:nvSpPr>
          <p:cNvPr id="4" name="Rectangle 3"/>
          <p:cNvSpPr/>
          <p:nvPr/>
        </p:nvSpPr>
        <p:spPr bwMode="auto">
          <a:xfrm>
            <a:off x="269240" y="1456607"/>
            <a:ext cx="3675302" cy="224135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77" tIns="143422" rIns="179277" bIns="14342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00" dirty="0">
                <a:gradFill>
                  <a:gsLst>
                    <a:gs pos="0">
                      <a:srgbClr val="FFFFFF"/>
                    </a:gs>
                    <a:gs pos="100000">
                      <a:srgbClr val="FFFFFF"/>
                    </a:gs>
                  </a:gsLst>
                  <a:lin ang="5400000" scaled="0"/>
                </a:gradFill>
                <a:ea typeface="Segoe UI" pitchFamily="34" charset="0"/>
                <a:cs typeface="Segoe UI" pitchFamily="34" charset="0"/>
              </a:rPr>
              <a:t>Provide </a:t>
            </a:r>
            <a:r>
              <a:rPr lang="en-US" sz="3500" dirty="0" smtClean="0">
                <a:gradFill>
                  <a:gsLst>
                    <a:gs pos="0">
                      <a:srgbClr val="FFFFFF"/>
                    </a:gs>
                    <a:gs pos="100000">
                      <a:srgbClr val="FFFFFF"/>
                    </a:gs>
                  </a:gsLst>
                  <a:lin ang="5400000" scaled="0"/>
                </a:gradFill>
                <a:ea typeface="Segoe UI" pitchFamily="34" charset="0"/>
                <a:cs typeface="Segoe UI" pitchFamily="34" charset="0"/>
              </a:rPr>
              <a:t>proactive updates </a:t>
            </a:r>
            <a:r>
              <a:rPr lang="en-US" sz="3500" dirty="0">
                <a:gradFill>
                  <a:gsLst>
                    <a:gs pos="0">
                      <a:srgbClr val="FFFFFF"/>
                    </a:gs>
                    <a:gs pos="100000">
                      <a:srgbClr val="FFFFFF"/>
                    </a:gs>
                  </a:gsLst>
                  <a:lin ang="5400000" scaled="0"/>
                </a:gradFill>
                <a:ea typeface="Segoe UI" pitchFamily="34" charset="0"/>
                <a:cs typeface="Segoe UI" pitchFamily="34" charset="0"/>
              </a:rPr>
              <a:t>to users</a:t>
            </a:r>
          </a:p>
        </p:txBody>
      </p:sp>
      <p:sp>
        <p:nvSpPr>
          <p:cNvPr id="6" name="Rectangle 5"/>
          <p:cNvSpPr/>
          <p:nvPr/>
        </p:nvSpPr>
        <p:spPr bwMode="auto">
          <a:xfrm>
            <a:off x="4303169" y="1456607"/>
            <a:ext cx="3675302" cy="22413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77" tIns="143422" rIns="179277" bIns="14342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00" dirty="0">
                <a:gradFill>
                  <a:gsLst>
                    <a:gs pos="0">
                      <a:srgbClr val="FFFFFF"/>
                    </a:gs>
                    <a:gs pos="100000">
                      <a:srgbClr val="FFFFFF"/>
                    </a:gs>
                  </a:gsLst>
                  <a:lin ang="5400000" scaled="0"/>
                </a:gradFill>
                <a:ea typeface="Segoe UI" pitchFamily="34" charset="0"/>
                <a:cs typeface="Segoe UI" pitchFamily="34" charset="0"/>
              </a:rPr>
              <a:t>Alert users when app isn’t running</a:t>
            </a:r>
          </a:p>
        </p:txBody>
      </p:sp>
      <p:sp>
        <p:nvSpPr>
          <p:cNvPr id="7" name="Rectangle 6"/>
          <p:cNvSpPr/>
          <p:nvPr/>
        </p:nvSpPr>
        <p:spPr bwMode="auto">
          <a:xfrm>
            <a:off x="8337036" y="1456607"/>
            <a:ext cx="3675302" cy="224135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77" tIns="143422" rIns="179277" bIns="14342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00" dirty="0">
                <a:gradFill>
                  <a:gsLst>
                    <a:gs pos="0">
                      <a:srgbClr val="FFFFFF"/>
                    </a:gs>
                    <a:gs pos="100000">
                      <a:srgbClr val="FFFFFF"/>
                    </a:gs>
                  </a:gsLst>
                  <a:lin ang="5400000" scaled="0"/>
                </a:gradFill>
                <a:ea typeface="Segoe UI" pitchFamily="34" charset="0"/>
                <a:cs typeface="Segoe UI" pitchFamily="34" charset="0"/>
              </a:rPr>
              <a:t>Trigger background sync</a:t>
            </a:r>
          </a:p>
        </p:txBody>
      </p:sp>
      <p:sp>
        <p:nvSpPr>
          <p:cNvPr id="8" name="Rectangle 7"/>
          <p:cNvSpPr/>
          <p:nvPr/>
        </p:nvSpPr>
        <p:spPr bwMode="auto">
          <a:xfrm>
            <a:off x="1793208" y="4773813"/>
            <a:ext cx="8784867" cy="8965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77" tIns="143422" rIns="179277" bIns="14342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900" b="1" dirty="0">
                <a:gradFill>
                  <a:gsLst>
                    <a:gs pos="0">
                      <a:srgbClr val="FFFFFF"/>
                    </a:gs>
                    <a:gs pos="100000">
                      <a:srgbClr val="FFFFFF"/>
                    </a:gs>
                  </a:gsLst>
                  <a:lin ang="5400000" scaled="0"/>
                </a:gradFill>
                <a:ea typeface="Segoe UI" pitchFamily="34" charset="0"/>
                <a:cs typeface="Segoe UI" pitchFamily="34" charset="0"/>
              </a:rPr>
              <a:t>Pull users back into your apps!</a:t>
            </a:r>
          </a:p>
        </p:txBody>
      </p:sp>
    </p:spTree>
    <p:extLst>
      <p:ext uri="{BB962C8B-B14F-4D97-AF65-F5344CB8AC3E}">
        <p14:creationId xmlns:p14="http://schemas.microsoft.com/office/powerpoint/2010/main" val="967105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Push-to-Sync</a:t>
            </a:r>
            <a:endParaRPr lang="en-US" sz="8800" dirty="0">
              <a:solidFill>
                <a:schemeClr val="bg1"/>
              </a:solidFill>
            </a:endParaRPr>
          </a:p>
        </p:txBody>
      </p:sp>
    </p:spTree>
    <p:extLst>
      <p:ext uri="{BB962C8B-B14F-4D97-AF65-F5344CB8AC3E}">
        <p14:creationId xmlns:p14="http://schemas.microsoft.com/office/powerpoint/2010/main" val="2659024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69239" y="1189177"/>
            <a:ext cx="11653523" cy="3385850"/>
          </a:xfrm>
          <a:prstGeom prst="rect">
            <a:avLst/>
          </a:prstGeom>
        </p:spPr>
        <p:txBody>
          <a:bodyPr lIns="89639" tIns="44819" rIns="89639" bIns="44819">
            <a:normAutofit lnSpcReduction="10000"/>
          </a:bodyPr>
          <a:lstStyle/>
          <a:p>
            <a:r>
              <a:rPr lang="en-US" dirty="0" smtClean="0"/>
              <a:t>Different support on different platforms</a:t>
            </a:r>
          </a:p>
          <a:p>
            <a:pPr lvl="1"/>
            <a:r>
              <a:rPr lang="en-US" dirty="0" smtClean="0"/>
              <a:t>Windows / Windows Phone – Only Lock Screen Apps</a:t>
            </a:r>
          </a:p>
          <a:p>
            <a:pPr lvl="1"/>
            <a:r>
              <a:rPr lang="en-US" dirty="0" err="1" smtClean="0"/>
              <a:t>iOS</a:t>
            </a:r>
            <a:r>
              <a:rPr lang="en-US" dirty="0" smtClean="0"/>
              <a:t> – only </a:t>
            </a:r>
            <a:r>
              <a:rPr lang="en-US" dirty="0" err="1" smtClean="0"/>
              <a:t>iOS</a:t>
            </a:r>
            <a:r>
              <a:rPr lang="en-US" dirty="0" smtClean="0"/>
              <a:t> 7 and up</a:t>
            </a:r>
          </a:p>
          <a:p>
            <a:pPr lvl="1"/>
            <a:r>
              <a:rPr lang="en-US" dirty="0" smtClean="0"/>
              <a:t>Android / Kindle</a:t>
            </a:r>
          </a:p>
          <a:p>
            <a:r>
              <a:rPr lang="en-US" dirty="0" smtClean="0"/>
              <a:t>Useful in scenarios where push isn’t satisfactory</a:t>
            </a:r>
          </a:p>
          <a:p>
            <a:pPr lvl="1"/>
            <a:r>
              <a:rPr lang="en-US" dirty="0" smtClean="0"/>
              <a:t>Too much data to fit in payload</a:t>
            </a:r>
          </a:p>
          <a:p>
            <a:pPr lvl="1"/>
            <a:r>
              <a:rPr lang="en-US" dirty="0" smtClean="0"/>
              <a:t>Don’t want to send secure information through PNS</a:t>
            </a:r>
          </a:p>
        </p:txBody>
      </p:sp>
      <p:sp>
        <p:nvSpPr>
          <p:cNvPr id="3" name="Title 2"/>
          <p:cNvSpPr>
            <a:spLocks noGrp="1"/>
          </p:cNvSpPr>
          <p:nvPr>
            <p:ph type="title"/>
          </p:nvPr>
        </p:nvSpPr>
        <p:spPr/>
        <p:txBody>
          <a:bodyPr/>
          <a:lstStyle/>
          <a:p>
            <a:r>
              <a:rPr lang="en-US" dirty="0" smtClean="0"/>
              <a:t>Push-to-Sync</a:t>
            </a:r>
            <a:endParaRPr lang="en-US" dirty="0"/>
          </a:p>
        </p:txBody>
      </p:sp>
    </p:spTree>
    <p:extLst>
      <p:ext uri="{BB962C8B-B14F-4D97-AF65-F5344CB8AC3E}">
        <p14:creationId xmlns:p14="http://schemas.microsoft.com/office/powerpoint/2010/main" val="2738661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089518" y="2180068"/>
            <a:ext cx="2909577" cy="2909990"/>
          </a:xfrm>
          <a:prstGeom prst="rect">
            <a:avLst/>
          </a:prstGeom>
          <a:noFill/>
        </p:spPr>
      </p:pic>
      <p:sp>
        <p:nvSpPr>
          <p:cNvPr id="5" name="Title 1"/>
          <p:cNvSpPr txBox="1">
            <a:spLocks/>
          </p:cNvSpPr>
          <p:nvPr/>
        </p:nvSpPr>
        <p:spPr>
          <a:xfrm>
            <a:off x="4665230" y="2487169"/>
            <a:ext cx="6368612" cy="76270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8816" algn="l"/>
              </a:tabLst>
            </a:pPr>
            <a:r>
              <a:rPr lang="en-US" dirty="0">
                <a:solidFill>
                  <a:srgbClr val="FFFFFF">
                    <a:alpha val="99000"/>
                  </a:srgbClr>
                </a:solidFill>
              </a:rPr>
              <a:t>Notification Hubs</a:t>
            </a:r>
            <a:endParaRPr dirty="0">
              <a:solidFill>
                <a:srgbClr val="FFFFFF">
                  <a:alpha val="99000"/>
                </a:srgbClr>
              </a:solidFill>
            </a:endParaRPr>
          </a:p>
        </p:txBody>
      </p:sp>
      <p:sp>
        <p:nvSpPr>
          <p:cNvPr id="7" name="Content Placeholder 2"/>
          <p:cNvSpPr txBox="1">
            <a:spLocks/>
          </p:cNvSpPr>
          <p:nvPr/>
        </p:nvSpPr>
        <p:spPr>
          <a:xfrm>
            <a:off x="4688232" y="3286125"/>
            <a:ext cx="6379257" cy="2142319"/>
          </a:xfrm>
          <a:prstGeom prst="rect">
            <a:avLst/>
          </a:prstGeom>
        </p:spPr>
        <p:txBody>
          <a:bodyPr vert="horz"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9319" indent="-336145">
              <a:lnSpc>
                <a:spcPct val="100000"/>
              </a:lnSpc>
            </a:pPr>
            <a:r>
              <a:rPr lang="en-US" sz="2400" dirty="0">
                <a:solidFill>
                  <a:srgbClr val="FFFFFF">
                    <a:alpha val="99000"/>
                  </a:srgbClr>
                </a:solidFill>
                <a:latin typeface="Segoe UI"/>
              </a:rPr>
              <a:t>Cross-platform Push Notifications</a:t>
            </a:r>
          </a:p>
          <a:p>
            <a:pPr marL="339319" indent="-336145">
              <a:lnSpc>
                <a:spcPct val="100000"/>
              </a:lnSpc>
            </a:pPr>
            <a:r>
              <a:rPr lang="en-US" sz="2400" dirty="0">
                <a:solidFill>
                  <a:srgbClr val="FFFFFF">
                    <a:alpha val="99000"/>
                  </a:srgbClr>
                </a:solidFill>
                <a:latin typeface="Segoe UI"/>
              </a:rPr>
              <a:t>Highly scalable</a:t>
            </a:r>
          </a:p>
          <a:p>
            <a:pPr marL="339319" indent="-336145">
              <a:lnSpc>
                <a:spcPct val="100000"/>
              </a:lnSpc>
            </a:pPr>
            <a:r>
              <a:rPr lang="en-US" sz="2400" dirty="0">
                <a:solidFill>
                  <a:srgbClr val="FFFFFF">
                    <a:alpha val="99000"/>
                  </a:srgbClr>
                </a:solidFill>
                <a:latin typeface="Segoe UI"/>
              </a:rPr>
              <a:t>Managed</a:t>
            </a:r>
          </a:p>
          <a:p>
            <a:pPr marL="339319" indent="-336145">
              <a:lnSpc>
                <a:spcPct val="100000"/>
              </a:lnSpc>
            </a:pPr>
            <a:endParaRPr lang="en-US" sz="2400" dirty="0">
              <a:solidFill>
                <a:srgbClr val="FFFFFF">
                  <a:alpha val="99000"/>
                </a:srgbClr>
              </a:solidFill>
              <a:latin typeface="Segoe UI"/>
            </a:endParaRPr>
          </a:p>
          <a:p>
            <a:pPr marL="339319" indent="-336145">
              <a:lnSpc>
                <a:spcPct val="100000"/>
              </a:lnSpc>
            </a:pPr>
            <a:endParaRPr lang="en-US" sz="2400" dirty="0">
              <a:solidFill>
                <a:srgbClr val="FFFFFF">
                  <a:alpha val="99000"/>
                </a:srgbClr>
              </a:solidFill>
              <a:latin typeface="Segoe UI"/>
            </a:endParaRPr>
          </a:p>
        </p:txBody>
      </p:sp>
    </p:spTree>
    <p:extLst>
      <p:ext uri="{BB962C8B-B14F-4D97-AF65-F5344CB8AC3E}">
        <p14:creationId xmlns:p14="http://schemas.microsoft.com/office/powerpoint/2010/main" val="3515605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Autofit/>
          </a:bodyPr>
          <a:lstStyle/>
          <a:p>
            <a:r>
              <a:rPr lang="en-US" sz="2800" dirty="0" smtClean="0"/>
              <a:t>Get a FREE Microsoft Azure Trial Account:</a:t>
            </a:r>
          </a:p>
          <a:p>
            <a:pPr lvl="1"/>
            <a:r>
              <a:rPr lang="en-US" sz="2000" dirty="0" smtClean="0"/>
              <a:t>http://</a:t>
            </a:r>
            <a:r>
              <a:rPr lang="en-US" sz="2000" dirty="0" err="1" smtClean="0"/>
              <a:t>azure.microsoft.com</a:t>
            </a:r>
            <a:endParaRPr lang="en-US" sz="2000" dirty="0" smtClean="0"/>
          </a:p>
          <a:p>
            <a:r>
              <a:rPr lang="en-US" sz="2400" dirty="0" smtClean="0"/>
              <a:t>Check out Notification Hubs</a:t>
            </a:r>
          </a:p>
          <a:p>
            <a:pPr lvl="1"/>
            <a:r>
              <a:rPr lang="en-US" sz="2000" dirty="0" smtClean="0"/>
              <a:t>http://</a:t>
            </a:r>
            <a:r>
              <a:rPr lang="en-US" sz="2000" dirty="0" err="1" smtClean="0"/>
              <a:t>aka.ms</a:t>
            </a:r>
            <a:r>
              <a:rPr lang="en-US" sz="2000" dirty="0" smtClean="0"/>
              <a:t>/NH</a:t>
            </a:r>
          </a:p>
          <a:p>
            <a:r>
              <a:rPr lang="en-US" sz="2400" dirty="0" smtClean="0"/>
              <a:t>SDK Source Code on </a:t>
            </a:r>
            <a:r>
              <a:rPr lang="en-US" sz="2400" dirty="0" err="1" smtClean="0"/>
              <a:t>GitHub</a:t>
            </a:r>
            <a:endParaRPr lang="en-US" sz="2400" dirty="0"/>
          </a:p>
          <a:p>
            <a:pPr lvl="1"/>
            <a:r>
              <a:rPr lang="en-US" sz="2000" dirty="0"/>
              <a:t>https://</a:t>
            </a:r>
            <a:r>
              <a:rPr lang="en-US" sz="2000" dirty="0" err="1"/>
              <a:t>github.com</a:t>
            </a:r>
            <a:r>
              <a:rPr lang="en-US" sz="2000" dirty="0"/>
              <a:t>/Azure/azure</a:t>
            </a:r>
            <a:r>
              <a:rPr lang="en-US" sz="2000" dirty="0" smtClean="0"/>
              <a:t>-</a:t>
            </a:r>
            <a:r>
              <a:rPr lang="en-US" sz="2000" dirty="0" err="1" smtClean="0"/>
              <a:t>notificationhubs</a:t>
            </a:r>
            <a:endParaRPr lang="en-US" sz="2000" dirty="0" smtClean="0"/>
          </a:p>
          <a:p>
            <a:r>
              <a:rPr lang="en-US" sz="2400" dirty="0" smtClean="0"/>
              <a:t>Contact Details</a:t>
            </a:r>
          </a:p>
          <a:p>
            <a:pPr lvl="1"/>
            <a:r>
              <a:rPr lang="en-US" sz="2000" dirty="0" smtClean="0"/>
              <a:t>&lt;</a:t>
            </a:r>
            <a:r>
              <a:rPr lang="en-US" sz="2000" smtClean="0"/>
              <a:t>Contact Info&gt;</a:t>
            </a:r>
            <a:endParaRPr lang="en-US" sz="20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33</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91739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6912892" y="1992578"/>
            <a:ext cx="4545100"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smtClean="0">
                  <a:solidFill>
                    <a:srgbClr val="FFFFFF"/>
                  </a:solidFill>
                  <a:latin typeface="Segoe UI Light"/>
                </a:rPr>
                <a:t>Thanks!</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rgbClr val="11C1FF"/>
                  </a:solidFill>
                  <a:latin typeface="+mj-lt"/>
                </a:rPr>
                <a:t>Questions?</a:t>
              </a:r>
              <a:endParaRPr lang="en-US" sz="4000" dirty="0">
                <a:solidFill>
                  <a:srgbClr val="11C1FF"/>
                </a:solidFill>
                <a:latin typeface="+mj-lt"/>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3" y="1756196"/>
            <a:ext cx="2151489" cy="215148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3505" y="308587"/>
            <a:ext cx="1128328" cy="112832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87249" y="1177504"/>
            <a:ext cx="5283363" cy="440280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08781" y="5570973"/>
            <a:ext cx="578692" cy="578692"/>
          </a:xfrm>
          <a:prstGeom prst="rect">
            <a:avLst/>
          </a:prstGeom>
        </p:spPr>
      </p:pic>
    </p:spTree>
    <p:extLst>
      <p:ext uri="{BB962C8B-B14F-4D97-AF65-F5344CB8AC3E}">
        <p14:creationId xmlns:p14="http://schemas.microsoft.com/office/powerpoint/2010/main" val="356069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25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69239" y="1189177"/>
            <a:ext cx="11653523" cy="5381549"/>
          </a:xfrm>
          <a:prstGeom prst="rect">
            <a:avLst/>
          </a:prstGeom>
        </p:spPr>
        <p:txBody>
          <a:bodyPr lIns="89639" tIns="44819" rIns="89639" bIns="44819"/>
          <a:lstStyle/>
          <a:p>
            <a:r>
              <a:rPr lang="en-US" dirty="0" smtClean="0"/>
              <a:t>Emails</a:t>
            </a:r>
          </a:p>
          <a:p>
            <a:r>
              <a:rPr lang="en-US" dirty="0" smtClean="0"/>
              <a:t>Game updates</a:t>
            </a:r>
          </a:p>
          <a:p>
            <a:r>
              <a:rPr lang="en-US" dirty="0" smtClean="0"/>
              <a:t>Flight reminder</a:t>
            </a:r>
          </a:p>
          <a:p>
            <a:r>
              <a:rPr lang="en-US" dirty="0" smtClean="0"/>
              <a:t>Rental car reminder</a:t>
            </a:r>
          </a:p>
          <a:p>
            <a:r>
              <a:rPr lang="en-US" dirty="0" smtClean="0"/>
              <a:t>Appointments</a:t>
            </a:r>
          </a:p>
          <a:p>
            <a:r>
              <a:rPr lang="en-US" dirty="0" smtClean="0"/>
              <a:t>Video chat requests</a:t>
            </a:r>
          </a:p>
          <a:p>
            <a:r>
              <a:rPr lang="en-US" dirty="0" smtClean="0"/>
              <a:t>Data usage alerts</a:t>
            </a:r>
          </a:p>
          <a:p>
            <a:r>
              <a:rPr lang="en-US" dirty="0" smtClean="0"/>
              <a:t>Bills due</a:t>
            </a:r>
            <a:endParaRPr lang="en-US" dirty="0"/>
          </a:p>
        </p:txBody>
      </p:sp>
      <p:sp>
        <p:nvSpPr>
          <p:cNvPr id="3" name="Title 2"/>
          <p:cNvSpPr>
            <a:spLocks noGrp="1"/>
          </p:cNvSpPr>
          <p:nvPr>
            <p:ph type="title"/>
          </p:nvPr>
        </p:nvSpPr>
        <p:spPr/>
        <p:txBody>
          <a:bodyPr/>
          <a:lstStyle/>
          <a:p>
            <a:r>
              <a:rPr lang="en-US" dirty="0" smtClean="0"/>
              <a:t>Common Push Notifications</a:t>
            </a:r>
            <a:endParaRPr lang="en-US" dirty="0"/>
          </a:p>
        </p:txBody>
      </p:sp>
    </p:spTree>
    <p:extLst>
      <p:ext uri="{BB962C8B-B14F-4D97-AF65-F5344CB8AC3E}">
        <p14:creationId xmlns:p14="http://schemas.microsoft.com/office/powerpoint/2010/main" val="750056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Challenges of push notifications</a:t>
            </a:r>
            <a:endParaRPr lang="en-US" dirty="0"/>
          </a:p>
        </p:txBody>
      </p:sp>
      <p:sp>
        <p:nvSpPr>
          <p:cNvPr id="4" name="Text Placeholder 3"/>
          <p:cNvSpPr>
            <a:spLocks noGrp="1"/>
          </p:cNvSpPr>
          <p:nvPr>
            <p:ph type="body" sz="quarter" idx="10"/>
          </p:nvPr>
        </p:nvSpPr>
        <p:spPr>
          <a:xfrm>
            <a:off x="275465" y="1668462"/>
            <a:ext cx="11885514" cy="4336572"/>
          </a:xfrm>
        </p:spPr>
        <p:txBody>
          <a:bodyPr/>
          <a:lstStyle/>
          <a:p>
            <a:pPr marL="0" indent="0">
              <a:buNone/>
            </a:pPr>
            <a:r>
              <a:rPr lang="en-US" dirty="0" smtClean="0">
                <a:solidFill>
                  <a:srgbClr val="70AD47"/>
                </a:solidFill>
              </a:rPr>
              <a:t>Platform dependency</a:t>
            </a:r>
          </a:p>
          <a:p>
            <a:pPr marL="336080" lvl="1" indent="-336080"/>
            <a:r>
              <a:rPr lang="en-US" sz="1800" dirty="0"/>
              <a:t>Different communication protocols to PNS’ (e.g. HTTP </a:t>
            </a:r>
            <a:r>
              <a:rPr lang="en-US" sz="1800" dirty="0" err="1"/>
              <a:t>vs</a:t>
            </a:r>
            <a:r>
              <a:rPr lang="en-US" sz="1800" dirty="0"/>
              <a:t> TCP, xml payload </a:t>
            </a:r>
            <a:r>
              <a:rPr lang="en-US" sz="1800" dirty="0" err="1"/>
              <a:t>vs</a:t>
            </a:r>
            <a:r>
              <a:rPr lang="en-US" sz="1800" dirty="0"/>
              <a:t> </a:t>
            </a:r>
            <a:r>
              <a:rPr lang="en-US" sz="1800" dirty="0" err="1"/>
              <a:t>json</a:t>
            </a:r>
            <a:r>
              <a:rPr lang="en-US" sz="1800" dirty="0"/>
              <a:t> payload)</a:t>
            </a:r>
          </a:p>
          <a:p>
            <a:pPr marL="336080" lvl="1" indent="-336080"/>
            <a:r>
              <a:rPr lang="en-US" sz="1800" dirty="0"/>
              <a:t>Different presentation formats and capabilities (tiles </a:t>
            </a:r>
            <a:r>
              <a:rPr lang="en-US" sz="1800" dirty="0" err="1"/>
              <a:t>vs</a:t>
            </a:r>
            <a:r>
              <a:rPr lang="en-US" sz="1800" dirty="0"/>
              <a:t> toasts </a:t>
            </a:r>
            <a:r>
              <a:rPr lang="en-US" sz="1800" dirty="0" err="1"/>
              <a:t>vs</a:t>
            </a:r>
            <a:r>
              <a:rPr lang="en-US" sz="1800" dirty="0"/>
              <a:t> badges)</a:t>
            </a:r>
          </a:p>
          <a:p>
            <a:pPr marL="0" indent="0">
              <a:buNone/>
            </a:pPr>
            <a:r>
              <a:rPr lang="en-US" dirty="0" smtClean="0">
                <a:solidFill>
                  <a:schemeClr val="accent2"/>
                </a:solidFill>
              </a:rPr>
              <a:t>Routing</a:t>
            </a:r>
          </a:p>
          <a:p>
            <a:pPr marL="336080" lvl="1" indent="-336080"/>
            <a:r>
              <a:rPr lang="en-US" sz="1800" dirty="0"/>
              <a:t>PNS’ provide a way to send a message to a device/channel</a:t>
            </a:r>
          </a:p>
          <a:p>
            <a:pPr marL="336080" lvl="1" indent="-336080"/>
            <a:r>
              <a:rPr lang="en-US" sz="1800" dirty="0"/>
              <a:t>Usually notifications are targeted at users or interest groups (e.g. employees assigned to a customer account)</a:t>
            </a:r>
          </a:p>
          <a:p>
            <a:pPr marL="336080" lvl="1" indent="-336080"/>
            <a:r>
              <a:rPr lang="en-US" sz="1800" dirty="0"/>
              <a:t>App back-end has to maintain a registry associating device handles to interest groups/users</a:t>
            </a:r>
          </a:p>
          <a:p>
            <a:pPr marL="0" indent="0">
              <a:buNone/>
            </a:pPr>
            <a:r>
              <a:rPr lang="en-US" dirty="0">
                <a:solidFill>
                  <a:schemeClr val="accent4"/>
                </a:solidFill>
              </a:rPr>
              <a:t>Scale</a:t>
            </a:r>
          </a:p>
          <a:p>
            <a:pPr marL="336080" lvl="1" indent="-336080"/>
            <a:r>
              <a:rPr lang="en-US" sz="1800" dirty="0"/>
              <a:t>App back-end has to store current handles for each device </a:t>
            </a:r>
            <a:r>
              <a:rPr lang="en-US" sz="1800" dirty="0">
                <a:sym typeface="Wingdings" panose="05000000000000000000" pitchFamily="2" charset="2"/>
              </a:rPr>
              <a:t> </a:t>
            </a:r>
            <a:r>
              <a:rPr lang="en-US" sz="1800" dirty="0"/>
              <a:t>high storage and VM costs</a:t>
            </a:r>
          </a:p>
          <a:p>
            <a:pPr marL="336080" lvl="1" indent="-336080"/>
            <a:r>
              <a:rPr lang="en-US" sz="1800" dirty="0"/>
              <a:t>Broadcast to millions of devices with low latency requires parallelization (DB ad VM)</a:t>
            </a:r>
          </a:p>
        </p:txBody>
      </p:sp>
    </p:spTree>
    <p:extLst>
      <p:ext uri="{BB962C8B-B14F-4D97-AF65-F5344CB8AC3E}">
        <p14:creationId xmlns:p14="http://schemas.microsoft.com/office/powerpoint/2010/main" val="139226652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Notification Lifecycle</a:t>
            </a:r>
            <a:endParaRPr lang="en-US" dirty="0"/>
          </a:p>
        </p:txBody>
      </p:sp>
      <p:sp>
        <p:nvSpPr>
          <p:cNvPr id="3" name="Content Placeholder 2"/>
          <p:cNvSpPr>
            <a:spLocks noGrp="1"/>
          </p:cNvSpPr>
          <p:nvPr>
            <p:ph idx="4294967295"/>
          </p:nvPr>
        </p:nvSpPr>
        <p:spPr>
          <a:xfrm>
            <a:off x="560798" y="1482812"/>
            <a:ext cx="11079822" cy="4419734"/>
          </a:xfrm>
          <a:prstGeom prst="rect">
            <a:avLst/>
          </a:prstGeom>
        </p:spPr>
        <p:txBody>
          <a:bodyPr lIns="91432" tIns="45715" rIns="91432" bIns="45715">
            <a:normAutofit/>
          </a:bodyPr>
          <a:lstStyle/>
          <a:p>
            <a:pPr marL="514302" indent="-514302">
              <a:buFont typeface="+mj-lt"/>
              <a:buAutoNum type="arabicPeriod"/>
            </a:pPr>
            <a:r>
              <a:rPr lang="en-US" sz="2800" dirty="0"/>
              <a:t>App registers with provider</a:t>
            </a:r>
          </a:p>
          <a:p>
            <a:pPr marL="514302" indent="-514302">
              <a:buFont typeface="+mj-lt"/>
              <a:buAutoNum type="arabicPeriod"/>
            </a:pPr>
            <a:r>
              <a:rPr lang="en-US" sz="2800" dirty="0"/>
              <a:t>App gets token</a:t>
            </a:r>
          </a:p>
          <a:p>
            <a:pPr marL="514302" indent="-514302">
              <a:buFont typeface="+mj-lt"/>
              <a:buAutoNum type="arabicPeriod"/>
            </a:pPr>
            <a:r>
              <a:rPr lang="en-US" sz="2800" dirty="0"/>
              <a:t>App sends token to backend</a:t>
            </a:r>
          </a:p>
          <a:p>
            <a:pPr marL="514302" indent="-514302">
              <a:buFont typeface="+mj-lt"/>
              <a:buAutoNum type="arabicPeriod"/>
            </a:pPr>
            <a:r>
              <a:rPr lang="en-US" sz="2800" dirty="0"/>
              <a:t>Push requested</a:t>
            </a:r>
          </a:p>
          <a:p>
            <a:pPr marL="514302" indent="-514302">
              <a:buFont typeface="+mj-lt"/>
              <a:buAutoNum type="arabicPeriod"/>
            </a:pPr>
            <a:r>
              <a:rPr lang="en-US" sz="2800" dirty="0"/>
              <a:t>Backend delivers push to provider</a:t>
            </a:r>
          </a:p>
          <a:p>
            <a:pPr marL="514302" indent="-514302">
              <a:buFont typeface="+mj-lt"/>
              <a:buAutoNum type="arabicPeriod"/>
            </a:pPr>
            <a:r>
              <a:rPr lang="en-US" sz="2800" dirty="0"/>
              <a:t>Provider pushes to device</a:t>
            </a:r>
          </a:p>
        </p:txBody>
      </p:sp>
      <p:sp>
        <p:nvSpPr>
          <p:cNvPr id="4" name="Slide Number Placeholder 3"/>
          <p:cNvSpPr>
            <a:spLocks noGrp="1"/>
          </p:cNvSpPr>
          <p:nvPr>
            <p:ph type="sldNum" sz="quarter" idx="4294967295"/>
          </p:nvPr>
        </p:nvSpPr>
        <p:spPr>
          <a:xfrm>
            <a:off x="8897421" y="6256216"/>
            <a:ext cx="2743200" cy="365125"/>
          </a:xfrm>
          <a:prstGeom prst="rect">
            <a:avLst/>
          </a:prstGeom>
        </p:spPr>
        <p:txBody>
          <a:bodyPr lIns="91432" tIns="45715" rIns="91432" bIns="45715"/>
          <a:lstStyle/>
          <a:p>
            <a:fld id="{0A164282-434E-41D4-9582-783D542A7B68}" type="slidenum">
              <a:rPr lang="en-US" smtClean="0"/>
              <a:pPr/>
              <a:t>6</a:t>
            </a:fld>
            <a:endParaRPr lang="en-US"/>
          </a:p>
        </p:txBody>
      </p:sp>
      <p:grpSp>
        <p:nvGrpSpPr>
          <p:cNvPr id="5" name="Group 4"/>
          <p:cNvGrpSpPr/>
          <p:nvPr/>
        </p:nvGrpSpPr>
        <p:grpSpPr>
          <a:xfrm>
            <a:off x="10879138" y="2514740"/>
            <a:ext cx="1153879" cy="1783785"/>
            <a:chOff x="10550594" y="2514600"/>
            <a:chExt cx="1154043" cy="1784038"/>
          </a:xfrm>
        </p:grpSpPr>
        <p:sp>
          <p:nvSpPr>
            <p:cNvPr id="6" name="TextBox 5"/>
            <p:cNvSpPr txBox="1"/>
            <p:nvPr/>
          </p:nvSpPr>
          <p:spPr>
            <a:xfrm>
              <a:off x="10550594" y="3594217"/>
              <a:ext cx="1154043" cy="704421"/>
            </a:xfrm>
            <a:prstGeom prst="rect">
              <a:avLst/>
            </a:prstGeom>
            <a:noFill/>
          </p:spPr>
          <p:txBody>
            <a:bodyPr wrap="square" lIns="0" tIns="0" rIns="0" bIns="0" rtlCol="0">
              <a:spAutoFit/>
            </a:bodyPr>
            <a:lstStyle/>
            <a:p>
              <a:pPr algn="ctr" defTabSz="932329"/>
              <a:r>
                <a:rPr lang="en-US" sz="1500" dirty="0">
                  <a:solidFill>
                    <a:schemeClr val="bg1"/>
                  </a:solidFill>
                  <a:latin typeface="Segoe" pitchFamily="34" charset="0"/>
                </a:rPr>
                <a:t>Platform</a:t>
              </a:r>
            </a:p>
            <a:p>
              <a:pPr algn="ctr" defTabSz="932329"/>
              <a:r>
                <a:rPr lang="en-US" sz="1500" dirty="0">
                  <a:solidFill>
                    <a:schemeClr val="bg1"/>
                  </a:solidFill>
                  <a:latin typeface="Segoe" pitchFamily="34" charset="0"/>
                </a:rPr>
                <a:t>Notification</a:t>
              </a:r>
            </a:p>
            <a:p>
              <a:pPr algn="ctr" defTabSz="932329"/>
              <a:r>
                <a:rPr lang="en-US" sz="1500" dirty="0">
                  <a:solidFill>
                    <a:schemeClr val="bg1"/>
                  </a:solidFill>
                  <a:latin typeface="Segoe" pitchFamily="34" charset="0"/>
                </a:rPr>
                <a:t>Service</a:t>
              </a:r>
            </a:p>
          </p:txBody>
        </p:sp>
        <p:sp>
          <p:nvSpPr>
            <p:cNvPr id="7" name="Freeform 61"/>
            <p:cNvSpPr>
              <a:spLocks noEditPoints="1"/>
            </p:cNvSpPr>
            <p:nvPr/>
          </p:nvSpPr>
          <p:spPr bwMode="auto">
            <a:xfrm>
              <a:off x="10700678" y="2514600"/>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solidFill>
            <a:ln>
              <a:noFill/>
            </a:ln>
          </p:spPr>
          <p:txBody>
            <a:bodyPr vert="horz" wrap="square" lIns="124330" tIns="62165" rIns="124330" bIns="62165" numCol="1" anchor="t" anchorCtr="0" compatLnSpc="1">
              <a:prstTxWarp prst="textNoShape">
                <a:avLst/>
              </a:prstTxWarp>
            </a:bodyPr>
            <a:lstStyle/>
            <a:p>
              <a:pPr defTabSz="932329"/>
              <a:endParaRPr lang="en-US" sz="1900">
                <a:solidFill>
                  <a:prstClr val="white"/>
                </a:solidFill>
              </a:endParaRPr>
            </a:p>
          </p:txBody>
        </p:sp>
      </p:grpSp>
      <p:cxnSp>
        <p:nvCxnSpPr>
          <p:cNvPr id="8" name="Straight Arrow Connector 7"/>
          <p:cNvCxnSpPr/>
          <p:nvPr/>
        </p:nvCxnSpPr>
        <p:spPr>
          <a:xfrm>
            <a:off x="9171042" y="2085811"/>
            <a:ext cx="1708094" cy="877228"/>
          </a:xfrm>
          <a:prstGeom prst="straightConnector1">
            <a:avLst/>
          </a:prstGeom>
          <a:ln w="38100">
            <a:solidFill>
              <a:schemeClr val="accent6"/>
            </a:solidFill>
            <a:headEnd type="none"/>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a:off x="8736199" y="2622365"/>
            <a:ext cx="6711" cy="1676160"/>
          </a:xfrm>
          <a:prstGeom prst="straightConnector1">
            <a:avLst/>
          </a:prstGeom>
          <a:ln w="38100">
            <a:solidFill>
              <a:schemeClr val="accent6"/>
            </a:solidFill>
            <a:headEnd type="none"/>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p:nvPr/>
        </p:nvCxnSpPr>
        <p:spPr>
          <a:xfrm flipV="1">
            <a:off x="9171042" y="3480510"/>
            <a:ext cx="1708094" cy="1142839"/>
          </a:xfrm>
          <a:prstGeom prst="straightConnector1">
            <a:avLst/>
          </a:prstGeom>
          <a:ln w="38100">
            <a:solidFill>
              <a:schemeClr val="accent2"/>
            </a:solidFill>
            <a:headEnd type="none"/>
            <a:tailEnd type="triangle"/>
          </a:ln>
        </p:spPr>
        <p:style>
          <a:lnRef idx="3">
            <a:schemeClr val="accent3"/>
          </a:lnRef>
          <a:fillRef idx="0">
            <a:schemeClr val="accent3"/>
          </a:fillRef>
          <a:effectRef idx="2">
            <a:schemeClr val="accent3"/>
          </a:effectRef>
          <a:fontRef idx="minor">
            <a:schemeClr val="tx1"/>
          </a:fontRef>
        </p:style>
      </p:cxnSp>
      <p:cxnSp>
        <p:nvCxnSpPr>
          <p:cNvPr id="11" name="Straight Arrow Connector 10"/>
          <p:cNvCxnSpPr/>
          <p:nvPr/>
        </p:nvCxnSpPr>
        <p:spPr>
          <a:xfrm flipH="1" flipV="1">
            <a:off x="9171043" y="1875295"/>
            <a:ext cx="1752076" cy="872035"/>
          </a:xfrm>
          <a:prstGeom prst="straightConnector1">
            <a:avLst/>
          </a:prstGeom>
          <a:ln w="38100">
            <a:solidFill>
              <a:schemeClr val="accent2"/>
            </a:solidFill>
            <a:headEnd type="none"/>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p:cNvCxnSpPr/>
          <p:nvPr/>
        </p:nvCxnSpPr>
        <p:spPr>
          <a:xfrm flipH="1">
            <a:off x="9276847" y="3657577"/>
            <a:ext cx="1652984" cy="1098828"/>
          </a:xfrm>
          <a:prstGeom prst="straightConnector1">
            <a:avLst/>
          </a:prstGeom>
          <a:ln w="38100">
            <a:solidFill>
              <a:schemeClr val="accent3">
                <a:alpha val="50000"/>
              </a:schemeClr>
            </a:solidFill>
            <a:headEnd type="none"/>
            <a:tailEnd type="triangle"/>
          </a:ln>
        </p:spPr>
        <p:style>
          <a:lnRef idx="3">
            <a:schemeClr val="accent4"/>
          </a:lnRef>
          <a:fillRef idx="0">
            <a:schemeClr val="accent4"/>
          </a:fillRef>
          <a:effectRef idx="2">
            <a:schemeClr val="accent4"/>
          </a:effectRef>
          <a:fontRef idx="minor">
            <a:schemeClr val="tx1"/>
          </a:fontRef>
        </p:style>
      </p:cxnSp>
      <p:grpSp>
        <p:nvGrpSpPr>
          <p:cNvPr id="13" name="Group 12"/>
          <p:cNvGrpSpPr/>
          <p:nvPr/>
        </p:nvGrpSpPr>
        <p:grpSpPr>
          <a:xfrm>
            <a:off x="8122967" y="4343280"/>
            <a:ext cx="1230069" cy="1234956"/>
            <a:chOff x="7794034" y="4343400"/>
            <a:chExt cx="1230243" cy="1235131"/>
          </a:xfrm>
          <a:solidFill>
            <a:schemeClr val="tx1"/>
          </a:solidFill>
        </p:grpSpPr>
        <p:sp>
          <p:nvSpPr>
            <p:cNvPr id="14" name="Freeform 80"/>
            <p:cNvSpPr>
              <a:spLocks noEditPoints="1"/>
            </p:cNvSpPr>
            <p:nvPr/>
          </p:nvSpPr>
          <p:spPr bwMode="auto">
            <a:xfrm>
              <a:off x="7972447" y="4343400"/>
              <a:ext cx="869811" cy="91440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endParaRPr lang="en-US" sz="1900">
                <a:solidFill>
                  <a:schemeClr val="bg1"/>
                </a:solidFill>
              </a:endParaRPr>
            </a:p>
          </p:txBody>
        </p:sp>
        <p:sp>
          <p:nvSpPr>
            <p:cNvPr id="15" name="TextBox 14"/>
            <p:cNvSpPr txBox="1"/>
            <p:nvPr/>
          </p:nvSpPr>
          <p:spPr>
            <a:xfrm>
              <a:off x="7794034" y="5343724"/>
              <a:ext cx="1230243" cy="234807"/>
            </a:xfrm>
            <a:prstGeom prst="rect">
              <a:avLst/>
            </a:prstGeom>
            <a:noFill/>
          </p:spPr>
          <p:txBody>
            <a:bodyPr wrap="square" lIns="0" tIns="0" rIns="0" bIns="0" rtlCol="0">
              <a:spAutoFit/>
            </a:bodyPr>
            <a:lstStyle/>
            <a:p>
              <a:pPr algn="ctr" defTabSz="932329"/>
              <a:r>
                <a:rPr lang="en-US" sz="1500" dirty="0">
                  <a:solidFill>
                    <a:srgbClr val="FFFFFF"/>
                  </a:solidFill>
                  <a:latin typeface="Segoe" pitchFamily="34" charset="0"/>
                </a:rPr>
                <a:t>App back-end</a:t>
              </a:r>
            </a:p>
          </p:txBody>
        </p:sp>
      </p:grpSp>
      <p:sp>
        <p:nvSpPr>
          <p:cNvPr id="16" name="Rounded Rectangle 6"/>
          <p:cNvSpPr/>
          <p:nvPr/>
        </p:nvSpPr>
        <p:spPr bwMode="auto">
          <a:xfrm>
            <a:off x="8553916" y="1698546"/>
            <a:ext cx="434519" cy="704980"/>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21887" tIns="60943" rIns="121887" bIns="60943" numCol="1" rtlCol="0" anchor="ctr" anchorCtr="0" compatLnSpc="1">
            <a:prstTxWarp prst="textNoShape">
              <a:avLst/>
            </a:prstTxWarp>
          </a:bodyPr>
          <a:lstStyle/>
          <a:p>
            <a:pPr defTabSz="822718"/>
            <a:endParaRPr lang="en-US" sz="2300" spc="-134" dirty="0">
              <a:solidFill>
                <a:prstClr val="white"/>
              </a:solidFill>
              <a:latin typeface="Segoe Light" pitchFamily="34" charset="0"/>
            </a:endParaRPr>
          </a:p>
        </p:txBody>
      </p:sp>
    </p:spTree>
    <p:extLst>
      <p:ext uri="{BB962C8B-B14F-4D97-AF65-F5344CB8AC3E}">
        <p14:creationId xmlns:p14="http://schemas.microsoft.com/office/powerpoint/2010/main" val="107882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089518" y="2180068"/>
            <a:ext cx="2909577" cy="2909990"/>
          </a:xfrm>
          <a:prstGeom prst="rect">
            <a:avLst/>
          </a:prstGeom>
          <a:noFill/>
        </p:spPr>
      </p:pic>
      <p:sp>
        <p:nvSpPr>
          <p:cNvPr id="5" name="Title 1"/>
          <p:cNvSpPr txBox="1">
            <a:spLocks/>
          </p:cNvSpPr>
          <p:nvPr/>
        </p:nvSpPr>
        <p:spPr>
          <a:xfrm>
            <a:off x="4665230" y="2487169"/>
            <a:ext cx="6368612" cy="76270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8816" algn="l"/>
              </a:tabLst>
            </a:pPr>
            <a:r>
              <a:rPr lang="en-US" dirty="0">
                <a:solidFill>
                  <a:srgbClr val="FFFFFF">
                    <a:alpha val="99000"/>
                  </a:srgbClr>
                </a:solidFill>
              </a:rPr>
              <a:t>Notification Hubs</a:t>
            </a:r>
            <a:endParaRPr dirty="0">
              <a:solidFill>
                <a:srgbClr val="FFFFFF">
                  <a:alpha val="99000"/>
                </a:srgbClr>
              </a:solidFill>
            </a:endParaRPr>
          </a:p>
        </p:txBody>
      </p:sp>
      <p:sp>
        <p:nvSpPr>
          <p:cNvPr id="7" name="Content Placeholder 2"/>
          <p:cNvSpPr txBox="1">
            <a:spLocks/>
          </p:cNvSpPr>
          <p:nvPr/>
        </p:nvSpPr>
        <p:spPr>
          <a:xfrm>
            <a:off x="4688232" y="3286125"/>
            <a:ext cx="6379257" cy="2142319"/>
          </a:xfrm>
          <a:prstGeom prst="rect">
            <a:avLst/>
          </a:prstGeom>
        </p:spPr>
        <p:txBody>
          <a:bodyPr vert="horz"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9319" indent="-336145">
              <a:lnSpc>
                <a:spcPct val="100000"/>
              </a:lnSpc>
            </a:pPr>
            <a:r>
              <a:rPr lang="en-US" sz="2400" dirty="0">
                <a:solidFill>
                  <a:srgbClr val="FFFFFF">
                    <a:alpha val="99000"/>
                  </a:srgbClr>
                </a:solidFill>
                <a:latin typeface="Segoe UI"/>
              </a:rPr>
              <a:t>Cross-platform Push Notifications</a:t>
            </a:r>
          </a:p>
          <a:p>
            <a:pPr marL="339319" indent="-336145">
              <a:lnSpc>
                <a:spcPct val="100000"/>
              </a:lnSpc>
            </a:pPr>
            <a:r>
              <a:rPr lang="en-US" sz="2400" dirty="0">
                <a:solidFill>
                  <a:srgbClr val="FFFFFF">
                    <a:alpha val="99000"/>
                  </a:srgbClr>
                </a:solidFill>
                <a:latin typeface="Segoe UI"/>
              </a:rPr>
              <a:t>Highly scalable</a:t>
            </a:r>
          </a:p>
          <a:p>
            <a:pPr marL="339319" indent="-336145">
              <a:lnSpc>
                <a:spcPct val="100000"/>
              </a:lnSpc>
            </a:pPr>
            <a:r>
              <a:rPr lang="en-US" sz="2400" dirty="0">
                <a:solidFill>
                  <a:srgbClr val="FFFFFF">
                    <a:alpha val="99000"/>
                  </a:srgbClr>
                </a:solidFill>
                <a:latin typeface="Segoe UI"/>
              </a:rPr>
              <a:t>Managed</a:t>
            </a:r>
          </a:p>
          <a:p>
            <a:pPr marL="339319" indent="-336145">
              <a:lnSpc>
                <a:spcPct val="100000"/>
              </a:lnSpc>
            </a:pPr>
            <a:endParaRPr lang="en-US" sz="2400" dirty="0">
              <a:solidFill>
                <a:srgbClr val="FFFFFF">
                  <a:alpha val="99000"/>
                </a:srgbClr>
              </a:solidFill>
              <a:latin typeface="Segoe UI"/>
            </a:endParaRPr>
          </a:p>
          <a:p>
            <a:pPr marL="339319" indent="-336145">
              <a:lnSpc>
                <a:spcPct val="100000"/>
              </a:lnSpc>
            </a:pPr>
            <a:endParaRPr lang="en-US" sz="2400" dirty="0">
              <a:solidFill>
                <a:srgbClr val="FFFFFF">
                  <a:alpha val="99000"/>
                </a:srgbClr>
              </a:solidFill>
              <a:latin typeface="Segoe UI"/>
            </a:endParaRPr>
          </a:p>
        </p:txBody>
      </p:sp>
    </p:spTree>
    <p:extLst>
      <p:ext uri="{BB962C8B-B14F-4D97-AF65-F5344CB8AC3E}">
        <p14:creationId xmlns:p14="http://schemas.microsoft.com/office/powerpoint/2010/main" val="4292206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69239" y="1189177"/>
            <a:ext cx="11653523" cy="4659315"/>
          </a:xfrm>
          <a:prstGeom prst="rect">
            <a:avLst/>
          </a:prstGeom>
        </p:spPr>
        <p:txBody>
          <a:bodyPr lIns="89639" tIns="44819" rIns="89639" bIns="44819"/>
          <a:lstStyle/>
          <a:p>
            <a:r>
              <a:rPr lang="en-US" sz="3500" dirty="0"/>
              <a:t>Client SDKs for</a:t>
            </a:r>
          </a:p>
          <a:p>
            <a:pPr lvl="1"/>
            <a:r>
              <a:rPr lang="en-US" sz="2000" dirty="0"/>
              <a:t>Android – </a:t>
            </a:r>
            <a:r>
              <a:rPr lang="en-US" sz="2000" dirty="0" smtClean="0"/>
              <a:t>GCM, ADM, </a:t>
            </a:r>
            <a:r>
              <a:rPr lang="en-US" sz="2000" dirty="0" err="1" smtClean="0"/>
              <a:t>Baidu</a:t>
            </a:r>
            <a:endParaRPr lang="en-US" sz="2000" dirty="0"/>
          </a:p>
          <a:p>
            <a:pPr lvl="1"/>
            <a:r>
              <a:rPr lang="en-US" sz="2000" dirty="0" err="1"/>
              <a:t>iOS</a:t>
            </a:r>
            <a:r>
              <a:rPr lang="en-US" sz="2000" dirty="0"/>
              <a:t> – APNS</a:t>
            </a:r>
          </a:p>
          <a:p>
            <a:pPr lvl="1"/>
            <a:r>
              <a:rPr lang="en-US" sz="2000" dirty="0"/>
              <a:t>Windows Phone – MPNS</a:t>
            </a:r>
          </a:p>
          <a:p>
            <a:pPr lvl="1"/>
            <a:r>
              <a:rPr lang="en-US" sz="2000" dirty="0"/>
              <a:t>Windows Store – WNS</a:t>
            </a:r>
          </a:p>
          <a:p>
            <a:r>
              <a:rPr lang="en-US" sz="3500" dirty="0"/>
              <a:t>Capable of pushing to specific platform or to all at once</a:t>
            </a:r>
          </a:p>
          <a:p>
            <a:r>
              <a:rPr lang="en-US" sz="3500" dirty="0"/>
              <a:t>Server SDKs for</a:t>
            </a:r>
          </a:p>
          <a:p>
            <a:pPr lvl="1"/>
            <a:r>
              <a:rPr lang="en-US" sz="2000" dirty="0"/>
              <a:t>REST API</a:t>
            </a:r>
          </a:p>
          <a:p>
            <a:pPr lvl="1"/>
            <a:r>
              <a:rPr lang="en-US" sz="2000" dirty="0"/>
              <a:t>.NET</a:t>
            </a:r>
          </a:p>
          <a:p>
            <a:pPr lvl="1"/>
            <a:r>
              <a:rPr lang="en-US" sz="2000" dirty="0" err="1"/>
              <a:t>Node.JS</a:t>
            </a:r>
            <a:endParaRPr lang="en-US" sz="2000" dirty="0"/>
          </a:p>
          <a:p>
            <a:pPr lvl="1"/>
            <a:r>
              <a:rPr lang="en-US" sz="2000" dirty="0"/>
              <a:t>Java</a:t>
            </a:r>
          </a:p>
        </p:txBody>
      </p:sp>
      <p:sp>
        <p:nvSpPr>
          <p:cNvPr id="3" name="Title 2"/>
          <p:cNvSpPr>
            <a:spLocks noGrp="1"/>
          </p:cNvSpPr>
          <p:nvPr>
            <p:ph type="title"/>
          </p:nvPr>
        </p:nvSpPr>
        <p:spPr/>
        <p:txBody>
          <a:bodyPr/>
          <a:lstStyle/>
          <a:p>
            <a:r>
              <a:rPr lang="en-US" dirty="0" smtClean="0"/>
              <a:t>Cross-Platform Push</a:t>
            </a:r>
            <a:endParaRPr lang="en-US" dirty="0"/>
          </a:p>
        </p:txBody>
      </p:sp>
    </p:spTree>
    <p:extLst>
      <p:ext uri="{BB962C8B-B14F-4D97-AF65-F5344CB8AC3E}">
        <p14:creationId xmlns:p14="http://schemas.microsoft.com/office/powerpoint/2010/main" val="4220997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69239" y="1189177"/>
            <a:ext cx="11653523" cy="3920986"/>
          </a:xfrm>
          <a:prstGeom prst="rect">
            <a:avLst/>
          </a:prstGeom>
        </p:spPr>
        <p:txBody>
          <a:bodyPr lIns="89639" tIns="44819" rIns="89639" bIns="44819"/>
          <a:lstStyle/>
          <a:p>
            <a:r>
              <a:rPr lang="en-US" dirty="0" smtClean="0"/>
              <a:t>Part of Azure Service Bus</a:t>
            </a:r>
          </a:p>
          <a:p>
            <a:r>
              <a:rPr lang="en-US" dirty="0" smtClean="0"/>
              <a:t>Three </a:t>
            </a:r>
            <a:r>
              <a:rPr lang="en-US" dirty="0" smtClean="0"/>
              <a:t>tiers</a:t>
            </a:r>
            <a:endParaRPr lang="en-US" dirty="0" smtClean="0"/>
          </a:p>
          <a:p>
            <a:pPr lvl="1"/>
            <a:r>
              <a:rPr lang="en-US" dirty="0" smtClean="0"/>
              <a:t>Free (1 million)</a:t>
            </a:r>
            <a:endParaRPr lang="en-US" dirty="0" smtClean="0"/>
          </a:p>
          <a:p>
            <a:pPr lvl="1"/>
            <a:r>
              <a:rPr lang="en-US" dirty="0" smtClean="0"/>
              <a:t>Basic (10 million)</a:t>
            </a:r>
            <a:endParaRPr lang="en-US" dirty="0" smtClean="0"/>
          </a:p>
          <a:p>
            <a:pPr lvl="1"/>
            <a:r>
              <a:rPr lang="en-US" dirty="0" smtClean="0"/>
              <a:t>Standard (10 million w/ added features)</a:t>
            </a:r>
            <a:endParaRPr lang="en-US" dirty="0" smtClean="0"/>
          </a:p>
          <a:p>
            <a:r>
              <a:rPr lang="en-US" dirty="0" smtClean="0"/>
              <a:t>Millions of push notifications in minutes</a:t>
            </a:r>
          </a:p>
          <a:p>
            <a:endParaRPr lang="en-US" dirty="0"/>
          </a:p>
        </p:txBody>
      </p:sp>
      <p:sp>
        <p:nvSpPr>
          <p:cNvPr id="3" name="Title 2"/>
          <p:cNvSpPr>
            <a:spLocks noGrp="1"/>
          </p:cNvSpPr>
          <p:nvPr>
            <p:ph type="title"/>
          </p:nvPr>
        </p:nvSpPr>
        <p:spPr/>
        <p:txBody>
          <a:bodyPr/>
          <a:lstStyle/>
          <a:p>
            <a:r>
              <a:rPr lang="en-US" dirty="0" smtClean="0"/>
              <a:t>Highly Scalable</a:t>
            </a:r>
            <a:endParaRPr lang="en-US" dirty="0"/>
          </a:p>
        </p:txBody>
      </p:sp>
    </p:spTree>
    <p:extLst>
      <p:ext uri="{BB962C8B-B14F-4D97-AF65-F5344CB8AC3E}">
        <p14:creationId xmlns:p14="http://schemas.microsoft.com/office/powerpoint/2010/main" val="1550904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22876</TotalTime>
  <Words>5159</Words>
  <Application>Microsoft Macintosh PowerPoint</Application>
  <PresentationFormat>Custom</PresentationFormat>
  <Paragraphs>513</Paragraphs>
  <Slides>35</Slides>
  <Notes>33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Azure Medium</vt:lpstr>
      <vt:lpstr>Azure, Notifications, and Android</vt:lpstr>
      <vt:lpstr>Agenda</vt:lpstr>
      <vt:lpstr>Push Notifications are BIG</vt:lpstr>
      <vt:lpstr>Common Push Notifications</vt:lpstr>
      <vt:lpstr>Challenges of push notifications</vt:lpstr>
      <vt:lpstr>Push Notification Lifecycle</vt:lpstr>
      <vt:lpstr>PowerPoint Presentation</vt:lpstr>
      <vt:lpstr>Cross-Platform Push</vt:lpstr>
      <vt:lpstr>Highly Scalable</vt:lpstr>
      <vt:lpstr>Managed</vt:lpstr>
      <vt:lpstr>Using Notification Hubs</vt:lpstr>
      <vt:lpstr>Demo: Hubs</vt:lpstr>
      <vt:lpstr>Tags</vt:lpstr>
      <vt:lpstr>Tags</vt:lpstr>
      <vt:lpstr>Tags: Example</vt:lpstr>
      <vt:lpstr>Other Tag Usages</vt:lpstr>
      <vt:lpstr>Demo: Tags</vt:lpstr>
      <vt:lpstr>Tag Expressions</vt:lpstr>
      <vt:lpstr>Geo Push</vt:lpstr>
      <vt:lpstr>Making GeoPush Work</vt:lpstr>
      <vt:lpstr>Demo: Geo Push</vt:lpstr>
      <vt:lpstr>Templates</vt:lpstr>
      <vt:lpstr>Templates</vt:lpstr>
      <vt:lpstr>Demo: Templates</vt:lpstr>
      <vt:lpstr>Client vs Server Registration</vt:lpstr>
      <vt:lpstr>Registering from the Client</vt:lpstr>
      <vt:lpstr>Registering from the Server</vt:lpstr>
      <vt:lpstr>Registering from the Server</vt:lpstr>
      <vt:lpstr>Demo: Server Registration</vt:lpstr>
      <vt:lpstr>Push-to-Sync</vt:lpstr>
      <vt:lpstr>Push-to-Sync</vt:lpstr>
      <vt:lpstr>PowerPoint Presentation</vt:lpstr>
      <vt:lpstr>Resources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Chris Risner</cp:lastModifiedBy>
  <cp:revision>378</cp:revision>
  <cp:lastPrinted>2014-03-26T17:46:13Z</cp:lastPrinted>
  <dcterms:created xsi:type="dcterms:W3CDTF">2014-03-19T23:21:38Z</dcterms:created>
  <dcterms:modified xsi:type="dcterms:W3CDTF">2014-12-15T20:38:42Z</dcterms:modified>
</cp:coreProperties>
</file>