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Lst>
  <p:notesMasterIdLst>
    <p:notesMasterId r:id="rId37"/>
  </p:notesMasterIdLst>
  <p:sldIdLst>
    <p:sldId id="256" r:id="rId3"/>
    <p:sldId id="547" r:id="rId4"/>
    <p:sldId id="548" r:id="rId5"/>
    <p:sldId id="549" r:id="rId6"/>
    <p:sldId id="551" r:id="rId7"/>
    <p:sldId id="552" r:id="rId8"/>
    <p:sldId id="578" r:id="rId9"/>
    <p:sldId id="538" r:id="rId10"/>
    <p:sldId id="579" r:id="rId11"/>
    <p:sldId id="581" r:id="rId12"/>
    <p:sldId id="527" r:id="rId13"/>
    <p:sldId id="574" r:id="rId14"/>
    <p:sldId id="531" r:id="rId15"/>
    <p:sldId id="532" r:id="rId16"/>
    <p:sldId id="534" r:id="rId17"/>
    <p:sldId id="535" r:id="rId18"/>
    <p:sldId id="582" r:id="rId19"/>
    <p:sldId id="583" r:id="rId20"/>
    <p:sldId id="586" r:id="rId21"/>
    <p:sldId id="585" r:id="rId22"/>
    <p:sldId id="587" r:id="rId23"/>
    <p:sldId id="575" r:id="rId24"/>
    <p:sldId id="593" r:id="rId25"/>
    <p:sldId id="591" r:id="rId26"/>
    <p:sldId id="592" r:id="rId27"/>
    <p:sldId id="597" r:id="rId28"/>
    <p:sldId id="596" r:id="rId29"/>
    <p:sldId id="588" r:id="rId30"/>
    <p:sldId id="589" r:id="rId31"/>
    <p:sldId id="590" r:id="rId32"/>
    <p:sldId id="595" r:id="rId33"/>
    <p:sldId id="594" r:id="rId34"/>
    <p:sldId id="521" r:id="rId35"/>
    <p:sldId id="45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ECECD7-0F25-4642-9958-8C0B2DEDF2AF}">
          <p14:sldIdLst>
            <p14:sldId id="256"/>
            <p14:sldId id="547"/>
          </p14:sldIdLst>
        </p14:section>
        <p14:section name="Accessible" id="{CB96C03F-E9EC-3D47-AEB6-3DDE2DEA5643}">
          <p14:sldIdLst>
            <p14:sldId id="548"/>
          </p14:sldIdLst>
        </p14:section>
        <p14:section name="Open" id="{C49C7BB3-AEF8-1E47-81FD-7D5ADE370535}">
          <p14:sldIdLst>
            <p14:sldId id="549"/>
            <p14:sldId id="551"/>
          </p14:sldIdLst>
        </p14:section>
        <p14:section name="Easy" id="{74C40450-37EF-854F-A87C-712770A83072}">
          <p14:sldIdLst>
            <p14:sldId id="552"/>
          </p14:sldIdLst>
        </p14:section>
        <p14:section name="Azure" id="{05F5D9F5-A39D-DD47-82FE-DBF7FF20C03D}">
          <p14:sldIdLst>
            <p14:sldId id="578"/>
            <p14:sldId id="538"/>
            <p14:sldId id="579"/>
            <p14:sldId id="581"/>
            <p14:sldId id="527"/>
          </p14:sldIdLst>
        </p14:section>
        <p14:section name="Mobile Services" id="{CF57629D-22CA-4A4E-B3F9-83A291757B4A}">
          <p14:sldIdLst>
            <p14:sldId id="574"/>
            <p14:sldId id="531"/>
            <p14:sldId id="532"/>
            <p14:sldId id="534"/>
            <p14:sldId id="535"/>
            <p14:sldId id="582"/>
          </p14:sldIdLst>
        </p14:section>
        <p14:section name="Notification Hubs" id="{354B3DC6-B82F-1946-A822-A0ED56EDA1C7}">
          <p14:sldIdLst>
            <p14:sldId id="583"/>
            <p14:sldId id="586"/>
            <p14:sldId id="585"/>
            <p14:sldId id="587"/>
          </p14:sldIdLst>
        </p14:section>
        <p14:section name="Data" id="{CA0A526B-5DEE-7344-A939-DD10867C07FF}">
          <p14:sldIdLst>
            <p14:sldId id="575"/>
            <p14:sldId id="593"/>
          </p14:sldIdLst>
        </p14:section>
        <p14:section name="Services" id="{DCA47C4B-D8E8-7640-9F87-CFBA99219E5B}">
          <p14:sldIdLst>
            <p14:sldId id="591"/>
            <p14:sldId id="592"/>
            <p14:sldId id="597"/>
            <p14:sldId id="596"/>
            <p14:sldId id="588"/>
            <p14:sldId id="589"/>
            <p14:sldId id="590"/>
          </p14:sldIdLst>
        </p14:section>
        <p14:section name="Wrapup" id="{CD843A90-42C5-1D40-875D-3CC3D10BA5C2}">
          <p14:sldIdLst>
            <p14:sldId id="595"/>
            <p14:sldId id="594"/>
            <p14:sldId id="521"/>
            <p14:sldId id="454"/>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8" autoAdjust="0"/>
    <p:restoredTop sz="73852" autoAdjust="0"/>
  </p:normalViewPr>
  <p:slideViewPr>
    <p:cSldViewPr snapToGrid="0">
      <p:cViewPr>
        <p:scale>
          <a:sx n="143" d="100"/>
          <a:sy n="143" d="100"/>
        </p:scale>
        <p:origin x="528" y="1584"/>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1/15/15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Start the conversation by talking about the new Microsoft</a:t>
            </a:r>
            <a:r>
              <a:rPr lang="en-US" sz="1200" b="0" baseline="0" dirty="0" smtClean="0">
                <a:effectLst/>
                <a:latin typeface="Segoe UI" panose="020B0502040204020203" pitchFamily="34" charset="0"/>
              </a:rPr>
              <a:t> and </a:t>
            </a:r>
            <a:r>
              <a:rPr lang="en-US" sz="1200" b="0" dirty="0" smtClean="0">
                <a:effectLst/>
                <a:latin typeface="Segoe UI" panose="020B0502040204020203" pitchFamily="34" charset="0"/>
              </a:rPr>
              <a:t>highlight </a:t>
            </a:r>
            <a:r>
              <a:rPr lang="en-US" sz="1200" b="0" dirty="0" smtClean="0">
                <a:effectLst/>
                <a:latin typeface="Segoe UI" panose="020B0502040204020203" pitchFamily="34" charset="0"/>
              </a:rPr>
              <a:t>the three principles we’re going to talk</a:t>
            </a:r>
            <a:r>
              <a:rPr lang="en-US" sz="1200" b="0" baseline="0" dirty="0" smtClean="0">
                <a:effectLst/>
                <a:latin typeface="Segoe UI" panose="020B0502040204020203" pitchFamily="34" charset="0"/>
              </a:rPr>
              <a:t> about for Microsoft</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We’ll first start by talking about the new Microsoft</a:t>
            </a:r>
          </a:p>
          <a:p>
            <a:pPr marL="171450" indent="-171450" rtl="0">
              <a:buFontTx/>
              <a:buChar char="•"/>
            </a:pPr>
            <a:r>
              <a:rPr lang="en-US" sz="1200" b="0" baseline="0" dirty="0" smtClean="0">
                <a:effectLst/>
                <a:latin typeface="Segoe UI" panose="020B0502040204020203" pitchFamily="34" charset="0"/>
              </a:rPr>
              <a:t>When </a:t>
            </a:r>
            <a:r>
              <a:rPr lang="en-US" sz="1200" b="0" baseline="0" dirty="0" smtClean="0">
                <a:effectLst/>
                <a:latin typeface="Segoe UI" panose="020B0502040204020203" pitchFamily="34" charset="0"/>
              </a:rPr>
              <a:t>we talk about the new Microsoft, we talk often about three core principles</a:t>
            </a:r>
          </a:p>
          <a:p>
            <a:pPr marL="171450" indent="-171450" rtl="0">
              <a:buFontTx/>
              <a:buChar char="•"/>
            </a:pPr>
            <a:r>
              <a:rPr lang="en-US" sz="1200" b="0" baseline="0" dirty="0" smtClean="0">
                <a:effectLst/>
                <a:latin typeface="Segoe UI" panose="020B0502040204020203" pitchFamily="34" charset="0"/>
              </a:rPr>
              <a:t>Accessible, Open, and Easy</a:t>
            </a:r>
          </a:p>
          <a:p>
            <a:pPr marL="171450" indent="-171450" rtl="0">
              <a:buFontTx/>
              <a:buChar char="•"/>
            </a:pPr>
            <a:r>
              <a:rPr lang="en-US" sz="1200" b="0" baseline="0" dirty="0" smtClean="0">
                <a:effectLst/>
                <a:latin typeface="Segoe UI" panose="020B0502040204020203" pitchFamily="34" charset="0"/>
              </a:rPr>
              <a:t>We think these things are just as important to you as developers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21123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hosting models</a:t>
            </a:r>
            <a:r>
              <a:rPr lang="en-US" sz="1200" b="0" baseline="0" dirty="0" smtClean="0">
                <a:effectLst/>
                <a:latin typeface="Segoe UI" panose="020B0502040204020203" pitchFamily="34" charset="0"/>
              </a:rPr>
              <a:t> from on-premises to </a:t>
            </a:r>
            <a:r>
              <a:rPr lang="en-US" sz="1200" b="0" baseline="0" dirty="0" err="1" smtClean="0">
                <a:effectLst/>
                <a:latin typeface="Segoe UI" panose="020B0502040204020203" pitchFamily="34" charset="0"/>
              </a:rPr>
              <a:t>SaaS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First</a:t>
            </a:r>
            <a:r>
              <a:rPr lang="en-US" sz="1200" b="0" baseline="0" dirty="0" smtClean="0">
                <a:effectLst/>
                <a:latin typeface="Segoe UI" panose="020B0502040204020203" pitchFamily="34" charset="0"/>
              </a:rPr>
              <a:t> we’ll go over a bit of terminology and architecture</a:t>
            </a:r>
          </a:p>
          <a:p>
            <a:pPr marL="171450" indent="-171450" rtl="0">
              <a:buFontTx/>
              <a:buChar char="•"/>
            </a:pPr>
            <a:r>
              <a:rPr lang="en-US" sz="1200" b="0" baseline="0" dirty="0" smtClean="0">
                <a:effectLst/>
                <a:latin typeface="Segoe UI" panose="020B0502040204020203" pitchFamily="34" charset="0"/>
              </a:rPr>
              <a:t>To the far left we have the traditional on-premises approach.</a:t>
            </a:r>
          </a:p>
          <a:p>
            <a:pPr marL="171450" indent="-171450" rtl="0">
              <a:buFontTx/>
              <a:buChar char="•"/>
            </a:pPr>
            <a:r>
              <a:rPr lang="en-US" sz="1200" b="0" baseline="0" dirty="0" smtClean="0">
                <a:effectLst/>
                <a:latin typeface="Segoe UI" panose="020B0502040204020203" pitchFamily="34" charset="0"/>
              </a:rPr>
              <a:t>This is when you have your own </a:t>
            </a:r>
            <a:r>
              <a:rPr lang="en-US" sz="1200" b="0" baseline="0" dirty="0" err="1" smtClean="0">
                <a:effectLst/>
                <a:latin typeface="Segoe UI" panose="020B0502040204020203" pitchFamily="34" charset="0"/>
              </a:rPr>
              <a:t>DataCenter</a:t>
            </a:r>
            <a:r>
              <a:rPr lang="en-US" sz="1200" b="0" baseline="0" dirty="0" smtClean="0">
                <a:effectLst/>
                <a:latin typeface="Segoe UI" panose="020B0502040204020203" pitchFamily="34" charset="0"/>
              </a:rPr>
              <a:t> and you run everything from the floor up.</a:t>
            </a:r>
          </a:p>
          <a:p>
            <a:pPr marL="171450" indent="-171450" rtl="0">
              <a:buFontTx/>
              <a:buChar char="•"/>
            </a:pPr>
            <a:r>
              <a:rPr lang="en-US" sz="1200" b="0" baseline="0" dirty="0" smtClean="0">
                <a:effectLst/>
                <a:latin typeface="Segoe UI" panose="020B0502040204020203" pitchFamily="34" charset="0"/>
              </a:rPr>
              <a:t>Next is Infrastructure-as-a-Service, where the hardware infrastructure and virtualization is taken care of.</a:t>
            </a:r>
          </a:p>
          <a:p>
            <a:pPr marL="171450" indent="-171450" rtl="0">
              <a:buFontTx/>
              <a:buChar char="•"/>
            </a:pPr>
            <a:r>
              <a:rPr lang="en-US" sz="1200" b="0" baseline="0" dirty="0" smtClean="0">
                <a:effectLst/>
                <a:latin typeface="Segoe UI" panose="020B0502040204020203" pitchFamily="34" charset="0"/>
              </a:rPr>
              <a:t>This is what you think of as Virtual Machines.  This is the most popular form of cloud usage right now.</a:t>
            </a:r>
          </a:p>
          <a:p>
            <a:pPr marL="171450" indent="-171450" rtl="0">
              <a:buFontTx/>
              <a:buChar char="•"/>
            </a:pPr>
            <a:r>
              <a:rPr lang="en-US" sz="1200" b="0" baseline="0" dirty="0" smtClean="0">
                <a:effectLst/>
                <a:latin typeface="Segoe UI" panose="020B0502040204020203" pitchFamily="34" charset="0"/>
              </a:rPr>
              <a:t>Next is Platform-as-a-Service.  This is an abstraction on top of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where the OS, middleware, and runtime are handled for you so you’re only responsible for the app code and data.</a:t>
            </a:r>
          </a:p>
          <a:p>
            <a:pPr marL="171450" indent="-171450" rtl="0">
              <a:buFontTx/>
              <a:buChar char="•"/>
            </a:pPr>
            <a:r>
              <a:rPr lang="en-US" sz="1200" b="0" baseline="0" dirty="0" smtClean="0">
                <a:effectLst/>
                <a:latin typeface="Segoe UI" panose="020B0502040204020203" pitchFamily="34" charset="0"/>
              </a:rPr>
              <a:t>As you’ll see, there are a number of different pieces that fall under </a:t>
            </a:r>
            <a:r>
              <a:rPr lang="en-US" sz="1200" b="0" baseline="0" dirty="0" err="1" smtClean="0">
                <a:effectLst/>
                <a:latin typeface="Segoe UI" panose="020B0502040204020203" pitchFamily="34" charset="0"/>
              </a:rPr>
              <a:t>PaaS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The last column here is for Software-as-a-Service.</a:t>
            </a:r>
          </a:p>
          <a:p>
            <a:pPr marL="171450" indent="-171450" rtl="0">
              <a:buFontTx/>
              <a:buChar char="•"/>
            </a:pPr>
            <a:r>
              <a:rPr lang="en-US" sz="1200" b="0" baseline="0" dirty="0" err="1" smtClean="0">
                <a:effectLst/>
                <a:latin typeface="Segoe UI" panose="020B0502040204020203" pitchFamily="34" charset="0"/>
              </a:rPr>
              <a:t>SaaS</a:t>
            </a:r>
            <a:r>
              <a:rPr lang="en-US" sz="1200" b="0" baseline="0" dirty="0" smtClean="0">
                <a:effectLst/>
                <a:latin typeface="Segoe UI" panose="020B0502040204020203" pitchFamily="34" charset="0"/>
              </a:rPr>
              <a:t> refers to a whole stack that you just use or pay to use.  </a:t>
            </a:r>
          </a:p>
          <a:p>
            <a:pPr marL="171450" indent="-171450" rtl="0">
              <a:buFontTx/>
              <a:buChar char="•"/>
            </a:pPr>
            <a:r>
              <a:rPr lang="en-US" sz="1200" b="0" baseline="0" dirty="0" smtClean="0">
                <a:effectLst/>
                <a:latin typeface="Segoe UI" panose="020B0502040204020203" pitchFamily="34" charset="0"/>
              </a:rPr>
              <a:t>This is stuff like Office 365,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SalesForce</a:t>
            </a:r>
            <a:r>
              <a:rPr lang="en-US" sz="1200" b="0" baseline="0" dirty="0" smtClean="0">
                <a:effectLst/>
                <a:latin typeface="Segoe UI" panose="020B0502040204020203" pitchFamily="34" charset="0"/>
              </a:rPr>
              <a:t>, Google Apps, </a:t>
            </a:r>
            <a:r>
              <a:rPr lang="en-US" sz="1200" b="0" baseline="0" dirty="0" err="1" smtClean="0">
                <a:effectLst/>
                <a:latin typeface="Segoe UI" panose="020B0502040204020203" pitchFamily="34" charset="0"/>
              </a:rPr>
              <a:t>etc</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11</a:t>
            </a:fld>
            <a:endParaRPr lang="en-US"/>
          </a:p>
        </p:txBody>
      </p:sp>
    </p:spTree>
    <p:extLst>
      <p:ext uri="{BB962C8B-B14F-4D97-AF65-F5344CB8AC3E}">
        <p14:creationId xmlns:p14="http://schemas.microsoft.com/office/powerpoint/2010/main" val="692765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Mobile Services is a feature designed specifically for making it easy to build </a:t>
            </a:r>
            <a:r>
              <a:rPr lang="en-US" sz="1200" b="0" dirty="0" smtClean="0">
                <a:effectLst/>
                <a:latin typeface="Segoe UI" panose="020B0502040204020203" pitchFamily="34" charset="0"/>
              </a:rPr>
              <a:t>Android apps and we’ll start by talking about</a:t>
            </a:r>
            <a:r>
              <a:rPr lang="en-US" sz="1200" b="0" baseline="0" dirty="0" smtClean="0">
                <a:effectLst/>
                <a:latin typeface="Segoe UI" panose="020B0502040204020203" pitchFamily="34" charset="0"/>
              </a:rPr>
              <a:t> that</a:t>
            </a:r>
            <a:endParaRPr lang="en-US" sz="1200" b="0" baseline="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845711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 backend</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When you create a Mobile Service,</a:t>
            </a:r>
            <a:r>
              <a:rPr lang="en-US" sz="1200" b="0" baseline="0" dirty="0" smtClean="0">
                <a:effectLst/>
                <a:latin typeface="Segoe UI" panose="020B0502040204020203" pitchFamily="34" charset="0"/>
              </a:rPr>
              <a:t> you have a enhanced runtime that provides a lot of functionality out of the box for you</a:t>
            </a:r>
          </a:p>
          <a:p>
            <a:pPr marL="171450" indent="-171450" rtl="0">
              <a:buFontTx/>
              <a:buChar char="•"/>
            </a:pPr>
            <a:r>
              <a:rPr lang="en-US" sz="1200" b="0" baseline="0" dirty="0" smtClean="0">
                <a:effectLst/>
                <a:latin typeface="Segoe UI" panose="020B0502040204020203" pitchFamily="34" charset="0"/>
              </a:rPr>
              <a:t>You can build some of the backend yourself though and you can choose between .NET and </a:t>
            </a:r>
            <a:r>
              <a:rPr lang="en-US" sz="1200" b="0" baseline="0" dirty="0" err="1" smtClean="0">
                <a:effectLst/>
                <a:latin typeface="Segoe UI" panose="020B0502040204020203" pitchFamily="34" charset="0"/>
              </a:rPr>
              <a:t>Node.js</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59069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 Data Storage</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The default storage for Mobile Services is Azure SQL Database</a:t>
            </a:r>
          </a:p>
          <a:p>
            <a:pPr marL="171450" indent="-171450" rtl="0">
              <a:buFontTx/>
              <a:buChar char="•"/>
            </a:pPr>
            <a:r>
              <a:rPr lang="en-US" sz="1200" b="0" baseline="0" dirty="0" smtClean="0">
                <a:effectLst/>
                <a:latin typeface="Segoe UI" panose="020B0502040204020203" pitchFamily="34" charset="0"/>
              </a:rPr>
              <a:t>However, you can also connect to other storage systems in </a:t>
            </a:r>
            <a:r>
              <a:rPr lang="en-US" sz="1200" b="0" baseline="0" dirty="0" smtClean="0">
                <a:effectLst/>
                <a:latin typeface="Segoe UI" panose="020B0502040204020203" pitchFamily="34" charset="0"/>
              </a:rPr>
              <a:t>azure</a:t>
            </a:r>
          </a:p>
          <a:p>
            <a:pPr marL="171450" indent="-171450" rtl="0">
              <a:buFontTx/>
              <a:buChar char="•"/>
            </a:pPr>
            <a:r>
              <a:rPr lang="en-US" sz="1200" b="0" baseline="0" dirty="0" smtClean="0">
                <a:effectLst/>
                <a:latin typeface="Segoe UI" panose="020B0502040204020203" pitchFamily="34" charset="0"/>
              </a:rPr>
              <a:t>Built into the Mobile Services SDK is an offline sync capability (this may still only be in the BETA </a:t>
            </a:r>
            <a:r>
              <a:rPr lang="en-US" sz="1200" b="0" baseline="0" dirty="0" err="1" smtClean="0">
                <a:effectLst/>
                <a:latin typeface="Segoe UI" panose="020B0502040204020203" pitchFamily="34" charset="0"/>
              </a:rPr>
              <a:t>sdk</a:t>
            </a:r>
            <a:r>
              <a:rPr lang="en-US" sz="1200" b="0" baseline="0" dirty="0" smtClean="0">
                <a:effectLst/>
                <a:latin typeface="Segoe UI" panose="020B0502040204020203" pitchFamily="34" charset="0"/>
              </a:rPr>
              <a:t>)</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We’ll talk more about storage </a:t>
            </a:r>
            <a:r>
              <a:rPr lang="en-US" sz="1200" b="0" baseline="0" dirty="0" smtClean="0">
                <a:effectLst/>
                <a:latin typeface="Segoe UI" panose="020B0502040204020203" pitchFamily="34" charset="0"/>
              </a:rPr>
              <a:t>later on</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8764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Authentication</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Another benefit of Mobile Services is easy authentication with many different </a:t>
            </a:r>
            <a:r>
              <a:rPr lang="en-US" sz="1200" b="0" baseline="0" dirty="0" smtClean="0">
                <a:effectLst/>
                <a:latin typeface="Segoe UI" panose="020B0502040204020203" pitchFamily="34" charset="0"/>
              </a:rPr>
              <a:t>providers</a:t>
            </a:r>
          </a:p>
          <a:p>
            <a:pPr marL="171450" indent="-171450" rtl="0">
              <a:buFontTx/>
              <a:buChar char="•"/>
            </a:pPr>
            <a:r>
              <a:rPr lang="en-US" sz="1200" b="0" baseline="0" dirty="0" smtClean="0">
                <a:effectLst/>
                <a:latin typeface="Segoe UI" panose="020B0502040204020203" pitchFamily="34" charset="0"/>
              </a:rPr>
              <a:t>There is built in </a:t>
            </a:r>
            <a:r>
              <a:rPr lang="en-US" sz="1200" b="0" baseline="0" dirty="0" err="1" smtClean="0">
                <a:effectLst/>
                <a:latin typeface="Segoe UI" panose="020B0502040204020203" pitchFamily="34" charset="0"/>
              </a:rPr>
              <a:t>auth</a:t>
            </a:r>
            <a:r>
              <a:rPr lang="en-US" sz="1200" b="0" baseline="0" dirty="0" smtClean="0">
                <a:effectLst/>
                <a:latin typeface="Segoe UI" panose="020B0502040204020203" pitchFamily="34" charset="0"/>
              </a:rPr>
              <a:t> with Facebook, Twitter, Google, and Microsoft accounts</a:t>
            </a:r>
          </a:p>
          <a:p>
            <a:pPr marL="171450" indent="-171450" rtl="0">
              <a:buFontTx/>
              <a:buChar char="•"/>
            </a:pPr>
            <a:r>
              <a:rPr lang="en-US" sz="1200" b="0" baseline="0" dirty="0" smtClean="0">
                <a:effectLst/>
                <a:latin typeface="Segoe UI" panose="020B0502040204020203" pitchFamily="34" charset="0"/>
              </a:rPr>
              <a:t>As well as the ability to authenticate with Active Directory</a:t>
            </a:r>
            <a:endParaRPr lang="en-US" sz="1200" b="0" baseline="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73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APIs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Finally there are lots</a:t>
            </a:r>
            <a:r>
              <a:rPr lang="en-US" sz="1200" b="0" baseline="0" dirty="0" smtClean="0">
                <a:effectLst/>
                <a:latin typeface="Segoe UI" panose="020B0502040204020203" pitchFamily="34" charset="0"/>
              </a:rPr>
              <a:t> of APIs and access into other services that Microsoft provides that you can plug </a:t>
            </a:r>
            <a:r>
              <a:rPr lang="en-US" sz="1200" b="0" baseline="0" dirty="0" smtClean="0">
                <a:effectLst/>
                <a:latin typeface="Segoe UI" panose="020B0502040204020203" pitchFamily="34" charset="0"/>
              </a:rPr>
              <a:t>into</a:t>
            </a:r>
          </a:p>
          <a:p>
            <a:pPr marL="171450" indent="-171450" rtl="0">
              <a:buFontTx/>
              <a:buChar char="•"/>
            </a:pPr>
            <a:r>
              <a:rPr lang="en-US" sz="1200" b="0" baseline="0" dirty="0" smtClean="0">
                <a:effectLst/>
                <a:latin typeface="Segoe UI" panose="020B0502040204020203" pitchFamily="34" charset="0"/>
              </a:rPr>
              <a:t>This includes Office 365,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Sharepoint</a:t>
            </a:r>
            <a:r>
              <a:rPr lang="en-US" sz="1200" b="0" baseline="0" dirty="0" smtClean="0">
                <a:effectLst/>
                <a:latin typeface="Segoe UI" panose="020B0502040204020203" pitchFamily="34" charset="0"/>
              </a:rPr>
              <a:t>, and more</a:t>
            </a:r>
            <a:endParaRPr lang="en-US" sz="1200" b="0" baseline="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7524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endParaRPr lang="en-US" dirty="0" smtClean="0">
              <a:effectLst/>
            </a:endParaRPr>
          </a:p>
          <a:p>
            <a:pPr rtl="0"/>
            <a:r>
              <a:rPr lang="en-US" sz="1000" b="0" dirty="0" smtClean="0">
                <a:effectLst/>
                <a:latin typeface="Segoe UI" panose="020B0502040204020203" pitchFamily="34" charset="0"/>
              </a:rPr>
              <a:t>Show off Mobile</a:t>
            </a:r>
            <a:r>
              <a:rPr lang="en-US" sz="1000" b="0" baseline="0" dirty="0" smtClean="0">
                <a:effectLst/>
                <a:latin typeface="Segoe UI" panose="020B0502040204020203" pitchFamily="34" charset="0"/>
              </a:rPr>
              <a:t> Services</a:t>
            </a:r>
          </a:p>
          <a:p>
            <a:pPr rtl="0"/>
            <a:r>
              <a:rPr lang="en-US" sz="1000" b="1" dirty="0" smtClean="0">
                <a:effectLst/>
                <a:latin typeface="Segoe UI" panose="020B0502040204020203" pitchFamily="34" charset="0"/>
              </a:rPr>
              <a:t>Demo Points:</a:t>
            </a:r>
            <a:endParaRPr lang="en-US" sz="1000" dirty="0" smtClean="0">
              <a:effectLst/>
            </a:endParaRPr>
          </a:p>
          <a:p>
            <a:pPr marL="171450" indent="-171450">
              <a:buFontTx/>
              <a:buChar char="•"/>
            </a:pPr>
            <a:r>
              <a:rPr lang="en-US" dirty="0" smtClean="0"/>
              <a:t>Go to portal</a:t>
            </a:r>
          </a:p>
          <a:p>
            <a:pPr marL="171450" indent="-171450">
              <a:buFontTx/>
              <a:buChar char="•"/>
            </a:pPr>
            <a:r>
              <a:rPr lang="en-US" dirty="0" smtClean="0"/>
              <a:t>Create</a:t>
            </a:r>
            <a:r>
              <a:rPr lang="en-US" baseline="0" dirty="0" smtClean="0"/>
              <a:t> a new mobile service and explain it</a:t>
            </a:r>
          </a:p>
          <a:p>
            <a:pPr marL="171450" indent="-171450">
              <a:buFontTx/>
              <a:buChar char="•"/>
            </a:pPr>
            <a:r>
              <a:rPr lang="en-US" baseline="0" dirty="0" smtClean="0"/>
              <a:t>Move over to an existing mobile service</a:t>
            </a:r>
          </a:p>
          <a:p>
            <a:pPr marL="171450" indent="-171450">
              <a:buFontTx/>
              <a:buChar char="•"/>
            </a:pPr>
            <a:r>
              <a:rPr lang="en-US" dirty="0" smtClean="0"/>
              <a:t>Open </a:t>
            </a:r>
            <a:r>
              <a:rPr lang="en-US" dirty="0" smtClean="0"/>
              <a:t>app in Android </a:t>
            </a:r>
            <a:r>
              <a:rPr lang="en-US" dirty="0" smtClean="0"/>
              <a:t>Studio</a:t>
            </a:r>
          </a:p>
          <a:p>
            <a:pPr marL="171450" indent="-171450">
              <a:buFontTx/>
              <a:buChar char="•"/>
            </a:pPr>
            <a:r>
              <a:rPr lang="en-US" dirty="0" smtClean="0"/>
              <a:t>App should already be configured to connect to pre-existing</a:t>
            </a:r>
            <a:r>
              <a:rPr lang="en-US" baseline="0" dirty="0" smtClean="0"/>
              <a:t> mobile service</a:t>
            </a:r>
          </a:p>
          <a:p>
            <a:pPr marL="171450" indent="-171450">
              <a:buFontTx/>
              <a:buChar char="•"/>
            </a:pPr>
            <a:r>
              <a:rPr lang="en-US" baseline="0" dirty="0" smtClean="0"/>
              <a:t>Run the app and demonstrate authentication working then data storage</a:t>
            </a:r>
          </a:p>
          <a:p>
            <a:pPr marL="171450" indent="-171450">
              <a:buFontTx/>
              <a:buChar char="•"/>
            </a:pPr>
            <a:r>
              <a:rPr lang="en-US" baseline="0" dirty="0" smtClean="0"/>
              <a:t>Walk through client side code</a:t>
            </a:r>
          </a:p>
          <a:p>
            <a:pPr marL="171450" indent="-171450">
              <a:buFontTx/>
              <a:buChar char="•"/>
            </a:pPr>
            <a:r>
              <a:rPr lang="en-US" baseline="0" dirty="0" smtClean="0"/>
              <a:t>Explain how data isn’t being tied to users yet</a:t>
            </a:r>
          </a:p>
          <a:p>
            <a:pPr marL="171450" indent="-171450">
              <a:buFontTx/>
              <a:buChar char="•"/>
            </a:pPr>
            <a:r>
              <a:rPr lang="en-US" baseline="0" dirty="0" smtClean="0"/>
              <a:t>Alter the server side script for inserting to tie data to user</a:t>
            </a:r>
          </a:p>
          <a:p>
            <a:pPr marL="171450" indent="-171450">
              <a:buFontTx/>
              <a:buChar char="•"/>
            </a:pPr>
            <a:r>
              <a:rPr lang="en-US" baseline="0" dirty="0" smtClean="0"/>
              <a:t>Save data in app and show the app saved in the backend</a:t>
            </a:r>
          </a:p>
          <a:p>
            <a:pPr marL="171450" indent="-171450">
              <a:buFontTx/>
              <a:buChar char="•"/>
            </a:pPr>
            <a:r>
              <a:rPr lang="en-US" baseline="0" dirty="0" smtClean="0"/>
              <a:t>Alter the Where clause, so items retrieved are restricted to the user</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17</a:t>
            </a:fld>
            <a:endParaRPr lang="en-US"/>
          </a:p>
        </p:txBody>
      </p:sp>
    </p:spTree>
    <p:extLst>
      <p:ext uri="{BB962C8B-B14F-4D97-AF65-F5344CB8AC3E}">
        <p14:creationId xmlns:p14="http://schemas.microsoft.com/office/powerpoint/2010/main" val="204754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Notification</a:t>
            </a:r>
            <a:r>
              <a:rPr lang="en-US" sz="1200" b="0" baseline="0" dirty="0" smtClean="0">
                <a:effectLst/>
                <a:latin typeface="Segoe UI" panose="020B0502040204020203" pitchFamily="34" charset="0"/>
              </a:rPr>
              <a:t> hubs is a feature of Azure that helps deliver push notifications to several platforms</a:t>
            </a:r>
          </a:p>
          <a:p>
            <a:pPr marL="171450" indent="-171450" rtl="0">
              <a:buFontTx/>
              <a:buChar char="•"/>
            </a:pPr>
            <a:r>
              <a:rPr lang="en-US" sz="1200" b="0" baseline="0" dirty="0" smtClean="0">
                <a:effectLst/>
                <a:latin typeface="Segoe UI" panose="020B0502040204020203" pitchFamily="34" charset="0"/>
              </a:rPr>
              <a:t>Hubs does this by making use of the built in Push Notification technology provided for </a:t>
            </a:r>
            <a:r>
              <a:rPr lang="en-US" sz="1200" b="0" baseline="0" dirty="0" err="1" smtClean="0">
                <a:effectLst/>
                <a:latin typeface="Segoe UI" panose="020B0502040204020203" pitchFamily="34" charset="0"/>
              </a:rPr>
              <a:t>iOS</a:t>
            </a:r>
            <a:r>
              <a:rPr lang="en-US" sz="1200" b="0" baseline="0" dirty="0" smtClean="0">
                <a:effectLst/>
                <a:latin typeface="Segoe UI" panose="020B0502040204020203" pitchFamily="34" charset="0"/>
              </a:rPr>
              <a:t>, Android, Windows, and Windows Phone</a:t>
            </a:r>
          </a:p>
          <a:p>
            <a:pPr marL="171450" indent="-171450" rtl="0">
              <a:buFontTx/>
              <a:buChar char="•"/>
            </a:pPr>
            <a:r>
              <a:rPr lang="en-US" sz="1200" b="0" baseline="0" dirty="0" smtClean="0">
                <a:effectLst/>
                <a:latin typeface="Segoe UI" panose="020B0502040204020203" pitchFamily="34" charset="0"/>
              </a:rPr>
              <a:t>This works with your apps regardless of if you’re using Azure for anything else or not.</a:t>
            </a:r>
            <a:endParaRPr lang="en-US" sz="1200" b="0" baseline="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4571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Notification Hubs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Notification </a:t>
            </a:r>
            <a:r>
              <a:rPr lang="en-US" sz="1200" b="0" baseline="0" dirty="0" smtClean="0">
                <a:effectLst/>
                <a:latin typeface="Segoe UI" panose="020B0502040204020203" pitchFamily="34" charset="0"/>
              </a:rPr>
              <a:t>Hubs </a:t>
            </a:r>
            <a:r>
              <a:rPr lang="en-US" sz="1200" b="0" baseline="0" dirty="0" smtClean="0">
                <a:effectLst/>
                <a:latin typeface="Segoe UI" panose="020B0502040204020203" pitchFamily="34" charset="0"/>
              </a:rPr>
              <a:t>are able to send push notifications through APNS, GCM, ADM, </a:t>
            </a:r>
            <a:r>
              <a:rPr lang="en-US" sz="1200" b="0" baseline="0" dirty="0" err="1" smtClean="0">
                <a:effectLst/>
                <a:latin typeface="Segoe UI" panose="020B0502040204020203" pitchFamily="34" charset="0"/>
              </a:rPr>
              <a:t>Baidu</a:t>
            </a:r>
            <a:r>
              <a:rPr lang="en-US" sz="1200" b="0" baseline="0" dirty="0" smtClean="0">
                <a:effectLst/>
                <a:latin typeface="Segoe UI" panose="020B0502040204020203" pitchFamily="34" charset="0"/>
              </a:rPr>
              <a:t>, WNS, and MPNS</a:t>
            </a:r>
          </a:p>
          <a:p>
            <a:pPr marL="171450" indent="-171450" rtl="0">
              <a:buFontTx/>
              <a:buChar char="•"/>
            </a:pPr>
            <a:r>
              <a:rPr lang="en-US" sz="1200" b="0" baseline="0" dirty="0" smtClean="0">
                <a:effectLst/>
                <a:latin typeface="Segoe UI" panose="020B0502040204020203" pitchFamily="34" charset="0"/>
              </a:rPr>
              <a:t>The first and easiest capability is broadcasting pushes to everyone or all the users that are using your app</a:t>
            </a:r>
            <a:endParaRPr lang="en-US" sz="1200" b="0" baseline="0" dirty="0">
              <a:effectLst/>
              <a:latin typeface="+mn-lt"/>
            </a:endParaRPr>
          </a:p>
          <a:p>
            <a:pPr marL="171450" indent="-171450" rtl="0">
              <a:buFontTx/>
              <a:buChar char="•"/>
            </a:pPr>
            <a:endParaRPr lang="en-US" sz="1200" b="0" baseline="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146261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Notification Hubs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You can also do targeted push</a:t>
            </a:r>
          </a:p>
          <a:p>
            <a:pPr marL="171450" indent="-171450" rtl="0">
              <a:buFontTx/>
              <a:buChar char="•"/>
            </a:pPr>
            <a:r>
              <a:rPr lang="en-US" sz="1200" b="0" baseline="0" dirty="0" smtClean="0">
                <a:effectLst/>
                <a:latin typeface="Segoe UI" panose="020B0502040204020203" pitchFamily="34" charset="0"/>
              </a:rPr>
              <a:t>This enables you to push to a specific platform, or a user, or a device</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146261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Cover how we’re accessible</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first</a:t>
            </a:r>
            <a:r>
              <a:rPr lang="en-US" sz="1200" b="0" baseline="0" dirty="0" smtClean="0">
                <a:effectLst/>
                <a:latin typeface="Segoe UI" panose="020B0502040204020203" pitchFamily="34" charset="0"/>
              </a:rPr>
              <a:t> point to talk about is accessibility</a:t>
            </a:r>
          </a:p>
          <a:p>
            <a:pPr marL="171450" indent="-171450" rtl="0">
              <a:buFontTx/>
              <a:buChar char="•"/>
            </a:pPr>
            <a:r>
              <a:rPr lang="en-US" sz="1200" b="0" baseline="0" dirty="0" smtClean="0">
                <a:effectLst/>
                <a:latin typeface="Segoe UI" panose="020B0502040204020203" pitchFamily="34" charset="0"/>
              </a:rPr>
              <a:t>We’ve made an earnest commitment to delivering our applications and experiences on the mobile platforms that people use</a:t>
            </a:r>
          </a:p>
          <a:p>
            <a:pPr marL="171450" indent="-171450" rtl="0">
              <a:buFontTx/>
              <a:buChar char="•"/>
            </a:pPr>
            <a:r>
              <a:rPr lang="en-US" sz="1200" b="0" baseline="0" dirty="0" smtClean="0">
                <a:effectLst/>
                <a:latin typeface="Segoe UI" panose="020B0502040204020203" pitchFamily="34" charset="0"/>
              </a:rPr>
              <a:t>This means first-party Microsoft apps on Android including Skype and Office as well as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Xbox Smart Glass and others</a:t>
            </a:r>
          </a:p>
          <a:p>
            <a:pPr marL="171450" indent="-171450" rtl="0">
              <a:buFontTx/>
              <a:buChar char="•"/>
            </a:pPr>
            <a:r>
              <a:rPr lang="en-US" sz="1200" b="0" baseline="0" dirty="0" smtClean="0">
                <a:effectLst/>
                <a:latin typeface="Segoe UI" panose="020B0502040204020203" pitchFamily="34" charset="0"/>
              </a:rPr>
              <a:t>We’ve also made sure to deliver SDKs for many areas of Microsoft Azure on these platforms</a:t>
            </a:r>
            <a:endParaRPr lang="en-US" sz="100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7546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endParaRPr lang="en-US" dirty="0" smtClean="0">
              <a:effectLst/>
            </a:endParaRPr>
          </a:p>
          <a:p>
            <a:pPr rtl="0"/>
            <a:r>
              <a:rPr lang="en-US" sz="1000" b="0" dirty="0" smtClean="0">
                <a:effectLst/>
                <a:latin typeface="Segoe UI" panose="020B0502040204020203" pitchFamily="34" charset="0"/>
              </a:rPr>
              <a:t>Show off Notification Hubs at work</a:t>
            </a:r>
          </a:p>
          <a:p>
            <a:pPr rtl="0"/>
            <a:r>
              <a:rPr lang="en-US" sz="1000" b="1" dirty="0" smtClean="0">
                <a:effectLst/>
                <a:latin typeface="Segoe UI" panose="020B0502040204020203" pitchFamily="34" charset="0"/>
              </a:rPr>
              <a:t>Demo Points:</a:t>
            </a:r>
            <a:endParaRPr lang="en-US" sz="1000" dirty="0" smtClean="0">
              <a:effectLst/>
            </a:endParaRPr>
          </a:p>
          <a:p>
            <a:pPr marL="171450" indent="-171450">
              <a:buFontTx/>
              <a:buChar char="•"/>
            </a:pPr>
            <a:r>
              <a:rPr lang="en-US" dirty="0" smtClean="0"/>
              <a:t>Return</a:t>
            </a:r>
            <a:r>
              <a:rPr lang="en-US" baseline="0" dirty="0" smtClean="0"/>
              <a:t> to app in Android Studio</a:t>
            </a:r>
          </a:p>
          <a:p>
            <a:pPr marL="171450" indent="-171450">
              <a:buFontTx/>
              <a:buChar char="•"/>
            </a:pPr>
            <a:r>
              <a:rPr lang="en-US" baseline="0" dirty="0" smtClean="0"/>
              <a:t>Walk through code that connects to GCM and shows notifications (manifest, build file, activity code, handler)</a:t>
            </a:r>
          </a:p>
          <a:p>
            <a:pPr marL="171450" indent="-171450">
              <a:buFontTx/>
              <a:buChar char="•"/>
            </a:pPr>
            <a:r>
              <a:rPr lang="en-US" baseline="0" dirty="0" smtClean="0"/>
              <a:t>Add code to register device with Notification Hub after user authenticates</a:t>
            </a:r>
          </a:p>
          <a:p>
            <a:pPr marL="171450" indent="-171450">
              <a:buFontTx/>
              <a:buChar char="•"/>
            </a:pPr>
            <a:r>
              <a:rPr lang="en-US" baseline="0" dirty="0" smtClean="0"/>
              <a:t>Go to Hubs debug page and test out a push to the app</a:t>
            </a:r>
          </a:p>
          <a:p>
            <a:pPr marL="171450" indent="-171450">
              <a:buFontTx/>
              <a:buChar char="•"/>
            </a:pPr>
            <a:r>
              <a:rPr lang="en-US" baseline="0" dirty="0" smtClean="0"/>
              <a:t>Go to the insert script and add a push to all the devices when an item is inserted</a:t>
            </a:r>
          </a:p>
          <a:p>
            <a:pPr marL="171450" indent="-171450">
              <a:buFontTx/>
              <a:buChar char="•"/>
            </a:pPr>
            <a:r>
              <a:rPr lang="en-US" baseline="0" dirty="0" smtClean="0"/>
              <a:t>Test out and show the push arriving</a:t>
            </a:r>
          </a:p>
          <a:p>
            <a:pPr marL="171450" indent="-171450">
              <a:buFontTx/>
              <a:buChar char="•"/>
            </a:pPr>
            <a:r>
              <a:rPr lang="en-US" baseline="0" dirty="0" smtClean="0"/>
              <a:t>Edit the script to push to the specific device</a:t>
            </a:r>
          </a:p>
          <a:p>
            <a:pPr marL="171450" indent="-171450">
              <a:buFontTx/>
              <a:buChar char="•"/>
            </a:pPr>
            <a:r>
              <a:rPr lang="en-US" baseline="0" dirty="0" smtClean="0"/>
              <a:t>Test and show the push working</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21</a:t>
            </a:fld>
            <a:endParaRPr lang="en-US"/>
          </a:p>
        </p:txBody>
      </p:sp>
    </p:spTree>
    <p:extLst>
      <p:ext uri="{BB962C8B-B14F-4D97-AF65-F5344CB8AC3E}">
        <p14:creationId xmlns:p14="http://schemas.microsoft.com/office/powerpoint/2010/main" val="20475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Data</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Let’s take a minute to talk about the different data storage options</a:t>
            </a:r>
            <a:r>
              <a:rPr lang="en-US" sz="1200" b="0" baseline="0" dirty="0" smtClean="0">
                <a:effectLst/>
                <a:latin typeface="Segoe UI" panose="020B0502040204020203" pitchFamily="34" charset="0"/>
              </a:rPr>
              <a:t> offered in Azure</a:t>
            </a:r>
            <a:endParaRPr lang="en-US" sz="1200" b="0" baseline="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755697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Data</a:t>
            </a:r>
            <a:r>
              <a:rPr lang="en-US" sz="1200" b="0" baseline="0" dirty="0" smtClean="0">
                <a:effectLst/>
                <a:latin typeface="Segoe UI" panose="020B0502040204020203" pitchFamily="34" charset="0"/>
              </a:rPr>
              <a:t> options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Azure Has many data storage </a:t>
            </a:r>
            <a:r>
              <a:rPr lang="en-US" sz="1200" b="0" baseline="0" dirty="0" smtClean="0">
                <a:effectLst/>
                <a:latin typeface="Segoe UI" panose="020B0502040204020203" pitchFamily="34" charset="0"/>
              </a:rPr>
              <a:t>options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SQL Database which is a full SQL DB running as a service in </a:t>
            </a:r>
            <a:r>
              <a:rPr lang="en-US" sz="1200" b="0" baseline="0" dirty="0" smtClean="0">
                <a:effectLst/>
                <a:latin typeface="Segoe UI" panose="020B0502040204020203" pitchFamily="34" charset="0"/>
              </a:rPr>
              <a:t>Azure, we’ve already seen this in use in Mobile Services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Alternatively, you can deploy your own SQL Database Server on VMs using </a:t>
            </a:r>
            <a:r>
              <a:rPr lang="en-US" sz="1200" b="0" baseline="0" dirty="0" err="1" smtClean="0">
                <a:effectLst/>
                <a:latin typeface="Segoe UI" panose="020B0502040204020203" pitchFamily="34" charset="0"/>
              </a:rPr>
              <a:t>IaaS</a:t>
            </a:r>
            <a:endParaRPr lang="en-US" sz="1200" b="0" baseline="0" dirty="0" smtClean="0">
              <a:effectLst/>
              <a:latin typeface="Segoe UI" panose="020B0502040204020203" pitchFamily="34" charset="0"/>
            </a:endParaRPr>
          </a:p>
          <a:p>
            <a:pPr marL="171450" indent="-171450" rtl="0">
              <a:buFontTx/>
              <a:buChar char="•"/>
            </a:pPr>
            <a:r>
              <a:rPr lang="en-US" sz="1200" b="0" baseline="0" dirty="0" err="1" smtClean="0">
                <a:effectLst/>
                <a:latin typeface="Segoe UI" panose="020B0502040204020203" pitchFamily="34" charset="0"/>
              </a:rPr>
              <a:t>NoSQL</a:t>
            </a:r>
            <a:r>
              <a:rPr lang="en-US" sz="1200" b="0" baseline="0" dirty="0" smtClean="0">
                <a:effectLst/>
                <a:latin typeface="Segoe UI" panose="020B0502040204020203" pitchFamily="34" charset="0"/>
              </a:rPr>
              <a:t> options include Azure Table Storage, </a:t>
            </a:r>
            <a:r>
              <a:rPr lang="en-US" sz="1200" b="0" baseline="0" dirty="0" err="1" smtClean="0">
                <a:effectLst/>
                <a:latin typeface="Segoe UI" panose="020B0502040204020203" pitchFamily="34" charset="0"/>
              </a:rPr>
              <a:t>MongoDB</a:t>
            </a:r>
            <a:r>
              <a:rPr lang="en-US" sz="1200" b="0" baseline="0" dirty="0" smtClean="0">
                <a:effectLst/>
                <a:latin typeface="Segoe UI" panose="020B0502040204020203" pitchFamily="34" charset="0"/>
              </a:rPr>
              <a:t> (running in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and Document DB (a JSON Document based store)</a:t>
            </a:r>
          </a:p>
          <a:p>
            <a:pPr marL="171450" indent="-171450" rtl="0">
              <a:buFontTx/>
              <a:buChar char="•"/>
            </a:pPr>
            <a:r>
              <a:rPr lang="en-US" sz="1200" b="0" baseline="0" dirty="0" smtClean="0">
                <a:effectLst/>
                <a:latin typeface="Segoe UI" panose="020B0502040204020203" pitchFamily="34" charset="0"/>
              </a:rPr>
              <a:t>Blob storage can be used for file storage from any other area in Azure and also is used for disks in VMs</a:t>
            </a:r>
          </a:p>
          <a:p>
            <a:pPr marL="171450" indent="-171450" rtl="0">
              <a:buFontTx/>
              <a:buChar char="•"/>
            </a:pPr>
            <a:r>
              <a:rPr lang="en-US" sz="1200" b="0" baseline="0" dirty="0" smtClean="0">
                <a:effectLst/>
                <a:latin typeface="Segoe UI" panose="020B0502040204020203" pitchFamily="34" charset="0"/>
              </a:rPr>
              <a:t>Azure Files provides for shared file directories for VMs</a:t>
            </a:r>
          </a:p>
          <a:p>
            <a:pPr marL="171450" indent="-171450" rtl="0">
              <a:buFontTx/>
              <a:buChar char="•"/>
            </a:pPr>
            <a:r>
              <a:rPr lang="en-US" sz="1200" b="0" baseline="0" dirty="0" smtClean="0">
                <a:effectLst/>
                <a:latin typeface="Segoe UI" panose="020B0502040204020203" pitchFamily="34" charset="0"/>
              </a:rPr>
              <a:t>Queues provide a way to do messaging between pieces of applications in Azure</a:t>
            </a:r>
            <a:endParaRPr lang="en-US" sz="1200" b="0" dirty="0" smtClean="0">
              <a:effectLst/>
              <a:latin typeface="Segoe UI" panose="020B0502040204020203" pitchFamily="34" charset="0"/>
            </a:endParaRPr>
          </a:p>
          <a:p>
            <a:pPr rtl="0"/>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410090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Next we’ll talk about a few additional services that as an Android developer, Azure provides for you</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755697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Identify</a:t>
            </a:r>
            <a:r>
              <a:rPr lang="en-US" sz="1000" b="0" baseline="0" dirty="0" smtClean="0">
                <a:effectLst/>
                <a:latin typeface="Segoe UI" panose="020B0502040204020203" pitchFamily="34" charset="0"/>
              </a:rPr>
              <a:t> different pieces of Identity and AAD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dirty="0" smtClean="0"/>
          </a:p>
          <a:p>
            <a:pPr marL="171450" indent="-171450">
              <a:buFont typeface="Arial"/>
              <a:buChar char="•"/>
            </a:pPr>
            <a:r>
              <a:rPr lang="en-US" dirty="0" smtClean="0"/>
              <a:t>Identity</a:t>
            </a:r>
            <a:r>
              <a:rPr lang="en-US" baseline="0" dirty="0" smtClean="0"/>
              <a:t> is big and very important</a:t>
            </a:r>
          </a:p>
          <a:p>
            <a:pPr marL="171450" indent="-171450">
              <a:buFont typeface="Arial"/>
              <a:buChar char="•"/>
            </a:pPr>
            <a:r>
              <a:rPr lang="en-US" dirty="0" smtClean="0"/>
              <a:t>Bridging identity on-premises</a:t>
            </a:r>
            <a:r>
              <a:rPr lang="en-US" baseline="0" dirty="0" smtClean="0"/>
              <a:t> and the cloud is something most haven’t figured out</a:t>
            </a:r>
          </a:p>
          <a:p>
            <a:pPr marL="171450" indent="-171450">
              <a:buFont typeface="Arial"/>
              <a:buChar char="•"/>
            </a:pPr>
            <a:r>
              <a:rPr lang="en-US" baseline="0" dirty="0" smtClean="0"/>
              <a:t>Here we have Microsoft apps, non-</a:t>
            </a:r>
            <a:r>
              <a:rPr lang="en-US" baseline="0" dirty="0" err="1" smtClean="0"/>
              <a:t>ms</a:t>
            </a:r>
            <a:r>
              <a:rPr lang="en-US" baseline="0" dirty="0" smtClean="0"/>
              <a:t> cloud based apps and </a:t>
            </a:r>
            <a:r>
              <a:rPr lang="en-US" baseline="0" dirty="0" err="1" smtClean="0"/>
              <a:t>SaaS</a:t>
            </a:r>
            <a:endParaRPr lang="en-US" baseline="0" dirty="0" smtClean="0"/>
          </a:p>
          <a:p>
            <a:pPr marL="171450" indent="-171450">
              <a:buFont typeface="Arial"/>
              <a:buChar char="•"/>
            </a:pPr>
            <a:r>
              <a:rPr lang="en-US" baseline="0" dirty="0" smtClean="0"/>
              <a:t>On-</a:t>
            </a:r>
            <a:r>
              <a:rPr lang="en-US" baseline="0" dirty="0" err="1" smtClean="0"/>
              <a:t>Prem</a:t>
            </a:r>
            <a:r>
              <a:rPr lang="en-US" baseline="0" dirty="0" smtClean="0"/>
              <a:t> Active Directory running in Windows Server, Other Directories</a:t>
            </a:r>
          </a:p>
          <a:p>
            <a:pPr marL="171450" indent="-171450">
              <a:buFont typeface="Arial"/>
              <a:buChar char="•"/>
            </a:pPr>
            <a:r>
              <a:rPr lang="en-US" baseline="0" dirty="0" smtClean="0"/>
              <a:t>Azure Active </a:t>
            </a:r>
            <a:r>
              <a:rPr lang="en-US" baseline="0" dirty="0" err="1" smtClean="0"/>
              <a:t>Direcotry</a:t>
            </a:r>
            <a:r>
              <a:rPr lang="en-US" baseline="0" dirty="0" smtClean="0"/>
              <a:t> is able to bridge all of these together in one place</a:t>
            </a:r>
          </a:p>
          <a:p>
            <a:pPr marL="171450" indent="-171450">
              <a:buFont typeface="Arial"/>
              <a:buChar char="•"/>
            </a:pPr>
            <a:r>
              <a:rPr lang="en-US" baseline="0" dirty="0" smtClean="0"/>
              <a:t>Sync on </a:t>
            </a:r>
            <a:r>
              <a:rPr lang="en-US" baseline="0" dirty="0" err="1" smtClean="0"/>
              <a:t>prem</a:t>
            </a:r>
            <a:r>
              <a:rPr lang="en-US" baseline="0" dirty="0" smtClean="0"/>
              <a:t> to cloud</a:t>
            </a:r>
          </a:p>
          <a:p>
            <a:pPr marL="171450" indent="-171450">
              <a:buFont typeface="Arial"/>
              <a:buChar char="•"/>
            </a:pPr>
            <a:r>
              <a:rPr lang="en-US" baseline="0" dirty="0" smtClean="0"/>
              <a:t>Secure azure resources and mobile apps with AAD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smtClean="0">
                <a:solidFill>
                  <a:prstClr val="black"/>
                </a:solidFill>
              </a:rPr>
              <a:pPr/>
              <a:t>1/15/15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661384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ADAL</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Azure AD </a:t>
            </a:r>
            <a:r>
              <a:rPr lang="en-US" dirty="0" err="1" smtClean="0"/>
              <a:t>Auth</a:t>
            </a:r>
            <a:r>
              <a:rPr lang="en-US" dirty="0" smtClean="0"/>
              <a:t> Library</a:t>
            </a:r>
            <a:r>
              <a:rPr lang="en-US" baseline="0" dirty="0" smtClean="0"/>
              <a:t> (ADAL) provides for easy connectivity / authentication from Android (and </a:t>
            </a:r>
            <a:r>
              <a:rPr lang="en-US" baseline="0" dirty="0" err="1" smtClean="0"/>
              <a:t>iOS</a:t>
            </a:r>
            <a:r>
              <a:rPr lang="en-US" baseline="0" dirty="0" smtClean="0"/>
              <a:t>) apps</a:t>
            </a:r>
          </a:p>
          <a:p>
            <a:pPr marL="171450" indent="-171450">
              <a:buFontTx/>
              <a:buChar char="•"/>
            </a:pPr>
            <a:r>
              <a:rPr lang="en-US" baseline="0" dirty="0" smtClean="0"/>
              <a:t>Support easy sync with on-premises AD</a:t>
            </a:r>
          </a:p>
          <a:p>
            <a:pPr marL="171450" indent="-171450">
              <a:buFontTx/>
              <a:buChar char="•"/>
            </a:pPr>
            <a:r>
              <a:rPr lang="en-US" baseline="0" dirty="0" smtClean="0"/>
              <a:t>Uses industry standard OAuth2</a:t>
            </a:r>
          </a:p>
          <a:p>
            <a:pPr marL="171450" indent="-171450">
              <a:buFontTx/>
              <a:buChar char="•"/>
            </a:pPr>
            <a:r>
              <a:rPr lang="en-US" baseline="0" dirty="0" smtClean="0"/>
              <a:t>Refresh tokens ensure users don’t have to continually sign in</a:t>
            </a:r>
          </a:p>
          <a:p>
            <a:pPr marL="171450" indent="-171450">
              <a:buFontTx/>
              <a:buChar char="•"/>
            </a:pPr>
            <a:r>
              <a:rPr lang="en-US" baseline="0" dirty="0" smtClean="0"/>
              <a:t>Dialog and Fragment support for easier usage from Android apps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901661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office 365 capabilities</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Office 365 is pre-integrated with Azure AD (if you login to Office 365, you’re logging</a:t>
            </a:r>
            <a:r>
              <a:rPr lang="en-US" baseline="0" dirty="0" smtClean="0"/>
              <a:t> in to Azure AD)</a:t>
            </a:r>
          </a:p>
          <a:p>
            <a:pPr marL="171450" indent="-171450">
              <a:buFontTx/>
              <a:buChar char="•"/>
            </a:pPr>
            <a:r>
              <a:rPr lang="en-US" baseline="0" dirty="0" smtClean="0"/>
              <a:t>The O365 SDK provides access to features including:</a:t>
            </a:r>
          </a:p>
          <a:p>
            <a:pPr marL="628650" lvl="1" indent="-171450">
              <a:buFontTx/>
              <a:buChar char="•"/>
            </a:pPr>
            <a:r>
              <a:rPr lang="en-US" baseline="0" dirty="0" smtClean="0"/>
              <a:t>SharePoint Online files and lists</a:t>
            </a:r>
          </a:p>
          <a:p>
            <a:pPr marL="628650" lvl="1" indent="-171450">
              <a:buFontTx/>
              <a:buChar char="•"/>
            </a:pPr>
            <a:r>
              <a:rPr lang="en-US" baseline="0" dirty="0" smtClean="0"/>
              <a:t>Exchange mail, calendars, contact</a:t>
            </a:r>
          </a:p>
          <a:p>
            <a:pPr marL="628650" lvl="1" indent="-171450">
              <a:buFontTx/>
              <a:buChar char="•"/>
            </a:pPr>
            <a:r>
              <a:rPr lang="en-US" baseline="0" dirty="0" smtClean="0"/>
              <a:t>Azure AD graph</a:t>
            </a:r>
          </a:p>
          <a:p>
            <a:pPr marL="171450" lvl="0" indent="-171450">
              <a:buFontTx/>
              <a:buChar char="•"/>
            </a:pPr>
            <a:r>
              <a:rPr lang="en-US" baseline="0" dirty="0" smtClean="0"/>
              <a:t>Works with ADAL (i.e. get a token from logging in and then use that token with the O365 SDK)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90166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a:t>
            </a:r>
            <a:r>
              <a:rPr lang="en-US" sz="1000" b="0" baseline="0" dirty="0" smtClean="0">
                <a:effectLst/>
                <a:latin typeface="Segoe UI" panose="020B0502040204020203" pitchFamily="34" charset="0"/>
              </a:rPr>
              <a:t> about BizTalk Services Hybrid Connections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BizTalk</a:t>
            </a:r>
            <a:r>
              <a:rPr lang="en-US" baseline="0" dirty="0" smtClean="0"/>
              <a:t> Services Hybrid Connections</a:t>
            </a:r>
          </a:p>
          <a:p>
            <a:pPr marL="171450" indent="-171450">
              <a:buFont typeface="Arial" panose="020B0604020202020204" pitchFamily="34" charset="0"/>
              <a:buChar char="•"/>
            </a:pPr>
            <a:r>
              <a:rPr lang="en-US" baseline="0" dirty="0" smtClean="0"/>
              <a:t>Creates a way of connecting from azure to on-premises</a:t>
            </a:r>
          </a:p>
          <a:p>
            <a:pPr marL="171450" indent="-171450">
              <a:buFont typeface="Arial" panose="020B0604020202020204" pitchFamily="34" charset="0"/>
              <a:buChar char="•"/>
            </a:pPr>
            <a:r>
              <a:rPr lang="en-US" baseline="0" dirty="0" smtClean="0"/>
              <a:t>Run a connection manager in data center</a:t>
            </a:r>
          </a:p>
          <a:p>
            <a:pPr marL="171450" indent="-171450">
              <a:buFont typeface="Arial" panose="020B0604020202020204" pitchFamily="34" charset="0"/>
              <a:buChar char="•"/>
            </a:pPr>
            <a:r>
              <a:rPr lang="en-US" baseline="0" dirty="0" smtClean="0"/>
              <a:t>That connects an endpoint in azure to whatever resource you want in your DC</a:t>
            </a:r>
          </a:p>
          <a:p>
            <a:pPr marL="628650" lvl="1" indent="-171450">
              <a:buFont typeface="Arial" panose="020B0604020202020204" pitchFamily="34" charset="0"/>
              <a:buChar char="•"/>
            </a:pPr>
            <a:r>
              <a:rPr lang="en-US" baseline="0" dirty="0" smtClean="0"/>
              <a:t>DB</a:t>
            </a:r>
          </a:p>
          <a:p>
            <a:pPr marL="628650" lvl="1" indent="-171450">
              <a:buFont typeface="Arial" panose="020B0604020202020204" pitchFamily="34" charset="0"/>
              <a:buChar char="•"/>
            </a:pPr>
            <a:r>
              <a:rPr lang="en-US" baseline="0" dirty="0" smtClean="0"/>
              <a:t>Web Service</a:t>
            </a:r>
          </a:p>
          <a:p>
            <a:pPr marL="628650" lvl="1" indent="-171450">
              <a:buFont typeface="Arial" panose="020B0604020202020204" pitchFamily="34" charset="0"/>
              <a:buChar char="•"/>
            </a:pPr>
            <a:r>
              <a:rPr lang="en-US" baseline="0" dirty="0" smtClean="0"/>
              <a:t>ETC</a:t>
            </a:r>
          </a:p>
          <a:p>
            <a:pPr marL="171450" lvl="0" indent="-171450">
              <a:buFont typeface="Arial" panose="020B0604020202020204" pitchFamily="34" charset="0"/>
              <a:buChar char="•"/>
            </a:pPr>
            <a:endParaRPr lang="en-US" baseline="0" dirty="0" smtClean="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1/15/15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853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Explain</a:t>
            </a:r>
            <a:r>
              <a:rPr lang="en-US" sz="1000" b="0" baseline="0" dirty="0" smtClean="0">
                <a:effectLst/>
                <a:latin typeface="Segoe UI" panose="020B0502040204020203" pitchFamily="34" charset="0"/>
              </a:rPr>
              <a:t> how Azure Remote App allows running Windows applications on Android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Remote</a:t>
            </a:r>
            <a:r>
              <a:rPr lang="en-US" sz="1200" kern="1200" baseline="0" dirty="0" smtClean="0">
                <a:solidFill>
                  <a:schemeClr val="tx1"/>
                </a:solidFill>
                <a:effectLst/>
                <a:latin typeface="+mn-lt"/>
                <a:ea typeface="+mn-ea"/>
                <a:cs typeface="+mn-cs"/>
              </a:rPr>
              <a:t> apps delivered from Azure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Access apps from Win, iOS, OS X, Android, all using free Remote Desktop apps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Cloud App images or custom images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err="1" smtClean="0">
                <a:solidFill>
                  <a:schemeClr val="tx1"/>
                </a:solidFill>
                <a:effectLst/>
                <a:latin typeface="+mn-lt"/>
                <a:ea typeface="+mn-ea"/>
                <a:cs typeface="+mn-cs"/>
              </a:rPr>
              <a:t>Vnet</a:t>
            </a:r>
            <a:r>
              <a:rPr lang="en-US" sz="1200" kern="1200" baseline="0" dirty="0" smtClean="0">
                <a:solidFill>
                  <a:schemeClr val="tx1"/>
                </a:solidFill>
                <a:effectLst/>
                <a:latin typeface="+mn-lt"/>
                <a:ea typeface="+mn-ea"/>
                <a:cs typeface="+mn-cs"/>
              </a:rPr>
              <a:t> / hybrid solutions enable you to host your own custom apps as well as do data connection back to your on-premises and do AD </a:t>
            </a:r>
            <a:r>
              <a:rPr lang="en-US" sz="1200" kern="1200" baseline="0" dirty="0" err="1" smtClean="0">
                <a:solidFill>
                  <a:schemeClr val="tx1"/>
                </a:solidFill>
                <a:effectLst/>
                <a:latin typeface="+mn-lt"/>
                <a:ea typeface="+mn-ea"/>
                <a:cs typeface="+mn-cs"/>
              </a:rPr>
              <a:t>auth</a:t>
            </a:r>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System Center Marketing</a:t>
            </a:r>
          </a:p>
        </p:txBody>
      </p:sp>
      <p:sp>
        <p:nvSpPr>
          <p:cNvPr id="5" name="Footer Placeholder 4"/>
          <p:cNvSpPr>
            <a:spLocks noGrp="1"/>
          </p:cNvSpPr>
          <p:nvPr>
            <p:ph type="ftr" sz="quarter" idx="11"/>
          </p:nvPr>
        </p:nvSpPr>
        <p:spPr/>
        <p:txBody>
          <a:bodyPr/>
          <a:lstStyle/>
          <a:p>
            <a:pPr defTabSz="100651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100651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A4072DC-4D4A-44A6-9718-D6EFA394B02B}" type="datetime1">
              <a:rPr lang="en-US" smtClean="0">
                <a:solidFill>
                  <a:prstClr val="black"/>
                </a:solidFill>
              </a:rPr>
              <a:pPr/>
              <a:t>1/15/15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801952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Azure Media Services</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Provides video streaming support including</a:t>
            </a:r>
          </a:p>
          <a:p>
            <a:pPr marL="628650" lvl="1" indent="-171450">
              <a:buFontTx/>
              <a:buChar char="•"/>
            </a:pPr>
            <a:r>
              <a:rPr lang="en-US" dirty="0" smtClean="0"/>
              <a:t>Ingesting media</a:t>
            </a:r>
          </a:p>
          <a:p>
            <a:pPr marL="628650" lvl="1" indent="-171450">
              <a:buFontTx/>
              <a:buChar char="•"/>
            </a:pPr>
            <a:r>
              <a:rPr lang="en-US" dirty="0" smtClean="0"/>
              <a:t>Encoding</a:t>
            </a:r>
            <a:r>
              <a:rPr lang="en-US" baseline="0" dirty="0" smtClean="0"/>
              <a:t> it</a:t>
            </a:r>
          </a:p>
          <a:p>
            <a:pPr marL="628650" lvl="1" indent="-171450">
              <a:buFontTx/>
              <a:buChar char="•"/>
            </a:pPr>
            <a:r>
              <a:rPr lang="en-US" baseline="0" dirty="0" smtClean="0"/>
              <a:t>Package and encrypt</a:t>
            </a:r>
          </a:p>
          <a:p>
            <a:pPr marL="628650" lvl="1" indent="-171450">
              <a:buFontTx/>
              <a:buChar char="•"/>
            </a:pPr>
            <a:r>
              <a:rPr lang="en-US" baseline="0" dirty="0" smtClean="0"/>
              <a:t>Deliver it down to devices</a:t>
            </a:r>
          </a:p>
          <a:p>
            <a:pPr marL="171450" lvl="0" indent="-171450">
              <a:buFontTx/>
              <a:buChar char="•"/>
            </a:pPr>
            <a:r>
              <a:rPr lang="en-US" baseline="0" dirty="0" smtClean="0"/>
              <a:t>Supports AES and DRM encryption</a:t>
            </a:r>
            <a:endParaRPr lang="en-US" dirty="0" smtClean="0"/>
          </a:p>
          <a:p>
            <a:endParaRPr lang="en-US" dirty="0" smtClean="0"/>
          </a:p>
          <a:p>
            <a:r>
              <a:rPr lang="en-US" dirty="0" smtClean="0"/>
              <a:t>AES</a:t>
            </a:r>
            <a:r>
              <a:rPr lang="en-US" baseline="0" dirty="0" smtClean="0"/>
              <a:t> Clear Key</a:t>
            </a:r>
          </a:p>
          <a:p>
            <a:r>
              <a:rPr lang="en-US" baseline="0" dirty="0" smtClean="0"/>
              <a:t>DRM</a:t>
            </a:r>
          </a:p>
          <a:p>
            <a:endParaRPr lang="en-US" baseline="0" dirty="0" smtClean="0"/>
          </a:p>
          <a:p>
            <a:r>
              <a:rPr lang="en-US" baseline="0" dirty="0" smtClean="0"/>
              <a:t>Also indexing content (closed </a:t>
            </a:r>
            <a:r>
              <a:rPr lang="en-US" baseline="0" dirty="0" err="1" smtClean="0"/>
              <a:t>captionaing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345054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a:t>
            </a:r>
            <a:r>
              <a:rPr lang="en-US" sz="1200" b="0" baseline="0" dirty="0" smtClean="0">
                <a:effectLst/>
                <a:latin typeface="Segoe UI" panose="020B0502040204020203" pitchFamily="34" charset="0"/>
              </a:rPr>
              <a:t> our open source initiatives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When it comes to Open Source,</a:t>
            </a:r>
            <a:r>
              <a:rPr lang="en-US" sz="1200" b="0" baseline="0" dirty="0" smtClean="0">
                <a:effectLst/>
                <a:latin typeface="Segoe UI" panose="020B0502040204020203" pitchFamily="34" charset="0"/>
              </a:rPr>
              <a:t> the one thing that most people will have most recently heard about was us open sourcing .NET itself</a:t>
            </a:r>
          </a:p>
          <a:p>
            <a:pPr marL="171450" indent="-171450" rtl="0">
              <a:buFontTx/>
              <a:buChar char="•"/>
            </a:pPr>
            <a:r>
              <a:rPr lang="en-US" sz="1200" b="0" baseline="0" dirty="0" smtClean="0">
                <a:effectLst/>
                <a:latin typeface="Segoe UI" panose="020B0502040204020203" pitchFamily="34" charset="0"/>
              </a:rPr>
              <a:t>This is part of being more open</a:t>
            </a:r>
          </a:p>
          <a:p>
            <a:pPr marL="171450" indent="-171450" rtl="0">
              <a:buFontTx/>
              <a:buChar char="•"/>
            </a:pPr>
            <a:r>
              <a:rPr lang="en-US" sz="1200" b="0" baseline="0" dirty="0" smtClean="0">
                <a:effectLst/>
                <a:latin typeface="Segoe UI" panose="020B0502040204020203" pitchFamily="34" charset="0"/>
              </a:rPr>
              <a:t>We’ve also contributed to many different open source frameworks like Cordova, </a:t>
            </a:r>
            <a:r>
              <a:rPr lang="en-US" sz="1200" b="0" baseline="0" dirty="0" err="1" smtClean="0">
                <a:effectLst/>
                <a:latin typeface="Segoe UI" panose="020B0502040204020203" pitchFamily="34" charset="0"/>
              </a:rPr>
              <a:t>jQuery</a:t>
            </a:r>
            <a:r>
              <a:rPr lang="en-US" sz="1200" b="0" baseline="0" dirty="0" smtClean="0">
                <a:effectLst/>
                <a:latin typeface="Segoe UI" panose="020B0502040204020203" pitchFamily="34" charset="0"/>
              </a:rPr>
              <a:t>, Couch, </a:t>
            </a:r>
            <a:r>
              <a:rPr lang="en-US" sz="1200" b="0" baseline="0" dirty="0" err="1" smtClean="0">
                <a:effectLst/>
                <a:latin typeface="Segoe UI" panose="020B0502040204020203" pitchFamily="34" charset="0"/>
              </a:rPr>
              <a:t>Docker</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etc</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Many of our SDKs (like .NET) are now developed on </a:t>
            </a:r>
            <a:r>
              <a:rPr lang="en-US" sz="1200" b="0" baseline="0" dirty="0" err="1" smtClean="0">
                <a:effectLst/>
                <a:latin typeface="Segoe UI" panose="020B0502040204020203" pitchFamily="34" charset="0"/>
              </a:rPr>
              <a:t>GitHub</a:t>
            </a:r>
            <a:r>
              <a:rPr lang="en-US" sz="1200" b="0" baseline="0" dirty="0" smtClean="0">
                <a:effectLst/>
                <a:latin typeface="Segoe UI" panose="020B0502040204020203" pitchFamily="34" charset="0"/>
              </a:rPr>
              <a:t> in public</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10657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Azure and Android</a:t>
            </a:r>
          </a:p>
          <a:p>
            <a:pPr rtl="0"/>
            <a:r>
              <a:rPr lang="en-US" sz="1200" b="1" dirty="0" smtClean="0">
                <a:effectLst/>
                <a:latin typeface="Segoe UI" panose="020B0502040204020203" pitchFamily="34" charset="0"/>
              </a:rPr>
              <a:t>Speaking Points</a:t>
            </a:r>
            <a:r>
              <a:rPr lang="en-US" sz="1200" b="1" dirty="0" smtClean="0">
                <a:effectLst/>
                <a:latin typeface="Segoe UI" panose="020B0502040204020203" pitchFamily="34" charset="0"/>
              </a:rPr>
              <a:t>:</a:t>
            </a:r>
          </a:p>
          <a:p>
            <a:pPr marL="171450" indent="-171450" rtl="0">
              <a:buFontTx/>
              <a:buChar char="•"/>
            </a:pPr>
            <a:r>
              <a:rPr lang="en-US" sz="1200" b="0" dirty="0" smtClean="0">
                <a:effectLst/>
                <a:latin typeface="Segoe UI" panose="020B0502040204020203" pitchFamily="34" charset="0"/>
              </a:rPr>
              <a:t>So</a:t>
            </a:r>
            <a:r>
              <a:rPr lang="en-US" sz="1200" b="0" baseline="0" dirty="0" smtClean="0">
                <a:effectLst/>
                <a:latin typeface="Segoe UI" panose="020B0502040204020203" pitchFamily="34" charset="0"/>
              </a:rPr>
              <a:t> as we’ve seen, Azure offers a ton of different services for Android</a:t>
            </a:r>
          </a:p>
          <a:p>
            <a:pPr marL="171450" indent="-171450" rtl="0">
              <a:buFontTx/>
              <a:buChar char="•"/>
            </a:pPr>
            <a:r>
              <a:rPr lang="en-US" sz="1200" b="0" baseline="0" dirty="0" smtClean="0">
                <a:effectLst/>
                <a:latin typeface="Segoe UI" panose="020B0502040204020203" pitchFamily="34" charset="0"/>
              </a:rPr>
              <a:t>Starting with the </a:t>
            </a:r>
            <a:r>
              <a:rPr lang="en-US" sz="1200" b="0" baseline="0" dirty="0" err="1" smtClean="0">
                <a:effectLst/>
                <a:latin typeface="Segoe UI" panose="020B0502040204020203" pitchFamily="34" charset="0"/>
              </a:rPr>
              <a:t>BaaS</a:t>
            </a:r>
            <a:r>
              <a:rPr lang="en-US" sz="1200" b="0" baseline="0" dirty="0" smtClean="0">
                <a:effectLst/>
                <a:latin typeface="Segoe UI" panose="020B0502040204020203" pitchFamily="34" charset="0"/>
              </a:rPr>
              <a:t> in Mobile Services</a:t>
            </a:r>
          </a:p>
          <a:p>
            <a:pPr marL="171450" indent="-171450" rtl="0">
              <a:buFontTx/>
              <a:buChar char="•"/>
            </a:pPr>
            <a:r>
              <a:rPr lang="en-US" sz="1200" b="0" baseline="0" dirty="0" smtClean="0">
                <a:effectLst/>
                <a:latin typeface="Segoe UI" panose="020B0502040204020203" pitchFamily="34" charset="0"/>
              </a:rPr>
              <a:t>We then saw Notification Hubs which enables easy push notifications to devices</a:t>
            </a:r>
          </a:p>
          <a:p>
            <a:pPr marL="171450" indent="-171450" rtl="0">
              <a:buFontTx/>
              <a:buChar char="•"/>
            </a:pPr>
            <a:r>
              <a:rPr lang="en-US" sz="1200" b="0" baseline="0" dirty="0" smtClean="0">
                <a:effectLst/>
                <a:latin typeface="Segoe UI" panose="020B0502040204020203" pitchFamily="34" charset="0"/>
              </a:rPr>
              <a:t>Finally we saw a lot of different data storage options as well as additional services offered to Android</a:t>
            </a:r>
            <a:endParaRPr lang="en-US" sz="1200" b="1"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4221180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Provide additional Resources</a:t>
            </a:r>
          </a:p>
          <a:p>
            <a:pPr rtl="0"/>
            <a:r>
              <a:rPr lang="en-US" sz="1000" b="1" dirty="0" smtClean="0">
                <a:effectLst/>
                <a:latin typeface="Segoe UI" panose="020B0502040204020203" pitchFamily="34" charset="0"/>
              </a:rPr>
              <a:t>Speaking Points:</a:t>
            </a:r>
            <a:endParaRPr lang="en-US" sz="1000" dirty="0" smtClean="0">
              <a:effectLst/>
            </a:endParaRPr>
          </a:p>
          <a:p>
            <a:r>
              <a:rPr lang="en-US" dirty="0" smtClean="0"/>
              <a:t>* Here we have links</a:t>
            </a:r>
            <a:r>
              <a:rPr lang="en-US" baseline="0" dirty="0" smtClean="0"/>
              <a:t> to many of the different resources we mentioned as well as to a free trial </a:t>
            </a:r>
            <a:r>
              <a:rPr lang="en-US" baseline="0" smtClean="0"/>
              <a:t>for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1568872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1/15/15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More open source</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We’re also very open source about how we develop some of our products</a:t>
            </a:r>
          </a:p>
          <a:p>
            <a:pPr marL="171450" indent="-171450" rtl="0">
              <a:buFontTx/>
              <a:buChar char="•"/>
            </a:pPr>
            <a:r>
              <a:rPr lang="en-US" sz="1200" b="0" baseline="0" dirty="0" smtClean="0">
                <a:effectLst/>
                <a:latin typeface="Segoe UI" panose="020B0502040204020203" pitchFamily="34" charset="0"/>
              </a:rPr>
              <a:t>For example, most of the SDKs you’ll see in use today are on </a:t>
            </a:r>
            <a:r>
              <a:rPr lang="en-US" sz="1200" b="0" baseline="0" dirty="0" err="1" smtClean="0">
                <a:effectLst/>
                <a:latin typeface="Segoe UI" panose="020B0502040204020203" pitchFamily="34" charset="0"/>
              </a:rPr>
              <a:t>GitHub</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And they accept community contributions</a:t>
            </a:r>
          </a:p>
          <a:p>
            <a:pPr marL="171450" indent="-171450" rtl="0">
              <a:buFontTx/>
              <a:buChar char="•"/>
            </a:pPr>
            <a:r>
              <a:rPr lang="en-US" sz="1200" b="0" baseline="0" dirty="0" smtClean="0">
                <a:effectLst/>
                <a:latin typeface="Segoe UI" panose="020B0502040204020203" pitchFamily="34" charset="0"/>
              </a:rPr>
              <a:t>We also have just about all of our Azure systems on </a:t>
            </a:r>
            <a:r>
              <a:rPr lang="en-US" sz="1200" b="0" baseline="0" dirty="0" err="1" smtClean="0">
                <a:effectLst/>
                <a:latin typeface="Segoe UI" panose="020B0502040204020203" pitchFamily="34" charset="0"/>
              </a:rPr>
              <a:t>UserVoice</a:t>
            </a:r>
            <a:r>
              <a:rPr lang="en-US" sz="1200" b="0" baseline="0" dirty="0" smtClean="0">
                <a:effectLst/>
                <a:latin typeface="Segoe UI" panose="020B0502040204020203" pitchFamily="34" charset="0"/>
              </a:rPr>
              <a:t> where we accept feature requests and votes on features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1065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how it’s easy to use Microsoft and Azure</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last point before we start focusing entirely on Azure is ease</a:t>
            </a:r>
          </a:p>
          <a:p>
            <a:pPr marL="171450" indent="-171450" rtl="0">
              <a:buFontTx/>
              <a:buChar char="•"/>
            </a:pPr>
            <a:r>
              <a:rPr lang="en-US" sz="1200" b="0" dirty="0" smtClean="0">
                <a:effectLst/>
                <a:latin typeface="Segoe UI" panose="020B0502040204020203" pitchFamily="34" charset="0"/>
              </a:rPr>
              <a:t>Being</a:t>
            </a:r>
            <a:r>
              <a:rPr lang="en-US" sz="1200" b="0" baseline="0" dirty="0" smtClean="0">
                <a:effectLst/>
                <a:latin typeface="Segoe UI" panose="020B0502040204020203" pitchFamily="34" charset="0"/>
              </a:rPr>
              <a:t> accessible and open are great, but if it isn’t easy to develop on our platforms, we know it won’t matter.</a:t>
            </a:r>
          </a:p>
          <a:p>
            <a:pPr marL="171450" indent="-171450" rtl="0">
              <a:buFontTx/>
              <a:buChar char="•"/>
            </a:pPr>
            <a:r>
              <a:rPr lang="en-US" sz="1200" b="0" baseline="0" dirty="0" smtClean="0">
                <a:effectLst/>
                <a:latin typeface="Segoe UI" panose="020B0502040204020203" pitchFamily="34" charset="0"/>
              </a:rPr>
              <a:t>You can build for azure on any OS</a:t>
            </a:r>
          </a:p>
          <a:p>
            <a:pPr marL="171450" indent="-171450" rtl="0">
              <a:buFontTx/>
              <a:buChar char="•"/>
            </a:pPr>
            <a:r>
              <a:rPr lang="en-US" sz="1200" b="0" baseline="0" dirty="0" smtClean="0">
                <a:effectLst/>
                <a:latin typeface="Segoe UI" panose="020B0502040204020203" pitchFamily="34" charset="0"/>
              </a:rPr>
              <a:t>We have SDKs FOR the languages you want to build with</a:t>
            </a:r>
          </a:p>
          <a:p>
            <a:pPr marL="171450" indent="-171450" rtl="0">
              <a:buFontTx/>
              <a:buChar char="•"/>
            </a:pPr>
            <a:r>
              <a:rPr lang="en-US" sz="1200" b="0" baseline="0" dirty="0" smtClean="0">
                <a:effectLst/>
                <a:latin typeface="Segoe UI" panose="020B0502040204020203" pitchFamily="34" charset="0"/>
              </a:rPr>
              <a:t>Everything we expose uses industry standard REST</a:t>
            </a:r>
          </a:p>
          <a:p>
            <a:pPr marL="171450" indent="-171450" rtl="0">
              <a:buFontTx/>
              <a:buChar char="•"/>
            </a:pPr>
            <a:r>
              <a:rPr lang="en-US" sz="1200" b="0" baseline="0" dirty="0" smtClean="0">
                <a:effectLst/>
                <a:latin typeface="Segoe UI" panose="020B0502040204020203" pitchFamily="34" charset="0"/>
              </a:rPr>
              <a:t>Our systems connect to popular source control systems like </a:t>
            </a:r>
            <a:r>
              <a:rPr lang="en-US" sz="1200" b="0" baseline="0" dirty="0" err="1" smtClean="0">
                <a:effectLst/>
                <a:latin typeface="Segoe UI" panose="020B0502040204020203" pitchFamily="34" charset="0"/>
              </a:rPr>
              <a:t>GitHub</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Azure is free to get started with the trial</a:t>
            </a:r>
          </a:p>
          <a:p>
            <a:pPr marL="171450" indent="-171450" rtl="0">
              <a:buFontTx/>
              <a:buChar char="•"/>
            </a:pPr>
            <a:r>
              <a:rPr lang="en-US" sz="1200" b="0" baseline="0" dirty="0" smtClean="0">
                <a:effectLst/>
                <a:latin typeface="Segoe UI" panose="020B0502040204020203" pitchFamily="34" charset="0"/>
              </a:rPr>
              <a:t>Plus there are many free tiers to many services</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2192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Reiterate the three principles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Again, Microsoft is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Accessible, Open, and </a:t>
            </a:r>
            <a:r>
              <a:rPr lang="en-US" sz="1200" b="0" baseline="0" dirty="0" smtClean="0">
                <a:effectLst/>
                <a:latin typeface="Segoe UI" panose="020B0502040204020203" pitchFamily="34" charset="0"/>
              </a:rPr>
              <a:t>Easy</a:t>
            </a:r>
            <a:endParaRPr lang="en-US" sz="1200" b="0" baseline="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1/15/15 11:12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21123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Microsoft and Android</a:t>
            </a:r>
          </a:p>
          <a:p>
            <a:pPr rtl="0"/>
            <a:r>
              <a:rPr lang="en-US" sz="1200" b="1" dirty="0" smtClean="0">
                <a:effectLst/>
                <a:latin typeface="Segoe UI" panose="020B0502040204020203" pitchFamily="34" charset="0"/>
              </a:rPr>
              <a:t>Speaking Points</a:t>
            </a:r>
            <a:r>
              <a:rPr lang="en-US" sz="1200" b="1" dirty="0" smtClean="0">
                <a:effectLst/>
                <a:latin typeface="Segoe UI" panose="020B0502040204020203" pitchFamily="34" charset="0"/>
              </a:rPr>
              <a:t>:</a:t>
            </a:r>
          </a:p>
          <a:p>
            <a:pPr marL="171450" indent="-171450" rtl="0">
              <a:buFontTx/>
              <a:buChar char="•"/>
            </a:pPr>
            <a:r>
              <a:rPr lang="en-US" sz="1200" b="0" dirty="0" smtClean="0">
                <a:effectLst/>
                <a:latin typeface="Segoe UI" panose="020B0502040204020203" pitchFamily="34" charset="0"/>
              </a:rPr>
              <a:t>Now we’ll talk more</a:t>
            </a:r>
            <a:r>
              <a:rPr lang="en-US" sz="1200" b="0" baseline="0" dirty="0" smtClean="0">
                <a:effectLst/>
                <a:latin typeface="Segoe UI" panose="020B0502040204020203" pitchFamily="34" charset="0"/>
              </a:rPr>
              <a:t> about what Microsoft is doing with Azure</a:t>
            </a:r>
          </a:p>
          <a:p>
            <a:pPr marL="171450" indent="-171450" rtl="0">
              <a:buFontTx/>
              <a:buChar char="•"/>
            </a:pP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422118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Azure and Android</a:t>
            </a:r>
          </a:p>
          <a:p>
            <a:pPr rtl="0"/>
            <a:r>
              <a:rPr lang="en-US" sz="1200" b="1" dirty="0" smtClean="0">
                <a:effectLst/>
                <a:latin typeface="Segoe UI" panose="020B0502040204020203" pitchFamily="34" charset="0"/>
              </a:rPr>
              <a:t>Speaking Points</a:t>
            </a:r>
            <a:r>
              <a:rPr lang="en-US" sz="1200" b="1" dirty="0" smtClean="0">
                <a:effectLst/>
                <a:latin typeface="Segoe UI" panose="020B0502040204020203" pitchFamily="34" charset="0"/>
              </a:rPr>
              <a:t>:</a:t>
            </a:r>
          </a:p>
          <a:p>
            <a:pPr marL="171450" indent="-171450" rtl="0">
              <a:buFontTx/>
              <a:buChar char="•"/>
            </a:pPr>
            <a:r>
              <a:rPr lang="en-US" sz="1200" b="0" dirty="0" smtClean="0">
                <a:effectLst/>
                <a:latin typeface="Segoe UI" panose="020B0502040204020203" pitchFamily="34" charset="0"/>
              </a:rPr>
              <a:t>More specifically, we’ll talk about Microsoft</a:t>
            </a:r>
            <a:r>
              <a:rPr lang="en-US" sz="1200" b="0" baseline="0" dirty="0" smtClean="0">
                <a:effectLst/>
                <a:latin typeface="Segoe UI" panose="020B0502040204020203" pitchFamily="34" charset="0"/>
              </a:rPr>
              <a:t> Azure and Android</a:t>
            </a:r>
          </a:p>
          <a:p>
            <a:pPr marL="171450" indent="-171450" rtl="0">
              <a:buFontTx/>
              <a:buChar char="•"/>
            </a:pPr>
            <a:r>
              <a:rPr lang="en-US" sz="1200" b="0" baseline="0" dirty="0" smtClean="0">
                <a:effectLst/>
                <a:latin typeface="Segoe UI" panose="020B0502040204020203" pitchFamily="34" charset="0"/>
              </a:rPr>
              <a:t>Azure is Microsoft’s cloud platform</a:t>
            </a:r>
          </a:p>
          <a:p>
            <a:pPr marL="171450" indent="-171450" rtl="0">
              <a:buFontTx/>
              <a:buChar char="•"/>
            </a:pPr>
            <a:r>
              <a:rPr lang="en-US" sz="1200" b="0" baseline="0" dirty="0" smtClean="0">
                <a:effectLst/>
                <a:latin typeface="Segoe UI" panose="020B0502040204020203" pitchFamily="34" charset="0"/>
              </a:rPr>
              <a:t>The idea of the cloud is that it is something that is globally available, efficient, and saves you time and money</a:t>
            </a: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422118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Azure and Android</a:t>
            </a:r>
          </a:p>
          <a:p>
            <a:pPr rtl="0"/>
            <a:r>
              <a:rPr lang="en-US" sz="1200" b="1" dirty="0" smtClean="0">
                <a:effectLst/>
                <a:latin typeface="Segoe UI" panose="020B0502040204020203" pitchFamily="34" charset="0"/>
              </a:rPr>
              <a:t>Speaking Points</a:t>
            </a:r>
            <a:r>
              <a:rPr lang="en-US" sz="1200" b="1" dirty="0" smtClean="0">
                <a:effectLst/>
                <a:latin typeface="Segoe UI" panose="020B0502040204020203" pitchFamily="34" charset="0"/>
              </a:rPr>
              <a:t>:</a:t>
            </a:r>
          </a:p>
          <a:p>
            <a:pPr marL="171450" indent="-171450" rtl="0">
              <a:buFontTx/>
              <a:buChar char="•"/>
            </a:pPr>
            <a:r>
              <a:rPr lang="en-US" sz="1200" b="0" baseline="0" dirty="0" smtClean="0">
                <a:effectLst/>
                <a:latin typeface="Segoe UI" panose="020B0502040204020203" pitchFamily="34" charset="0"/>
              </a:rPr>
              <a:t>When it comes to Android, Azure overs many different services </a:t>
            </a:r>
          </a:p>
          <a:p>
            <a:pPr marL="171450" indent="-171450" rtl="0">
              <a:buFontTx/>
              <a:buChar char="•"/>
            </a:pPr>
            <a:r>
              <a:rPr lang="en-US" sz="1200" b="0" baseline="0" dirty="0" smtClean="0">
                <a:effectLst/>
                <a:latin typeface="Segoe UI" panose="020B0502040204020203" pitchFamily="34" charset="0"/>
              </a:rPr>
              <a:t>From Mobile Services, our backend-as-a-service</a:t>
            </a:r>
          </a:p>
          <a:p>
            <a:pPr marL="171450" indent="-171450" rtl="0">
              <a:buFontTx/>
              <a:buChar char="•"/>
            </a:pPr>
            <a:r>
              <a:rPr lang="en-US" sz="1200" b="0" baseline="0" dirty="0" smtClean="0">
                <a:effectLst/>
                <a:latin typeface="Segoe UI" panose="020B0502040204020203" pitchFamily="34" charset="0"/>
              </a:rPr>
              <a:t>To Notification Hubs for delivering push notifications</a:t>
            </a:r>
          </a:p>
          <a:p>
            <a:pPr marL="171450" indent="-171450" rtl="0">
              <a:buFontTx/>
              <a:buChar char="•"/>
            </a:pPr>
            <a:r>
              <a:rPr lang="en-US" sz="1200" b="0" baseline="0" dirty="0" smtClean="0">
                <a:effectLst/>
                <a:latin typeface="Segoe UI" panose="020B0502040204020203" pitchFamily="34" charset="0"/>
              </a:rPr>
              <a:t>To many different storage options, job processing, version control, continuous integration</a:t>
            </a:r>
          </a:p>
          <a:p>
            <a:pPr marL="171450" indent="-171450" rtl="0">
              <a:buFontTx/>
              <a:buChar char="•"/>
            </a:pPr>
            <a:r>
              <a:rPr lang="en-US" sz="1200" b="0" baseline="0" dirty="0" smtClean="0">
                <a:effectLst/>
                <a:latin typeface="Segoe UI" panose="020B0502040204020203" pitchFamily="34" charset="0"/>
              </a:rPr>
              <a:t>And more</a:t>
            </a: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422118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2921"/>
            <a:ext cx="12192000" cy="6852165"/>
          </a:xfrm>
          <a:prstGeom prst="rect">
            <a:avLst/>
          </a:prstGeom>
        </p:spPr>
      </p:pic>
      <p:sp>
        <p:nvSpPr>
          <p:cNvPr id="3" name="Rectangle 2"/>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4"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8" y="2968094"/>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8"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9"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761227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2642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47911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9029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229136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213" y="470067"/>
            <a:ext cx="1523906" cy="326488"/>
          </a:xfrm>
          <a:prstGeom prst="rect">
            <a:avLst/>
          </a:prstGeom>
        </p:spPr>
      </p:pic>
      <p:grpSp>
        <p:nvGrpSpPr>
          <p:cNvPr id="10" name="Group 9"/>
          <p:cNvGrpSpPr/>
          <p:nvPr userDrawn="1"/>
        </p:nvGrpSpPr>
        <p:grpSpPr bwMode="gray">
          <a:xfrm>
            <a:off x="269240" y="2084172"/>
            <a:ext cx="4482124"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sp>
        <p:nvSpPr>
          <p:cNvPr id="18" name="Rectangle 17"/>
          <p:cNvSpPr/>
          <p:nvPr userDrawn="1"/>
        </p:nvSpPr>
        <p:spPr bwMode="gray">
          <a:xfrm>
            <a:off x="5647788" y="2995667"/>
            <a:ext cx="6274974"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5646231" y="2980725"/>
            <a:ext cx="6276531"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7788" y="5042797"/>
            <a:ext cx="6274974"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21386" y="473037"/>
            <a:ext cx="1522403" cy="326167"/>
          </a:xfrm>
          <a:prstGeom prst="rect">
            <a:avLst/>
          </a:prstGeom>
        </p:spPr>
      </p:pic>
      <p:grpSp>
        <p:nvGrpSpPr>
          <p:cNvPr id="4" name="Group 3"/>
          <p:cNvGrpSpPr/>
          <p:nvPr userDrawn="1"/>
        </p:nvGrpSpPr>
        <p:grpSpPr bwMode="gray">
          <a:xfrm>
            <a:off x="2956179" y="3892219"/>
            <a:ext cx="26892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4"/>
            <a:ext cx="7169132"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73" y="4773830"/>
            <a:ext cx="7170265"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3"/>
            <a:ext cx="7171398"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7"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61377"/>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61377"/>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31319"/>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841" y="-312"/>
            <a:ext cx="6103159" cy="6858623"/>
          </a:xfrm>
          <a:prstGeom prst="rect">
            <a:avLst/>
          </a:prstGeom>
        </p:spPr>
      </p:pic>
    </p:spTree>
    <p:extLst>
      <p:ext uri="{BB962C8B-B14F-4D97-AF65-F5344CB8AC3E}">
        <p14:creationId xmlns:p14="http://schemas.microsoft.com/office/powerpoint/2010/main" val="17773214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2"/>
            <a:ext cx="6088218" cy="6858623"/>
          </a:xfrm>
          <a:prstGeom prst="rect">
            <a:avLst/>
          </a:prstGeom>
        </p:spPr>
      </p:pic>
    </p:spTree>
    <p:extLst>
      <p:ext uri="{BB962C8B-B14F-4D97-AF65-F5344CB8AC3E}">
        <p14:creationId xmlns:p14="http://schemas.microsoft.com/office/powerpoint/2010/main" val="39773393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800" y="457203"/>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9"/>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800" y="2604074"/>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slideLayout" Target="../slideLayouts/slideLayout40.xml"/><Relationship Id="rId25" Type="http://schemas.openxmlformats.org/officeDocument/2006/relationships/slideLayout" Target="../slideLayouts/slideLayout41.xml"/><Relationship Id="rId26" Type="http://schemas.openxmlformats.org/officeDocument/2006/relationships/slideLayout" Target="../slideLayouts/slideLayout42.xml"/><Relationship Id="rId27" Type="http://schemas.openxmlformats.org/officeDocument/2006/relationships/slideLayout" Target="../slideLayouts/slideLayout43.xml"/><Relationship Id="rId28" Type="http://schemas.openxmlformats.org/officeDocument/2006/relationships/slideLayout" Target="../slideLayouts/slideLayout44.xml"/><Relationship Id="rId29" Type="http://schemas.openxmlformats.org/officeDocument/2006/relationships/slideLayout" Target="../slideLayouts/slideLayout45.xml"/><Relationship Id="rId30" Type="http://schemas.openxmlformats.org/officeDocument/2006/relationships/slideLayout" Target="../slideLayouts/slideLayout46.xml"/><Relationship Id="rId31" Type="http://schemas.openxmlformats.org/officeDocument/2006/relationships/theme" Target="../theme/theme2.xml"/><Relationship Id="rId32" Type="http://schemas.openxmlformats.org/officeDocument/2006/relationships/image" Target="../media/image4.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8" cstate="print">
            <a:extLst>
              <a:ext uri="{28A0092B-C50C-407E-A947-70E740481C1C}">
                <a14:useLocalDpi xmlns:a14="http://schemas.microsoft.com/office/drawing/2010/main" val="0"/>
              </a:ext>
            </a:extLst>
          </a:blip>
          <a:srcRect r="3957" b="4063"/>
          <a:stretch/>
        </p:blipFill>
        <p:spPr>
          <a:xfrm>
            <a:off x="10949" y="973"/>
            <a:ext cx="12170106" cy="6857027"/>
          </a:xfrm>
          <a:prstGeom prst="rect">
            <a:avLst/>
          </a:prstGeom>
        </p:spPr>
      </p:pic>
      <p:sp>
        <p:nvSpPr>
          <p:cNvPr id="2" name="Title Placeholder 1"/>
          <p:cNvSpPr>
            <a:spLocks noGrp="1"/>
          </p:cNvSpPr>
          <p:nvPr>
            <p:ph type="title"/>
          </p:nvPr>
        </p:nvSpPr>
        <p:spPr>
          <a:xfrm>
            <a:off x="560800"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800"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2"/>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1" r:id="rId12"/>
    <p:sldLayoutId id="2147483725" r:id="rId13"/>
    <p:sldLayoutId id="2147483728" r:id="rId14"/>
    <p:sldLayoutId id="2147483729" r:id="rId15"/>
    <p:sldLayoutId id="2147483730" r:id="rId16"/>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0.xml.rels><?xml version="1.0" encoding="UTF-8" standalone="yes"?>
<Relationships xmlns="http://schemas.openxmlformats.org/package/2006/relationships"><Relationship Id="rId9" Type="http://schemas.openxmlformats.org/officeDocument/2006/relationships/image" Target="../media/image37.png"/><Relationship Id="rId20" Type="http://schemas.openxmlformats.org/officeDocument/2006/relationships/image" Target="../media/image48.png"/><Relationship Id="rId21" Type="http://schemas.openxmlformats.org/officeDocument/2006/relationships/image" Target="../media/image49.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1" Type="http://schemas.openxmlformats.org/officeDocument/2006/relationships/image" Target="../media/image58.emf"/><Relationship Id="rId12" Type="http://schemas.openxmlformats.org/officeDocument/2006/relationships/image" Target="../media/image59.emf"/><Relationship Id="rId13" Type="http://schemas.openxmlformats.org/officeDocument/2006/relationships/image" Target="../media/image60.emf"/><Relationship Id="rId14" Type="http://schemas.openxmlformats.org/officeDocument/2006/relationships/image" Target="../media/image61.emf"/><Relationship Id="rId15" Type="http://schemas.openxmlformats.org/officeDocument/2006/relationships/image" Target="../media/image62.emf"/><Relationship Id="rId16" Type="http://schemas.openxmlformats.org/officeDocument/2006/relationships/image" Target="../media/image63.emf"/><Relationship Id="rId17" Type="http://schemas.openxmlformats.org/officeDocument/2006/relationships/image" Target="../media/image64.emf"/><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0.emf"/><Relationship Id="rId4" Type="http://schemas.openxmlformats.org/officeDocument/2006/relationships/image" Target="../media/image51.emf"/><Relationship Id="rId5" Type="http://schemas.openxmlformats.org/officeDocument/2006/relationships/image" Target="../media/image52.emf"/><Relationship Id="rId6" Type="http://schemas.openxmlformats.org/officeDocument/2006/relationships/image" Target="../media/image53.emf"/><Relationship Id="rId7" Type="http://schemas.openxmlformats.org/officeDocument/2006/relationships/image" Target="../media/image54.emf"/><Relationship Id="rId8" Type="http://schemas.openxmlformats.org/officeDocument/2006/relationships/image" Target="../media/image55.emf"/><Relationship Id="rId9" Type="http://schemas.openxmlformats.org/officeDocument/2006/relationships/image" Target="../media/image56.emf"/><Relationship Id="rId10" Type="http://schemas.openxmlformats.org/officeDocument/2006/relationships/image" Target="../media/image57.png"/></Relationships>
</file>

<file path=ppt/slides/_rels/slide14.xml.rels><?xml version="1.0" encoding="UTF-8" standalone="yes"?>
<Relationships xmlns="http://schemas.openxmlformats.org/package/2006/relationships"><Relationship Id="rId9" Type="http://schemas.openxmlformats.org/officeDocument/2006/relationships/image" Target="../media/image55.emf"/><Relationship Id="rId20" Type="http://schemas.openxmlformats.org/officeDocument/2006/relationships/image" Target="../media/image70.emf"/><Relationship Id="rId21" Type="http://schemas.openxmlformats.org/officeDocument/2006/relationships/image" Target="../media/image71.emf"/><Relationship Id="rId22" Type="http://schemas.openxmlformats.org/officeDocument/2006/relationships/image" Target="../media/image63.emf"/><Relationship Id="rId23" Type="http://schemas.openxmlformats.org/officeDocument/2006/relationships/image" Target="../media/image64.emf"/><Relationship Id="rId10" Type="http://schemas.openxmlformats.org/officeDocument/2006/relationships/image" Target="../media/image56.emf"/><Relationship Id="rId11" Type="http://schemas.openxmlformats.org/officeDocument/2006/relationships/image" Target="../media/image57.png"/><Relationship Id="rId12" Type="http://schemas.openxmlformats.org/officeDocument/2006/relationships/image" Target="../media/image58.emf"/><Relationship Id="rId13" Type="http://schemas.openxmlformats.org/officeDocument/2006/relationships/image" Target="../media/image59.emf"/><Relationship Id="rId14" Type="http://schemas.openxmlformats.org/officeDocument/2006/relationships/image" Target="../media/image60.emf"/><Relationship Id="rId15" Type="http://schemas.openxmlformats.org/officeDocument/2006/relationships/image" Target="../media/image61.emf"/><Relationship Id="rId16" Type="http://schemas.openxmlformats.org/officeDocument/2006/relationships/image" Target="../media/image66.emf"/><Relationship Id="rId17" Type="http://schemas.openxmlformats.org/officeDocument/2006/relationships/image" Target="../media/image67.emf"/><Relationship Id="rId18" Type="http://schemas.openxmlformats.org/officeDocument/2006/relationships/image" Target="../media/image68.emf"/><Relationship Id="rId19" Type="http://schemas.openxmlformats.org/officeDocument/2006/relationships/image" Target="../media/image69.emf"/><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5.emf"/><Relationship Id="rId4" Type="http://schemas.openxmlformats.org/officeDocument/2006/relationships/image" Target="../media/image50.emf"/><Relationship Id="rId5" Type="http://schemas.openxmlformats.org/officeDocument/2006/relationships/image" Target="../media/image51.emf"/><Relationship Id="rId6" Type="http://schemas.openxmlformats.org/officeDocument/2006/relationships/image" Target="../media/image52.emf"/><Relationship Id="rId7" Type="http://schemas.openxmlformats.org/officeDocument/2006/relationships/image" Target="../media/image53.emf"/><Relationship Id="rId8" Type="http://schemas.openxmlformats.org/officeDocument/2006/relationships/image" Target="../media/image54.emf"/></Relationships>
</file>

<file path=ppt/slides/_rels/slide15.xml.rels><?xml version="1.0" encoding="UTF-8" standalone="yes"?>
<Relationships xmlns="http://schemas.openxmlformats.org/package/2006/relationships"><Relationship Id="rId9" Type="http://schemas.openxmlformats.org/officeDocument/2006/relationships/image" Target="../media/image52.emf"/><Relationship Id="rId20" Type="http://schemas.openxmlformats.org/officeDocument/2006/relationships/image" Target="../media/image77.emf"/><Relationship Id="rId21" Type="http://schemas.openxmlformats.org/officeDocument/2006/relationships/image" Target="../media/image69.emf"/><Relationship Id="rId22" Type="http://schemas.openxmlformats.org/officeDocument/2006/relationships/image" Target="../media/image70.emf"/><Relationship Id="rId23" Type="http://schemas.openxmlformats.org/officeDocument/2006/relationships/image" Target="../media/image71.emf"/><Relationship Id="rId24" Type="http://schemas.openxmlformats.org/officeDocument/2006/relationships/image" Target="../media/image56.emf"/><Relationship Id="rId25" Type="http://schemas.openxmlformats.org/officeDocument/2006/relationships/image" Target="../media/image57.png"/><Relationship Id="rId26" Type="http://schemas.openxmlformats.org/officeDocument/2006/relationships/image" Target="../media/image78.emf"/><Relationship Id="rId27" Type="http://schemas.openxmlformats.org/officeDocument/2006/relationships/image" Target="../media/image79.emf"/><Relationship Id="rId28" Type="http://schemas.openxmlformats.org/officeDocument/2006/relationships/image" Target="../media/image80.emf"/><Relationship Id="rId29" Type="http://schemas.openxmlformats.org/officeDocument/2006/relationships/image" Target="../media/image81.emf"/><Relationship Id="rId30" Type="http://schemas.openxmlformats.org/officeDocument/2006/relationships/image" Target="../media/image64.emf"/><Relationship Id="rId31" Type="http://schemas.openxmlformats.org/officeDocument/2006/relationships/image" Target="../media/image82.emf"/><Relationship Id="rId10" Type="http://schemas.openxmlformats.org/officeDocument/2006/relationships/image" Target="../media/image54.emf"/><Relationship Id="rId11" Type="http://schemas.openxmlformats.org/officeDocument/2006/relationships/image" Target="../media/image53.emf"/><Relationship Id="rId12" Type="http://schemas.openxmlformats.org/officeDocument/2006/relationships/image" Target="../media/image55.emf"/><Relationship Id="rId13" Type="http://schemas.openxmlformats.org/officeDocument/2006/relationships/image" Target="../media/image58.emf"/><Relationship Id="rId14" Type="http://schemas.openxmlformats.org/officeDocument/2006/relationships/image" Target="../media/image59.emf"/><Relationship Id="rId15" Type="http://schemas.openxmlformats.org/officeDocument/2006/relationships/image" Target="../media/image60.emf"/><Relationship Id="rId16" Type="http://schemas.openxmlformats.org/officeDocument/2006/relationships/image" Target="../media/image61.emf"/><Relationship Id="rId17" Type="http://schemas.openxmlformats.org/officeDocument/2006/relationships/image" Target="../media/image66.emf"/><Relationship Id="rId18" Type="http://schemas.openxmlformats.org/officeDocument/2006/relationships/image" Target="../media/image67.emf"/><Relationship Id="rId19" Type="http://schemas.openxmlformats.org/officeDocument/2006/relationships/image" Target="../media/image68.emf"/><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2.emf"/><Relationship Id="rId4" Type="http://schemas.openxmlformats.org/officeDocument/2006/relationships/image" Target="../media/image73.emf"/><Relationship Id="rId5" Type="http://schemas.openxmlformats.org/officeDocument/2006/relationships/image" Target="../media/image74.emf"/><Relationship Id="rId6" Type="http://schemas.openxmlformats.org/officeDocument/2006/relationships/image" Target="../media/image75.emf"/><Relationship Id="rId7" Type="http://schemas.openxmlformats.org/officeDocument/2006/relationships/image" Target="../media/image76.emf"/><Relationship Id="rId8" Type="http://schemas.openxmlformats.org/officeDocument/2006/relationships/image" Target="../media/image51.emf"/></Relationships>
</file>

<file path=ppt/slides/_rels/slide16.xml.rels><?xml version="1.0" encoding="UTF-8" standalone="yes"?>
<Relationships xmlns="http://schemas.openxmlformats.org/package/2006/relationships"><Relationship Id="rId20" Type="http://schemas.openxmlformats.org/officeDocument/2006/relationships/image" Target="../media/image68.emf"/><Relationship Id="rId21" Type="http://schemas.openxmlformats.org/officeDocument/2006/relationships/image" Target="../media/image77.emf"/><Relationship Id="rId22" Type="http://schemas.openxmlformats.org/officeDocument/2006/relationships/image" Target="../media/image84.emf"/><Relationship Id="rId23" Type="http://schemas.openxmlformats.org/officeDocument/2006/relationships/image" Target="../media/image69.emf"/><Relationship Id="rId24" Type="http://schemas.openxmlformats.org/officeDocument/2006/relationships/image" Target="../media/image70.emf"/><Relationship Id="rId25" Type="http://schemas.openxmlformats.org/officeDocument/2006/relationships/image" Target="../media/image71.emf"/><Relationship Id="rId26" Type="http://schemas.openxmlformats.org/officeDocument/2006/relationships/image" Target="../media/image85.emf"/><Relationship Id="rId27" Type="http://schemas.openxmlformats.org/officeDocument/2006/relationships/image" Target="../media/image86.emf"/><Relationship Id="rId28" Type="http://schemas.openxmlformats.org/officeDocument/2006/relationships/image" Target="../media/image56.emf"/><Relationship Id="rId29" Type="http://schemas.openxmlformats.org/officeDocument/2006/relationships/image" Target="../media/image87.png"/><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2.emf"/><Relationship Id="rId4" Type="http://schemas.openxmlformats.org/officeDocument/2006/relationships/image" Target="../media/image73.emf"/><Relationship Id="rId5" Type="http://schemas.openxmlformats.org/officeDocument/2006/relationships/image" Target="../media/image74.emf"/><Relationship Id="rId30" Type="http://schemas.openxmlformats.org/officeDocument/2006/relationships/image" Target="../media/image57.png"/><Relationship Id="rId31" Type="http://schemas.openxmlformats.org/officeDocument/2006/relationships/image" Target="../media/image88.emf"/><Relationship Id="rId32" Type="http://schemas.openxmlformats.org/officeDocument/2006/relationships/image" Target="../media/image89.emf"/><Relationship Id="rId9" Type="http://schemas.openxmlformats.org/officeDocument/2006/relationships/image" Target="../media/image51.emf"/><Relationship Id="rId6" Type="http://schemas.openxmlformats.org/officeDocument/2006/relationships/image" Target="../media/image75.emf"/><Relationship Id="rId7" Type="http://schemas.openxmlformats.org/officeDocument/2006/relationships/image" Target="../media/image76.emf"/><Relationship Id="rId8" Type="http://schemas.openxmlformats.org/officeDocument/2006/relationships/image" Target="../media/image83.emf"/><Relationship Id="rId33" Type="http://schemas.openxmlformats.org/officeDocument/2006/relationships/image" Target="../media/image90.emf"/><Relationship Id="rId34" Type="http://schemas.openxmlformats.org/officeDocument/2006/relationships/image" Target="../media/image91.emf"/><Relationship Id="rId35" Type="http://schemas.openxmlformats.org/officeDocument/2006/relationships/image" Target="../media/image92.emf"/><Relationship Id="rId36" Type="http://schemas.openxmlformats.org/officeDocument/2006/relationships/image" Target="../media/image93.emf"/><Relationship Id="rId10" Type="http://schemas.openxmlformats.org/officeDocument/2006/relationships/image" Target="../media/image52.emf"/><Relationship Id="rId11" Type="http://schemas.openxmlformats.org/officeDocument/2006/relationships/image" Target="../media/image54.emf"/><Relationship Id="rId12" Type="http://schemas.openxmlformats.org/officeDocument/2006/relationships/image" Target="../media/image53.emf"/><Relationship Id="rId13" Type="http://schemas.openxmlformats.org/officeDocument/2006/relationships/image" Target="../media/image55.emf"/><Relationship Id="rId14" Type="http://schemas.openxmlformats.org/officeDocument/2006/relationships/image" Target="../media/image58.emf"/><Relationship Id="rId15" Type="http://schemas.openxmlformats.org/officeDocument/2006/relationships/image" Target="../media/image59.emf"/><Relationship Id="rId16" Type="http://schemas.openxmlformats.org/officeDocument/2006/relationships/image" Target="../media/image60.emf"/><Relationship Id="rId17" Type="http://schemas.openxmlformats.org/officeDocument/2006/relationships/image" Target="../media/image61.emf"/><Relationship Id="rId18" Type="http://schemas.openxmlformats.org/officeDocument/2006/relationships/image" Target="../media/image66.emf"/><Relationship Id="rId19" Type="http://schemas.openxmlformats.org/officeDocument/2006/relationships/image" Target="../media/image67.emf"/><Relationship Id="rId37" Type="http://schemas.openxmlformats.org/officeDocument/2006/relationships/image" Target="../media/image81.emf"/><Relationship Id="rId38" Type="http://schemas.openxmlformats.org/officeDocument/2006/relationships/image" Target="../media/image8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1" Type="http://schemas.openxmlformats.org/officeDocument/2006/relationships/image" Target="../media/image94.emf"/><Relationship Id="rId12" Type="http://schemas.openxmlformats.org/officeDocument/2006/relationships/image" Target="../media/image81.emf"/><Relationship Id="rId13" Type="http://schemas.openxmlformats.org/officeDocument/2006/relationships/image" Target="../media/image64.emf"/><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51.emf"/><Relationship Id="rId4" Type="http://schemas.openxmlformats.org/officeDocument/2006/relationships/image" Target="../media/image52.emf"/><Relationship Id="rId5" Type="http://schemas.openxmlformats.org/officeDocument/2006/relationships/image" Target="../media/image53.emf"/><Relationship Id="rId6" Type="http://schemas.openxmlformats.org/officeDocument/2006/relationships/image" Target="../media/image55.emf"/><Relationship Id="rId7" Type="http://schemas.openxmlformats.org/officeDocument/2006/relationships/image" Target="../media/image56.emf"/><Relationship Id="rId8" Type="http://schemas.openxmlformats.org/officeDocument/2006/relationships/image" Target="../media/image57.png"/><Relationship Id="rId9" Type="http://schemas.openxmlformats.org/officeDocument/2006/relationships/image" Target="../media/image59.emf"/><Relationship Id="rId10" Type="http://schemas.openxmlformats.org/officeDocument/2006/relationships/image" Target="../media/image77.emf"/></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1" Type="http://schemas.openxmlformats.org/officeDocument/2006/relationships/image" Target="../media/image64.emf"/><Relationship Id="rId12" Type="http://schemas.openxmlformats.org/officeDocument/2006/relationships/image" Target="../media/image94.emf"/><Relationship Id="rId13" Type="http://schemas.openxmlformats.org/officeDocument/2006/relationships/image" Target="../media/image95.png"/><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51.emf"/><Relationship Id="rId4" Type="http://schemas.openxmlformats.org/officeDocument/2006/relationships/image" Target="../media/image52.emf"/><Relationship Id="rId5" Type="http://schemas.openxmlformats.org/officeDocument/2006/relationships/image" Target="../media/image53.emf"/><Relationship Id="rId6" Type="http://schemas.openxmlformats.org/officeDocument/2006/relationships/image" Target="../media/image55.emf"/><Relationship Id="rId7" Type="http://schemas.openxmlformats.org/officeDocument/2006/relationships/image" Target="../media/image56.emf"/><Relationship Id="rId8" Type="http://schemas.openxmlformats.org/officeDocument/2006/relationships/image" Target="../media/image57.png"/><Relationship Id="rId9" Type="http://schemas.openxmlformats.org/officeDocument/2006/relationships/image" Target="../media/image77.emf"/><Relationship Id="rId10" Type="http://schemas.openxmlformats.org/officeDocument/2006/relationships/image" Target="../media/image8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1" Type="http://schemas.openxmlformats.org/officeDocument/2006/relationships/image" Target="../media/image104.png"/><Relationship Id="rId12" Type="http://schemas.openxmlformats.org/officeDocument/2006/relationships/image" Target="../media/image105.png"/><Relationship Id="rId13" Type="http://schemas.openxmlformats.org/officeDocument/2006/relationships/image" Target="../media/image38.png"/><Relationship Id="rId14" Type="http://schemas.openxmlformats.org/officeDocument/2006/relationships/image" Target="../media/image106.png"/><Relationship Id="rId15" Type="http://schemas.openxmlformats.org/officeDocument/2006/relationships/image" Target="../media/image107.png"/><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8.png"/><Relationship Id="rId6" Type="http://schemas.openxmlformats.org/officeDocument/2006/relationships/image" Target="../media/image99.png"/><Relationship Id="rId7" Type="http://schemas.openxmlformats.org/officeDocument/2006/relationships/image" Target="../media/image100.png"/><Relationship Id="rId8" Type="http://schemas.openxmlformats.org/officeDocument/2006/relationships/image" Target="../media/image101.png"/><Relationship Id="rId9" Type="http://schemas.openxmlformats.org/officeDocument/2006/relationships/image" Target="../media/image102.png"/><Relationship Id="rId10" Type="http://schemas.openxmlformats.org/officeDocument/2006/relationships/image" Target="../media/image1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08.png"/><Relationship Id="rId4" Type="http://schemas.microsoft.com/office/2007/relationships/hdphoto" Target="../media/hdphoto2.wdp"/><Relationship Id="rId5" Type="http://schemas.openxmlformats.org/officeDocument/2006/relationships/image" Target="../media/image109.emf"/><Relationship Id="rId6" Type="http://schemas.openxmlformats.org/officeDocument/2006/relationships/image" Target="../media/image110.emf"/><Relationship Id="rId7" Type="http://schemas.openxmlformats.org/officeDocument/2006/relationships/image" Target="../media/image111.png"/><Relationship Id="rId8" Type="http://schemas.microsoft.com/office/2007/relationships/hdphoto" Target="../media/hdphoto3.wdp"/><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112.emf"/><Relationship Id="rId4" Type="http://schemas.openxmlformats.org/officeDocument/2006/relationships/image" Target="../media/image113.emf"/><Relationship Id="rId5" Type="http://schemas.openxmlformats.org/officeDocument/2006/relationships/image" Target="../media/image114.emf"/><Relationship Id="rId6" Type="http://schemas.openxmlformats.org/officeDocument/2006/relationships/image" Target="../media/image115.emf"/><Relationship Id="rId7" Type="http://schemas.openxmlformats.org/officeDocument/2006/relationships/image" Target="../media/image116.emf"/><Relationship Id="rId8" Type="http://schemas.openxmlformats.org/officeDocument/2006/relationships/image" Target="../media/image117.emf"/><Relationship Id="rId9" Type="http://schemas.openxmlformats.org/officeDocument/2006/relationships/image" Target="../media/image118.png"/><Relationship Id="rId10" Type="http://schemas.openxmlformats.org/officeDocument/2006/relationships/image" Target="../media/image119.emf"/><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6.png"/><Relationship Id="rId5" Type="http://schemas.openxmlformats.org/officeDocument/2006/relationships/image" Target="../media/image17.png"/><Relationship Id="rId6" Type="http://schemas.microsoft.com/office/2007/relationships/hdphoto" Target="../media/hdphoto1.wdp"/><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20.jpeg"/><Relationship Id="rId4"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9" Type="http://schemas.openxmlformats.org/officeDocument/2006/relationships/image" Target="../media/image37.png"/><Relationship Id="rId20" Type="http://schemas.openxmlformats.org/officeDocument/2006/relationships/image" Target="../media/image48.png"/><Relationship Id="rId21" Type="http://schemas.openxmlformats.org/officeDocument/2006/relationships/image" Target="../media/image49.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image" Target="../media/image124.png"/><Relationship Id="rId6" Type="http://schemas.openxmlformats.org/officeDocument/2006/relationships/image" Target="../media/image125.png"/><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8.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0" y="0"/>
            <a:ext cx="12210661" cy="6858000"/>
          </a:xfrm>
          <a:prstGeom prst="rect">
            <a:avLst/>
          </a:prstGeom>
        </p:spPr>
      </p:pic>
      <p:sp>
        <p:nvSpPr>
          <p:cNvPr id="2" name="Title 1"/>
          <p:cNvSpPr>
            <a:spLocks noGrp="1"/>
          </p:cNvSpPr>
          <p:nvPr>
            <p:ph type="ctrTitle"/>
          </p:nvPr>
        </p:nvSpPr>
        <p:spPr>
          <a:xfrm>
            <a:off x="606177" y="2121267"/>
            <a:ext cx="11034445" cy="2387600"/>
          </a:xfrm>
        </p:spPr>
        <p:txBody>
          <a:bodyPr>
            <a:noAutofit/>
          </a:bodyPr>
          <a:lstStyle/>
          <a:p>
            <a:pPr algn="l"/>
            <a:r>
              <a:rPr lang="en-US" sz="6600" dirty="0" smtClean="0">
                <a:solidFill>
                  <a:schemeClr val="bg1"/>
                </a:solidFill>
              </a:rPr>
              <a:t>Android and Microsoft</a:t>
            </a:r>
            <a:endParaRPr lang="en-US" sz="6600" dirty="0">
              <a:solidFill>
                <a:schemeClr val="bg1"/>
              </a:solidFill>
            </a:endParaRPr>
          </a:p>
        </p:txBody>
      </p:sp>
      <p:sp>
        <p:nvSpPr>
          <p:cNvPr id="3" name="Subtitle 2"/>
          <p:cNvSpPr>
            <a:spLocks noGrp="1"/>
          </p:cNvSpPr>
          <p:nvPr>
            <p:ph type="subTitle" idx="1"/>
          </p:nvPr>
        </p:nvSpPr>
        <p:spPr>
          <a:xfrm>
            <a:off x="606177"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&lt;Contact Info&gt;</a:t>
            </a:r>
          </a:p>
          <a:p>
            <a:pPr algn="l"/>
            <a:endParaRPr lang="en-US" sz="3200" dirty="0" smtClean="0">
              <a:solidFill>
                <a:srgbClr val="92D050"/>
              </a:solidFill>
            </a:endParaRPr>
          </a:p>
        </p:txBody>
      </p:sp>
      <p:sp>
        <p:nvSpPr>
          <p:cNvPr id="6" name="TextBox 5"/>
          <p:cNvSpPr txBox="1"/>
          <p:nvPr/>
        </p:nvSpPr>
        <p:spPr>
          <a:xfrm>
            <a:off x="9662580"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81" y="156508"/>
            <a:ext cx="11034445" cy="2387600"/>
          </a:xfrm>
        </p:spPr>
        <p:txBody>
          <a:bodyPr/>
          <a:lstStyle/>
          <a:p>
            <a:pPr algn="ctr"/>
            <a:r>
              <a:rPr lang="en-US" sz="8000" dirty="0" smtClean="0"/>
              <a:t>Azure and Android</a:t>
            </a:r>
            <a:endParaRPr lang="en-US" sz="8000" dirty="0"/>
          </a:p>
        </p:txBody>
      </p:sp>
      <p:pic>
        <p:nvPicPr>
          <p:cNvPr id="3" name="Picture 2"/>
          <p:cNvPicPr>
            <a:picLocks noChangeAspect="1"/>
          </p:cNvPicPr>
          <p:nvPr/>
        </p:nvPicPr>
        <p:blipFill>
          <a:blip r:embed="rId3"/>
          <a:stretch>
            <a:fillRect/>
          </a:stretch>
        </p:blipFill>
        <p:spPr>
          <a:xfrm>
            <a:off x="7185735" y="2035221"/>
            <a:ext cx="3665346" cy="4300927"/>
          </a:xfrm>
          <a:prstGeom prst="rect">
            <a:avLst/>
          </a:prstGeom>
        </p:spPr>
      </p:pic>
      <p:pic>
        <p:nvPicPr>
          <p:cNvPr id="9" name="Picture 8" descr="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07" y="1424557"/>
            <a:ext cx="5812567" cy="5812567"/>
          </a:xfrm>
          <a:prstGeom prst="rect">
            <a:avLst/>
          </a:prstGeom>
        </p:spPr>
      </p:pic>
      <p:pic>
        <p:nvPicPr>
          <p:cNvPr id="10" name="Picture 9" descr="storage blo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9784" y="5302388"/>
            <a:ext cx="780288" cy="780288"/>
          </a:xfrm>
          <a:prstGeom prst="rect">
            <a:avLst/>
          </a:prstGeom>
        </p:spPr>
      </p:pic>
      <p:pic>
        <p:nvPicPr>
          <p:cNvPr id="11" name="Picture 10" descr="storage tabl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7513" y="4328264"/>
            <a:ext cx="780288" cy="780288"/>
          </a:xfrm>
          <a:prstGeom prst="rect">
            <a:avLst/>
          </a:prstGeom>
        </p:spPr>
      </p:pic>
      <p:pic>
        <p:nvPicPr>
          <p:cNvPr id="5" name="Picture 4" descr="SQL Database (generic).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42745" y="5089299"/>
            <a:ext cx="780288" cy="780288"/>
          </a:xfrm>
          <a:prstGeom prst="rect">
            <a:avLst/>
          </a:prstGeom>
        </p:spPr>
      </p:pic>
      <p:pic>
        <p:nvPicPr>
          <p:cNvPr id="12" name="Picture 11" descr="database (generic).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28911" y="4236938"/>
            <a:ext cx="780288" cy="780288"/>
          </a:xfrm>
          <a:prstGeom prst="rect">
            <a:avLst/>
          </a:prstGeom>
        </p:spPr>
      </p:pic>
      <p:pic>
        <p:nvPicPr>
          <p:cNvPr id="14" name="Picture 13" descr="file 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28578" y="5193669"/>
            <a:ext cx="780288" cy="780288"/>
          </a:xfrm>
          <a:prstGeom prst="rect">
            <a:avLst/>
          </a:prstGeom>
        </p:spPr>
      </p:pic>
      <p:pic>
        <p:nvPicPr>
          <p:cNvPr id="15" name="Picture 14" descr="Azure Active Directory.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97511" y="4880558"/>
            <a:ext cx="780288" cy="780288"/>
          </a:xfrm>
          <a:prstGeom prst="rect">
            <a:avLst/>
          </a:prstGeom>
        </p:spPr>
      </p:pic>
      <p:pic>
        <p:nvPicPr>
          <p:cNvPr id="16" name="Picture 15" descr="BizTalk Services.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63376" y="4341311"/>
            <a:ext cx="780288" cy="780288"/>
          </a:xfrm>
          <a:prstGeom prst="rect">
            <a:avLst/>
          </a:prstGeom>
        </p:spPr>
      </p:pic>
      <p:pic>
        <p:nvPicPr>
          <p:cNvPr id="17" name="Picture 16" descr="Media Servic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38023" y="5141484"/>
            <a:ext cx="780288" cy="780288"/>
          </a:xfrm>
          <a:prstGeom prst="rect">
            <a:avLst/>
          </a:prstGeom>
        </p:spPr>
      </p:pic>
      <p:pic>
        <p:nvPicPr>
          <p:cNvPr id="18" name="Picture 17" descr="mobile services (featur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28248" y="5141483"/>
            <a:ext cx="780288" cy="780288"/>
          </a:xfrm>
          <a:prstGeom prst="rect">
            <a:avLst/>
          </a:prstGeom>
        </p:spPr>
      </p:pic>
      <p:pic>
        <p:nvPicPr>
          <p:cNvPr id="19" name="Picture 18" descr="Notification Hu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029076" y="3471558"/>
            <a:ext cx="780288" cy="780288"/>
          </a:xfrm>
          <a:prstGeom prst="rect">
            <a:avLst/>
          </a:prstGeom>
        </p:spPr>
      </p:pic>
      <p:pic>
        <p:nvPicPr>
          <p:cNvPr id="20" name="Picture 19" descr="Scheduler.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6128" y="4010804"/>
            <a:ext cx="780288" cy="780288"/>
          </a:xfrm>
          <a:prstGeom prst="rect">
            <a:avLst/>
          </a:prstGeom>
        </p:spPr>
      </p:pic>
      <p:pic>
        <p:nvPicPr>
          <p:cNvPr id="21" name="Picture 20" descr="Service Bus Queues.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15571" y="3436769"/>
            <a:ext cx="780288" cy="780288"/>
          </a:xfrm>
          <a:prstGeom prst="rect">
            <a:avLst/>
          </a:prstGeom>
        </p:spPr>
      </p:pic>
      <p:pic>
        <p:nvPicPr>
          <p:cNvPr id="22" name="Picture 21" descr="Service Bus Relay.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37857" y="2619200"/>
            <a:ext cx="780288" cy="780288"/>
          </a:xfrm>
          <a:prstGeom prst="rect">
            <a:avLst/>
          </a:prstGeom>
        </p:spPr>
      </p:pic>
      <p:pic>
        <p:nvPicPr>
          <p:cNvPr id="23" name="Picture 22" descr="SQL DataSync.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8595" y="3270270"/>
            <a:ext cx="780288" cy="780288"/>
          </a:xfrm>
          <a:prstGeom prst="rect">
            <a:avLst/>
          </a:prstGeom>
        </p:spPr>
      </p:pic>
      <p:pic>
        <p:nvPicPr>
          <p:cNvPr id="24" name="Picture 23" descr="Team Foundation Service.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28743" y="2758360"/>
            <a:ext cx="780288" cy="780288"/>
          </a:xfrm>
          <a:prstGeom prst="rect">
            <a:avLst/>
          </a:prstGeom>
        </p:spPr>
      </p:pic>
      <p:pic>
        <p:nvPicPr>
          <p:cNvPr id="25" name="Picture 24" descr="script file.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981725" y="3889039"/>
            <a:ext cx="780288" cy="780288"/>
          </a:xfrm>
          <a:prstGeom prst="rect">
            <a:avLst/>
          </a:prstGeom>
        </p:spPr>
      </p:pic>
      <p:pic>
        <p:nvPicPr>
          <p:cNvPr id="26" name="Picture 25" descr="Access Control.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177377" y="4132571"/>
            <a:ext cx="780288" cy="780288"/>
          </a:xfrm>
          <a:prstGeom prst="rect">
            <a:avLst/>
          </a:prstGeom>
        </p:spPr>
      </p:pic>
    </p:spTree>
    <p:extLst>
      <p:ext uri="{BB962C8B-B14F-4D97-AF65-F5344CB8AC3E}">
        <p14:creationId xmlns:p14="http://schemas.microsoft.com/office/powerpoint/2010/main" val="2284708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9"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9"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par>
                          <p:cTn id="34" fill="hold">
                            <p:stCondLst>
                              <p:cond delay="1500"/>
                            </p:stCondLst>
                            <p:childTnLst>
                              <p:par>
                                <p:cTn id="35" presetID="9"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par>
                                <p:cTn id="38" presetID="9"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par>
                                <p:cTn id="56" presetID="9"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60"/>
          <p:cNvSpPr/>
          <p:nvPr/>
        </p:nvSpPr>
        <p:spPr bwMode="auto">
          <a:xfrm>
            <a:off x="606056" y="923543"/>
            <a:ext cx="8327833"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2" name="Rectangle 61"/>
          <p:cNvSpPr/>
          <p:nvPr/>
        </p:nvSpPr>
        <p:spPr>
          <a:xfrm>
            <a:off x="1054270" y="1685050"/>
            <a:ext cx="1866508"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720" y="2684776"/>
            <a:ext cx="400110" cy="3119729"/>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9057" y="1679022"/>
            <a:ext cx="259340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371" y="5495398"/>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371" y="5040762"/>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371" y="5950032"/>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371" y="413149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371" y="3676853"/>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371" y="4586126"/>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371" y="276758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371" y="231294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371" y="322221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610" y="4545033"/>
            <a:ext cx="22856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095" y="4605804"/>
            <a:ext cx="400110" cy="1682512"/>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279" y="2312945"/>
            <a:ext cx="133331"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0548" y="2604086"/>
            <a:ext cx="615553" cy="157929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6005" y="1663756"/>
            <a:ext cx="2575698"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4366" y="3217451"/>
            <a:ext cx="209550"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3342" y="3806191"/>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94" y="2293899"/>
            <a:ext cx="15237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53" y="2309297"/>
            <a:ext cx="400110" cy="109398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7099" y="549539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7099" y="504076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7099" y="595003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7099" y="413148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7099" y="367685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7099" y="458612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7099" y="2312945"/>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7099" y="322221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7099" y="2767581"/>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843" y="1008479"/>
            <a:ext cx="7829066"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61025" y="914403"/>
            <a:ext cx="2658721"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86259" y="1685050"/>
            <a:ext cx="2430246"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2916" y="549539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2916" y="5040758"/>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2916" y="595002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2916" y="413148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2916" y="367684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2916" y="458612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2916" y="231294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2916" y="3222214"/>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2916" y="2767578"/>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3888" y="1020811"/>
            <a:ext cx="2866789"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6126" y="5488254"/>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6126" y="503361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6126" y="594288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6126" y="412434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6126" y="366971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6126" y="457898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6126" y="276043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6126" y="2305801"/>
            <a:ext cx="1638009"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6126" y="3215075"/>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928" y="23057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4193" y="3284840"/>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70542" y="23059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7662" y="152403"/>
            <a:ext cx="4427414" cy="830997"/>
          </a:xfrm>
          <a:prstGeom prst="rect">
            <a:avLst/>
          </a:prstGeom>
        </p:spPr>
        <p:txBody>
          <a:bodyPr wrap="none">
            <a:spAutoFit/>
          </a:bodyPr>
          <a:lstStyle/>
          <a:p>
            <a:pPr>
              <a:spcBef>
                <a:spcPts val="1799"/>
              </a:spcBef>
            </a:pPr>
            <a:r>
              <a:rPr lang="en-US" sz="4800" dirty="0">
                <a:solidFill>
                  <a:schemeClr val="bg1"/>
                </a:solidFill>
                <a:latin typeface="+mj-lt"/>
              </a:rPr>
              <a:t>Why the cloud?</a:t>
            </a:r>
          </a:p>
        </p:txBody>
      </p:sp>
    </p:spTree>
    <p:extLst>
      <p:ext uri="{BB962C8B-B14F-4D97-AF65-F5344CB8AC3E}">
        <p14:creationId xmlns:p14="http://schemas.microsoft.com/office/powerpoint/2010/main" val="356852822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905" y="2151551"/>
            <a:ext cx="11034445" cy="2387600"/>
          </a:xfrm>
        </p:spPr>
        <p:txBody>
          <a:bodyPr/>
          <a:lstStyle/>
          <a:p>
            <a:r>
              <a:rPr lang="en-US" sz="11500" dirty="0" smtClean="0">
                <a:solidFill>
                  <a:schemeClr val="bg1"/>
                </a:solidFill>
              </a:rPr>
              <a:t>Mobile Services</a:t>
            </a:r>
            <a:endParaRPr lang="en-US" sz="11500" dirty="0">
              <a:solidFill>
                <a:schemeClr val="bg1"/>
              </a:solidFill>
            </a:endParaRPr>
          </a:p>
        </p:txBody>
      </p:sp>
    </p:spTree>
    <p:extLst>
      <p:ext uri="{BB962C8B-B14F-4D97-AF65-F5344CB8AC3E}">
        <p14:creationId xmlns:p14="http://schemas.microsoft.com/office/powerpoint/2010/main" val="39889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a:picLocks noChangeAspect="1"/>
          </p:cNvPicPr>
          <p:nvPr/>
        </p:nvPicPr>
        <p:blipFill>
          <a:blip r:embed="rId3"/>
          <a:stretch>
            <a:fillRect/>
          </a:stretch>
        </p:blipFill>
        <p:spPr>
          <a:xfrm>
            <a:off x="2101814" y="4296506"/>
            <a:ext cx="2720555" cy="1767174"/>
          </a:xfrm>
          <a:prstGeom prst="rect">
            <a:avLst/>
          </a:prstGeom>
        </p:spPr>
      </p:pic>
      <p:grpSp>
        <p:nvGrpSpPr>
          <p:cNvPr id="1038" name="Group 1037"/>
          <p:cNvGrpSpPr/>
          <p:nvPr/>
        </p:nvGrpSpPr>
        <p:grpSpPr>
          <a:xfrm>
            <a:off x="1" y="-1183319"/>
            <a:ext cx="13063154" cy="8050093"/>
            <a:chOff x="1" y="-1184520"/>
            <a:chExt cx="13063154" cy="8052190"/>
          </a:xfrm>
        </p:grpSpPr>
        <p:pic>
          <p:nvPicPr>
            <p:cNvPr id="57" name="Picture 56"/>
            <p:cNvPicPr>
              <a:picLocks noChangeAspect="1"/>
            </p:cNvPicPr>
            <p:nvPr/>
          </p:nvPicPr>
          <p:blipFill>
            <a:blip r:embed="rId4"/>
            <a:stretch>
              <a:fillRect/>
            </a:stretch>
          </p:blipFill>
          <p:spPr>
            <a:xfrm>
              <a:off x="5799085" y="-1184520"/>
              <a:ext cx="7264070" cy="4706299"/>
            </a:xfrm>
            <a:prstGeom prst="rect">
              <a:avLst/>
            </a:prstGeom>
          </p:spPr>
        </p:pic>
        <p:pic>
          <p:nvPicPr>
            <p:cNvPr id="68" name="Picture 67"/>
            <p:cNvPicPr>
              <a:picLocks noChangeAspect="1"/>
            </p:cNvPicPr>
            <p:nvPr/>
          </p:nvPicPr>
          <p:blipFill>
            <a:blip r:embed="rId5"/>
            <a:stretch>
              <a:fillRect/>
            </a:stretch>
          </p:blipFill>
          <p:spPr>
            <a:xfrm>
              <a:off x="8356336" y="-1"/>
              <a:ext cx="3835664" cy="2483173"/>
            </a:xfrm>
            <a:prstGeom prst="rect">
              <a:avLst/>
            </a:prstGeom>
          </p:spPr>
        </p:pic>
        <p:pic>
          <p:nvPicPr>
            <p:cNvPr id="59" name="Picture 58"/>
            <p:cNvPicPr>
              <a:picLocks noChangeAspect="1"/>
            </p:cNvPicPr>
            <p:nvPr/>
          </p:nvPicPr>
          <p:blipFill>
            <a:blip r:embed="rId6"/>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7"/>
          <a:stretch>
            <a:fillRect/>
          </a:stretch>
        </p:blipFill>
        <p:spPr>
          <a:xfrm>
            <a:off x="10542537" y="1620843"/>
            <a:ext cx="1468487" cy="948341"/>
          </a:xfrm>
          <a:prstGeom prst="rect">
            <a:avLst/>
          </a:prstGeom>
        </p:spPr>
      </p:pic>
      <p:pic>
        <p:nvPicPr>
          <p:cNvPr id="60" name="Picture 59"/>
          <p:cNvPicPr>
            <a:picLocks noChangeAspect="1"/>
          </p:cNvPicPr>
          <p:nvPr/>
        </p:nvPicPr>
        <p:blipFill>
          <a:blip r:embed="rId8"/>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9"/>
            <a:stretch>
              <a:fillRect/>
            </a:stretch>
          </p:blipFill>
          <p:spPr>
            <a:xfrm>
              <a:off x="7012021" y="-1253215"/>
              <a:ext cx="1237500" cy="1462500"/>
            </a:xfrm>
            <a:prstGeom prst="rect">
              <a:avLst/>
            </a:prstGeom>
          </p:spPr>
        </p:pic>
        <p:pic>
          <p:nvPicPr>
            <p:cNvPr id="66" name="Picture 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1"/>
          <a:stretch>
            <a:fillRect/>
          </a:stretch>
        </p:blipFill>
        <p:spPr>
          <a:xfrm>
            <a:off x="3729965" y="2776085"/>
            <a:ext cx="3833026" cy="2484501"/>
          </a:xfrm>
          <a:prstGeom prst="rect">
            <a:avLst/>
          </a:prstGeom>
        </p:spPr>
      </p:pic>
      <p:pic>
        <p:nvPicPr>
          <p:cNvPr id="4" name="Picture 3"/>
          <p:cNvPicPr>
            <a:picLocks noChangeAspect="1"/>
          </p:cNvPicPr>
          <p:nvPr/>
        </p:nvPicPr>
        <p:blipFill>
          <a:blip r:embed="rId12"/>
          <a:stretch>
            <a:fillRect/>
          </a:stretch>
        </p:blipFill>
        <p:spPr>
          <a:xfrm>
            <a:off x="908867" y="4026480"/>
            <a:ext cx="2051150" cy="2593635"/>
          </a:xfrm>
          <a:prstGeom prst="rect">
            <a:avLst/>
          </a:prstGeom>
        </p:spPr>
      </p:pic>
      <p:pic>
        <p:nvPicPr>
          <p:cNvPr id="5" name="Picture 4"/>
          <p:cNvPicPr>
            <a:picLocks noChangeAspect="1"/>
          </p:cNvPicPr>
          <p:nvPr/>
        </p:nvPicPr>
        <p:blipFill>
          <a:blip r:embed="rId13"/>
          <a:stretch>
            <a:fillRect/>
          </a:stretch>
        </p:blipFill>
        <p:spPr>
          <a:xfrm>
            <a:off x="4920562" y="1225689"/>
            <a:ext cx="1158260" cy="3226845"/>
          </a:xfrm>
          <a:prstGeom prst="rect">
            <a:avLst/>
          </a:prstGeom>
        </p:spPr>
      </p:pic>
      <p:pic>
        <p:nvPicPr>
          <p:cNvPr id="6" name="Picture 5"/>
          <p:cNvPicPr>
            <a:picLocks noChangeAspect="1"/>
          </p:cNvPicPr>
          <p:nvPr/>
        </p:nvPicPr>
        <p:blipFill>
          <a:blip r:embed="rId14"/>
          <a:stretch>
            <a:fillRect/>
          </a:stretch>
        </p:blipFill>
        <p:spPr>
          <a:xfrm>
            <a:off x="4346568" y="3823803"/>
            <a:ext cx="1563809" cy="1014305"/>
          </a:xfrm>
          <a:prstGeom prst="rect">
            <a:avLst/>
          </a:prstGeom>
        </p:spPr>
      </p:pic>
      <p:pic>
        <p:nvPicPr>
          <p:cNvPr id="2" name="Picture 1"/>
          <p:cNvPicPr>
            <a:picLocks noChangeAspect="1"/>
          </p:cNvPicPr>
          <p:nvPr/>
        </p:nvPicPr>
        <p:blipFill>
          <a:blip r:embed="rId15"/>
          <a:stretch>
            <a:fillRect/>
          </a:stretch>
        </p:blipFill>
        <p:spPr>
          <a:xfrm>
            <a:off x="6814595" y="895917"/>
            <a:ext cx="3963420" cy="2569185"/>
          </a:xfrm>
          <a:prstGeom prst="rect">
            <a:avLst/>
          </a:prstGeom>
        </p:spPr>
      </p:pic>
      <p:pic>
        <p:nvPicPr>
          <p:cNvPr id="123" name="Picture 122"/>
          <p:cNvPicPr>
            <a:picLocks noChangeAspect="1"/>
          </p:cNvPicPr>
          <p:nvPr/>
        </p:nvPicPr>
        <p:blipFill>
          <a:blip r:embed="rId16"/>
          <a:stretch>
            <a:fillRect/>
          </a:stretch>
        </p:blipFill>
        <p:spPr>
          <a:xfrm>
            <a:off x="4983721" y="1636127"/>
            <a:ext cx="840415" cy="2458352"/>
          </a:xfrm>
          <a:prstGeom prst="rect">
            <a:avLst/>
          </a:prstGeom>
        </p:spPr>
      </p:pic>
      <p:grpSp>
        <p:nvGrpSpPr>
          <p:cNvPr id="25" name="Group 24"/>
          <p:cNvGrpSpPr/>
          <p:nvPr/>
        </p:nvGrpSpPr>
        <p:grpSpPr>
          <a:xfrm>
            <a:off x="9827324" y="-39134"/>
            <a:ext cx="934789" cy="1104463"/>
            <a:chOff x="9827324" y="-40038"/>
            <a:chExt cx="934789" cy="1104751"/>
          </a:xfrm>
        </p:grpSpPr>
        <p:pic>
          <p:nvPicPr>
            <p:cNvPr id="26" name="Picture 25"/>
            <p:cNvPicPr>
              <a:picLocks noChangeAspect="1"/>
            </p:cNvPicPr>
            <p:nvPr/>
          </p:nvPicPr>
          <p:blipFill>
            <a:blip r:embed="rId9"/>
            <a:stretch>
              <a:fillRect/>
            </a:stretch>
          </p:blipFill>
          <p:spPr>
            <a:xfrm>
              <a:off x="9827324" y="-40038"/>
              <a:ext cx="934789" cy="1104751"/>
            </a:xfrm>
            <a:prstGeom prst="rect">
              <a:avLst/>
            </a:prstGeom>
          </p:spPr>
        </p:pic>
        <p:pic>
          <p:nvPicPr>
            <p:cNvPr id="27" name="Picture 26"/>
            <p:cNvPicPr>
              <a:picLocks noChangeAspect="1"/>
            </p:cNvPicPr>
            <p:nvPr/>
          </p:nvPicPr>
          <p:blipFill>
            <a:blip r:embed="rId17"/>
            <a:stretch>
              <a:fillRect/>
            </a:stretch>
          </p:blipFill>
          <p:spPr>
            <a:xfrm>
              <a:off x="10368710" y="254515"/>
              <a:ext cx="147937" cy="295874"/>
            </a:xfrm>
            <a:prstGeom prst="rect">
              <a:avLst/>
            </a:prstGeom>
          </p:spPr>
        </p:pic>
      </p:grpSp>
      <p:grpSp>
        <p:nvGrpSpPr>
          <p:cNvPr id="22" name="Group 21"/>
          <p:cNvGrpSpPr/>
          <p:nvPr/>
        </p:nvGrpSpPr>
        <p:grpSpPr>
          <a:xfrm>
            <a:off x="439838" y="494547"/>
            <a:ext cx="6544886" cy="2421628"/>
            <a:chOff x="439838" y="493782"/>
            <a:chExt cx="6544886" cy="2422259"/>
          </a:xfrm>
        </p:grpSpPr>
        <p:sp>
          <p:nvSpPr>
            <p:cNvPr id="23" name="TextBox 22"/>
            <p:cNvSpPr txBox="1"/>
            <p:nvPr/>
          </p:nvSpPr>
          <p:spPr>
            <a:xfrm>
              <a:off x="439838" y="1511237"/>
              <a:ext cx="3600450" cy="523220"/>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.NET</a:t>
              </a:r>
            </a:p>
          </p:txBody>
        </p:sp>
        <p:sp>
          <p:nvSpPr>
            <p:cNvPr id="24" name="TextBox 23"/>
            <p:cNvSpPr txBox="1"/>
            <p:nvPr/>
          </p:nvSpPr>
          <p:spPr>
            <a:xfrm>
              <a:off x="439838" y="493782"/>
              <a:ext cx="6544886" cy="707916"/>
            </a:xfrm>
            <a:prstGeom prst="rect">
              <a:avLst/>
            </a:prstGeom>
            <a:noFill/>
          </p:spPr>
          <p:txBody>
            <a:bodyPr wrap="square" rtlCol="0">
              <a:spAutoFit/>
            </a:bodyPr>
            <a:lstStyle/>
            <a:p>
              <a:r>
                <a:rPr lang="en-US" sz="3999" dirty="0">
                  <a:solidFill>
                    <a:srgbClr val="92D050"/>
                  </a:solidFill>
                  <a:latin typeface="Segoe UI Light" panose="020B0502040204020203" pitchFamily="34" charset="0"/>
                  <a:cs typeface="Segoe UI Light" panose="020B0502040204020203" pitchFamily="34" charset="0"/>
                </a:rPr>
                <a:t>Develop </a:t>
              </a:r>
              <a:r>
                <a:rPr lang="en-US" sz="3999" dirty="0" err="1">
                  <a:solidFill>
                    <a:srgbClr val="92D050"/>
                  </a:solidFill>
                  <a:latin typeface="Segoe UI Light" panose="020B0502040204020203" pitchFamily="34" charset="0"/>
                  <a:cs typeface="Segoe UI Light" panose="020B0502040204020203" pitchFamily="34" charset="0"/>
                </a:rPr>
                <a:t>backends</a:t>
              </a:r>
              <a:r>
                <a:rPr lang="en-US" sz="3999" dirty="0">
                  <a:solidFill>
                    <a:srgbClr val="92D050"/>
                  </a:solidFill>
                  <a:latin typeface="Segoe UI Light" panose="020B0502040204020203" pitchFamily="34" charset="0"/>
                  <a:cs typeface="Segoe UI Light" panose="020B0502040204020203" pitchFamily="34" charset="0"/>
                </a:rPr>
                <a:t> with…</a:t>
              </a:r>
            </a:p>
          </p:txBody>
        </p:sp>
        <p:sp>
          <p:nvSpPr>
            <p:cNvPr id="28" name="TextBox 27"/>
            <p:cNvSpPr txBox="1"/>
            <p:nvPr/>
          </p:nvSpPr>
          <p:spPr>
            <a:xfrm>
              <a:off x="1791664" y="1531046"/>
              <a:ext cx="1389756" cy="1384995"/>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Node.js</a:t>
              </a:r>
            </a:p>
            <a:p>
              <a:endParaRPr lang="en-US" sz="2799" dirty="0">
                <a:solidFill>
                  <a:schemeClr val="bg1"/>
                </a:solidFill>
                <a:latin typeface="Segoe UI" panose="020B0502040204020203" pitchFamily="34" charset="0"/>
                <a:cs typeface="Segoe UI" panose="020B0502040204020203" pitchFamily="34" charset="0"/>
              </a:endParaRPr>
            </a:p>
            <a:p>
              <a:endParaRPr lang="en-US" sz="2799" dirty="0">
                <a:solidFill>
                  <a:schemeClr val="bg1"/>
                </a:solidFill>
                <a:latin typeface="Segoe UI" panose="020B0502040204020203" pitchFamily="34" charset="0"/>
                <a:cs typeface="Segoe UI" panose="020B0502040204020203" pitchFamily="34" charset="0"/>
              </a:endParaRPr>
            </a:p>
          </p:txBody>
        </p:sp>
        <p:sp>
          <p:nvSpPr>
            <p:cNvPr id="29" name="TextBox 28"/>
            <p:cNvSpPr txBox="1"/>
            <p:nvPr/>
          </p:nvSpPr>
          <p:spPr>
            <a:xfrm>
              <a:off x="3502022" y="1287118"/>
              <a:ext cx="956732" cy="954107"/>
            </a:xfrm>
            <a:prstGeom prst="rect">
              <a:avLst/>
            </a:prstGeom>
            <a:noFill/>
          </p:spPr>
          <p:txBody>
            <a:bodyPr wrap="square" rtlCol="0">
              <a:spAutoFit/>
            </a:bodyPr>
            <a:lstStyle/>
            <a:p>
              <a:endParaRPr lang="en-US" sz="2799" dirty="0">
                <a:solidFill>
                  <a:schemeClr val="bg1"/>
                </a:solidFill>
                <a:latin typeface="Segoe UI" panose="020B0502040204020203" pitchFamily="34" charset="0"/>
                <a:cs typeface="Segoe UI" panose="020B0502040204020203" pitchFamily="34" charset="0"/>
              </a:endParaRPr>
            </a:p>
            <a:p>
              <a:endParaRPr lang="en-US" sz="2799" dirty="0">
                <a:solidFill>
                  <a:schemeClr val="bg1"/>
                </a:solidFill>
                <a:latin typeface="Segoe UI" panose="020B0502040204020203" pitchFamily="34" charset="0"/>
                <a:cs typeface="Segoe UI" panose="020B0502040204020203" pitchFamily="34" charset="0"/>
              </a:endParaRPr>
            </a:p>
          </p:txBody>
        </p:sp>
      </p:grpSp>
      <p:cxnSp>
        <p:nvCxnSpPr>
          <p:cNvPr id="31" name="Straight Connector 30"/>
          <p:cNvCxnSpPr/>
          <p:nvPr/>
        </p:nvCxnSpPr>
        <p:spPr>
          <a:xfrm>
            <a:off x="1604649" y="1287677"/>
            <a:ext cx="0" cy="96589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500"/>
                                        <p:tgtEl>
                                          <p:spTgt spid="10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nodeType="afterEffect">
                                  <p:stCondLst>
                                    <p:cond delay="2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strVal val="#ppt_x"/>
                                          </p:val>
                                        </p:tav>
                                        <p:tav tm="100000">
                                          <p:val>
                                            <p:strVal val="#ppt_x"/>
                                          </p:val>
                                        </p:tav>
                                      </p:tavLst>
                                    </p:anim>
                                    <p:anim calcmode="lin" valueType="num">
                                      <p:cBhvr>
                                        <p:cTn id="27" dur="500" fill="hold"/>
                                        <p:tgtEl>
                                          <p:spTgt spid="2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50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anim calcmode="lin" valueType="num">
                                      <p:cBhvr>
                                        <p:cTn id="31" dur="500" fill="hold"/>
                                        <p:tgtEl>
                                          <p:spTgt spid="64"/>
                                        </p:tgtEl>
                                        <p:attrNameLst>
                                          <p:attrName>ppt_x</p:attrName>
                                        </p:attrNameLst>
                                      </p:cBhvr>
                                      <p:tavLst>
                                        <p:tav tm="0">
                                          <p:val>
                                            <p:strVal val="#ppt_x"/>
                                          </p:val>
                                        </p:tav>
                                        <p:tav tm="100000">
                                          <p:val>
                                            <p:strVal val="#ppt_x"/>
                                          </p:val>
                                        </p:tav>
                                      </p:tavLst>
                                    </p:anim>
                                    <p:anim calcmode="lin" valueType="num">
                                      <p:cBhvr>
                                        <p:cTn id="32" dur="500" fill="hold"/>
                                        <p:tgtEl>
                                          <p:spTgt spid="6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2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47" presetClass="entr" presetSubtype="0"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22" presetClass="entr" presetSubtype="1"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up)">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right)">
                                      <p:cBhvr>
                                        <p:cTn id="56" dur="500"/>
                                        <p:tgtEl>
                                          <p:spTgt spid="2"/>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123"/>
                                        </p:tgtEl>
                                        <p:attrNameLst>
                                          <p:attrName>style.visibility</p:attrName>
                                        </p:attrNameLst>
                                      </p:cBhvr>
                                      <p:to>
                                        <p:strVal val="visible"/>
                                      </p:to>
                                    </p:set>
                                    <p:animEffect transition="in" filter="fade">
                                      <p:cBhvr>
                                        <p:cTn id="60" dur="500"/>
                                        <p:tgtEl>
                                          <p:spTgt spid="123"/>
                                        </p:tgtEl>
                                      </p:cBhvr>
                                    </p:animEffect>
                                  </p:childTnLst>
                                </p:cTn>
                              </p:par>
                            </p:childTnLst>
                          </p:cTn>
                        </p:par>
                        <p:par>
                          <p:cTn id="61" fill="hold">
                            <p:stCondLst>
                              <p:cond delay="1000"/>
                            </p:stCondLst>
                            <p:childTnLst>
                              <p:par>
                                <p:cTn id="62" presetID="10" presetClass="exit" presetSubtype="0" fill="hold" nodeType="afterEffect">
                                  <p:stCondLst>
                                    <p:cond delay="0"/>
                                  </p:stCondLst>
                                  <p:childTnLst>
                                    <p:animEffect transition="out" filter="fad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par>
                          <p:cTn id="65" fill="hold">
                            <p:stCondLst>
                              <p:cond delay="1500"/>
                            </p:stCondLst>
                            <p:childTnLst>
                              <p:par>
                                <p:cTn id="66" presetID="22" presetClass="entr" presetSubtype="4" fill="hold"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wipe(down)">
                                      <p:cBhvr>
                                        <p:cTn id="6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5537634" y="1304128"/>
            <a:ext cx="3489491" cy="2252585"/>
          </a:xfrm>
          <a:prstGeom prst="rect">
            <a:avLst/>
          </a:prstGeom>
        </p:spPr>
      </p:pic>
      <p:pic>
        <p:nvPicPr>
          <p:cNvPr id="114" name="Picture 113"/>
          <p:cNvPicPr>
            <a:picLocks noChangeAspect="1"/>
          </p:cNvPicPr>
          <p:nvPr/>
        </p:nvPicPr>
        <p:blipFill>
          <a:blip r:embed="rId4"/>
          <a:stretch>
            <a:fillRect/>
          </a:stretch>
        </p:blipFill>
        <p:spPr>
          <a:xfrm>
            <a:off x="2101814" y="4296506"/>
            <a:ext cx="2720555" cy="1767174"/>
          </a:xfrm>
          <a:prstGeom prst="rect">
            <a:avLst/>
          </a:prstGeom>
        </p:spPr>
      </p:pic>
      <p:grpSp>
        <p:nvGrpSpPr>
          <p:cNvPr id="1038" name="Group 1037"/>
          <p:cNvGrpSpPr/>
          <p:nvPr/>
        </p:nvGrpSpPr>
        <p:grpSpPr>
          <a:xfrm>
            <a:off x="1" y="-1183319"/>
            <a:ext cx="13063154" cy="8050093"/>
            <a:chOff x="1" y="-1184520"/>
            <a:chExt cx="13063154" cy="8052190"/>
          </a:xfrm>
        </p:grpSpPr>
        <p:pic>
          <p:nvPicPr>
            <p:cNvPr id="57" name="Picture 56"/>
            <p:cNvPicPr>
              <a:picLocks noChangeAspect="1"/>
            </p:cNvPicPr>
            <p:nvPr/>
          </p:nvPicPr>
          <p:blipFill>
            <a:blip r:embed="rId5"/>
            <a:stretch>
              <a:fillRect/>
            </a:stretch>
          </p:blipFill>
          <p:spPr>
            <a:xfrm>
              <a:off x="5799085" y="-1184520"/>
              <a:ext cx="7264070" cy="4706299"/>
            </a:xfrm>
            <a:prstGeom prst="rect">
              <a:avLst/>
            </a:prstGeom>
          </p:spPr>
        </p:pic>
        <p:pic>
          <p:nvPicPr>
            <p:cNvPr id="68" name="Picture 67"/>
            <p:cNvPicPr>
              <a:picLocks noChangeAspect="1"/>
            </p:cNvPicPr>
            <p:nvPr/>
          </p:nvPicPr>
          <p:blipFill>
            <a:blip r:embed="rId6"/>
            <a:stretch>
              <a:fillRect/>
            </a:stretch>
          </p:blipFill>
          <p:spPr>
            <a:xfrm>
              <a:off x="8356336" y="-1"/>
              <a:ext cx="3835664" cy="2483173"/>
            </a:xfrm>
            <a:prstGeom prst="rect">
              <a:avLst/>
            </a:prstGeom>
          </p:spPr>
        </p:pic>
        <p:pic>
          <p:nvPicPr>
            <p:cNvPr id="59" name="Picture 58"/>
            <p:cNvPicPr>
              <a:picLocks noChangeAspect="1"/>
            </p:cNvPicPr>
            <p:nvPr/>
          </p:nvPicPr>
          <p:blipFill>
            <a:blip r:embed="rId7"/>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8"/>
          <a:stretch>
            <a:fillRect/>
          </a:stretch>
        </p:blipFill>
        <p:spPr>
          <a:xfrm>
            <a:off x="10542537" y="1620843"/>
            <a:ext cx="1468487" cy="948341"/>
          </a:xfrm>
          <a:prstGeom prst="rect">
            <a:avLst/>
          </a:prstGeom>
        </p:spPr>
      </p:pic>
      <p:pic>
        <p:nvPicPr>
          <p:cNvPr id="60" name="Picture 59"/>
          <p:cNvPicPr>
            <a:picLocks noChangeAspect="1"/>
          </p:cNvPicPr>
          <p:nvPr/>
        </p:nvPicPr>
        <p:blipFill>
          <a:blip r:embed="rId9"/>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10"/>
            <a:stretch>
              <a:fillRect/>
            </a:stretch>
          </p:blipFill>
          <p:spPr>
            <a:xfrm>
              <a:off x="7012021" y="-1253215"/>
              <a:ext cx="1237500" cy="1462500"/>
            </a:xfrm>
            <a:prstGeom prst="rect">
              <a:avLst/>
            </a:prstGeom>
          </p:spPr>
        </p:pic>
        <p:pic>
          <p:nvPicPr>
            <p:cNvPr id="66" name="Picture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2"/>
          <a:stretch>
            <a:fillRect/>
          </a:stretch>
        </p:blipFill>
        <p:spPr>
          <a:xfrm>
            <a:off x="3729965" y="2776085"/>
            <a:ext cx="3833026" cy="2484501"/>
          </a:xfrm>
          <a:prstGeom prst="rect">
            <a:avLst/>
          </a:prstGeom>
        </p:spPr>
      </p:pic>
      <p:pic>
        <p:nvPicPr>
          <p:cNvPr id="4" name="Picture 3"/>
          <p:cNvPicPr>
            <a:picLocks noChangeAspect="1"/>
          </p:cNvPicPr>
          <p:nvPr/>
        </p:nvPicPr>
        <p:blipFill>
          <a:blip r:embed="rId13"/>
          <a:stretch>
            <a:fillRect/>
          </a:stretch>
        </p:blipFill>
        <p:spPr>
          <a:xfrm>
            <a:off x="908867" y="4026480"/>
            <a:ext cx="2051150" cy="2593635"/>
          </a:xfrm>
          <a:prstGeom prst="rect">
            <a:avLst/>
          </a:prstGeom>
        </p:spPr>
      </p:pic>
      <p:pic>
        <p:nvPicPr>
          <p:cNvPr id="5" name="Picture 4"/>
          <p:cNvPicPr>
            <a:picLocks noChangeAspect="1"/>
          </p:cNvPicPr>
          <p:nvPr/>
        </p:nvPicPr>
        <p:blipFill>
          <a:blip r:embed="rId14"/>
          <a:stretch>
            <a:fillRect/>
          </a:stretch>
        </p:blipFill>
        <p:spPr>
          <a:xfrm>
            <a:off x="4920562" y="1225689"/>
            <a:ext cx="1158260" cy="3226845"/>
          </a:xfrm>
          <a:prstGeom prst="rect">
            <a:avLst/>
          </a:prstGeom>
        </p:spPr>
      </p:pic>
      <p:pic>
        <p:nvPicPr>
          <p:cNvPr id="6" name="Picture 5"/>
          <p:cNvPicPr>
            <a:picLocks noChangeAspect="1"/>
          </p:cNvPicPr>
          <p:nvPr/>
        </p:nvPicPr>
        <p:blipFill>
          <a:blip r:embed="rId15"/>
          <a:stretch>
            <a:fillRect/>
          </a:stretch>
        </p:blipFill>
        <p:spPr>
          <a:xfrm>
            <a:off x="4346568" y="3823803"/>
            <a:ext cx="1563809" cy="1014305"/>
          </a:xfrm>
          <a:prstGeom prst="rect">
            <a:avLst/>
          </a:prstGeom>
        </p:spPr>
      </p:pic>
      <p:pic>
        <p:nvPicPr>
          <p:cNvPr id="115" name="Picture 114"/>
          <p:cNvPicPr>
            <a:picLocks noChangeAspect="1"/>
          </p:cNvPicPr>
          <p:nvPr/>
        </p:nvPicPr>
        <p:blipFill>
          <a:blip r:embed="rId16"/>
          <a:stretch>
            <a:fillRect/>
          </a:stretch>
        </p:blipFill>
        <p:spPr>
          <a:xfrm>
            <a:off x="8978213" y="2112486"/>
            <a:ext cx="2287500" cy="1582705"/>
          </a:xfrm>
          <a:prstGeom prst="rect">
            <a:avLst/>
          </a:prstGeom>
        </p:spPr>
      </p:pic>
      <p:pic>
        <p:nvPicPr>
          <p:cNvPr id="116" name="Picture 115"/>
          <p:cNvPicPr>
            <a:picLocks noChangeAspect="1"/>
          </p:cNvPicPr>
          <p:nvPr/>
        </p:nvPicPr>
        <p:blipFill>
          <a:blip r:embed="rId17"/>
          <a:stretch>
            <a:fillRect/>
          </a:stretch>
        </p:blipFill>
        <p:spPr>
          <a:xfrm>
            <a:off x="7481827" y="1143553"/>
            <a:ext cx="2294473" cy="1589676"/>
          </a:xfrm>
          <a:prstGeom prst="rect">
            <a:avLst/>
          </a:prstGeom>
        </p:spPr>
      </p:pic>
      <p:pic>
        <p:nvPicPr>
          <p:cNvPr id="117" name="Picture 116"/>
          <p:cNvPicPr>
            <a:picLocks noChangeAspect="1"/>
          </p:cNvPicPr>
          <p:nvPr/>
        </p:nvPicPr>
        <p:blipFill>
          <a:blip r:embed="rId18"/>
          <a:stretch>
            <a:fillRect/>
          </a:stretch>
        </p:blipFill>
        <p:spPr>
          <a:xfrm>
            <a:off x="5978683" y="181593"/>
            <a:ext cx="2287500" cy="1596650"/>
          </a:xfrm>
          <a:prstGeom prst="rect">
            <a:avLst/>
          </a:prstGeom>
        </p:spPr>
      </p:pic>
      <p:pic>
        <p:nvPicPr>
          <p:cNvPr id="118" name="Picture 117"/>
          <p:cNvPicPr>
            <a:picLocks noChangeAspect="1"/>
          </p:cNvPicPr>
          <p:nvPr/>
        </p:nvPicPr>
        <p:blipFill>
          <a:blip r:embed="rId19"/>
          <a:stretch>
            <a:fillRect/>
          </a:stretch>
        </p:blipFill>
        <p:spPr>
          <a:xfrm>
            <a:off x="9633710" y="1565114"/>
            <a:ext cx="1085163" cy="1570422"/>
          </a:xfrm>
          <a:prstGeom prst="rect">
            <a:avLst/>
          </a:prstGeom>
        </p:spPr>
      </p:pic>
      <p:pic>
        <p:nvPicPr>
          <p:cNvPr id="119" name="Picture 118"/>
          <p:cNvPicPr>
            <a:picLocks noChangeAspect="1"/>
          </p:cNvPicPr>
          <p:nvPr/>
        </p:nvPicPr>
        <p:blipFill>
          <a:blip r:embed="rId20"/>
          <a:stretch>
            <a:fillRect/>
          </a:stretch>
        </p:blipFill>
        <p:spPr>
          <a:xfrm>
            <a:off x="8120365" y="640107"/>
            <a:ext cx="1085163" cy="1570422"/>
          </a:xfrm>
          <a:prstGeom prst="rect">
            <a:avLst/>
          </a:prstGeom>
        </p:spPr>
      </p:pic>
      <p:pic>
        <p:nvPicPr>
          <p:cNvPr id="120" name="Picture 119"/>
          <p:cNvPicPr>
            <a:picLocks noChangeAspect="1"/>
          </p:cNvPicPr>
          <p:nvPr/>
        </p:nvPicPr>
        <p:blipFill>
          <a:blip r:embed="rId21"/>
          <a:stretch>
            <a:fillRect/>
          </a:stretch>
        </p:blipFill>
        <p:spPr>
          <a:xfrm>
            <a:off x="6528594" y="-119617"/>
            <a:ext cx="1035858" cy="1423933"/>
          </a:xfrm>
          <a:prstGeom prst="rect">
            <a:avLst/>
          </a:prstGeom>
        </p:spPr>
      </p:pic>
      <p:sp>
        <p:nvSpPr>
          <p:cNvPr id="121" name="TextBox 120"/>
          <p:cNvSpPr txBox="1"/>
          <p:nvPr/>
        </p:nvSpPr>
        <p:spPr>
          <a:xfrm>
            <a:off x="581024" y="394406"/>
            <a:ext cx="7658100" cy="584623"/>
          </a:xfrm>
          <a:prstGeom prst="rect">
            <a:avLst/>
          </a:prstGeom>
          <a:noFill/>
        </p:spPr>
        <p:txBody>
          <a:bodyPr wrap="square" rtlCol="0">
            <a:spAutoFit/>
          </a:bodyPr>
          <a:lstStyle/>
          <a:p>
            <a:r>
              <a:rPr lang="en-US" sz="3199" dirty="0">
                <a:solidFill>
                  <a:schemeClr val="bg1"/>
                </a:solidFill>
                <a:latin typeface="Segoe UI Light" panose="020B0502040204020203" pitchFamily="34" charset="0"/>
                <a:cs typeface="Segoe UI Light" panose="020B0502040204020203" pitchFamily="34" charset="0"/>
              </a:rPr>
              <a:t>Flexible Data</a:t>
            </a:r>
          </a:p>
        </p:txBody>
      </p:sp>
      <p:pic>
        <p:nvPicPr>
          <p:cNvPr id="30" name="Picture 29"/>
          <p:cNvPicPr>
            <a:picLocks noChangeAspect="1"/>
          </p:cNvPicPr>
          <p:nvPr/>
        </p:nvPicPr>
        <p:blipFill>
          <a:blip r:embed="rId22"/>
          <a:stretch>
            <a:fillRect/>
          </a:stretch>
        </p:blipFill>
        <p:spPr>
          <a:xfrm>
            <a:off x="4983721" y="1636127"/>
            <a:ext cx="840415" cy="2458352"/>
          </a:xfrm>
          <a:prstGeom prst="rect">
            <a:avLst/>
          </a:prstGeom>
        </p:spPr>
      </p:pic>
      <p:grpSp>
        <p:nvGrpSpPr>
          <p:cNvPr id="28" name="Group 27"/>
          <p:cNvGrpSpPr/>
          <p:nvPr/>
        </p:nvGrpSpPr>
        <p:grpSpPr>
          <a:xfrm>
            <a:off x="9827324" y="-39134"/>
            <a:ext cx="934789" cy="1104463"/>
            <a:chOff x="9827324" y="-40038"/>
            <a:chExt cx="934789" cy="1104751"/>
          </a:xfrm>
        </p:grpSpPr>
        <p:pic>
          <p:nvPicPr>
            <p:cNvPr id="31" name="Picture 30"/>
            <p:cNvPicPr>
              <a:picLocks noChangeAspect="1"/>
            </p:cNvPicPr>
            <p:nvPr/>
          </p:nvPicPr>
          <p:blipFill>
            <a:blip r:embed="rId10"/>
            <a:stretch>
              <a:fillRect/>
            </a:stretch>
          </p:blipFill>
          <p:spPr>
            <a:xfrm>
              <a:off x="9827324" y="-40038"/>
              <a:ext cx="934789" cy="1104751"/>
            </a:xfrm>
            <a:prstGeom prst="rect">
              <a:avLst/>
            </a:prstGeom>
          </p:spPr>
        </p:pic>
        <p:pic>
          <p:nvPicPr>
            <p:cNvPr id="32" name="Picture 31"/>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2280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250"/>
                                        <p:tgtEl>
                                          <p:spTgt spid="115"/>
                                        </p:tgtEl>
                                      </p:cBhvr>
                                    </p:animEffect>
                                  </p:childTnLst>
                                </p:cTn>
                              </p:par>
                              <p:par>
                                <p:cTn id="8" presetID="10" presetClass="entr" presetSubtype="0" fill="hold" nodeType="withEffect">
                                  <p:stCondLst>
                                    <p:cond delay="25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250"/>
                                        <p:tgtEl>
                                          <p:spTgt spid="116"/>
                                        </p:tgtEl>
                                      </p:cBhvr>
                                    </p:animEffect>
                                  </p:childTnLst>
                                </p:cTn>
                              </p:par>
                              <p:par>
                                <p:cTn id="11" presetID="10" presetClass="entr" presetSubtype="0" fill="hold" nodeType="withEffect">
                                  <p:stCondLst>
                                    <p:cond delay="50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250"/>
                                        <p:tgtEl>
                                          <p:spTgt spid="117"/>
                                        </p:tgtEl>
                                      </p:cBhvr>
                                    </p:animEffect>
                                  </p:childTnLst>
                                </p:cTn>
                              </p:par>
                            </p:childTnLst>
                          </p:cTn>
                        </p:par>
                        <p:par>
                          <p:cTn id="14" fill="hold">
                            <p:stCondLst>
                              <p:cond delay="750"/>
                            </p:stCondLst>
                            <p:childTnLst>
                              <p:par>
                                <p:cTn id="15" presetID="47" presetClass="entr" presetSubtype="0" fill="hold" nodeType="after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750"/>
                                        <p:tgtEl>
                                          <p:spTgt spid="118"/>
                                        </p:tgtEl>
                                      </p:cBhvr>
                                    </p:animEffect>
                                    <p:anim calcmode="lin" valueType="num">
                                      <p:cBhvr>
                                        <p:cTn id="18" dur="750" fill="hold"/>
                                        <p:tgtEl>
                                          <p:spTgt spid="118"/>
                                        </p:tgtEl>
                                        <p:attrNameLst>
                                          <p:attrName>ppt_x</p:attrName>
                                        </p:attrNameLst>
                                      </p:cBhvr>
                                      <p:tavLst>
                                        <p:tav tm="0">
                                          <p:val>
                                            <p:strVal val="#ppt_x"/>
                                          </p:val>
                                        </p:tav>
                                        <p:tav tm="100000">
                                          <p:val>
                                            <p:strVal val="#ppt_x"/>
                                          </p:val>
                                        </p:tav>
                                      </p:tavLst>
                                    </p:anim>
                                    <p:anim calcmode="lin" valueType="num">
                                      <p:cBhvr>
                                        <p:cTn id="19" dur="750" fill="hold"/>
                                        <p:tgtEl>
                                          <p:spTgt spid="11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25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750"/>
                                        <p:tgtEl>
                                          <p:spTgt spid="119"/>
                                        </p:tgtEl>
                                      </p:cBhvr>
                                    </p:animEffect>
                                    <p:anim calcmode="lin" valueType="num">
                                      <p:cBhvr>
                                        <p:cTn id="23" dur="750" fill="hold"/>
                                        <p:tgtEl>
                                          <p:spTgt spid="119"/>
                                        </p:tgtEl>
                                        <p:attrNameLst>
                                          <p:attrName>ppt_x</p:attrName>
                                        </p:attrNameLst>
                                      </p:cBhvr>
                                      <p:tavLst>
                                        <p:tav tm="0">
                                          <p:val>
                                            <p:strVal val="#ppt_x"/>
                                          </p:val>
                                        </p:tav>
                                        <p:tav tm="100000">
                                          <p:val>
                                            <p:strVal val="#ppt_x"/>
                                          </p:val>
                                        </p:tav>
                                      </p:tavLst>
                                    </p:anim>
                                    <p:anim calcmode="lin" valueType="num">
                                      <p:cBhvr>
                                        <p:cTn id="24" dur="750" fill="hold"/>
                                        <p:tgtEl>
                                          <p:spTgt spid="11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5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750"/>
                                        <p:tgtEl>
                                          <p:spTgt spid="120"/>
                                        </p:tgtEl>
                                      </p:cBhvr>
                                    </p:animEffect>
                                    <p:anim calcmode="lin" valueType="num">
                                      <p:cBhvr>
                                        <p:cTn id="28" dur="750" fill="hold"/>
                                        <p:tgtEl>
                                          <p:spTgt spid="120"/>
                                        </p:tgtEl>
                                        <p:attrNameLst>
                                          <p:attrName>ppt_x</p:attrName>
                                        </p:attrNameLst>
                                      </p:cBhvr>
                                      <p:tavLst>
                                        <p:tav tm="0">
                                          <p:val>
                                            <p:strVal val="#ppt_x"/>
                                          </p:val>
                                        </p:tav>
                                        <p:tav tm="100000">
                                          <p:val>
                                            <p:strVal val="#ppt_x"/>
                                          </p:val>
                                        </p:tav>
                                      </p:tavLst>
                                    </p:anim>
                                    <p:anim calcmode="lin" valueType="num">
                                      <p:cBhvr>
                                        <p:cTn id="29" dur="750" fill="hold"/>
                                        <p:tgtEl>
                                          <p:spTgt spid="120"/>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987833" y="1555054"/>
            <a:ext cx="2812224" cy="1731766"/>
          </a:xfrm>
          <a:prstGeom prst="rect">
            <a:avLst/>
          </a:prstGeom>
        </p:spPr>
      </p:pic>
      <p:grpSp>
        <p:nvGrpSpPr>
          <p:cNvPr id="82" name="Group 81"/>
          <p:cNvGrpSpPr/>
          <p:nvPr/>
        </p:nvGrpSpPr>
        <p:grpSpPr>
          <a:xfrm>
            <a:off x="1583526" y="941415"/>
            <a:ext cx="951205" cy="1563438"/>
            <a:chOff x="1583525" y="940767"/>
            <a:chExt cx="951205" cy="1563845"/>
          </a:xfrm>
        </p:grpSpPr>
        <p:pic>
          <p:nvPicPr>
            <p:cNvPr id="18" name="Picture 17"/>
            <p:cNvPicPr>
              <a:picLocks noChangeAspect="1"/>
            </p:cNvPicPr>
            <p:nvPr/>
          </p:nvPicPr>
          <p:blipFill>
            <a:blip r:embed="rId4"/>
            <a:stretch>
              <a:fillRect/>
            </a:stretch>
          </p:blipFill>
          <p:spPr>
            <a:xfrm>
              <a:off x="1583525" y="940767"/>
              <a:ext cx="951205" cy="1563845"/>
            </a:xfrm>
            <a:prstGeom prst="rect">
              <a:avLst/>
            </a:prstGeom>
          </p:spPr>
        </p:pic>
        <p:pic>
          <p:nvPicPr>
            <p:cNvPr id="19" name="Picture 18"/>
            <p:cNvPicPr>
              <a:picLocks noChangeAspect="1"/>
            </p:cNvPicPr>
            <p:nvPr/>
          </p:nvPicPr>
          <p:blipFill>
            <a:blip r:embed="rId5"/>
            <a:stretch>
              <a:fillRect/>
            </a:stretch>
          </p:blipFill>
          <p:spPr>
            <a:xfrm>
              <a:off x="1757373" y="1809941"/>
              <a:ext cx="219570" cy="456031"/>
            </a:xfrm>
            <a:prstGeom prst="rect">
              <a:avLst/>
            </a:prstGeom>
          </p:spPr>
        </p:pic>
      </p:grpSp>
      <p:pic>
        <p:nvPicPr>
          <p:cNvPr id="21" name="Picture 20"/>
          <p:cNvPicPr>
            <a:picLocks noChangeAspect="1"/>
          </p:cNvPicPr>
          <p:nvPr/>
        </p:nvPicPr>
        <p:blipFill>
          <a:blip r:embed="rId6"/>
          <a:stretch>
            <a:fillRect/>
          </a:stretch>
        </p:blipFill>
        <p:spPr>
          <a:xfrm>
            <a:off x="1458345" y="2189283"/>
            <a:ext cx="607768" cy="393160"/>
          </a:xfrm>
          <a:prstGeom prst="rect">
            <a:avLst/>
          </a:prstGeom>
        </p:spPr>
      </p:pic>
      <p:pic>
        <p:nvPicPr>
          <p:cNvPr id="22" name="Picture 21"/>
          <p:cNvPicPr>
            <a:picLocks noChangeAspect="1"/>
          </p:cNvPicPr>
          <p:nvPr/>
        </p:nvPicPr>
        <p:blipFill>
          <a:blip r:embed="rId7"/>
          <a:stretch>
            <a:fillRect/>
          </a:stretch>
        </p:blipFill>
        <p:spPr>
          <a:xfrm>
            <a:off x="2230475" y="2692679"/>
            <a:ext cx="600617" cy="371714"/>
          </a:xfrm>
          <a:prstGeom prst="rect">
            <a:avLst/>
          </a:prstGeom>
        </p:spPr>
      </p:pic>
      <p:pic>
        <p:nvPicPr>
          <p:cNvPr id="57" name="Picture 56"/>
          <p:cNvPicPr>
            <a:picLocks noChangeAspect="1"/>
          </p:cNvPicPr>
          <p:nvPr/>
        </p:nvPicPr>
        <p:blipFill>
          <a:blip r:embed="rId8"/>
          <a:stretch>
            <a:fillRect/>
          </a:stretch>
        </p:blipFill>
        <p:spPr>
          <a:xfrm>
            <a:off x="5799084" y="-1183318"/>
            <a:ext cx="7264070" cy="4705073"/>
          </a:xfrm>
          <a:prstGeom prst="rect">
            <a:avLst/>
          </a:prstGeom>
        </p:spPr>
      </p:pic>
      <p:pic>
        <p:nvPicPr>
          <p:cNvPr id="68" name="Picture 67"/>
          <p:cNvPicPr>
            <a:picLocks noChangeAspect="1"/>
          </p:cNvPicPr>
          <p:nvPr/>
        </p:nvPicPr>
        <p:blipFill>
          <a:blip r:embed="rId9"/>
          <a:stretch>
            <a:fillRect/>
          </a:stretch>
        </p:blipFill>
        <p:spPr>
          <a:xfrm>
            <a:off x="8356336" y="893"/>
            <a:ext cx="3835664" cy="2482526"/>
          </a:xfrm>
          <a:prstGeom prst="rect">
            <a:avLst/>
          </a:prstGeom>
        </p:spPr>
      </p:pic>
      <p:pic>
        <p:nvPicPr>
          <p:cNvPr id="58" name="Picture 57"/>
          <p:cNvPicPr>
            <a:picLocks noChangeAspect="1"/>
          </p:cNvPicPr>
          <p:nvPr/>
        </p:nvPicPr>
        <p:blipFill>
          <a:blip r:embed="rId10"/>
          <a:stretch>
            <a:fillRect/>
          </a:stretch>
        </p:blipFill>
        <p:spPr>
          <a:xfrm>
            <a:off x="10542537" y="1620843"/>
            <a:ext cx="1468487" cy="948341"/>
          </a:xfrm>
          <a:prstGeom prst="rect">
            <a:avLst/>
          </a:prstGeom>
        </p:spPr>
      </p:pic>
      <p:pic>
        <p:nvPicPr>
          <p:cNvPr id="59" name="Picture 58"/>
          <p:cNvPicPr>
            <a:picLocks noChangeAspect="1"/>
          </p:cNvPicPr>
          <p:nvPr/>
        </p:nvPicPr>
        <p:blipFill>
          <a:blip r:embed="rId11"/>
          <a:stretch>
            <a:fillRect/>
          </a:stretch>
        </p:blipFill>
        <p:spPr>
          <a:xfrm>
            <a:off x="1" y="3742929"/>
            <a:ext cx="4822369" cy="3123847"/>
          </a:xfrm>
          <a:prstGeom prst="rect">
            <a:avLst/>
          </a:prstGeom>
        </p:spPr>
      </p:pic>
      <p:pic>
        <p:nvPicPr>
          <p:cNvPr id="60" name="Picture 59"/>
          <p:cNvPicPr>
            <a:picLocks noChangeAspect="1"/>
          </p:cNvPicPr>
          <p:nvPr/>
        </p:nvPicPr>
        <p:blipFill>
          <a:blip r:embed="rId12"/>
          <a:stretch>
            <a:fillRect/>
          </a:stretch>
        </p:blipFill>
        <p:spPr>
          <a:xfrm>
            <a:off x="257976" y="5707176"/>
            <a:ext cx="1481228" cy="956378"/>
          </a:xfrm>
          <a:prstGeom prst="rect">
            <a:avLst/>
          </a:prstGeom>
        </p:spPr>
      </p:pic>
      <p:pic>
        <p:nvPicPr>
          <p:cNvPr id="7" name="Picture 6"/>
          <p:cNvPicPr>
            <a:picLocks noChangeAspect="1"/>
          </p:cNvPicPr>
          <p:nvPr/>
        </p:nvPicPr>
        <p:blipFill>
          <a:blip r:embed="rId13"/>
          <a:stretch>
            <a:fillRect/>
          </a:stretch>
        </p:blipFill>
        <p:spPr>
          <a:xfrm>
            <a:off x="4489727" y="3247592"/>
            <a:ext cx="3833026" cy="2484501"/>
          </a:xfrm>
          <a:prstGeom prst="rect">
            <a:avLst/>
          </a:prstGeom>
        </p:spPr>
      </p:pic>
      <p:sp>
        <p:nvSpPr>
          <p:cNvPr id="3" name="TextBox 2"/>
          <p:cNvSpPr txBox="1"/>
          <p:nvPr/>
        </p:nvSpPr>
        <p:spPr>
          <a:xfrm>
            <a:off x="581024" y="267525"/>
            <a:ext cx="7658100" cy="584623"/>
          </a:xfrm>
          <a:prstGeom prst="rect">
            <a:avLst/>
          </a:prstGeom>
          <a:noFill/>
        </p:spPr>
        <p:txBody>
          <a:bodyPr wrap="square" rtlCol="0">
            <a:spAutoFit/>
          </a:bodyPr>
          <a:lstStyle/>
          <a:p>
            <a:r>
              <a:rPr lang="en-US" sz="3199" dirty="0" smtClean="0">
                <a:solidFill>
                  <a:schemeClr val="bg1"/>
                </a:solidFill>
                <a:latin typeface="Segoe UI Light" panose="020B0502040204020203" pitchFamily="34" charset="0"/>
                <a:cs typeface="Segoe UI Light" panose="020B0502040204020203" pitchFamily="34" charset="0"/>
              </a:rPr>
              <a:t>Active </a:t>
            </a:r>
            <a:r>
              <a:rPr lang="en-US" sz="3199" dirty="0">
                <a:solidFill>
                  <a:schemeClr val="bg1"/>
                </a:solidFill>
                <a:latin typeface="Segoe UI Light" panose="020B0502040204020203" pitchFamily="34" charset="0"/>
                <a:cs typeface="Segoe UI Light" panose="020B0502040204020203" pitchFamily="34" charset="0"/>
              </a:rPr>
              <a:t>Directory</a:t>
            </a:r>
          </a:p>
        </p:txBody>
      </p:sp>
      <p:pic>
        <p:nvPicPr>
          <p:cNvPr id="4" name="Picture 3"/>
          <p:cNvPicPr>
            <a:picLocks noChangeAspect="1"/>
          </p:cNvPicPr>
          <p:nvPr/>
        </p:nvPicPr>
        <p:blipFill>
          <a:blip r:embed="rId14"/>
          <a:stretch>
            <a:fillRect/>
          </a:stretch>
        </p:blipFill>
        <p:spPr>
          <a:xfrm>
            <a:off x="908867" y="4026480"/>
            <a:ext cx="2051150" cy="2593635"/>
          </a:xfrm>
          <a:prstGeom prst="rect">
            <a:avLst/>
          </a:prstGeom>
        </p:spPr>
      </p:pic>
      <p:pic>
        <p:nvPicPr>
          <p:cNvPr id="5" name="Picture 4"/>
          <p:cNvPicPr>
            <a:picLocks noChangeAspect="1"/>
          </p:cNvPicPr>
          <p:nvPr/>
        </p:nvPicPr>
        <p:blipFill>
          <a:blip r:embed="rId15"/>
          <a:stretch>
            <a:fillRect/>
          </a:stretch>
        </p:blipFill>
        <p:spPr>
          <a:xfrm>
            <a:off x="5680324" y="1697196"/>
            <a:ext cx="1158260" cy="3226845"/>
          </a:xfrm>
          <a:prstGeom prst="rect">
            <a:avLst/>
          </a:prstGeom>
        </p:spPr>
      </p:pic>
      <p:pic>
        <p:nvPicPr>
          <p:cNvPr id="6" name="Picture 5"/>
          <p:cNvPicPr>
            <a:picLocks noChangeAspect="1"/>
          </p:cNvPicPr>
          <p:nvPr/>
        </p:nvPicPr>
        <p:blipFill>
          <a:blip r:embed="rId16"/>
          <a:stretch>
            <a:fillRect/>
          </a:stretch>
        </p:blipFill>
        <p:spPr>
          <a:xfrm>
            <a:off x="5106330" y="4295310"/>
            <a:ext cx="1563809" cy="1014305"/>
          </a:xfrm>
          <a:prstGeom prst="rect">
            <a:avLst/>
          </a:prstGeom>
        </p:spPr>
      </p:pic>
      <p:pic>
        <p:nvPicPr>
          <p:cNvPr id="9" name="Picture 8"/>
          <p:cNvPicPr>
            <a:picLocks noChangeAspect="1"/>
          </p:cNvPicPr>
          <p:nvPr/>
        </p:nvPicPr>
        <p:blipFill>
          <a:blip r:embed="rId17"/>
          <a:stretch>
            <a:fillRect/>
          </a:stretch>
        </p:blipFill>
        <p:spPr>
          <a:xfrm>
            <a:off x="8978213" y="2112486"/>
            <a:ext cx="2287500" cy="1582705"/>
          </a:xfrm>
          <a:prstGeom prst="rect">
            <a:avLst/>
          </a:prstGeom>
        </p:spPr>
      </p:pic>
      <p:pic>
        <p:nvPicPr>
          <p:cNvPr id="12" name="Picture 11"/>
          <p:cNvPicPr>
            <a:picLocks noChangeAspect="1"/>
          </p:cNvPicPr>
          <p:nvPr/>
        </p:nvPicPr>
        <p:blipFill>
          <a:blip r:embed="rId18"/>
          <a:stretch>
            <a:fillRect/>
          </a:stretch>
        </p:blipFill>
        <p:spPr>
          <a:xfrm>
            <a:off x="7481827" y="1143553"/>
            <a:ext cx="2294473" cy="1589676"/>
          </a:xfrm>
          <a:prstGeom prst="rect">
            <a:avLst/>
          </a:prstGeom>
        </p:spPr>
      </p:pic>
      <p:pic>
        <p:nvPicPr>
          <p:cNvPr id="14" name="Picture 13"/>
          <p:cNvPicPr>
            <a:picLocks noChangeAspect="1"/>
          </p:cNvPicPr>
          <p:nvPr/>
        </p:nvPicPr>
        <p:blipFill>
          <a:blip r:embed="rId19"/>
          <a:stretch>
            <a:fillRect/>
          </a:stretch>
        </p:blipFill>
        <p:spPr>
          <a:xfrm>
            <a:off x="5978683" y="181593"/>
            <a:ext cx="2287500" cy="1596650"/>
          </a:xfrm>
          <a:prstGeom prst="rect">
            <a:avLst/>
          </a:prstGeom>
        </p:spPr>
      </p:pic>
      <p:pic>
        <p:nvPicPr>
          <p:cNvPr id="15" name="Picture 14"/>
          <p:cNvPicPr>
            <a:picLocks noChangeAspect="1"/>
          </p:cNvPicPr>
          <p:nvPr/>
        </p:nvPicPr>
        <p:blipFill>
          <a:blip r:embed="rId20"/>
          <a:stretch>
            <a:fillRect/>
          </a:stretch>
        </p:blipFill>
        <p:spPr>
          <a:xfrm>
            <a:off x="2855033" y="2782892"/>
            <a:ext cx="2079659" cy="1254517"/>
          </a:xfrm>
          <a:prstGeom prst="rect">
            <a:avLst/>
          </a:prstGeom>
        </p:spPr>
      </p:pic>
      <p:pic>
        <p:nvPicPr>
          <p:cNvPr id="34" name="Picture 33"/>
          <p:cNvPicPr>
            <a:picLocks noChangeAspect="1"/>
          </p:cNvPicPr>
          <p:nvPr/>
        </p:nvPicPr>
        <p:blipFill>
          <a:blip r:embed="rId21"/>
          <a:stretch>
            <a:fillRect/>
          </a:stretch>
        </p:blipFill>
        <p:spPr>
          <a:xfrm>
            <a:off x="9633710" y="1565114"/>
            <a:ext cx="1085163" cy="1570422"/>
          </a:xfrm>
          <a:prstGeom prst="rect">
            <a:avLst/>
          </a:prstGeom>
        </p:spPr>
      </p:pic>
      <p:pic>
        <p:nvPicPr>
          <p:cNvPr id="35" name="Picture 34"/>
          <p:cNvPicPr>
            <a:picLocks noChangeAspect="1"/>
          </p:cNvPicPr>
          <p:nvPr/>
        </p:nvPicPr>
        <p:blipFill>
          <a:blip r:embed="rId22"/>
          <a:stretch>
            <a:fillRect/>
          </a:stretch>
        </p:blipFill>
        <p:spPr>
          <a:xfrm>
            <a:off x="8120365" y="640107"/>
            <a:ext cx="1085163" cy="1570422"/>
          </a:xfrm>
          <a:prstGeom prst="rect">
            <a:avLst/>
          </a:prstGeom>
        </p:spPr>
      </p:pic>
      <p:pic>
        <p:nvPicPr>
          <p:cNvPr id="37" name="Picture 36"/>
          <p:cNvPicPr>
            <a:picLocks noChangeAspect="1"/>
          </p:cNvPicPr>
          <p:nvPr/>
        </p:nvPicPr>
        <p:blipFill>
          <a:blip r:embed="rId23"/>
          <a:stretch>
            <a:fillRect/>
          </a:stretch>
        </p:blipFill>
        <p:spPr>
          <a:xfrm>
            <a:off x="6528594" y="-119617"/>
            <a:ext cx="1035858" cy="1423933"/>
          </a:xfrm>
          <a:prstGeom prst="rect">
            <a:avLst/>
          </a:prstGeom>
        </p:spPr>
      </p:pic>
      <p:grpSp>
        <p:nvGrpSpPr>
          <p:cNvPr id="73" name="Group 72"/>
          <p:cNvGrpSpPr/>
          <p:nvPr/>
        </p:nvGrpSpPr>
        <p:grpSpPr>
          <a:xfrm>
            <a:off x="10549324" y="428750"/>
            <a:ext cx="934789" cy="1104463"/>
            <a:chOff x="7012021" y="-1253215"/>
            <a:chExt cx="1237500" cy="1462500"/>
          </a:xfrm>
        </p:grpSpPr>
        <p:pic>
          <p:nvPicPr>
            <p:cNvPr id="74" name="Picture 73"/>
            <p:cNvPicPr>
              <a:picLocks noChangeAspect="1"/>
            </p:cNvPicPr>
            <p:nvPr/>
          </p:nvPicPr>
          <p:blipFill>
            <a:blip r:embed="rId24"/>
            <a:stretch>
              <a:fillRect/>
            </a:stretch>
          </p:blipFill>
          <p:spPr>
            <a:xfrm>
              <a:off x="7012021" y="-1253215"/>
              <a:ext cx="1237500" cy="1462500"/>
            </a:xfrm>
            <a:prstGeom prst="rect">
              <a:avLst/>
            </a:prstGeom>
          </p:spPr>
        </p:pic>
        <p:pic>
          <p:nvPicPr>
            <p:cNvPr id="75" name="Picture 7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6" name="Picture 75"/>
          <p:cNvPicPr>
            <a:picLocks noChangeAspect="1"/>
          </p:cNvPicPr>
          <p:nvPr/>
        </p:nvPicPr>
        <p:blipFill>
          <a:blip r:embed="rId26"/>
          <a:stretch>
            <a:fillRect/>
          </a:stretch>
        </p:blipFill>
        <p:spPr>
          <a:xfrm>
            <a:off x="1945234" y="3164920"/>
            <a:ext cx="2759959" cy="3080913"/>
          </a:xfrm>
          <a:prstGeom prst="rect">
            <a:avLst/>
          </a:prstGeom>
        </p:spPr>
      </p:pic>
      <p:pic>
        <p:nvPicPr>
          <p:cNvPr id="77" name="Picture 76"/>
          <p:cNvPicPr>
            <a:picLocks noChangeAspect="1"/>
          </p:cNvPicPr>
          <p:nvPr/>
        </p:nvPicPr>
        <p:blipFill>
          <a:blip r:embed="rId27"/>
          <a:stretch>
            <a:fillRect/>
          </a:stretch>
        </p:blipFill>
        <p:spPr>
          <a:xfrm>
            <a:off x="3067782" y="4886061"/>
            <a:ext cx="2102145" cy="1358175"/>
          </a:xfrm>
          <a:prstGeom prst="rect">
            <a:avLst/>
          </a:prstGeom>
        </p:spPr>
      </p:pic>
      <p:pic>
        <p:nvPicPr>
          <p:cNvPr id="81" name="Picture 80"/>
          <p:cNvPicPr>
            <a:picLocks noChangeAspect="1"/>
          </p:cNvPicPr>
          <p:nvPr/>
        </p:nvPicPr>
        <p:blipFill>
          <a:blip r:embed="rId28"/>
          <a:stretch>
            <a:fillRect/>
          </a:stretch>
        </p:blipFill>
        <p:spPr>
          <a:xfrm>
            <a:off x="6983591" y="2691192"/>
            <a:ext cx="1515796" cy="981675"/>
          </a:xfrm>
          <a:prstGeom prst="rect">
            <a:avLst/>
          </a:prstGeom>
        </p:spPr>
      </p:pic>
      <p:pic>
        <p:nvPicPr>
          <p:cNvPr id="84" name="Picture 83"/>
          <p:cNvPicPr>
            <a:picLocks noChangeAspect="1"/>
          </p:cNvPicPr>
          <p:nvPr/>
        </p:nvPicPr>
        <p:blipFill>
          <a:blip r:embed="rId29"/>
          <a:stretch>
            <a:fillRect/>
          </a:stretch>
        </p:blipFill>
        <p:spPr>
          <a:xfrm>
            <a:off x="3323068" y="2132340"/>
            <a:ext cx="1332222" cy="1716637"/>
          </a:xfrm>
          <a:prstGeom prst="rect">
            <a:avLst/>
          </a:prstGeom>
        </p:spPr>
      </p:pic>
      <p:grpSp>
        <p:nvGrpSpPr>
          <p:cNvPr id="8" name="Group 7"/>
          <p:cNvGrpSpPr/>
          <p:nvPr/>
        </p:nvGrpSpPr>
        <p:grpSpPr>
          <a:xfrm>
            <a:off x="9827324" y="-39134"/>
            <a:ext cx="934789" cy="1104463"/>
            <a:chOff x="9827324" y="-40038"/>
            <a:chExt cx="934789" cy="1104751"/>
          </a:xfrm>
        </p:grpSpPr>
        <p:pic>
          <p:nvPicPr>
            <p:cNvPr id="71" name="Picture 70"/>
            <p:cNvPicPr>
              <a:picLocks noChangeAspect="1"/>
            </p:cNvPicPr>
            <p:nvPr/>
          </p:nvPicPr>
          <p:blipFill>
            <a:blip r:embed="rId24"/>
            <a:stretch>
              <a:fillRect/>
            </a:stretch>
          </p:blipFill>
          <p:spPr>
            <a:xfrm>
              <a:off x="9827324" y="-40038"/>
              <a:ext cx="934789" cy="1104751"/>
            </a:xfrm>
            <a:prstGeom prst="rect">
              <a:avLst/>
            </a:prstGeom>
          </p:spPr>
        </p:pic>
        <p:pic>
          <p:nvPicPr>
            <p:cNvPr id="39" name="Picture 38"/>
            <p:cNvPicPr>
              <a:picLocks noChangeAspect="1"/>
            </p:cNvPicPr>
            <p:nvPr/>
          </p:nvPicPr>
          <p:blipFill>
            <a:blip r:embed="rId30"/>
            <a:stretch>
              <a:fillRect/>
            </a:stretch>
          </p:blipFill>
          <p:spPr>
            <a:xfrm>
              <a:off x="10368710" y="254515"/>
              <a:ext cx="147937" cy="295874"/>
            </a:xfrm>
            <a:prstGeom prst="rect">
              <a:avLst/>
            </a:prstGeom>
          </p:spPr>
        </p:pic>
      </p:grpSp>
      <p:grpSp>
        <p:nvGrpSpPr>
          <p:cNvPr id="10" name="Group 9"/>
          <p:cNvGrpSpPr/>
          <p:nvPr/>
        </p:nvGrpSpPr>
        <p:grpSpPr>
          <a:xfrm>
            <a:off x="2334640" y="1431144"/>
            <a:ext cx="951205" cy="1563438"/>
            <a:chOff x="2334640" y="1430623"/>
            <a:chExt cx="951205" cy="1563845"/>
          </a:xfrm>
        </p:grpSpPr>
        <p:pic>
          <p:nvPicPr>
            <p:cNvPr id="42" name="Picture 41"/>
            <p:cNvPicPr>
              <a:picLocks noChangeAspect="1"/>
            </p:cNvPicPr>
            <p:nvPr/>
          </p:nvPicPr>
          <p:blipFill>
            <a:blip r:embed="rId4"/>
            <a:stretch>
              <a:fillRect/>
            </a:stretch>
          </p:blipFill>
          <p:spPr>
            <a:xfrm>
              <a:off x="2334640" y="1430623"/>
              <a:ext cx="951205" cy="1563845"/>
            </a:xfrm>
            <a:prstGeom prst="rect">
              <a:avLst/>
            </a:prstGeom>
          </p:spPr>
        </p:pic>
        <p:pic>
          <p:nvPicPr>
            <p:cNvPr id="2" name="Picture 1"/>
            <p:cNvPicPr>
              <a:picLocks noChangeAspect="1"/>
            </p:cNvPicPr>
            <p:nvPr/>
          </p:nvPicPr>
          <p:blipFill>
            <a:blip r:embed="rId31"/>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2223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47"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750"/>
                                        <p:tgtEl>
                                          <p:spTgt spid="82"/>
                                        </p:tgtEl>
                                      </p:cBhvr>
                                    </p:animEffect>
                                    <p:anim calcmode="lin" valueType="num">
                                      <p:cBhvr>
                                        <p:cTn id="17" dur="750" fill="hold"/>
                                        <p:tgtEl>
                                          <p:spTgt spid="82"/>
                                        </p:tgtEl>
                                        <p:attrNameLst>
                                          <p:attrName>ppt_x</p:attrName>
                                        </p:attrNameLst>
                                      </p:cBhvr>
                                      <p:tavLst>
                                        <p:tav tm="0">
                                          <p:val>
                                            <p:strVal val="#ppt_x"/>
                                          </p:val>
                                        </p:tav>
                                        <p:tav tm="100000">
                                          <p:val>
                                            <p:strVal val="#ppt_x"/>
                                          </p:val>
                                        </p:tav>
                                      </p:tavLst>
                                    </p:anim>
                                    <p:anim calcmode="lin" valueType="num">
                                      <p:cBhvr>
                                        <p:cTn id="18" dur="750" fill="hold"/>
                                        <p:tgtEl>
                                          <p:spTgt spid="82"/>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250"/>
                                        <p:tgtEl>
                                          <p:spTgt spid="22"/>
                                        </p:tgtEl>
                                      </p:cBhvr>
                                    </p:animEffect>
                                  </p:childTnLst>
                                </p:cTn>
                              </p:par>
                              <p:par>
                                <p:cTn id="22" presetID="10" presetClass="entr" presetSubtype="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50"/>
                                        <p:tgtEl>
                                          <p:spTgt spid="21"/>
                                        </p:tgtEl>
                                      </p:cBhvr>
                                    </p:animEffect>
                                  </p:childTnLst>
                                </p:cTn>
                              </p:par>
                            </p:childTnLst>
                          </p:cTn>
                        </p:par>
                        <p:par>
                          <p:cTn id="25" fill="hold">
                            <p:stCondLst>
                              <p:cond delay="175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6"/>
                                        </p:tgtEl>
                                      </p:cBhvr>
                                    </p:animEffect>
                                    <p:set>
                                      <p:cBhvr>
                                        <p:cTn id="33" dur="1" fill="hold">
                                          <p:stCondLst>
                                            <p:cond delay="499"/>
                                          </p:stCondLst>
                                        </p:cTn>
                                        <p:tgtEl>
                                          <p:spTgt spid="76"/>
                                        </p:tgtEl>
                                        <p:attrNameLst>
                                          <p:attrName>style.visibility</p:attrName>
                                        </p:attrNameLst>
                                      </p:cBhvr>
                                      <p:to>
                                        <p:strVal val="hidden"/>
                                      </p:to>
                                    </p:set>
                                  </p:childTnLst>
                                </p:cTn>
                              </p:par>
                              <p:par>
                                <p:cTn id="34" presetID="22" presetClass="entr" presetSubtype="4"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987833" y="1555054"/>
            <a:ext cx="2812224" cy="1731766"/>
          </a:xfrm>
          <a:prstGeom prst="rect">
            <a:avLst/>
          </a:prstGeom>
        </p:spPr>
      </p:pic>
      <p:pic>
        <p:nvPicPr>
          <p:cNvPr id="18" name="Picture 17"/>
          <p:cNvPicPr>
            <a:picLocks noChangeAspect="1"/>
          </p:cNvPicPr>
          <p:nvPr/>
        </p:nvPicPr>
        <p:blipFill>
          <a:blip r:embed="rId4"/>
          <a:stretch>
            <a:fillRect/>
          </a:stretch>
        </p:blipFill>
        <p:spPr>
          <a:xfrm>
            <a:off x="1583526" y="941415"/>
            <a:ext cx="951205" cy="1563438"/>
          </a:xfrm>
          <a:prstGeom prst="rect">
            <a:avLst/>
          </a:prstGeom>
        </p:spPr>
      </p:pic>
      <p:pic>
        <p:nvPicPr>
          <p:cNvPr id="19" name="Picture 18"/>
          <p:cNvPicPr>
            <a:picLocks noChangeAspect="1"/>
          </p:cNvPicPr>
          <p:nvPr/>
        </p:nvPicPr>
        <p:blipFill>
          <a:blip r:embed="rId5"/>
          <a:stretch>
            <a:fillRect/>
          </a:stretch>
        </p:blipFill>
        <p:spPr>
          <a:xfrm>
            <a:off x="1757373" y="1810363"/>
            <a:ext cx="219570" cy="455912"/>
          </a:xfrm>
          <a:prstGeom prst="rect">
            <a:avLst/>
          </a:prstGeom>
        </p:spPr>
      </p:pic>
      <p:pic>
        <p:nvPicPr>
          <p:cNvPr id="21" name="Picture 20"/>
          <p:cNvPicPr>
            <a:picLocks noChangeAspect="1"/>
          </p:cNvPicPr>
          <p:nvPr/>
        </p:nvPicPr>
        <p:blipFill>
          <a:blip r:embed="rId6"/>
          <a:stretch>
            <a:fillRect/>
          </a:stretch>
        </p:blipFill>
        <p:spPr>
          <a:xfrm>
            <a:off x="1458345" y="2189283"/>
            <a:ext cx="607768" cy="393160"/>
          </a:xfrm>
          <a:prstGeom prst="rect">
            <a:avLst/>
          </a:prstGeom>
        </p:spPr>
      </p:pic>
      <p:pic>
        <p:nvPicPr>
          <p:cNvPr id="22" name="Picture 21"/>
          <p:cNvPicPr>
            <a:picLocks noChangeAspect="1"/>
          </p:cNvPicPr>
          <p:nvPr/>
        </p:nvPicPr>
        <p:blipFill>
          <a:blip r:embed="rId7"/>
          <a:stretch>
            <a:fillRect/>
          </a:stretch>
        </p:blipFill>
        <p:spPr>
          <a:xfrm>
            <a:off x="2230475" y="2692679"/>
            <a:ext cx="600617" cy="371714"/>
          </a:xfrm>
          <a:prstGeom prst="rect">
            <a:avLst/>
          </a:prstGeom>
        </p:spPr>
      </p:pic>
      <p:pic>
        <p:nvPicPr>
          <p:cNvPr id="43" name="Picture 42"/>
          <p:cNvPicPr>
            <a:picLocks noChangeAspect="1"/>
          </p:cNvPicPr>
          <p:nvPr/>
        </p:nvPicPr>
        <p:blipFill>
          <a:blip r:embed="rId8"/>
          <a:stretch>
            <a:fillRect/>
          </a:stretch>
        </p:blipFill>
        <p:spPr>
          <a:xfrm>
            <a:off x="2486410" y="2266275"/>
            <a:ext cx="324122" cy="415614"/>
          </a:xfrm>
          <a:prstGeom prst="rect">
            <a:avLst/>
          </a:prstGeom>
        </p:spPr>
      </p:pic>
      <p:pic>
        <p:nvPicPr>
          <p:cNvPr id="57" name="Picture 56"/>
          <p:cNvPicPr>
            <a:picLocks noChangeAspect="1"/>
          </p:cNvPicPr>
          <p:nvPr/>
        </p:nvPicPr>
        <p:blipFill>
          <a:blip r:embed="rId9"/>
          <a:stretch>
            <a:fillRect/>
          </a:stretch>
        </p:blipFill>
        <p:spPr>
          <a:xfrm>
            <a:off x="5799084" y="-1183318"/>
            <a:ext cx="7264070" cy="4705073"/>
          </a:xfrm>
          <a:prstGeom prst="rect">
            <a:avLst/>
          </a:prstGeom>
        </p:spPr>
      </p:pic>
      <p:pic>
        <p:nvPicPr>
          <p:cNvPr id="68" name="Picture 67"/>
          <p:cNvPicPr>
            <a:picLocks noChangeAspect="1"/>
          </p:cNvPicPr>
          <p:nvPr/>
        </p:nvPicPr>
        <p:blipFill>
          <a:blip r:embed="rId10"/>
          <a:stretch>
            <a:fillRect/>
          </a:stretch>
        </p:blipFill>
        <p:spPr>
          <a:xfrm>
            <a:off x="8356336" y="893"/>
            <a:ext cx="3835664" cy="2482526"/>
          </a:xfrm>
          <a:prstGeom prst="rect">
            <a:avLst/>
          </a:prstGeom>
        </p:spPr>
      </p:pic>
      <p:pic>
        <p:nvPicPr>
          <p:cNvPr id="58" name="Picture 57"/>
          <p:cNvPicPr>
            <a:picLocks noChangeAspect="1"/>
          </p:cNvPicPr>
          <p:nvPr/>
        </p:nvPicPr>
        <p:blipFill>
          <a:blip r:embed="rId11"/>
          <a:stretch>
            <a:fillRect/>
          </a:stretch>
        </p:blipFill>
        <p:spPr>
          <a:xfrm>
            <a:off x="10542537" y="1620843"/>
            <a:ext cx="1468487" cy="948341"/>
          </a:xfrm>
          <a:prstGeom prst="rect">
            <a:avLst/>
          </a:prstGeom>
        </p:spPr>
      </p:pic>
      <p:pic>
        <p:nvPicPr>
          <p:cNvPr id="59" name="Picture 58"/>
          <p:cNvPicPr>
            <a:picLocks noChangeAspect="1"/>
          </p:cNvPicPr>
          <p:nvPr/>
        </p:nvPicPr>
        <p:blipFill>
          <a:blip r:embed="rId12"/>
          <a:stretch>
            <a:fillRect/>
          </a:stretch>
        </p:blipFill>
        <p:spPr>
          <a:xfrm>
            <a:off x="1" y="3742929"/>
            <a:ext cx="4822369" cy="3123847"/>
          </a:xfrm>
          <a:prstGeom prst="rect">
            <a:avLst/>
          </a:prstGeom>
        </p:spPr>
      </p:pic>
      <p:pic>
        <p:nvPicPr>
          <p:cNvPr id="60" name="Picture 59"/>
          <p:cNvPicPr>
            <a:picLocks noChangeAspect="1"/>
          </p:cNvPicPr>
          <p:nvPr/>
        </p:nvPicPr>
        <p:blipFill>
          <a:blip r:embed="rId13"/>
          <a:stretch>
            <a:fillRect/>
          </a:stretch>
        </p:blipFill>
        <p:spPr>
          <a:xfrm>
            <a:off x="257976" y="5707176"/>
            <a:ext cx="1481228" cy="956378"/>
          </a:xfrm>
          <a:prstGeom prst="rect">
            <a:avLst/>
          </a:prstGeom>
        </p:spPr>
      </p:pic>
      <p:pic>
        <p:nvPicPr>
          <p:cNvPr id="7" name="Picture 6"/>
          <p:cNvPicPr>
            <a:picLocks noChangeAspect="1"/>
          </p:cNvPicPr>
          <p:nvPr/>
        </p:nvPicPr>
        <p:blipFill>
          <a:blip r:embed="rId14"/>
          <a:stretch>
            <a:fillRect/>
          </a:stretch>
        </p:blipFill>
        <p:spPr>
          <a:xfrm>
            <a:off x="4489727" y="3247592"/>
            <a:ext cx="3833026" cy="2484501"/>
          </a:xfrm>
          <a:prstGeom prst="rect">
            <a:avLst/>
          </a:prstGeom>
        </p:spPr>
      </p:pic>
      <p:sp>
        <p:nvSpPr>
          <p:cNvPr id="3" name="TextBox 2"/>
          <p:cNvSpPr txBox="1"/>
          <p:nvPr/>
        </p:nvSpPr>
        <p:spPr>
          <a:xfrm>
            <a:off x="581024" y="267525"/>
            <a:ext cx="7658100" cy="584623"/>
          </a:xfrm>
          <a:prstGeom prst="rect">
            <a:avLst/>
          </a:prstGeom>
          <a:noFill/>
        </p:spPr>
        <p:txBody>
          <a:bodyPr wrap="square" rtlCol="0">
            <a:spAutoFit/>
          </a:bodyPr>
          <a:lstStyle/>
          <a:p>
            <a:r>
              <a:rPr lang="en-US" sz="3199" dirty="0">
                <a:solidFill>
                  <a:schemeClr val="bg1"/>
                </a:solidFill>
                <a:latin typeface="Segoe UI Light" panose="020B0502040204020203" pitchFamily="34" charset="0"/>
                <a:cs typeface="Segoe UI Light" panose="020B0502040204020203" pitchFamily="34" charset="0"/>
              </a:rPr>
              <a:t>Office 365 APIs</a:t>
            </a:r>
          </a:p>
        </p:txBody>
      </p:sp>
      <p:pic>
        <p:nvPicPr>
          <p:cNvPr id="4" name="Picture 3"/>
          <p:cNvPicPr>
            <a:picLocks noChangeAspect="1"/>
          </p:cNvPicPr>
          <p:nvPr/>
        </p:nvPicPr>
        <p:blipFill>
          <a:blip r:embed="rId15"/>
          <a:stretch>
            <a:fillRect/>
          </a:stretch>
        </p:blipFill>
        <p:spPr>
          <a:xfrm>
            <a:off x="908867" y="4026480"/>
            <a:ext cx="2051150" cy="2593635"/>
          </a:xfrm>
          <a:prstGeom prst="rect">
            <a:avLst/>
          </a:prstGeom>
        </p:spPr>
      </p:pic>
      <p:pic>
        <p:nvPicPr>
          <p:cNvPr id="5" name="Picture 4"/>
          <p:cNvPicPr>
            <a:picLocks noChangeAspect="1"/>
          </p:cNvPicPr>
          <p:nvPr/>
        </p:nvPicPr>
        <p:blipFill>
          <a:blip r:embed="rId16"/>
          <a:stretch>
            <a:fillRect/>
          </a:stretch>
        </p:blipFill>
        <p:spPr>
          <a:xfrm>
            <a:off x="5680324" y="1697196"/>
            <a:ext cx="1158260" cy="3226845"/>
          </a:xfrm>
          <a:prstGeom prst="rect">
            <a:avLst/>
          </a:prstGeom>
        </p:spPr>
      </p:pic>
      <p:pic>
        <p:nvPicPr>
          <p:cNvPr id="6" name="Picture 5"/>
          <p:cNvPicPr>
            <a:picLocks noChangeAspect="1"/>
          </p:cNvPicPr>
          <p:nvPr/>
        </p:nvPicPr>
        <p:blipFill>
          <a:blip r:embed="rId17"/>
          <a:stretch>
            <a:fillRect/>
          </a:stretch>
        </p:blipFill>
        <p:spPr>
          <a:xfrm>
            <a:off x="5106330" y="4295310"/>
            <a:ext cx="1563809" cy="1014305"/>
          </a:xfrm>
          <a:prstGeom prst="rect">
            <a:avLst/>
          </a:prstGeom>
        </p:spPr>
      </p:pic>
      <p:pic>
        <p:nvPicPr>
          <p:cNvPr id="9" name="Picture 8"/>
          <p:cNvPicPr>
            <a:picLocks noChangeAspect="1"/>
          </p:cNvPicPr>
          <p:nvPr/>
        </p:nvPicPr>
        <p:blipFill>
          <a:blip r:embed="rId18"/>
          <a:stretch>
            <a:fillRect/>
          </a:stretch>
        </p:blipFill>
        <p:spPr>
          <a:xfrm>
            <a:off x="8978213" y="2112486"/>
            <a:ext cx="2287500" cy="1582705"/>
          </a:xfrm>
          <a:prstGeom prst="rect">
            <a:avLst/>
          </a:prstGeom>
        </p:spPr>
      </p:pic>
      <p:pic>
        <p:nvPicPr>
          <p:cNvPr id="12" name="Picture 11"/>
          <p:cNvPicPr>
            <a:picLocks noChangeAspect="1"/>
          </p:cNvPicPr>
          <p:nvPr/>
        </p:nvPicPr>
        <p:blipFill>
          <a:blip r:embed="rId19"/>
          <a:stretch>
            <a:fillRect/>
          </a:stretch>
        </p:blipFill>
        <p:spPr>
          <a:xfrm>
            <a:off x="7481827" y="1143553"/>
            <a:ext cx="2294473" cy="1589676"/>
          </a:xfrm>
          <a:prstGeom prst="rect">
            <a:avLst/>
          </a:prstGeom>
        </p:spPr>
      </p:pic>
      <p:pic>
        <p:nvPicPr>
          <p:cNvPr id="14" name="Picture 13"/>
          <p:cNvPicPr>
            <a:picLocks noChangeAspect="1"/>
          </p:cNvPicPr>
          <p:nvPr/>
        </p:nvPicPr>
        <p:blipFill>
          <a:blip r:embed="rId20"/>
          <a:stretch>
            <a:fillRect/>
          </a:stretch>
        </p:blipFill>
        <p:spPr>
          <a:xfrm>
            <a:off x="5978683" y="181593"/>
            <a:ext cx="2287500" cy="1596650"/>
          </a:xfrm>
          <a:prstGeom prst="rect">
            <a:avLst/>
          </a:prstGeom>
        </p:spPr>
      </p:pic>
      <p:pic>
        <p:nvPicPr>
          <p:cNvPr id="15" name="Picture 14"/>
          <p:cNvPicPr>
            <a:picLocks noChangeAspect="1"/>
          </p:cNvPicPr>
          <p:nvPr/>
        </p:nvPicPr>
        <p:blipFill>
          <a:blip r:embed="rId21"/>
          <a:stretch>
            <a:fillRect/>
          </a:stretch>
        </p:blipFill>
        <p:spPr>
          <a:xfrm>
            <a:off x="2855033" y="2782892"/>
            <a:ext cx="2079659" cy="1254517"/>
          </a:xfrm>
          <a:prstGeom prst="rect">
            <a:avLst/>
          </a:prstGeom>
        </p:spPr>
      </p:pic>
      <p:pic>
        <p:nvPicPr>
          <p:cNvPr id="32" name="Picture 31"/>
          <p:cNvPicPr>
            <a:picLocks noChangeAspect="1"/>
          </p:cNvPicPr>
          <p:nvPr/>
        </p:nvPicPr>
        <p:blipFill>
          <a:blip r:embed="rId22"/>
          <a:stretch>
            <a:fillRect/>
          </a:stretch>
        </p:blipFill>
        <p:spPr>
          <a:xfrm>
            <a:off x="6854501" y="4700691"/>
            <a:ext cx="3233093" cy="1777738"/>
          </a:xfrm>
          <a:prstGeom prst="rect">
            <a:avLst/>
          </a:prstGeom>
        </p:spPr>
      </p:pic>
      <p:pic>
        <p:nvPicPr>
          <p:cNvPr id="34" name="Picture 33"/>
          <p:cNvPicPr>
            <a:picLocks noChangeAspect="1"/>
          </p:cNvPicPr>
          <p:nvPr/>
        </p:nvPicPr>
        <p:blipFill>
          <a:blip r:embed="rId23"/>
          <a:stretch>
            <a:fillRect/>
          </a:stretch>
        </p:blipFill>
        <p:spPr>
          <a:xfrm>
            <a:off x="9633710" y="1565114"/>
            <a:ext cx="1085163" cy="1570422"/>
          </a:xfrm>
          <a:prstGeom prst="rect">
            <a:avLst/>
          </a:prstGeom>
        </p:spPr>
      </p:pic>
      <p:pic>
        <p:nvPicPr>
          <p:cNvPr id="35" name="Picture 34"/>
          <p:cNvPicPr>
            <a:picLocks noChangeAspect="1"/>
          </p:cNvPicPr>
          <p:nvPr/>
        </p:nvPicPr>
        <p:blipFill>
          <a:blip r:embed="rId24"/>
          <a:stretch>
            <a:fillRect/>
          </a:stretch>
        </p:blipFill>
        <p:spPr>
          <a:xfrm>
            <a:off x="8120365" y="640107"/>
            <a:ext cx="1085163" cy="1570422"/>
          </a:xfrm>
          <a:prstGeom prst="rect">
            <a:avLst/>
          </a:prstGeom>
        </p:spPr>
      </p:pic>
      <p:pic>
        <p:nvPicPr>
          <p:cNvPr id="37" name="Picture 36"/>
          <p:cNvPicPr>
            <a:picLocks noChangeAspect="1"/>
          </p:cNvPicPr>
          <p:nvPr/>
        </p:nvPicPr>
        <p:blipFill>
          <a:blip r:embed="rId25"/>
          <a:stretch>
            <a:fillRect/>
          </a:stretch>
        </p:blipFill>
        <p:spPr>
          <a:xfrm>
            <a:off x="6528594" y="-119617"/>
            <a:ext cx="1035858" cy="1423933"/>
          </a:xfrm>
          <a:prstGeom prst="rect">
            <a:avLst/>
          </a:prstGeom>
        </p:spPr>
      </p:pic>
      <p:grpSp>
        <p:nvGrpSpPr>
          <p:cNvPr id="2" name="Group 1"/>
          <p:cNvGrpSpPr/>
          <p:nvPr/>
        </p:nvGrpSpPr>
        <p:grpSpPr>
          <a:xfrm>
            <a:off x="7861529" y="4293469"/>
            <a:ext cx="1162960" cy="1501042"/>
            <a:chOff x="7861529" y="4293694"/>
            <a:chExt cx="1162960" cy="1501433"/>
          </a:xfrm>
        </p:grpSpPr>
        <p:pic>
          <p:nvPicPr>
            <p:cNvPr id="39" name="Picture 38"/>
            <p:cNvPicPr>
              <a:picLocks noChangeAspect="1"/>
            </p:cNvPicPr>
            <p:nvPr/>
          </p:nvPicPr>
          <p:blipFill>
            <a:blip r:embed="rId26"/>
            <a:stretch>
              <a:fillRect/>
            </a:stretch>
          </p:blipFill>
          <p:spPr>
            <a:xfrm>
              <a:off x="7861529" y="4293694"/>
              <a:ext cx="1162960" cy="1501433"/>
            </a:xfrm>
            <a:prstGeom prst="rect">
              <a:avLst/>
            </a:prstGeom>
          </p:spPr>
        </p:pic>
        <p:pic>
          <p:nvPicPr>
            <p:cNvPr id="56" name="Picture 55"/>
            <p:cNvPicPr>
              <a:picLocks noChangeAspect="1"/>
            </p:cNvPicPr>
            <p:nvPr/>
          </p:nvPicPr>
          <p:blipFill>
            <a:blip r:embed="rId27"/>
            <a:stretch>
              <a:fillRect/>
            </a:stretch>
          </p:blipFill>
          <p:spPr>
            <a:xfrm>
              <a:off x="8001504" y="5069863"/>
              <a:ext cx="254196" cy="362037"/>
            </a:xfrm>
            <a:prstGeom prst="rect">
              <a:avLst/>
            </a:prstGeom>
          </p:spPr>
        </p:pic>
      </p:grpSp>
      <p:grpSp>
        <p:nvGrpSpPr>
          <p:cNvPr id="70" name="Group 69"/>
          <p:cNvGrpSpPr/>
          <p:nvPr/>
        </p:nvGrpSpPr>
        <p:grpSpPr>
          <a:xfrm>
            <a:off x="9827324" y="-39134"/>
            <a:ext cx="934789" cy="1104463"/>
            <a:chOff x="5618782" y="-1462500"/>
            <a:chExt cx="1237500" cy="1462500"/>
          </a:xfrm>
        </p:grpSpPr>
        <p:pic>
          <p:nvPicPr>
            <p:cNvPr id="71" name="Picture 70"/>
            <p:cNvPicPr>
              <a:picLocks noChangeAspect="1"/>
            </p:cNvPicPr>
            <p:nvPr/>
          </p:nvPicPr>
          <p:blipFill>
            <a:blip r:embed="rId28"/>
            <a:stretch>
              <a:fillRect/>
            </a:stretch>
          </p:blipFill>
          <p:spPr>
            <a:xfrm>
              <a:off x="5618782" y="-1462500"/>
              <a:ext cx="1237500" cy="1462500"/>
            </a:xfrm>
            <a:prstGeom prst="rect">
              <a:avLst/>
            </a:prstGeom>
          </p:spPr>
        </p:pic>
        <p:pic>
          <p:nvPicPr>
            <p:cNvPr id="72" name="Picture 7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16969" y="-1128501"/>
              <a:ext cx="248990" cy="466856"/>
            </a:xfrm>
            <a:prstGeom prst="rect">
              <a:avLst/>
            </a:prstGeom>
          </p:spPr>
        </p:pic>
      </p:grpSp>
      <p:grpSp>
        <p:nvGrpSpPr>
          <p:cNvPr id="73" name="Group 72"/>
          <p:cNvGrpSpPr/>
          <p:nvPr/>
        </p:nvGrpSpPr>
        <p:grpSpPr>
          <a:xfrm>
            <a:off x="10549324" y="428750"/>
            <a:ext cx="934789" cy="1104463"/>
            <a:chOff x="7012021" y="-1253215"/>
            <a:chExt cx="1237500" cy="1462500"/>
          </a:xfrm>
        </p:grpSpPr>
        <p:pic>
          <p:nvPicPr>
            <p:cNvPr id="74" name="Picture 73"/>
            <p:cNvPicPr>
              <a:picLocks noChangeAspect="1"/>
            </p:cNvPicPr>
            <p:nvPr/>
          </p:nvPicPr>
          <p:blipFill>
            <a:blip r:embed="rId28"/>
            <a:stretch>
              <a:fillRect/>
            </a:stretch>
          </p:blipFill>
          <p:spPr>
            <a:xfrm>
              <a:off x="7012021" y="-1253215"/>
              <a:ext cx="1237500" cy="1462500"/>
            </a:xfrm>
            <a:prstGeom prst="rect">
              <a:avLst/>
            </a:prstGeom>
          </p:spPr>
        </p:pic>
        <p:pic>
          <p:nvPicPr>
            <p:cNvPr id="75" name="Picture 74"/>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61" name="Picture 60"/>
          <p:cNvPicPr>
            <a:picLocks noChangeAspect="1"/>
          </p:cNvPicPr>
          <p:nvPr/>
        </p:nvPicPr>
        <p:blipFill>
          <a:blip r:embed="rId31"/>
          <a:stretch>
            <a:fillRect/>
          </a:stretch>
        </p:blipFill>
        <p:spPr>
          <a:xfrm>
            <a:off x="3069531" y="5060596"/>
            <a:ext cx="4669050" cy="1665551"/>
          </a:xfrm>
          <a:prstGeom prst="rect">
            <a:avLst/>
          </a:prstGeom>
        </p:spPr>
      </p:pic>
      <p:grpSp>
        <p:nvGrpSpPr>
          <p:cNvPr id="20" name="Group 19"/>
          <p:cNvGrpSpPr/>
          <p:nvPr/>
        </p:nvGrpSpPr>
        <p:grpSpPr>
          <a:xfrm>
            <a:off x="7861529" y="3515994"/>
            <a:ext cx="1162960" cy="1501042"/>
            <a:chOff x="7861529" y="3516016"/>
            <a:chExt cx="1162960" cy="1501433"/>
          </a:xfrm>
        </p:grpSpPr>
        <p:pic>
          <p:nvPicPr>
            <p:cNvPr id="45" name="Picture 44"/>
            <p:cNvPicPr>
              <a:picLocks noChangeAspect="1"/>
            </p:cNvPicPr>
            <p:nvPr/>
          </p:nvPicPr>
          <p:blipFill>
            <a:blip r:embed="rId26"/>
            <a:stretch>
              <a:fillRect/>
            </a:stretch>
          </p:blipFill>
          <p:spPr>
            <a:xfrm>
              <a:off x="7861529" y="3516016"/>
              <a:ext cx="1162960" cy="1501433"/>
            </a:xfrm>
            <a:prstGeom prst="rect">
              <a:avLst/>
            </a:prstGeom>
          </p:spPr>
        </p:pic>
        <p:pic>
          <p:nvPicPr>
            <p:cNvPr id="53" name="Picture 52"/>
            <p:cNvPicPr>
              <a:picLocks noChangeAspect="1"/>
            </p:cNvPicPr>
            <p:nvPr/>
          </p:nvPicPr>
          <p:blipFill>
            <a:blip r:embed="rId32"/>
            <a:stretch>
              <a:fillRect/>
            </a:stretch>
          </p:blipFill>
          <p:spPr>
            <a:xfrm>
              <a:off x="7940309" y="4298577"/>
              <a:ext cx="346631" cy="362037"/>
            </a:xfrm>
            <a:prstGeom prst="rect">
              <a:avLst/>
            </a:prstGeom>
          </p:spPr>
        </p:pic>
      </p:grpSp>
      <p:grpSp>
        <p:nvGrpSpPr>
          <p:cNvPr id="13" name="Group 12"/>
          <p:cNvGrpSpPr/>
          <p:nvPr/>
        </p:nvGrpSpPr>
        <p:grpSpPr>
          <a:xfrm>
            <a:off x="7861529" y="2738518"/>
            <a:ext cx="1162960" cy="1501042"/>
            <a:chOff x="7861529" y="2738338"/>
            <a:chExt cx="1162960" cy="1501433"/>
          </a:xfrm>
        </p:grpSpPr>
        <p:pic>
          <p:nvPicPr>
            <p:cNvPr id="48" name="Picture 47"/>
            <p:cNvPicPr>
              <a:picLocks noChangeAspect="1"/>
            </p:cNvPicPr>
            <p:nvPr/>
          </p:nvPicPr>
          <p:blipFill>
            <a:blip r:embed="rId26"/>
            <a:stretch>
              <a:fillRect/>
            </a:stretch>
          </p:blipFill>
          <p:spPr>
            <a:xfrm>
              <a:off x="7861529" y="2738338"/>
              <a:ext cx="1162960" cy="1501433"/>
            </a:xfrm>
            <a:prstGeom prst="rect">
              <a:avLst/>
            </a:prstGeom>
          </p:spPr>
        </p:pic>
        <p:pic>
          <p:nvPicPr>
            <p:cNvPr id="55" name="Picture 54"/>
            <p:cNvPicPr>
              <a:picLocks noChangeAspect="1"/>
            </p:cNvPicPr>
            <p:nvPr/>
          </p:nvPicPr>
          <p:blipFill>
            <a:blip r:embed="rId33"/>
            <a:stretch>
              <a:fillRect/>
            </a:stretch>
          </p:blipFill>
          <p:spPr>
            <a:xfrm>
              <a:off x="8009206" y="3509137"/>
              <a:ext cx="277733" cy="430039"/>
            </a:xfrm>
            <a:prstGeom prst="rect">
              <a:avLst/>
            </a:prstGeom>
          </p:spPr>
        </p:pic>
      </p:grpSp>
      <p:grpSp>
        <p:nvGrpSpPr>
          <p:cNvPr id="8" name="Group 7"/>
          <p:cNvGrpSpPr/>
          <p:nvPr/>
        </p:nvGrpSpPr>
        <p:grpSpPr>
          <a:xfrm>
            <a:off x="8517071" y="4707812"/>
            <a:ext cx="1162960" cy="1501042"/>
            <a:chOff x="8517071" y="4708145"/>
            <a:chExt cx="1162960" cy="1501433"/>
          </a:xfrm>
        </p:grpSpPr>
        <p:pic>
          <p:nvPicPr>
            <p:cNvPr id="40" name="Picture 39"/>
            <p:cNvPicPr>
              <a:picLocks noChangeAspect="1"/>
            </p:cNvPicPr>
            <p:nvPr/>
          </p:nvPicPr>
          <p:blipFill>
            <a:blip r:embed="rId26"/>
            <a:stretch>
              <a:fillRect/>
            </a:stretch>
          </p:blipFill>
          <p:spPr>
            <a:xfrm>
              <a:off x="8517071" y="4708145"/>
              <a:ext cx="1162960" cy="1501433"/>
            </a:xfrm>
            <a:prstGeom prst="rect">
              <a:avLst/>
            </a:prstGeom>
          </p:spPr>
        </p:pic>
        <p:pic>
          <p:nvPicPr>
            <p:cNvPr id="52" name="Picture 51"/>
            <p:cNvPicPr>
              <a:picLocks noChangeAspect="1"/>
            </p:cNvPicPr>
            <p:nvPr/>
          </p:nvPicPr>
          <p:blipFill>
            <a:blip r:embed="rId34"/>
            <a:stretch>
              <a:fillRect/>
            </a:stretch>
          </p:blipFill>
          <p:spPr>
            <a:xfrm>
              <a:off x="8677218" y="5393669"/>
              <a:ext cx="246494" cy="415958"/>
            </a:xfrm>
            <a:prstGeom prst="rect">
              <a:avLst/>
            </a:prstGeom>
          </p:spPr>
        </p:pic>
      </p:grpSp>
      <p:grpSp>
        <p:nvGrpSpPr>
          <p:cNvPr id="10" name="Group 9"/>
          <p:cNvGrpSpPr/>
          <p:nvPr/>
        </p:nvGrpSpPr>
        <p:grpSpPr>
          <a:xfrm>
            <a:off x="8517071" y="3930337"/>
            <a:ext cx="1162960" cy="1501042"/>
            <a:chOff x="8517071" y="3930467"/>
            <a:chExt cx="1162960" cy="1501433"/>
          </a:xfrm>
        </p:grpSpPr>
        <p:pic>
          <p:nvPicPr>
            <p:cNvPr id="46" name="Picture 45"/>
            <p:cNvPicPr>
              <a:picLocks noChangeAspect="1"/>
            </p:cNvPicPr>
            <p:nvPr/>
          </p:nvPicPr>
          <p:blipFill>
            <a:blip r:embed="rId26"/>
            <a:stretch>
              <a:fillRect/>
            </a:stretch>
          </p:blipFill>
          <p:spPr>
            <a:xfrm>
              <a:off x="8517071" y="3930467"/>
              <a:ext cx="1162960" cy="1501433"/>
            </a:xfrm>
            <a:prstGeom prst="rect">
              <a:avLst/>
            </a:prstGeom>
          </p:spPr>
        </p:pic>
        <p:pic>
          <p:nvPicPr>
            <p:cNvPr id="54" name="Picture 53"/>
            <p:cNvPicPr>
              <a:picLocks noChangeAspect="1"/>
            </p:cNvPicPr>
            <p:nvPr/>
          </p:nvPicPr>
          <p:blipFill>
            <a:blip r:embed="rId35"/>
            <a:stretch>
              <a:fillRect/>
            </a:stretch>
          </p:blipFill>
          <p:spPr>
            <a:xfrm>
              <a:off x="8661478" y="4660614"/>
              <a:ext cx="300414" cy="431363"/>
            </a:xfrm>
            <a:prstGeom prst="rect">
              <a:avLst/>
            </a:prstGeom>
          </p:spPr>
        </p:pic>
      </p:grpSp>
      <p:grpSp>
        <p:nvGrpSpPr>
          <p:cNvPr id="11" name="Group 10"/>
          <p:cNvGrpSpPr/>
          <p:nvPr/>
        </p:nvGrpSpPr>
        <p:grpSpPr>
          <a:xfrm>
            <a:off x="8517071" y="3152861"/>
            <a:ext cx="1162960" cy="1501042"/>
            <a:chOff x="8517071" y="3152789"/>
            <a:chExt cx="1162960" cy="1501433"/>
          </a:xfrm>
        </p:grpSpPr>
        <p:pic>
          <p:nvPicPr>
            <p:cNvPr id="49" name="Picture 48"/>
            <p:cNvPicPr>
              <a:picLocks noChangeAspect="1"/>
            </p:cNvPicPr>
            <p:nvPr/>
          </p:nvPicPr>
          <p:blipFill>
            <a:blip r:embed="rId26"/>
            <a:stretch>
              <a:fillRect/>
            </a:stretch>
          </p:blipFill>
          <p:spPr>
            <a:xfrm>
              <a:off x="8517071" y="3152789"/>
              <a:ext cx="1162960" cy="1501433"/>
            </a:xfrm>
            <a:prstGeom prst="rect">
              <a:avLst/>
            </a:prstGeom>
          </p:spPr>
        </p:pic>
        <p:pic>
          <p:nvPicPr>
            <p:cNvPr id="51" name="Picture 50"/>
            <p:cNvPicPr>
              <a:picLocks noChangeAspect="1"/>
            </p:cNvPicPr>
            <p:nvPr/>
          </p:nvPicPr>
          <p:blipFill>
            <a:blip r:embed="rId36"/>
            <a:stretch>
              <a:fillRect/>
            </a:stretch>
          </p:blipFill>
          <p:spPr>
            <a:xfrm>
              <a:off x="8654110" y="3857619"/>
              <a:ext cx="292711" cy="446769"/>
            </a:xfrm>
            <a:prstGeom prst="rect">
              <a:avLst/>
            </a:prstGeom>
          </p:spPr>
        </p:pic>
      </p:grpSp>
      <p:pic>
        <p:nvPicPr>
          <p:cNvPr id="62" name="Picture 61"/>
          <p:cNvPicPr>
            <a:picLocks noChangeAspect="1"/>
          </p:cNvPicPr>
          <p:nvPr/>
        </p:nvPicPr>
        <p:blipFill>
          <a:blip r:embed="rId37"/>
          <a:stretch>
            <a:fillRect/>
          </a:stretch>
        </p:blipFill>
        <p:spPr>
          <a:xfrm>
            <a:off x="3323068" y="2132340"/>
            <a:ext cx="1332222" cy="1716637"/>
          </a:xfrm>
          <a:prstGeom prst="rect">
            <a:avLst/>
          </a:prstGeom>
        </p:spPr>
      </p:pic>
      <p:grpSp>
        <p:nvGrpSpPr>
          <p:cNvPr id="63" name="Group 62"/>
          <p:cNvGrpSpPr/>
          <p:nvPr/>
        </p:nvGrpSpPr>
        <p:grpSpPr>
          <a:xfrm>
            <a:off x="2334640" y="1431144"/>
            <a:ext cx="951205" cy="1563438"/>
            <a:chOff x="2334640" y="1430623"/>
            <a:chExt cx="951205" cy="1563845"/>
          </a:xfrm>
        </p:grpSpPr>
        <p:pic>
          <p:nvPicPr>
            <p:cNvPr id="64" name="Picture 63"/>
            <p:cNvPicPr>
              <a:picLocks noChangeAspect="1"/>
            </p:cNvPicPr>
            <p:nvPr/>
          </p:nvPicPr>
          <p:blipFill>
            <a:blip r:embed="rId4"/>
            <a:stretch>
              <a:fillRect/>
            </a:stretch>
          </p:blipFill>
          <p:spPr>
            <a:xfrm>
              <a:off x="2334640" y="1430623"/>
              <a:ext cx="951205" cy="1563845"/>
            </a:xfrm>
            <a:prstGeom prst="rect">
              <a:avLst/>
            </a:prstGeom>
          </p:spPr>
        </p:pic>
        <p:pic>
          <p:nvPicPr>
            <p:cNvPr id="65" name="Picture 64"/>
            <p:cNvPicPr>
              <a:picLocks noChangeAspect="1"/>
            </p:cNvPicPr>
            <p:nvPr/>
          </p:nvPicPr>
          <p:blipFill>
            <a:blip r:embed="rId38"/>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342758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1"/>
            <a:ext cx="11331799" cy="1756057"/>
          </a:xfrm>
        </p:spPr>
        <p:txBody>
          <a:bodyPr>
            <a:normAutofit fontScale="90000"/>
          </a:bodyPr>
          <a:lstStyle/>
          <a:p>
            <a:r>
              <a:rPr lang="en-US" sz="9600" dirty="0"/>
              <a:t>Demo: </a:t>
            </a:r>
            <a:r>
              <a:rPr lang="en-US" sz="9600" dirty="0" smtClean="0"/>
              <a:t/>
            </a:r>
            <a:br>
              <a:rPr lang="en-US" sz="9600" dirty="0" smtClean="0"/>
            </a:br>
            <a:r>
              <a:rPr lang="en-US" sz="9600" dirty="0" smtClean="0"/>
              <a:t>Mobile Services</a:t>
            </a:r>
            <a:endParaRPr lang="en-US" sz="9600" dirty="0"/>
          </a:p>
        </p:txBody>
      </p:sp>
    </p:spTree>
    <p:extLst>
      <p:ext uri="{BB962C8B-B14F-4D97-AF65-F5344CB8AC3E}">
        <p14:creationId xmlns:p14="http://schemas.microsoft.com/office/powerpoint/2010/main" val="316462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905" y="2151551"/>
            <a:ext cx="11034445" cy="2387600"/>
          </a:xfrm>
        </p:spPr>
        <p:txBody>
          <a:bodyPr/>
          <a:lstStyle/>
          <a:p>
            <a:r>
              <a:rPr lang="en-US" sz="9600" dirty="0" smtClean="0">
                <a:solidFill>
                  <a:schemeClr val="bg1"/>
                </a:solidFill>
              </a:rPr>
              <a:t>Notification Hubs</a:t>
            </a:r>
            <a:endParaRPr lang="en-US" sz="9600" dirty="0">
              <a:solidFill>
                <a:schemeClr val="bg1"/>
              </a:solidFill>
            </a:endParaRPr>
          </a:p>
        </p:txBody>
      </p:sp>
    </p:spTree>
    <p:extLst>
      <p:ext uri="{BB962C8B-B14F-4D97-AF65-F5344CB8AC3E}">
        <p14:creationId xmlns:p14="http://schemas.microsoft.com/office/powerpoint/2010/main" val="39314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a:stretch>
            <a:fillRect/>
          </a:stretch>
        </p:blipFill>
        <p:spPr>
          <a:xfrm>
            <a:off x="5799084" y="-1183318"/>
            <a:ext cx="7264070" cy="4705073"/>
          </a:xfrm>
          <a:prstGeom prst="rect">
            <a:avLst/>
          </a:prstGeom>
        </p:spPr>
      </p:pic>
      <p:pic>
        <p:nvPicPr>
          <p:cNvPr id="68" name="Picture 67"/>
          <p:cNvPicPr>
            <a:picLocks noChangeAspect="1"/>
          </p:cNvPicPr>
          <p:nvPr/>
        </p:nvPicPr>
        <p:blipFill>
          <a:blip r:embed="rId4"/>
          <a:stretch>
            <a:fillRect/>
          </a:stretch>
        </p:blipFill>
        <p:spPr>
          <a:xfrm>
            <a:off x="8356336" y="893"/>
            <a:ext cx="3835664" cy="2482526"/>
          </a:xfrm>
          <a:prstGeom prst="rect">
            <a:avLst/>
          </a:prstGeom>
        </p:spPr>
      </p:pic>
      <p:pic>
        <p:nvPicPr>
          <p:cNvPr id="59" name="Picture 58"/>
          <p:cNvPicPr>
            <a:picLocks noChangeAspect="1"/>
          </p:cNvPicPr>
          <p:nvPr/>
        </p:nvPicPr>
        <p:blipFill>
          <a:blip r:embed="rId5"/>
          <a:stretch>
            <a:fillRect/>
          </a:stretch>
        </p:blipFill>
        <p:spPr>
          <a:xfrm>
            <a:off x="1" y="3742929"/>
            <a:ext cx="4822369" cy="3123847"/>
          </a:xfrm>
          <a:prstGeom prst="rect">
            <a:avLst/>
          </a:prstGeom>
        </p:spPr>
      </p:pic>
      <p:pic>
        <p:nvPicPr>
          <p:cNvPr id="60" name="Picture 59"/>
          <p:cNvPicPr>
            <a:picLocks noChangeAspect="1"/>
          </p:cNvPicPr>
          <p:nvPr/>
        </p:nvPicPr>
        <p:blipFill>
          <a:blip r:embed="rId6"/>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7"/>
            <a:stretch>
              <a:fillRect/>
            </a:stretch>
          </p:blipFill>
          <p:spPr>
            <a:xfrm>
              <a:off x="7012021" y="-1253215"/>
              <a:ext cx="1237500" cy="146250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 name="TextBox 2"/>
          <p:cNvSpPr txBox="1"/>
          <p:nvPr/>
        </p:nvSpPr>
        <p:spPr>
          <a:xfrm>
            <a:off x="581024" y="394406"/>
            <a:ext cx="7658100" cy="584623"/>
          </a:xfrm>
          <a:prstGeom prst="rect">
            <a:avLst/>
          </a:prstGeom>
          <a:noFill/>
        </p:spPr>
        <p:txBody>
          <a:bodyPr wrap="square" rtlCol="0">
            <a:spAutoFit/>
          </a:bodyPr>
          <a:lstStyle/>
          <a:p>
            <a:r>
              <a:rPr lang="en-US" sz="3199" smtClean="0">
                <a:solidFill>
                  <a:schemeClr val="bg1"/>
                </a:solidFill>
                <a:latin typeface="Segoe UI Light" panose="020B0502040204020203" pitchFamily="34" charset="0"/>
                <a:cs typeface="Segoe UI Light" panose="020B0502040204020203" pitchFamily="34" charset="0"/>
              </a:rPr>
              <a:t>Broadcast Notifications</a:t>
            </a:r>
            <a:endParaRPr lang="en-US" sz="3199" dirty="0">
              <a:solidFill>
                <a:schemeClr val="bg1"/>
              </a:solidFill>
              <a:latin typeface="Segoe UI Light" panose="020B0502040204020203" pitchFamily="34" charset="0"/>
              <a:cs typeface="Segoe UI Light" panose="020B0502040204020203" pitchFamily="34" charset="0"/>
            </a:endParaRPr>
          </a:p>
        </p:txBody>
      </p:sp>
      <p:pic>
        <p:nvPicPr>
          <p:cNvPr id="20" name="Picture 19"/>
          <p:cNvPicPr>
            <a:picLocks noChangeAspect="1"/>
          </p:cNvPicPr>
          <p:nvPr/>
        </p:nvPicPr>
        <p:blipFill>
          <a:blip r:embed="rId9"/>
          <a:stretch>
            <a:fillRect/>
          </a:stretch>
        </p:blipFill>
        <p:spPr>
          <a:xfrm>
            <a:off x="908867" y="4026480"/>
            <a:ext cx="2051150" cy="2593635"/>
          </a:xfrm>
          <a:prstGeom prst="rect">
            <a:avLst/>
          </a:prstGeom>
        </p:spPr>
      </p:pic>
      <p:pic>
        <p:nvPicPr>
          <p:cNvPr id="28" name="Picture 27"/>
          <p:cNvPicPr>
            <a:picLocks noChangeAspect="1"/>
          </p:cNvPicPr>
          <p:nvPr/>
        </p:nvPicPr>
        <p:blipFill>
          <a:blip r:embed="rId10"/>
          <a:stretch>
            <a:fillRect/>
          </a:stretch>
        </p:blipFill>
        <p:spPr>
          <a:xfrm>
            <a:off x="2871150" y="2052300"/>
            <a:ext cx="4527843" cy="2731340"/>
          </a:xfrm>
          <a:prstGeom prst="rect">
            <a:avLst/>
          </a:prstGeom>
        </p:spPr>
      </p:pic>
      <p:pic>
        <p:nvPicPr>
          <p:cNvPr id="9" name="Picture 8"/>
          <p:cNvPicPr>
            <a:picLocks noChangeAspect="1"/>
          </p:cNvPicPr>
          <p:nvPr/>
        </p:nvPicPr>
        <p:blipFill>
          <a:blip r:embed="rId11"/>
          <a:stretch>
            <a:fillRect/>
          </a:stretch>
        </p:blipFill>
        <p:spPr>
          <a:xfrm>
            <a:off x="2001484" y="3970694"/>
            <a:ext cx="1917404" cy="1242314"/>
          </a:xfrm>
          <a:prstGeom prst="rect">
            <a:avLst/>
          </a:prstGeom>
        </p:spPr>
      </p:pic>
      <p:pic>
        <p:nvPicPr>
          <p:cNvPr id="45" name="Picture 44"/>
          <p:cNvPicPr>
            <a:picLocks noChangeAspect="1"/>
          </p:cNvPicPr>
          <p:nvPr/>
        </p:nvPicPr>
        <p:blipFill>
          <a:blip r:embed="rId12"/>
          <a:stretch>
            <a:fillRect/>
          </a:stretch>
        </p:blipFill>
        <p:spPr>
          <a:xfrm>
            <a:off x="4378028" y="1710868"/>
            <a:ext cx="1772464" cy="2283912"/>
          </a:xfrm>
          <a:prstGeom prst="rect">
            <a:avLst/>
          </a:prstGeom>
        </p:spPr>
      </p:pic>
      <p:grpSp>
        <p:nvGrpSpPr>
          <p:cNvPr id="29" name="Group 28"/>
          <p:cNvGrpSpPr/>
          <p:nvPr/>
        </p:nvGrpSpPr>
        <p:grpSpPr>
          <a:xfrm>
            <a:off x="9827324" y="-39134"/>
            <a:ext cx="934789" cy="1104463"/>
            <a:chOff x="9827324" y="-40038"/>
            <a:chExt cx="934789" cy="1104751"/>
          </a:xfrm>
        </p:grpSpPr>
        <p:pic>
          <p:nvPicPr>
            <p:cNvPr id="30" name="Picture 29"/>
            <p:cNvPicPr>
              <a:picLocks noChangeAspect="1"/>
            </p:cNvPicPr>
            <p:nvPr/>
          </p:nvPicPr>
          <p:blipFill>
            <a:blip r:embed="rId7"/>
            <a:stretch>
              <a:fillRect/>
            </a:stretch>
          </p:blipFill>
          <p:spPr>
            <a:xfrm>
              <a:off x="9827324" y="-40038"/>
              <a:ext cx="934789" cy="1104751"/>
            </a:xfrm>
            <a:prstGeom prst="rect">
              <a:avLst/>
            </a:prstGeom>
          </p:spPr>
        </p:pic>
        <p:pic>
          <p:nvPicPr>
            <p:cNvPr id="31" name="Picture 30"/>
            <p:cNvPicPr>
              <a:picLocks noChangeAspect="1"/>
            </p:cNvPicPr>
            <p:nvPr/>
          </p:nvPicPr>
          <p:blipFill>
            <a:blip r:embed="rId13"/>
            <a:stretch>
              <a:fillRect/>
            </a:stretch>
          </p:blipFill>
          <p:spPr>
            <a:xfrm>
              <a:off x="10368710" y="254515"/>
              <a:ext cx="147937" cy="295874"/>
            </a:xfrm>
            <a:prstGeom prst="rect">
              <a:avLst/>
            </a:prstGeom>
          </p:spPr>
        </p:pic>
      </p:grpSp>
      <p:sp>
        <p:nvSpPr>
          <p:cNvPr id="2" name="TextBox 1"/>
          <p:cNvSpPr txBox="1"/>
          <p:nvPr/>
        </p:nvSpPr>
        <p:spPr>
          <a:xfrm rot="1975984">
            <a:off x="9116814" y="1095888"/>
            <a:ext cx="1873417" cy="369332"/>
          </a:xfrm>
          <a:prstGeom prst="rect">
            <a:avLst/>
          </a:prstGeom>
          <a:noFill/>
        </p:spPr>
        <p:txBody>
          <a:bodyPr wrap="none" rtlCol="0">
            <a:spAutoFit/>
          </a:bodyPr>
          <a:lstStyle/>
          <a:p>
            <a:r>
              <a:rPr lang="en-US" b="1" dirty="0" smtClean="0">
                <a:solidFill>
                  <a:srgbClr val="FFFFFF"/>
                </a:solidFill>
              </a:rPr>
              <a:t>APP BACKEND</a:t>
            </a:r>
            <a:endParaRPr lang="en-US" b="1" dirty="0">
              <a:solidFill>
                <a:srgbClr val="FFFFFF"/>
              </a:solidFill>
            </a:endParaRPr>
          </a:p>
        </p:txBody>
      </p:sp>
      <p:pic>
        <p:nvPicPr>
          <p:cNvPr id="32" name="Picture 31"/>
          <p:cNvPicPr>
            <a:picLocks noChangeAspect="1"/>
          </p:cNvPicPr>
          <p:nvPr/>
        </p:nvPicPr>
        <p:blipFill>
          <a:blip r:embed="rId11"/>
          <a:stretch>
            <a:fillRect/>
          </a:stretch>
        </p:blipFill>
        <p:spPr>
          <a:xfrm>
            <a:off x="5915491" y="1026773"/>
            <a:ext cx="3288355" cy="2130573"/>
          </a:xfrm>
          <a:prstGeom prst="rect">
            <a:avLst/>
          </a:prstGeom>
        </p:spPr>
      </p:pic>
    </p:spTree>
    <p:extLst>
      <p:ext uri="{BB962C8B-B14F-4D97-AF65-F5344CB8AC3E}">
        <p14:creationId xmlns:p14="http://schemas.microsoft.com/office/powerpoint/2010/main" val="360765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47" presetClass="entr" presetSubtype="0" fill="hold" nodeType="afterEffect">
                                  <p:stCondLst>
                                    <p:cond delay="25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285647"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grpSp>
        <p:nvGrpSpPr>
          <p:cNvPr id="41" name="Group 40"/>
          <p:cNvGrpSpPr/>
          <p:nvPr/>
        </p:nvGrpSpPr>
        <p:grpSpPr>
          <a:xfrm>
            <a:off x="4611342" y="2865493"/>
            <a:ext cx="3011294" cy="3477301"/>
            <a:chOff x="2408237" y="3177293"/>
            <a:chExt cx="3071677" cy="3546525"/>
          </a:xfrm>
        </p:grpSpPr>
        <p:pic>
          <p:nvPicPr>
            <p:cNvPr id="26" name="Picture 25"/>
            <p:cNvPicPr>
              <a:picLocks noChangeAspect="1"/>
            </p:cNvPicPr>
            <p:nvPr/>
          </p:nvPicPr>
          <p:blipFill>
            <a:blip r:embed="rId4"/>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40" name="Group 39"/>
          <p:cNvGrpSpPr/>
          <p:nvPr/>
        </p:nvGrpSpPr>
        <p:grpSpPr>
          <a:xfrm>
            <a:off x="7691949" y="2865493"/>
            <a:ext cx="3252216" cy="3477301"/>
            <a:chOff x="5557803" y="3177293"/>
            <a:chExt cx="3317430" cy="3546525"/>
          </a:xfrm>
        </p:grpSpPr>
        <p:pic>
          <p:nvPicPr>
            <p:cNvPr id="27" name="Picture 26"/>
            <p:cNvPicPr>
              <a:picLocks noChangeAspect="1"/>
            </p:cNvPicPr>
            <p:nvPr/>
          </p:nvPicPr>
          <p:blipFill>
            <a:blip r:embed="rId5"/>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
        <p:nvSpPr>
          <p:cNvPr id="2" name="TextBox 1"/>
          <p:cNvSpPr txBox="1"/>
          <p:nvPr/>
        </p:nvSpPr>
        <p:spPr>
          <a:xfrm>
            <a:off x="1302321"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
        <p:nvSpPr>
          <p:cNvPr id="12" name="TextBox 11"/>
          <p:cNvSpPr txBox="1"/>
          <p:nvPr/>
        </p:nvSpPr>
        <p:spPr>
          <a:xfrm>
            <a:off x="4418055" y="1625607"/>
            <a:ext cx="3115734" cy="707886"/>
          </a:xfrm>
          <a:prstGeom prst="rect">
            <a:avLst/>
          </a:prstGeom>
          <a:noFill/>
        </p:spPr>
        <p:txBody>
          <a:bodyPr wrap="square" rtlCol="0">
            <a:spAutoFit/>
          </a:bodyPr>
          <a:lstStyle/>
          <a:p>
            <a:pPr algn="ctr"/>
            <a:r>
              <a:rPr lang="en-US" sz="4000" dirty="0" smtClean="0">
                <a:solidFill>
                  <a:srgbClr val="FFFFFF"/>
                </a:solidFill>
              </a:rPr>
              <a:t>Open</a:t>
            </a:r>
            <a:endParaRPr lang="en-US" sz="4000" dirty="0">
              <a:solidFill>
                <a:srgbClr val="FFFFFF"/>
              </a:solidFill>
            </a:endParaRPr>
          </a:p>
        </p:txBody>
      </p:sp>
      <p:sp>
        <p:nvSpPr>
          <p:cNvPr id="13" name="TextBox 12"/>
          <p:cNvSpPr txBox="1"/>
          <p:nvPr/>
        </p:nvSpPr>
        <p:spPr>
          <a:xfrm>
            <a:off x="7720055" y="1625600"/>
            <a:ext cx="3115734" cy="707886"/>
          </a:xfrm>
          <a:prstGeom prst="rect">
            <a:avLst/>
          </a:prstGeom>
          <a:noFill/>
        </p:spPr>
        <p:txBody>
          <a:bodyPr wrap="square" rtlCol="0">
            <a:spAutoFit/>
          </a:bodyPr>
          <a:lstStyle/>
          <a:p>
            <a:pPr algn="ctr"/>
            <a:r>
              <a:rPr lang="en-US" sz="4000" dirty="0" smtClean="0">
                <a:solidFill>
                  <a:srgbClr val="FFFFFF"/>
                </a:solidFill>
              </a:rPr>
              <a:t>Easy</a:t>
            </a:r>
            <a:endParaRPr lang="en-US" sz="4000" dirty="0">
              <a:solidFill>
                <a:srgbClr val="FFFFFF"/>
              </a:solidFill>
            </a:endParaRPr>
          </a:p>
        </p:txBody>
      </p:sp>
      <p:sp>
        <p:nvSpPr>
          <p:cNvPr id="3" name="TextBox 2"/>
          <p:cNvSpPr txBox="1"/>
          <p:nvPr/>
        </p:nvSpPr>
        <p:spPr>
          <a:xfrm>
            <a:off x="295775" y="243531"/>
            <a:ext cx="11430815" cy="1200329"/>
          </a:xfrm>
          <a:prstGeom prst="rect">
            <a:avLst/>
          </a:prstGeom>
          <a:noFill/>
        </p:spPr>
        <p:txBody>
          <a:bodyPr wrap="square" rtlCol="0">
            <a:spAutoFit/>
          </a:bodyPr>
          <a:lstStyle/>
          <a:p>
            <a:pPr algn="ctr"/>
            <a:r>
              <a:rPr lang="en-US" sz="7200" dirty="0" smtClean="0">
                <a:solidFill>
                  <a:schemeClr val="bg1"/>
                </a:solidFill>
              </a:rPr>
              <a:t>Microsoft</a:t>
            </a:r>
            <a:endParaRPr lang="en-US" sz="5400" dirty="0">
              <a:solidFill>
                <a:schemeClr val="bg1"/>
              </a:solidFill>
            </a:endParaRPr>
          </a:p>
        </p:txBody>
      </p:sp>
    </p:spTree>
    <p:extLst>
      <p:ext uri="{BB962C8B-B14F-4D97-AF65-F5344CB8AC3E}">
        <p14:creationId xmlns:p14="http://schemas.microsoft.com/office/powerpoint/2010/main" val="288428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10" presetClass="entr" presetSubtype="0" fill="hold" nodeType="withEffect">
                                  <p:stCondLst>
                                    <p:cond delay="7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750"/>
                                        <p:tgtEl>
                                          <p:spTgt spid="40"/>
                                        </p:tgtEl>
                                      </p:cBhvr>
                                    </p:animEffect>
                                  </p:childTnLst>
                                </p:cTn>
                              </p:par>
                              <p:par>
                                <p:cTn id="11" presetID="10" presetClass="entr" presetSubtype="0" fill="hold" nodeType="withEffect">
                                  <p:stCondLst>
                                    <p:cond delay="4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5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p:stCondLst>
                                    <p:cond delay="69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a:stretch>
            <a:fillRect/>
          </a:stretch>
        </p:blipFill>
        <p:spPr>
          <a:xfrm>
            <a:off x="5799084" y="-1183318"/>
            <a:ext cx="7264070" cy="4705073"/>
          </a:xfrm>
          <a:prstGeom prst="rect">
            <a:avLst/>
          </a:prstGeom>
        </p:spPr>
      </p:pic>
      <p:pic>
        <p:nvPicPr>
          <p:cNvPr id="68" name="Picture 67"/>
          <p:cNvPicPr>
            <a:picLocks noChangeAspect="1"/>
          </p:cNvPicPr>
          <p:nvPr/>
        </p:nvPicPr>
        <p:blipFill>
          <a:blip r:embed="rId4"/>
          <a:stretch>
            <a:fillRect/>
          </a:stretch>
        </p:blipFill>
        <p:spPr>
          <a:xfrm>
            <a:off x="8356336" y="893"/>
            <a:ext cx="3835664" cy="2482526"/>
          </a:xfrm>
          <a:prstGeom prst="rect">
            <a:avLst/>
          </a:prstGeom>
        </p:spPr>
      </p:pic>
      <p:pic>
        <p:nvPicPr>
          <p:cNvPr id="59" name="Picture 58"/>
          <p:cNvPicPr>
            <a:picLocks noChangeAspect="1"/>
          </p:cNvPicPr>
          <p:nvPr/>
        </p:nvPicPr>
        <p:blipFill>
          <a:blip r:embed="rId5"/>
          <a:stretch>
            <a:fillRect/>
          </a:stretch>
        </p:blipFill>
        <p:spPr>
          <a:xfrm>
            <a:off x="1" y="3742929"/>
            <a:ext cx="4822369" cy="3123847"/>
          </a:xfrm>
          <a:prstGeom prst="rect">
            <a:avLst/>
          </a:prstGeom>
        </p:spPr>
      </p:pic>
      <p:pic>
        <p:nvPicPr>
          <p:cNvPr id="60" name="Picture 59"/>
          <p:cNvPicPr>
            <a:picLocks noChangeAspect="1"/>
          </p:cNvPicPr>
          <p:nvPr/>
        </p:nvPicPr>
        <p:blipFill>
          <a:blip r:embed="rId6"/>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7"/>
            <a:stretch>
              <a:fillRect/>
            </a:stretch>
          </p:blipFill>
          <p:spPr>
            <a:xfrm>
              <a:off x="7012021" y="-1253215"/>
              <a:ext cx="1237500" cy="146250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 name="TextBox 2"/>
          <p:cNvSpPr txBox="1"/>
          <p:nvPr/>
        </p:nvSpPr>
        <p:spPr>
          <a:xfrm>
            <a:off x="581024" y="394406"/>
            <a:ext cx="7658100" cy="584623"/>
          </a:xfrm>
          <a:prstGeom prst="rect">
            <a:avLst/>
          </a:prstGeom>
          <a:noFill/>
        </p:spPr>
        <p:txBody>
          <a:bodyPr wrap="square" rtlCol="0">
            <a:spAutoFit/>
          </a:bodyPr>
          <a:lstStyle/>
          <a:p>
            <a:r>
              <a:rPr lang="en-US" sz="3199" dirty="0" smtClean="0">
                <a:solidFill>
                  <a:schemeClr val="bg1"/>
                </a:solidFill>
                <a:latin typeface="Segoe UI Light" panose="020B0502040204020203" pitchFamily="34" charset="0"/>
                <a:cs typeface="Segoe UI Light" panose="020B0502040204020203" pitchFamily="34" charset="0"/>
              </a:rPr>
              <a:t>Targeted Notifications</a:t>
            </a:r>
            <a:endParaRPr lang="en-US" sz="3199" dirty="0">
              <a:solidFill>
                <a:schemeClr val="bg1"/>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a:blip r:embed="rId9"/>
          <a:stretch>
            <a:fillRect/>
          </a:stretch>
        </p:blipFill>
        <p:spPr>
          <a:xfrm>
            <a:off x="2871150" y="2052300"/>
            <a:ext cx="4527843" cy="2731340"/>
          </a:xfrm>
          <a:prstGeom prst="rect">
            <a:avLst/>
          </a:prstGeom>
        </p:spPr>
      </p:pic>
      <p:pic>
        <p:nvPicPr>
          <p:cNvPr id="45" name="Picture 44"/>
          <p:cNvPicPr>
            <a:picLocks noChangeAspect="1"/>
          </p:cNvPicPr>
          <p:nvPr/>
        </p:nvPicPr>
        <p:blipFill>
          <a:blip r:embed="rId10"/>
          <a:stretch>
            <a:fillRect/>
          </a:stretch>
        </p:blipFill>
        <p:spPr>
          <a:xfrm>
            <a:off x="4227135" y="1822569"/>
            <a:ext cx="1772464" cy="2283912"/>
          </a:xfrm>
          <a:prstGeom prst="rect">
            <a:avLst/>
          </a:prstGeom>
        </p:spPr>
      </p:pic>
      <p:grpSp>
        <p:nvGrpSpPr>
          <p:cNvPr id="29" name="Group 28"/>
          <p:cNvGrpSpPr/>
          <p:nvPr/>
        </p:nvGrpSpPr>
        <p:grpSpPr>
          <a:xfrm>
            <a:off x="9827324" y="-39134"/>
            <a:ext cx="934789" cy="1104463"/>
            <a:chOff x="9827324" y="-40038"/>
            <a:chExt cx="934789" cy="1104751"/>
          </a:xfrm>
        </p:grpSpPr>
        <p:pic>
          <p:nvPicPr>
            <p:cNvPr id="30" name="Picture 29"/>
            <p:cNvPicPr>
              <a:picLocks noChangeAspect="1"/>
            </p:cNvPicPr>
            <p:nvPr/>
          </p:nvPicPr>
          <p:blipFill>
            <a:blip r:embed="rId7"/>
            <a:stretch>
              <a:fillRect/>
            </a:stretch>
          </p:blipFill>
          <p:spPr>
            <a:xfrm>
              <a:off x="9827324" y="-40038"/>
              <a:ext cx="934789" cy="1104751"/>
            </a:xfrm>
            <a:prstGeom prst="rect">
              <a:avLst/>
            </a:prstGeom>
          </p:spPr>
        </p:pic>
        <p:pic>
          <p:nvPicPr>
            <p:cNvPr id="31" name="Picture 30"/>
            <p:cNvPicPr>
              <a:picLocks noChangeAspect="1"/>
            </p:cNvPicPr>
            <p:nvPr/>
          </p:nvPicPr>
          <p:blipFill>
            <a:blip r:embed="rId11"/>
            <a:stretch>
              <a:fillRect/>
            </a:stretch>
          </p:blipFill>
          <p:spPr>
            <a:xfrm>
              <a:off x="10368710" y="254515"/>
              <a:ext cx="147937" cy="295874"/>
            </a:xfrm>
            <a:prstGeom prst="rect">
              <a:avLst/>
            </a:prstGeom>
          </p:spPr>
        </p:pic>
      </p:grpSp>
      <p:sp>
        <p:nvSpPr>
          <p:cNvPr id="2" name="TextBox 1"/>
          <p:cNvSpPr txBox="1"/>
          <p:nvPr/>
        </p:nvSpPr>
        <p:spPr>
          <a:xfrm rot="1975984">
            <a:off x="9116814" y="1095888"/>
            <a:ext cx="1873417" cy="369332"/>
          </a:xfrm>
          <a:prstGeom prst="rect">
            <a:avLst/>
          </a:prstGeom>
          <a:noFill/>
        </p:spPr>
        <p:txBody>
          <a:bodyPr wrap="none" rtlCol="0">
            <a:spAutoFit/>
          </a:bodyPr>
          <a:lstStyle/>
          <a:p>
            <a:r>
              <a:rPr lang="en-US" b="1" dirty="0" smtClean="0">
                <a:solidFill>
                  <a:srgbClr val="FFFFFF"/>
                </a:solidFill>
              </a:rPr>
              <a:t>APP BACKEND</a:t>
            </a:r>
            <a:endParaRPr lang="en-US" b="1" dirty="0">
              <a:solidFill>
                <a:srgbClr val="FFFFFF"/>
              </a:solidFill>
            </a:endParaRPr>
          </a:p>
        </p:txBody>
      </p:sp>
      <p:pic>
        <p:nvPicPr>
          <p:cNvPr id="32" name="Picture 31"/>
          <p:cNvPicPr>
            <a:picLocks noChangeAspect="1"/>
          </p:cNvPicPr>
          <p:nvPr/>
        </p:nvPicPr>
        <p:blipFill>
          <a:blip r:embed="rId12"/>
          <a:stretch>
            <a:fillRect/>
          </a:stretch>
        </p:blipFill>
        <p:spPr>
          <a:xfrm>
            <a:off x="5915491" y="1026773"/>
            <a:ext cx="3288355" cy="2130573"/>
          </a:xfrm>
          <a:prstGeom prst="rect">
            <a:avLst/>
          </a:prstGeom>
        </p:spPr>
      </p:pic>
      <p:pic>
        <p:nvPicPr>
          <p:cNvPr id="5" name="Picture 4" descr="pushImag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7152" y="3959470"/>
            <a:ext cx="2911232" cy="2568734"/>
          </a:xfrm>
          <a:prstGeom prst="rect">
            <a:avLst/>
          </a:prstGeom>
        </p:spPr>
      </p:pic>
    </p:spTree>
    <p:extLst>
      <p:ext uri="{BB962C8B-B14F-4D97-AF65-F5344CB8AC3E}">
        <p14:creationId xmlns:p14="http://schemas.microsoft.com/office/powerpoint/2010/main" val="16712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47" presetClass="entr" presetSubtype="0" fill="hold" nodeType="afterEffect">
                                  <p:stCondLst>
                                    <p:cond delay="25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1"/>
            <a:ext cx="11331799" cy="1756057"/>
          </a:xfrm>
        </p:spPr>
        <p:txBody>
          <a:bodyPr>
            <a:normAutofit fontScale="90000"/>
          </a:bodyPr>
          <a:lstStyle/>
          <a:p>
            <a:r>
              <a:rPr lang="en-US" sz="9600" dirty="0"/>
              <a:t>Demo: </a:t>
            </a:r>
            <a:r>
              <a:rPr lang="en-US" sz="9600" dirty="0" smtClean="0"/>
              <a:t/>
            </a:r>
            <a:br>
              <a:rPr lang="en-US" sz="9600" dirty="0" smtClean="0"/>
            </a:br>
            <a:r>
              <a:rPr lang="en-US" sz="9600" dirty="0" smtClean="0"/>
              <a:t>Notification Hubs</a:t>
            </a:r>
            <a:endParaRPr lang="en-US" sz="9600" dirty="0"/>
          </a:p>
        </p:txBody>
      </p:sp>
    </p:spTree>
    <p:extLst>
      <p:ext uri="{BB962C8B-B14F-4D97-AF65-F5344CB8AC3E}">
        <p14:creationId xmlns:p14="http://schemas.microsoft.com/office/powerpoint/2010/main" val="342472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Data</a:t>
            </a:r>
            <a:endParaRPr lang="en-US" dirty="0">
              <a:solidFill>
                <a:schemeClr val="bg1"/>
              </a:solidFill>
            </a:endParaRPr>
          </a:p>
        </p:txBody>
      </p:sp>
    </p:spTree>
    <p:extLst>
      <p:ext uri="{BB962C8B-B14F-4D97-AF65-F5344CB8AC3E}">
        <p14:creationId xmlns:p14="http://schemas.microsoft.com/office/powerpoint/2010/main" val="252062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Storage</a:t>
            </a:r>
            <a:endParaRPr lang="en-US" dirty="0">
              <a:solidFill>
                <a:schemeClr val="bg1"/>
              </a:solidFill>
            </a:endParaRPr>
          </a:p>
        </p:txBody>
      </p:sp>
      <p:sp>
        <p:nvSpPr>
          <p:cNvPr id="3" name="Rectangle 2"/>
          <p:cNvSpPr/>
          <p:nvPr/>
        </p:nvSpPr>
        <p:spPr>
          <a:xfrm>
            <a:off x="322565" y="1834176"/>
            <a:ext cx="2532762" cy="160999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SQL Database</a:t>
            </a:r>
            <a:endParaRPr lang="en-US" sz="2800" b="1" dirty="0"/>
          </a:p>
        </p:txBody>
      </p:sp>
      <p:sp>
        <p:nvSpPr>
          <p:cNvPr id="5" name="Rectangle 4"/>
          <p:cNvSpPr/>
          <p:nvPr/>
        </p:nvSpPr>
        <p:spPr>
          <a:xfrm>
            <a:off x="3196628" y="1825330"/>
            <a:ext cx="2532762" cy="160999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SQL on </a:t>
            </a:r>
            <a:r>
              <a:rPr lang="en-US" sz="2800" b="1" dirty="0" err="1" smtClean="0"/>
              <a:t>IaaS</a:t>
            </a:r>
            <a:endParaRPr lang="en-US" sz="2800" b="1" dirty="0"/>
          </a:p>
        </p:txBody>
      </p:sp>
      <p:sp>
        <p:nvSpPr>
          <p:cNvPr id="6" name="Rectangle 5"/>
          <p:cNvSpPr/>
          <p:nvPr/>
        </p:nvSpPr>
        <p:spPr>
          <a:xfrm>
            <a:off x="313682" y="4082774"/>
            <a:ext cx="2532762" cy="16099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Files</a:t>
            </a:r>
            <a:endParaRPr lang="en-US" sz="2800" b="1" dirty="0"/>
          </a:p>
        </p:txBody>
      </p:sp>
      <p:sp>
        <p:nvSpPr>
          <p:cNvPr id="7" name="Rectangle 6"/>
          <p:cNvSpPr/>
          <p:nvPr/>
        </p:nvSpPr>
        <p:spPr>
          <a:xfrm>
            <a:off x="3196628" y="4082774"/>
            <a:ext cx="2532762" cy="16099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Queues</a:t>
            </a:r>
            <a:endParaRPr lang="en-US" sz="2800" b="1" dirty="0"/>
          </a:p>
        </p:txBody>
      </p:sp>
      <p:sp>
        <p:nvSpPr>
          <p:cNvPr id="8" name="Rectangle 7"/>
          <p:cNvSpPr/>
          <p:nvPr/>
        </p:nvSpPr>
        <p:spPr>
          <a:xfrm>
            <a:off x="6180375" y="1845486"/>
            <a:ext cx="2532762" cy="160999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Table Storage</a:t>
            </a:r>
            <a:endParaRPr lang="en-US" sz="2800" b="1" dirty="0"/>
          </a:p>
        </p:txBody>
      </p:sp>
      <p:sp>
        <p:nvSpPr>
          <p:cNvPr id="9" name="Rectangle 8"/>
          <p:cNvSpPr/>
          <p:nvPr/>
        </p:nvSpPr>
        <p:spPr>
          <a:xfrm>
            <a:off x="9296358" y="1836640"/>
            <a:ext cx="2532762" cy="16099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Blob Storage</a:t>
            </a:r>
            <a:endParaRPr lang="en-US" sz="2800" b="1" dirty="0"/>
          </a:p>
        </p:txBody>
      </p:sp>
      <p:sp>
        <p:nvSpPr>
          <p:cNvPr id="10" name="Rectangle 9"/>
          <p:cNvSpPr/>
          <p:nvPr/>
        </p:nvSpPr>
        <p:spPr>
          <a:xfrm>
            <a:off x="6171492" y="4094084"/>
            <a:ext cx="2532762" cy="160999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smtClean="0"/>
              <a:t>MongoDB</a:t>
            </a:r>
            <a:endParaRPr lang="en-US" sz="2800" b="1" dirty="0"/>
          </a:p>
        </p:txBody>
      </p:sp>
      <p:sp>
        <p:nvSpPr>
          <p:cNvPr id="11" name="Rectangle 10"/>
          <p:cNvSpPr/>
          <p:nvPr/>
        </p:nvSpPr>
        <p:spPr>
          <a:xfrm>
            <a:off x="9296358" y="4094084"/>
            <a:ext cx="2532762" cy="160999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smtClean="0"/>
              <a:t>DocumentDB</a:t>
            </a:r>
            <a:endParaRPr lang="en-US" sz="2800" b="1" dirty="0"/>
          </a:p>
        </p:txBody>
      </p:sp>
    </p:spTree>
    <p:extLst>
      <p:ext uri="{BB962C8B-B14F-4D97-AF65-F5344CB8AC3E}">
        <p14:creationId xmlns:p14="http://schemas.microsoft.com/office/powerpoint/2010/main" val="33229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Services</a:t>
            </a:r>
            <a:endParaRPr lang="en-US" dirty="0">
              <a:solidFill>
                <a:schemeClr val="bg1"/>
              </a:solidFill>
            </a:endParaRPr>
          </a:p>
        </p:txBody>
      </p:sp>
    </p:spTree>
    <p:extLst>
      <p:ext uri="{BB962C8B-B14F-4D97-AF65-F5344CB8AC3E}">
        <p14:creationId xmlns:p14="http://schemas.microsoft.com/office/powerpoint/2010/main" val="273006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smtClean="0">
                <a:solidFill>
                  <a:schemeClr val="tx1"/>
                </a:solidFill>
              </a:rPr>
              <a:t>Azure </a:t>
            </a:r>
            <a:r>
              <a:rPr lang="en-US" sz="3921" smtClean="0">
                <a:solidFill>
                  <a:schemeClr val="tx1"/>
                </a:solidFill>
              </a:rPr>
              <a:t>Active Directory</a:t>
            </a:r>
            <a:endParaRPr lang="en-US" sz="3921" dirty="0">
              <a:solidFill>
                <a:schemeClr val="tx1"/>
              </a:solidFill>
            </a:endParaRPr>
          </a:p>
        </p:txBody>
      </p:sp>
      <p:grpSp>
        <p:nvGrpSpPr>
          <p:cNvPr id="182" name="Group 181"/>
          <p:cNvGrpSpPr/>
          <p:nvPr/>
        </p:nvGrpSpPr>
        <p:grpSpPr>
          <a:xfrm>
            <a:off x="2947583" y="1744223"/>
            <a:ext cx="5194218" cy="2421415"/>
            <a:chOff x="3384901" y="1919409"/>
            <a:chExt cx="5298373" cy="2469969"/>
          </a:xfrm>
        </p:grpSpPr>
        <p:sp>
          <p:nvSpPr>
            <p:cNvPr id="70" name="Freeform 128"/>
            <p:cNvSpPr>
              <a:spLocks noChangeAspect="1"/>
            </p:cNvSpPr>
            <p:nvPr/>
          </p:nvSpPr>
          <p:spPr bwMode="black">
            <a:xfrm>
              <a:off x="4491993" y="1919409"/>
              <a:ext cx="4191281"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3810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68" name="Freeform 128"/>
            <p:cNvSpPr>
              <a:spLocks noChangeAspect="1"/>
            </p:cNvSpPr>
            <p:nvPr/>
          </p:nvSpPr>
          <p:spPr bwMode="black">
            <a:xfrm>
              <a:off x="3384901" y="2074058"/>
              <a:ext cx="4191279"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3810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765" dirty="0">
                <a:solidFill>
                  <a:srgbClr val="505050"/>
                </a:solidFill>
              </a:endParaRPr>
            </a:p>
          </p:txBody>
        </p:sp>
      </p:grpSp>
      <p:sp>
        <p:nvSpPr>
          <p:cNvPr id="190" name="Freeform 189"/>
          <p:cNvSpPr/>
          <p:nvPr/>
        </p:nvSpPr>
        <p:spPr bwMode="auto">
          <a:xfrm>
            <a:off x="2704150" y="3048530"/>
            <a:ext cx="2503728" cy="83713"/>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175" name="Group 174"/>
          <p:cNvGrpSpPr/>
          <p:nvPr/>
        </p:nvGrpSpPr>
        <p:grpSpPr>
          <a:xfrm rot="900000">
            <a:off x="2996491" y="2634361"/>
            <a:ext cx="786164" cy="776330"/>
            <a:chOff x="3242937" y="2319398"/>
            <a:chExt cx="796924" cy="786956"/>
          </a:xfrm>
        </p:grpSpPr>
        <p:sp>
          <p:nvSpPr>
            <p:cNvPr id="174" name="Oval 173"/>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172"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nvGrpSpPr>
          <p:cNvPr id="13" name="Group 12"/>
          <p:cNvGrpSpPr/>
          <p:nvPr/>
        </p:nvGrpSpPr>
        <p:grpSpPr>
          <a:xfrm>
            <a:off x="4228854" y="5053777"/>
            <a:ext cx="2653417" cy="1512711"/>
            <a:chOff x="3063990" y="4892436"/>
            <a:chExt cx="2706624" cy="1543044"/>
          </a:xfrm>
        </p:grpSpPr>
        <p:sp>
          <p:nvSpPr>
            <p:cNvPr id="164" name="Rectangle 163"/>
            <p:cNvSpPr/>
            <p:nvPr/>
          </p:nvSpPr>
          <p:spPr bwMode="auto">
            <a:xfrm>
              <a:off x="3063990" y="4892436"/>
              <a:ext cx="2706624" cy="1543044"/>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78" name="TextBox 77"/>
            <p:cNvSpPr txBox="1"/>
            <p:nvPr/>
          </p:nvSpPr>
          <p:spPr>
            <a:xfrm>
              <a:off x="3366714" y="6154876"/>
              <a:ext cx="2106932" cy="193899"/>
            </a:xfrm>
            <a:prstGeom prst="rect">
              <a:avLst/>
            </a:prstGeom>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PCs and devices</a:t>
              </a:r>
            </a:p>
          </p:txBody>
        </p:sp>
        <p:sp>
          <p:nvSpPr>
            <p:cNvPr id="84" name="Freeform 27"/>
            <p:cNvSpPr>
              <a:spLocks noEditPoints="1"/>
            </p:cNvSpPr>
            <p:nvPr/>
          </p:nvSpPr>
          <p:spPr bwMode="auto">
            <a:xfrm>
              <a:off x="3788044"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166" name="Freeform 27"/>
            <p:cNvSpPr>
              <a:spLocks noEditPoints="1"/>
            </p:cNvSpPr>
            <p:nvPr/>
          </p:nvSpPr>
          <p:spPr bwMode="auto">
            <a:xfrm>
              <a:off x="5257762"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167" name="Freeform 27"/>
            <p:cNvSpPr>
              <a:spLocks noEditPoints="1"/>
            </p:cNvSpPr>
            <p:nvPr/>
          </p:nvSpPr>
          <p:spPr bwMode="auto">
            <a:xfrm>
              <a:off x="4559011"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pic>
          <p:nvPicPr>
            <p:cNvPr id="75" name="Picture 74"/>
            <p:cNvPicPr>
              <a:picLocks noChangeAspect="1"/>
            </p:cNvPicPr>
            <p:nvPr/>
          </p:nvPicPr>
          <p:blipFill rotWithShape="1">
            <a:blip r:embed="rId3" cstate="print">
              <a:extLst>
                <a:ext uri="{28A0092B-C50C-407E-A947-70E740481C1C}">
                  <a14:useLocalDpi xmlns:a14="http://schemas.microsoft.com/office/drawing/2010/main" val="0"/>
                </a:ext>
              </a:extLst>
            </a:blip>
            <a:srcRect t="1" r="1947" b="8924"/>
            <a:stretch/>
          </p:blipFill>
          <p:spPr>
            <a:xfrm>
              <a:off x="4315866" y="5335070"/>
              <a:ext cx="704088" cy="502920"/>
            </a:xfrm>
            <a:prstGeom prst="rect">
              <a:avLst/>
            </a:prstGeom>
          </p:spPr>
        </p:pic>
        <p:pic>
          <p:nvPicPr>
            <p:cNvPr id="108" name="Picture 10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222104" y="5466632"/>
              <a:ext cx="228600" cy="392115"/>
            </a:xfrm>
            <a:prstGeom prst="rect">
              <a:avLst/>
            </a:prstGeom>
          </p:spPr>
        </p:pic>
        <p:pic>
          <p:nvPicPr>
            <p:cNvPr id="110" name="Picture 10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716019" y="5331840"/>
              <a:ext cx="402472" cy="605833"/>
            </a:xfrm>
            <a:prstGeom prst="rect">
              <a:avLst/>
            </a:prstGeom>
          </p:spPr>
        </p:pic>
        <p:sp>
          <p:nvSpPr>
            <p:cNvPr id="129" name="Freeform 6"/>
            <p:cNvSpPr>
              <a:spLocks noEditPoints="1"/>
            </p:cNvSpPr>
            <p:nvPr/>
          </p:nvSpPr>
          <p:spPr bwMode="black">
            <a:xfrm>
              <a:off x="3360958"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sp>
        <p:nvSpPr>
          <p:cNvPr id="79" name="Freeform 78"/>
          <p:cNvSpPr/>
          <p:nvPr/>
        </p:nvSpPr>
        <p:spPr bwMode="auto">
          <a:xfrm flipH="1">
            <a:off x="8730750" y="2240358"/>
            <a:ext cx="177417" cy="1681988"/>
          </a:xfrm>
          <a:custGeom>
            <a:avLst/>
            <a:gdLst>
              <a:gd name="connsiteX0" fmla="*/ 38100 w 180975"/>
              <a:gd name="connsiteY0" fmla="*/ 0 h 1666875"/>
              <a:gd name="connsiteX1" fmla="*/ 180975 w 180975"/>
              <a:gd name="connsiteY1" fmla="*/ 0 h 1666875"/>
              <a:gd name="connsiteX2" fmla="*/ 180975 w 180975"/>
              <a:gd name="connsiteY2" fmla="*/ 1666875 h 1666875"/>
              <a:gd name="connsiteX3" fmla="*/ 0 w 180975"/>
              <a:gd name="connsiteY3" fmla="*/ 1666875 h 1666875"/>
            </a:gdLst>
            <a:ahLst/>
            <a:cxnLst>
              <a:cxn ang="0">
                <a:pos x="connsiteX0" y="connsiteY0"/>
              </a:cxn>
              <a:cxn ang="0">
                <a:pos x="connsiteX1" y="connsiteY1"/>
              </a:cxn>
              <a:cxn ang="0">
                <a:pos x="connsiteX2" y="connsiteY2"/>
              </a:cxn>
              <a:cxn ang="0">
                <a:pos x="connsiteX3" y="connsiteY3"/>
              </a:cxn>
            </a:cxnLst>
            <a:rect l="l" t="t" r="r" b="b"/>
            <a:pathLst>
              <a:path w="180975" h="1666875">
                <a:moveTo>
                  <a:pt x="38100" y="0"/>
                </a:moveTo>
                <a:lnTo>
                  <a:pt x="180975" y="0"/>
                </a:lnTo>
                <a:lnTo>
                  <a:pt x="180975" y="1666875"/>
                </a:lnTo>
                <a:lnTo>
                  <a:pt x="0" y="1666875"/>
                </a:lnTo>
              </a:path>
            </a:pathLst>
          </a:custGeom>
          <a:noFill/>
          <a:ln w="22225">
            <a:solidFill>
              <a:schemeClr val="accent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sp>
        <p:nvSpPr>
          <p:cNvPr id="80" name="Freeform 79"/>
          <p:cNvSpPr/>
          <p:nvPr/>
        </p:nvSpPr>
        <p:spPr bwMode="auto">
          <a:xfrm flipH="1" flipV="1">
            <a:off x="6195874" y="3177570"/>
            <a:ext cx="2420347" cy="6452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sp>
        <p:nvSpPr>
          <p:cNvPr id="85" name="Freeform 84"/>
          <p:cNvSpPr/>
          <p:nvPr/>
        </p:nvSpPr>
        <p:spPr bwMode="auto">
          <a:xfrm flipH="1" flipV="1">
            <a:off x="5976317" y="3006002"/>
            <a:ext cx="2689274" cy="103735"/>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18" name="Group 17"/>
          <p:cNvGrpSpPr/>
          <p:nvPr/>
        </p:nvGrpSpPr>
        <p:grpSpPr>
          <a:xfrm>
            <a:off x="8916238" y="1256545"/>
            <a:ext cx="2723905" cy="3725473"/>
            <a:chOff x="9095026" y="1141545"/>
            <a:chExt cx="2778525" cy="3800176"/>
          </a:xfrm>
        </p:grpSpPr>
        <p:sp>
          <p:nvSpPr>
            <p:cNvPr id="126" name="Rectangle 125"/>
            <p:cNvSpPr/>
            <p:nvPr/>
          </p:nvSpPr>
          <p:spPr bwMode="auto">
            <a:xfrm>
              <a:off x="9095026" y="1141545"/>
              <a:ext cx="2778525" cy="1823211"/>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95" name="Freeform 128"/>
            <p:cNvSpPr>
              <a:spLocks noChangeAspect="1"/>
            </p:cNvSpPr>
            <p:nvPr/>
          </p:nvSpPr>
          <p:spPr bwMode="black">
            <a:xfrm>
              <a:off x="9174813" y="1235154"/>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5715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372">
                <a:solidFill>
                  <a:srgbClr val="505050"/>
                </a:solidFill>
              </a:endParaRPr>
            </a:p>
          </p:txBody>
        </p:sp>
        <p:sp>
          <p:nvSpPr>
            <p:cNvPr id="127" name="Rectangle 126"/>
            <p:cNvSpPr/>
            <p:nvPr/>
          </p:nvSpPr>
          <p:spPr bwMode="auto">
            <a:xfrm>
              <a:off x="9095026" y="3062993"/>
              <a:ext cx="2778525" cy="1878728"/>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67" name="TextBox 66"/>
            <p:cNvSpPr txBox="1"/>
            <p:nvPr/>
          </p:nvSpPr>
          <p:spPr>
            <a:xfrm>
              <a:off x="9606056" y="2720319"/>
              <a:ext cx="1885342" cy="193899"/>
            </a:xfrm>
            <a:prstGeom prst="rect">
              <a:avLst/>
            </a:prstGeom>
            <a:noFill/>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Microsoft apps</a:t>
              </a:r>
            </a:p>
          </p:txBody>
        </p:sp>
        <p:sp>
          <p:nvSpPr>
            <p:cNvPr id="71" name="TextBox 70"/>
            <p:cNvSpPr txBox="1"/>
            <p:nvPr/>
          </p:nvSpPr>
          <p:spPr>
            <a:xfrm>
              <a:off x="9390366" y="4699638"/>
              <a:ext cx="2106932" cy="193899"/>
            </a:xfrm>
            <a:prstGeom prst="rect">
              <a:avLst/>
            </a:prstGeom>
            <a:noFill/>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Non-MS cloud-based apps</a:t>
              </a:r>
            </a:p>
          </p:txBody>
        </p:sp>
        <p:sp>
          <p:nvSpPr>
            <p:cNvPr id="76" name="Freeform 128"/>
            <p:cNvSpPr>
              <a:spLocks noChangeAspect="1"/>
            </p:cNvSpPr>
            <p:nvPr/>
          </p:nvSpPr>
          <p:spPr bwMode="black">
            <a:xfrm>
              <a:off x="9174813" y="3178567"/>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5715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372">
                <a:solidFill>
                  <a:srgbClr val="505050"/>
                </a:solidFill>
              </a:endParaRPr>
            </a:p>
          </p:txBody>
        </p:sp>
        <p:sp>
          <p:nvSpPr>
            <p:cNvPr id="147" name="TextBox 146"/>
            <p:cNvSpPr txBox="1"/>
            <p:nvPr/>
          </p:nvSpPr>
          <p:spPr>
            <a:xfrm>
              <a:off x="9450055" y="4223198"/>
              <a:ext cx="1195386" cy="258532"/>
            </a:xfrm>
            <a:prstGeom prst="rect">
              <a:avLst/>
            </a:prstGeom>
            <a:noFill/>
          </p:spPr>
          <p:txBody>
            <a:bodyPr wrap="square" lIns="0" tIns="0" rIns="0" bIns="0" rtlCol="0">
              <a:spAutoFit/>
            </a:bodyPr>
            <a:lstStyle/>
            <a:p>
              <a:pPr algn="ctr" defTabSz="1218550">
                <a:lnSpc>
                  <a:spcPct val="80000"/>
                </a:lnSpc>
                <a:buSzPct val="80000"/>
              </a:pPr>
              <a:r>
                <a:rPr lang="en-US" sz="1029" dirty="0">
                  <a:gradFill>
                    <a:gsLst>
                      <a:gs pos="11250">
                        <a:srgbClr val="EFEFEF">
                          <a:lumMod val="50000"/>
                        </a:srgbClr>
                      </a:gs>
                      <a:gs pos="34000">
                        <a:srgbClr val="EFEFEF">
                          <a:lumMod val="50000"/>
                        </a:srgbClr>
                      </a:gs>
                    </a:gsLst>
                    <a:lin ang="5400000" scaled="0"/>
                  </a:gradFill>
                </a:rPr>
                <a:t>Custom </a:t>
              </a:r>
              <a:br>
                <a:rPr lang="en-US" sz="1029" dirty="0">
                  <a:gradFill>
                    <a:gsLst>
                      <a:gs pos="11250">
                        <a:srgbClr val="EFEFEF">
                          <a:lumMod val="50000"/>
                        </a:srgbClr>
                      </a:gs>
                      <a:gs pos="34000">
                        <a:srgbClr val="EFEFEF">
                          <a:lumMod val="50000"/>
                        </a:srgbClr>
                      </a:gs>
                    </a:gsLst>
                    <a:lin ang="5400000" scaled="0"/>
                  </a:gradFill>
                </a:rPr>
              </a:br>
              <a:r>
                <a:rPr lang="en-US" sz="1029" dirty="0">
                  <a:gradFill>
                    <a:gsLst>
                      <a:gs pos="11250">
                        <a:srgbClr val="EFEFEF">
                          <a:lumMod val="50000"/>
                        </a:srgbClr>
                      </a:gs>
                      <a:gs pos="34000">
                        <a:srgbClr val="EFEFEF">
                          <a:lumMod val="50000"/>
                        </a:srgbClr>
                      </a:gs>
                    </a:gsLst>
                    <a:lin ang="5400000" scaled="0"/>
                  </a:gradFill>
                </a:rPr>
                <a:t>LOB apps</a:t>
              </a:r>
            </a:p>
          </p:txBody>
        </p:sp>
        <p:sp>
          <p:nvSpPr>
            <p:cNvPr id="54" name="Rectangle 53"/>
            <p:cNvSpPr/>
            <p:nvPr/>
          </p:nvSpPr>
          <p:spPr bwMode="auto">
            <a:xfrm>
              <a:off x="9601293" y="3888550"/>
              <a:ext cx="845289" cy="629457"/>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568" spc="-49" dirty="0">
                <a:gradFill>
                  <a:gsLst>
                    <a:gs pos="1250">
                      <a:srgbClr val="EFEFEF"/>
                    </a:gs>
                    <a:gs pos="10417">
                      <a:srgbClr val="EFEFEF"/>
                    </a:gs>
                  </a:gsLst>
                  <a:lin ang="5400000" scaled="0"/>
                </a:gradFill>
              </a:endParaRPr>
            </a:p>
          </p:txBody>
        </p:sp>
        <p:grpSp>
          <p:nvGrpSpPr>
            <p:cNvPr id="17" name="Group 16"/>
            <p:cNvGrpSpPr/>
            <p:nvPr/>
          </p:nvGrpSpPr>
          <p:grpSpPr>
            <a:xfrm>
              <a:off x="9688017" y="1806886"/>
              <a:ext cx="1889705" cy="774530"/>
              <a:chOff x="9872235" y="1501354"/>
              <a:chExt cx="2631523" cy="1078578"/>
            </a:xfrm>
          </p:grpSpPr>
          <p:pic>
            <p:nvPicPr>
              <p:cNvPr id="14" name="Picture 13"/>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041425" y="1501354"/>
                <a:ext cx="2462333" cy="284679"/>
              </a:xfrm>
              <a:prstGeom prst="rect">
                <a:avLst/>
              </a:prstGeom>
            </p:spPr>
          </p:pic>
          <p:pic>
            <p:nvPicPr>
              <p:cNvPr id="15" name="Picture 14"/>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904285" y="1711122"/>
                <a:ext cx="1545751" cy="535444"/>
              </a:xfrm>
              <a:prstGeom prst="rect">
                <a:avLst/>
              </a:prstGeom>
            </p:spPr>
          </p:pic>
          <p:pic>
            <p:nvPicPr>
              <p:cNvPr id="16" name="Picture 15"/>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72235" y="2038806"/>
                <a:ext cx="2138523" cy="541126"/>
              </a:xfrm>
              <a:prstGeom prst="rect">
                <a:avLst/>
              </a:prstGeom>
            </p:spPr>
          </p:pic>
        </p:grpSp>
        <p:grpSp>
          <p:nvGrpSpPr>
            <p:cNvPr id="11" name="Group 10"/>
            <p:cNvGrpSpPr/>
            <p:nvPr/>
          </p:nvGrpSpPr>
          <p:grpSpPr>
            <a:xfrm>
              <a:off x="9666829" y="3928967"/>
              <a:ext cx="717510" cy="308948"/>
              <a:chOff x="3096005" y="909698"/>
              <a:chExt cx="6564589" cy="2826597"/>
            </a:xfrm>
          </p:grpSpPr>
          <p:pic>
            <p:nvPicPr>
              <p:cNvPr id="23" name="Picture 2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096005" y="975535"/>
                <a:ext cx="3972212" cy="1212861"/>
              </a:xfrm>
              <a:prstGeom prst="rect">
                <a:avLst/>
              </a:prstGeom>
            </p:spPr>
          </p:pic>
          <p:pic>
            <p:nvPicPr>
              <p:cNvPr id="61" name="Picture 60"/>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096005" y="2181010"/>
                <a:ext cx="3972212" cy="1235323"/>
              </a:xfrm>
              <a:prstGeom prst="rect">
                <a:avLst/>
              </a:prstGeom>
            </p:spPr>
          </p:pic>
          <p:pic>
            <p:nvPicPr>
              <p:cNvPr id="63" name="Picture 62"/>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7068217" y="909698"/>
                <a:ext cx="2592377" cy="2826597"/>
              </a:xfrm>
              <a:prstGeom prst="rect">
                <a:avLst/>
              </a:prstGeom>
            </p:spPr>
          </p:pic>
          <p:sp>
            <p:nvSpPr>
              <p:cNvPr id="10" name="Rectangle 9"/>
              <p:cNvSpPr/>
              <p:nvPr/>
            </p:nvSpPr>
            <p:spPr bwMode="auto">
              <a:xfrm>
                <a:off x="7564694" y="1703145"/>
                <a:ext cx="2041371" cy="16777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8" name="Freeform 5"/>
              <p:cNvSpPr>
                <a:spLocks noEditPoints="1"/>
              </p:cNvSpPr>
              <p:nvPr/>
            </p:nvSpPr>
            <p:spPr bwMode="auto">
              <a:xfrm>
                <a:off x="7710110" y="1628351"/>
                <a:ext cx="1389295" cy="1389291"/>
              </a:xfrm>
              <a:custGeom>
                <a:avLst/>
                <a:gdLst>
                  <a:gd name="T0" fmla="*/ 306 w 865"/>
                  <a:gd name="T1" fmla="*/ 521 h 865"/>
                  <a:gd name="T2" fmla="*/ 269 w 865"/>
                  <a:gd name="T3" fmla="*/ 550 h 865"/>
                  <a:gd name="T4" fmla="*/ 90 w 865"/>
                  <a:gd name="T5" fmla="*/ 689 h 865"/>
                  <a:gd name="T6" fmla="*/ 82 w 865"/>
                  <a:gd name="T7" fmla="*/ 690 h 865"/>
                  <a:gd name="T8" fmla="*/ 4 w 865"/>
                  <a:gd name="T9" fmla="*/ 651 h 865"/>
                  <a:gd name="T10" fmla="*/ 0 w 865"/>
                  <a:gd name="T11" fmla="*/ 644 h 865"/>
                  <a:gd name="T12" fmla="*/ 0 w 865"/>
                  <a:gd name="T13" fmla="*/ 221 h 865"/>
                  <a:gd name="T14" fmla="*/ 4 w 865"/>
                  <a:gd name="T15" fmla="*/ 214 h 865"/>
                  <a:gd name="T16" fmla="*/ 82 w 865"/>
                  <a:gd name="T17" fmla="*/ 175 h 865"/>
                  <a:gd name="T18" fmla="*/ 90 w 865"/>
                  <a:gd name="T19" fmla="*/ 176 h 865"/>
                  <a:gd name="T20" fmla="*/ 302 w 865"/>
                  <a:gd name="T21" fmla="*/ 340 h 865"/>
                  <a:gd name="T22" fmla="*/ 306 w 865"/>
                  <a:gd name="T23" fmla="*/ 343 h 865"/>
                  <a:gd name="T24" fmla="*/ 310 w 865"/>
                  <a:gd name="T25" fmla="*/ 339 h 865"/>
                  <a:gd name="T26" fmla="*/ 644 w 865"/>
                  <a:gd name="T27" fmla="*/ 4 h 865"/>
                  <a:gd name="T28" fmla="*/ 653 w 865"/>
                  <a:gd name="T29" fmla="*/ 2 h 865"/>
                  <a:gd name="T30" fmla="*/ 861 w 865"/>
                  <a:gd name="T31" fmla="*/ 85 h 865"/>
                  <a:gd name="T32" fmla="*/ 865 w 865"/>
                  <a:gd name="T33" fmla="*/ 91 h 865"/>
                  <a:gd name="T34" fmla="*/ 865 w 865"/>
                  <a:gd name="T35" fmla="*/ 774 h 865"/>
                  <a:gd name="T36" fmla="*/ 861 w 865"/>
                  <a:gd name="T37" fmla="*/ 780 h 865"/>
                  <a:gd name="T38" fmla="*/ 652 w 865"/>
                  <a:gd name="T39" fmla="*/ 864 h 865"/>
                  <a:gd name="T40" fmla="*/ 644 w 865"/>
                  <a:gd name="T41" fmla="*/ 861 h 865"/>
                  <a:gd name="T42" fmla="*/ 310 w 865"/>
                  <a:gd name="T43" fmla="*/ 526 h 865"/>
                  <a:gd name="T44" fmla="*/ 306 w 865"/>
                  <a:gd name="T45" fmla="*/ 521 h 865"/>
                  <a:gd name="T46" fmla="*/ 420 w 865"/>
                  <a:gd name="T47" fmla="*/ 432 h 865"/>
                  <a:gd name="T48" fmla="*/ 648 w 865"/>
                  <a:gd name="T49" fmla="*/ 610 h 865"/>
                  <a:gd name="T50" fmla="*/ 648 w 865"/>
                  <a:gd name="T51" fmla="*/ 255 h 865"/>
                  <a:gd name="T52" fmla="*/ 420 w 865"/>
                  <a:gd name="T53" fmla="*/ 432 h 865"/>
                  <a:gd name="T54" fmla="*/ 87 w 865"/>
                  <a:gd name="T55" fmla="*/ 560 h 865"/>
                  <a:gd name="T56" fmla="*/ 214 w 865"/>
                  <a:gd name="T57" fmla="*/ 432 h 865"/>
                  <a:gd name="T58" fmla="*/ 87 w 865"/>
                  <a:gd name="T59" fmla="*/ 305 h 865"/>
                  <a:gd name="T60" fmla="*/ 87 w 865"/>
                  <a:gd name="T61" fmla="*/ 56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5">
                    <a:moveTo>
                      <a:pt x="306" y="521"/>
                    </a:moveTo>
                    <a:cubicBezTo>
                      <a:pt x="293" y="531"/>
                      <a:pt x="281" y="540"/>
                      <a:pt x="269" y="550"/>
                    </a:cubicBezTo>
                    <a:cubicBezTo>
                      <a:pt x="210" y="596"/>
                      <a:pt x="150" y="642"/>
                      <a:pt x="90" y="689"/>
                    </a:cubicBezTo>
                    <a:cubicBezTo>
                      <a:pt x="87" y="691"/>
                      <a:pt x="85" y="692"/>
                      <a:pt x="82" y="690"/>
                    </a:cubicBezTo>
                    <a:cubicBezTo>
                      <a:pt x="56" y="677"/>
                      <a:pt x="30" y="664"/>
                      <a:pt x="4" y="651"/>
                    </a:cubicBezTo>
                    <a:cubicBezTo>
                      <a:pt x="1" y="649"/>
                      <a:pt x="0" y="647"/>
                      <a:pt x="0" y="644"/>
                    </a:cubicBezTo>
                    <a:cubicBezTo>
                      <a:pt x="0" y="503"/>
                      <a:pt x="0" y="362"/>
                      <a:pt x="0" y="221"/>
                    </a:cubicBezTo>
                    <a:cubicBezTo>
                      <a:pt x="0" y="217"/>
                      <a:pt x="1" y="216"/>
                      <a:pt x="4" y="214"/>
                    </a:cubicBezTo>
                    <a:cubicBezTo>
                      <a:pt x="30" y="201"/>
                      <a:pt x="56" y="188"/>
                      <a:pt x="82" y="175"/>
                    </a:cubicBezTo>
                    <a:cubicBezTo>
                      <a:pt x="85" y="173"/>
                      <a:pt x="88" y="174"/>
                      <a:pt x="90" y="176"/>
                    </a:cubicBezTo>
                    <a:cubicBezTo>
                      <a:pt x="161" y="231"/>
                      <a:pt x="231" y="286"/>
                      <a:pt x="302" y="340"/>
                    </a:cubicBezTo>
                    <a:cubicBezTo>
                      <a:pt x="303" y="341"/>
                      <a:pt x="304" y="342"/>
                      <a:pt x="306" y="343"/>
                    </a:cubicBezTo>
                    <a:cubicBezTo>
                      <a:pt x="307" y="342"/>
                      <a:pt x="308" y="340"/>
                      <a:pt x="310" y="339"/>
                    </a:cubicBezTo>
                    <a:cubicBezTo>
                      <a:pt x="421" y="227"/>
                      <a:pt x="533" y="115"/>
                      <a:pt x="644" y="4"/>
                    </a:cubicBezTo>
                    <a:cubicBezTo>
                      <a:pt x="647" y="1"/>
                      <a:pt x="650" y="0"/>
                      <a:pt x="653" y="2"/>
                    </a:cubicBezTo>
                    <a:cubicBezTo>
                      <a:pt x="722" y="30"/>
                      <a:pt x="792" y="57"/>
                      <a:pt x="861" y="85"/>
                    </a:cubicBezTo>
                    <a:cubicBezTo>
                      <a:pt x="864" y="86"/>
                      <a:pt x="865" y="88"/>
                      <a:pt x="865" y="91"/>
                    </a:cubicBezTo>
                    <a:cubicBezTo>
                      <a:pt x="864" y="319"/>
                      <a:pt x="864" y="546"/>
                      <a:pt x="865" y="774"/>
                    </a:cubicBezTo>
                    <a:cubicBezTo>
                      <a:pt x="865" y="778"/>
                      <a:pt x="864" y="779"/>
                      <a:pt x="861" y="780"/>
                    </a:cubicBezTo>
                    <a:cubicBezTo>
                      <a:pt x="791" y="808"/>
                      <a:pt x="721" y="836"/>
                      <a:pt x="652" y="864"/>
                    </a:cubicBezTo>
                    <a:cubicBezTo>
                      <a:pt x="648" y="865"/>
                      <a:pt x="647" y="863"/>
                      <a:pt x="644" y="861"/>
                    </a:cubicBezTo>
                    <a:cubicBezTo>
                      <a:pt x="533" y="750"/>
                      <a:pt x="421" y="638"/>
                      <a:pt x="310" y="526"/>
                    </a:cubicBezTo>
                    <a:cubicBezTo>
                      <a:pt x="308" y="525"/>
                      <a:pt x="307" y="523"/>
                      <a:pt x="306" y="521"/>
                    </a:cubicBezTo>
                    <a:close/>
                    <a:moveTo>
                      <a:pt x="420" y="432"/>
                    </a:moveTo>
                    <a:cubicBezTo>
                      <a:pt x="496" y="492"/>
                      <a:pt x="572" y="551"/>
                      <a:pt x="648" y="610"/>
                    </a:cubicBezTo>
                    <a:cubicBezTo>
                      <a:pt x="648" y="491"/>
                      <a:pt x="648" y="374"/>
                      <a:pt x="648" y="255"/>
                    </a:cubicBezTo>
                    <a:cubicBezTo>
                      <a:pt x="572" y="314"/>
                      <a:pt x="496" y="373"/>
                      <a:pt x="420" y="432"/>
                    </a:cubicBezTo>
                    <a:close/>
                    <a:moveTo>
                      <a:pt x="87" y="560"/>
                    </a:moveTo>
                    <a:cubicBezTo>
                      <a:pt x="130" y="517"/>
                      <a:pt x="172" y="474"/>
                      <a:pt x="214" y="432"/>
                    </a:cubicBezTo>
                    <a:cubicBezTo>
                      <a:pt x="172" y="390"/>
                      <a:pt x="129" y="348"/>
                      <a:pt x="87" y="305"/>
                    </a:cubicBezTo>
                    <a:cubicBezTo>
                      <a:pt x="87" y="390"/>
                      <a:pt x="87" y="475"/>
                      <a:pt x="87" y="560"/>
                    </a:cubicBezTo>
                    <a:close/>
                  </a:path>
                </a:pathLst>
              </a:custGeom>
              <a:solidFill>
                <a:srgbClr val="2C9AC7"/>
              </a:solidFill>
              <a:ln>
                <a:noFill/>
              </a:ln>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grpSp>
        <p:sp>
          <p:nvSpPr>
            <p:cNvPr id="72" name="TextBox 71"/>
            <p:cNvSpPr txBox="1"/>
            <p:nvPr/>
          </p:nvSpPr>
          <p:spPr>
            <a:xfrm>
              <a:off x="10350422" y="4223198"/>
              <a:ext cx="1195386" cy="258532"/>
            </a:xfrm>
            <a:prstGeom prst="rect">
              <a:avLst/>
            </a:prstGeom>
            <a:noFill/>
          </p:spPr>
          <p:txBody>
            <a:bodyPr wrap="square" lIns="0" tIns="0" rIns="0" bIns="0" rtlCol="0">
              <a:spAutoFit/>
            </a:bodyPr>
            <a:lstStyle/>
            <a:p>
              <a:pPr algn="ctr" defTabSz="1218550">
                <a:lnSpc>
                  <a:spcPct val="80000"/>
                </a:lnSpc>
                <a:buSzPct val="80000"/>
              </a:pPr>
              <a:r>
                <a:rPr lang="en-US" sz="1029" dirty="0">
                  <a:gradFill>
                    <a:gsLst>
                      <a:gs pos="11250">
                        <a:srgbClr val="EFEFEF">
                          <a:lumMod val="50000"/>
                        </a:srgbClr>
                      </a:gs>
                      <a:gs pos="34000">
                        <a:srgbClr val="EFEFEF">
                          <a:lumMod val="50000"/>
                        </a:srgbClr>
                      </a:gs>
                    </a:gsLst>
                    <a:lin ang="5400000" scaled="0"/>
                  </a:gradFill>
                </a:rPr>
                <a:t>ISV/CSV</a:t>
              </a:r>
              <a:br>
                <a:rPr lang="en-US" sz="1029" dirty="0">
                  <a:gradFill>
                    <a:gsLst>
                      <a:gs pos="11250">
                        <a:srgbClr val="EFEFEF">
                          <a:lumMod val="50000"/>
                        </a:srgbClr>
                      </a:gs>
                      <a:gs pos="34000">
                        <a:srgbClr val="EFEFEF">
                          <a:lumMod val="50000"/>
                        </a:srgbClr>
                      </a:gs>
                    </a:gsLst>
                    <a:lin ang="5400000" scaled="0"/>
                  </a:gradFill>
                </a:rPr>
              </a:br>
              <a:r>
                <a:rPr lang="en-US" sz="1029" dirty="0">
                  <a:gradFill>
                    <a:gsLst>
                      <a:gs pos="11250">
                        <a:srgbClr val="EFEFEF">
                          <a:lumMod val="50000"/>
                        </a:srgbClr>
                      </a:gs>
                      <a:gs pos="34000">
                        <a:srgbClr val="EFEFEF">
                          <a:lumMod val="50000"/>
                        </a:srgbClr>
                      </a:gs>
                    </a:gsLst>
                    <a:lin ang="5400000" scaled="0"/>
                  </a:gradFill>
                </a:rPr>
                <a:t>apps</a:t>
              </a:r>
            </a:p>
          </p:txBody>
        </p:sp>
        <p:sp>
          <p:nvSpPr>
            <p:cNvPr id="73" name="Rectangle 72"/>
            <p:cNvSpPr/>
            <p:nvPr/>
          </p:nvSpPr>
          <p:spPr bwMode="auto">
            <a:xfrm>
              <a:off x="10501660" y="3888550"/>
              <a:ext cx="845289" cy="629457"/>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568" spc="-49" dirty="0">
                <a:gradFill>
                  <a:gsLst>
                    <a:gs pos="1250">
                      <a:srgbClr val="EFEFEF"/>
                    </a:gs>
                    <a:gs pos="10417">
                      <a:srgbClr val="EFEFEF"/>
                    </a:gs>
                  </a:gsLst>
                  <a:lin ang="5400000" scaled="0"/>
                </a:gradFill>
              </a:endParaRPr>
            </a:p>
          </p:txBody>
        </p:sp>
        <p:grpSp>
          <p:nvGrpSpPr>
            <p:cNvPr id="74" name="Group 73"/>
            <p:cNvGrpSpPr/>
            <p:nvPr/>
          </p:nvGrpSpPr>
          <p:grpSpPr>
            <a:xfrm>
              <a:off x="10567196" y="3913360"/>
              <a:ext cx="712748" cy="299972"/>
              <a:chOff x="3096005" y="766908"/>
              <a:chExt cx="6521021" cy="2744475"/>
            </a:xfrm>
          </p:grpSpPr>
          <p:pic>
            <p:nvPicPr>
              <p:cNvPr id="77" name="Picture 76"/>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096005" y="975535"/>
                <a:ext cx="3972212" cy="1212861"/>
              </a:xfrm>
              <a:prstGeom prst="rect">
                <a:avLst/>
              </a:prstGeom>
            </p:spPr>
          </p:pic>
          <p:pic>
            <p:nvPicPr>
              <p:cNvPr id="88" name="Picture 87"/>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096005" y="2181010"/>
                <a:ext cx="3972212" cy="1235323"/>
              </a:xfrm>
              <a:prstGeom prst="rect">
                <a:avLst/>
              </a:prstGeom>
            </p:spPr>
          </p:pic>
          <p:pic>
            <p:nvPicPr>
              <p:cNvPr id="96" name="Picture 95"/>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7099964" y="766908"/>
                <a:ext cx="2517062" cy="2744475"/>
              </a:xfrm>
              <a:prstGeom prst="rect">
                <a:avLst/>
              </a:prstGeom>
            </p:spPr>
          </p:pic>
          <p:sp>
            <p:nvSpPr>
              <p:cNvPr id="97" name="Rectangle 96"/>
              <p:cNvSpPr/>
              <p:nvPr/>
            </p:nvSpPr>
            <p:spPr bwMode="auto">
              <a:xfrm>
                <a:off x="7572142" y="1488626"/>
                <a:ext cx="1747483" cy="1671651"/>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98" name="Freeform 5"/>
              <p:cNvSpPr>
                <a:spLocks noEditPoints="1"/>
              </p:cNvSpPr>
              <p:nvPr/>
            </p:nvSpPr>
            <p:spPr bwMode="auto">
              <a:xfrm>
                <a:off x="7667814" y="1606137"/>
                <a:ext cx="1372177" cy="1372173"/>
              </a:xfrm>
              <a:custGeom>
                <a:avLst/>
                <a:gdLst>
                  <a:gd name="T0" fmla="*/ 306 w 865"/>
                  <a:gd name="T1" fmla="*/ 521 h 865"/>
                  <a:gd name="T2" fmla="*/ 269 w 865"/>
                  <a:gd name="T3" fmla="*/ 550 h 865"/>
                  <a:gd name="T4" fmla="*/ 90 w 865"/>
                  <a:gd name="T5" fmla="*/ 689 h 865"/>
                  <a:gd name="T6" fmla="*/ 82 w 865"/>
                  <a:gd name="T7" fmla="*/ 690 h 865"/>
                  <a:gd name="T8" fmla="*/ 4 w 865"/>
                  <a:gd name="T9" fmla="*/ 651 h 865"/>
                  <a:gd name="T10" fmla="*/ 0 w 865"/>
                  <a:gd name="T11" fmla="*/ 644 h 865"/>
                  <a:gd name="T12" fmla="*/ 0 w 865"/>
                  <a:gd name="T13" fmla="*/ 221 h 865"/>
                  <a:gd name="T14" fmla="*/ 4 w 865"/>
                  <a:gd name="T15" fmla="*/ 214 h 865"/>
                  <a:gd name="T16" fmla="*/ 82 w 865"/>
                  <a:gd name="T17" fmla="*/ 175 h 865"/>
                  <a:gd name="T18" fmla="*/ 90 w 865"/>
                  <a:gd name="T19" fmla="*/ 176 h 865"/>
                  <a:gd name="T20" fmla="*/ 302 w 865"/>
                  <a:gd name="T21" fmla="*/ 340 h 865"/>
                  <a:gd name="T22" fmla="*/ 306 w 865"/>
                  <a:gd name="T23" fmla="*/ 343 h 865"/>
                  <a:gd name="T24" fmla="*/ 310 w 865"/>
                  <a:gd name="T25" fmla="*/ 339 h 865"/>
                  <a:gd name="T26" fmla="*/ 644 w 865"/>
                  <a:gd name="T27" fmla="*/ 4 h 865"/>
                  <a:gd name="T28" fmla="*/ 653 w 865"/>
                  <a:gd name="T29" fmla="*/ 2 h 865"/>
                  <a:gd name="T30" fmla="*/ 861 w 865"/>
                  <a:gd name="T31" fmla="*/ 85 h 865"/>
                  <a:gd name="T32" fmla="*/ 865 w 865"/>
                  <a:gd name="T33" fmla="*/ 91 h 865"/>
                  <a:gd name="T34" fmla="*/ 865 w 865"/>
                  <a:gd name="T35" fmla="*/ 774 h 865"/>
                  <a:gd name="T36" fmla="*/ 861 w 865"/>
                  <a:gd name="T37" fmla="*/ 780 h 865"/>
                  <a:gd name="T38" fmla="*/ 652 w 865"/>
                  <a:gd name="T39" fmla="*/ 864 h 865"/>
                  <a:gd name="T40" fmla="*/ 644 w 865"/>
                  <a:gd name="T41" fmla="*/ 861 h 865"/>
                  <a:gd name="T42" fmla="*/ 310 w 865"/>
                  <a:gd name="T43" fmla="*/ 526 h 865"/>
                  <a:gd name="T44" fmla="*/ 306 w 865"/>
                  <a:gd name="T45" fmla="*/ 521 h 865"/>
                  <a:gd name="T46" fmla="*/ 420 w 865"/>
                  <a:gd name="T47" fmla="*/ 432 h 865"/>
                  <a:gd name="T48" fmla="*/ 648 w 865"/>
                  <a:gd name="T49" fmla="*/ 610 h 865"/>
                  <a:gd name="T50" fmla="*/ 648 w 865"/>
                  <a:gd name="T51" fmla="*/ 255 h 865"/>
                  <a:gd name="T52" fmla="*/ 420 w 865"/>
                  <a:gd name="T53" fmla="*/ 432 h 865"/>
                  <a:gd name="T54" fmla="*/ 87 w 865"/>
                  <a:gd name="T55" fmla="*/ 560 h 865"/>
                  <a:gd name="T56" fmla="*/ 214 w 865"/>
                  <a:gd name="T57" fmla="*/ 432 h 865"/>
                  <a:gd name="T58" fmla="*/ 87 w 865"/>
                  <a:gd name="T59" fmla="*/ 305 h 865"/>
                  <a:gd name="T60" fmla="*/ 87 w 865"/>
                  <a:gd name="T61" fmla="*/ 56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5">
                    <a:moveTo>
                      <a:pt x="306" y="521"/>
                    </a:moveTo>
                    <a:cubicBezTo>
                      <a:pt x="293" y="531"/>
                      <a:pt x="281" y="540"/>
                      <a:pt x="269" y="550"/>
                    </a:cubicBezTo>
                    <a:cubicBezTo>
                      <a:pt x="210" y="596"/>
                      <a:pt x="150" y="642"/>
                      <a:pt x="90" y="689"/>
                    </a:cubicBezTo>
                    <a:cubicBezTo>
                      <a:pt x="87" y="691"/>
                      <a:pt x="85" y="692"/>
                      <a:pt x="82" y="690"/>
                    </a:cubicBezTo>
                    <a:cubicBezTo>
                      <a:pt x="56" y="677"/>
                      <a:pt x="30" y="664"/>
                      <a:pt x="4" y="651"/>
                    </a:cubicBezTo>
                    <a:cubicBezTo>
                      <a:pt x="1" y="649"/>
                      <a:pt x="0" y="647"/>
                      <a:pt x="0" y="644"/>
                    </a:cubicBezTo>
                    <a:cubicBezTo>
                      <a:pt x="0" y="503"/>
                      <a:pt x="0" y="362"/>
                      <a:pt x="0" y="221"/>
                    </a:cubicBezTo>
                    <a:cubicBezTo>
                      <a:pt x="0" y="217"/>
                      <a:pt x="1" y="216"/>
                      <a:pt x="4" y="214"/>
                    </a:cubicBezTo>
                    <a:cubicBezTo>
                      <a:pt x="30" y="201"/>
                      <a:pt x="56" y="188"/>
                      <a:pt x="82" y="175"/>
                    </a:cubicBezTo>
                    <a:cubicBezTo>
                      <a:pt x="85" y="173"/>
                      <a:pt x="88" y="174"/>
                      <a:pt x="90" y="176"/>
                    </a:cubicBezTo>
                    <a:cubicBezTo>
                      <a:pt x="161" y="231"/>
                      <a:pt x="231" y="286"/>
                      <a:pt x="302" y="340"/>
                    </a:cubicBezTo>
                    <a:cubicBezTo>
                      <a:pt x="303" y="341"/>
                      <a:pt x="304" y="342"/>
                      <a:pt x="306" y="343"/>
                    </a:cubicBezTo>
                    <a:cubicBezTo>
                      <a:pt x="307" y="342"/>
                      <a:pt x="308" y="340"/>
                      <a:pt x="310" y="339"/>
                    </a:cubicBezTo>
                    <a:cubicBezTo>
                      <a:pt x="421" y="227"/>
                      <a:pt x="533" y="115"/>
                      <a:pt x="644" y="4"/>
                    </a:cubicBezTo>
                    <a:cubicBezTo>
                      <a:pt x="647" y="1"/>
                      <a:pt x="650" y="0"/>
                      <a:pt x="653" y="2"/>
                    </a:cubicBezTo>
                    <a:cubicBezTo>
                      <a:pt x="722" y="30"/>
                      <a:pt x="792" y="57"/>
                      <a:pt x="861" y="85"/>
                    </a:cubicBezTo>
                    <a:cubicBezTo>
                      <a:pt x="864" y="86"/>
                      <a:pt x="865" y="88"/>
                      <a:pt x="865" y="91"/>
                    </a:cubicBezTo>
                    <a:cubicBezTo>
                      <a:pt x="864" y="319"/>
                      <a:pt x="864" y="546"/>
                      <a:pt x="865" y="774"/>
                    </a:cubicBezTo>
                    <a:cubicBezTo>
                      <a:pt x="865" y="778"/>
                      <a:pt x="864" y="779"/>
                      <a:pt x="861" y="780"/>
                    </a:cubicBezTo>
                    <a:cubicBezTo>
                      <a:pt x="791" y="808"/>
                      <a:pt x="721" y="836"/>
                      <a:pt x="652" y="864"/>
                    </a:cubicBezTo>
                    <a:cubicBezTo>
                      <a:pt x="648" y="865"/>
                      <a:pt x="647" y="863"/>
                      <a:pt x="644" y="861"/>
                    </a:cubicBezTo>
                    <a:cubicBezTo>
                      <a:pt x="533" y="750"/>
                      <a:pt x="421" y="638"/>
                      <a:pt x="310" y="526"/>
                    </a:cubicBezTo>
                    <a:cubicBezTo>
                      <a:pt x="308" y="525"/>
                      <a:pt x="307" y="523"/>
                      <a:pt x="306" y="521"/>
                    </a:cubicBezTo>
                    <a:close/>
                    <a:moveTo>
                      <a:pt x="420" y="432"/>
                    </a:moveTo>
                    <a:cubicBezTo>
                      <a:pt x="496" y="492"/>
                      <a:pt x="572" y="551"/>
                      <a:pt x="648" y="610"/>
                    </a:cubicBezTo>
                    <a:cubicBezTo>
                      <a:pt x="648" y="491"/>
                      <a:pt x="648" y="374"/>
                      <a:pt x="648" y="255"/>
                    </a:cubicBezTo>
                    <a:cubicBezTo>
                      <a:pt x="572" y="314"/>
                      <a:pt x="496" y="373"/>
                      <a:pt x="420" y="432"/>
                    </a:cubicBezTo>
                    <a:close/>
                    <a:moveTo>
                      <a:pt x="87" y="560"/>
                    </a:moveTo>
                    <a:cubicBezTo>
                      <a:pt x="130" y="517"/>
                      <a:pt x="172" y="474"/>
                      <a:pt x="214" y="432"/>
                    </a:cubicBezTo>
                    <a:cubicBezTo>
                      <a:pt x="172" y="390"/>
                      <a:pt x="129" y="348"/>
                      <a:pt x="87" y="305"/>
                    </a:cubicBezTo>
                    <a:cubicBezTo>
                      <a:pt x="87" y="390"/>
                      <a:pt x="87" y="475"/>
                      <a:pt x="87" y="560"/>
                    </a:cubicBezTo>
                    <a:close/>
                  </a:path>
                </a:pathLst>
              </a:custGeom>
              <a:solidFill>
                <a:srgbClr val="2C9AC7"/>
              </a:solidFill>
              <a:ln>
                <a:noFill/>
              </a:ln>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grpSp>
      </p:grpSp>
      <p:grpSp>
        <p:nvGrpSpPr>
          <p:cNvPr id="5" name="Group 4"/>
          <p:cNvGrpSpPr/>
          <p:nvPr/>
        </p:nvGrpSpPr>
        <p:grpSpPr>
          <a:xfrm>
            <a:off x="4737947" y="2483338"/>
            <a:ext cx="1679156" cy="1606618"/>
            <a:chOff x="4872551" y="2534458"/>
            <a:chExt cx="1712827" cy="1638834"/>
          </a:xfrm>
        </p:grpSpPr>
        <p:sp>
          <p:nvSpPr>
            <p:cNvPr id="58" name="Rectangle 57"/>
            <p:cNvSpPr/>
            <p:nvPr/>
          </p:nvSpPr>
          <p:spPr>
            <a:xfrm>
              <a:off x="4872551" y="3927071"/>
              <a:ext cx="1436291"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pPr>
              <a:r>
                <a:rPr lang="en-US" sz="1568" dirty="0">
                  <a:ln>
                    <a:solidFill>
                      <a:srgbClr val="FFFFFF">
                        <a:alpha val="0"/>
                      </a:srgbClr>
                    </a:solidFill>
                  </a:ln>
                  <a:solidFill>
                    <a:srgbClr val="0072C6"/>
                  </a:solidFill>
                  <a:latin typeface="Segoe"/>
                </a:rPr>
                <a:t>Active Directory</a:t>
              </a:r>
            </a:p>
          </p:txBody>
        </p:sp>
        <p:grpSp>
          <p:nvGrpSpPr>
            <p:cNvPr id="4" name="Group 3"/>
            <p:cNvGrpSpPr/>
            <p:nvPr/>
          </p:nvGrpSpPr>
          <p:grpSpPr>
            <a:xfrm>
              <a:off x="5085223" y="2534458"/>
              <a:ext cx="1350118" cy="1163895"/>
              <a:chOff x="5148777" y="2688135"/>
              <a:chExt cx="1350118" cy="1163895"/>
            </a:xfrm>
          </p:grpSpPr>
          <p:sp>
            <p:nvSpPr>
              <p:cNvPr id="3" name="Isosceles Triangle 2"/>
              <p:cNvSpPr/>
              <p:nvPr/>
            </p:nvSpPr>
            <p:spPr bwMode="auto">
              <a:xfrm>
                <a:off x="5148777" y="2688135"/>
                <a:ext cx="1350118" cy="1163895"/>
              </a:xfrm>
              <a:prstGeom prst="triangl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94" name="Picture 93" descr="Windows Azure Active Directory"/>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5396115" y="2977056"/>
                <a:ext cx="863508" cy="863508"/>
              </a:xfrm>
              <a:prstGeom prst="rect">
                <a:avLst/>
              </a:prstGeom>
              <a:noFill/>
              <a:ln>
                <a:noFill/>
              </a:ln>
            </p:spPr>
          </p:pic>
        </p:grpSp>
        <p:sp>
          <p:nvSpPr>
            <p:cNvPr id="82" name="Freeform 5"/>
            <p:cNvSpPr>
              <a:spLocks noEditPoints="1"/>
            </p:cNvSpPr>
            <p:nvPr/>
          </p:nvSpPr>
          <p:spPr bwMode="auto">
            <a:xfrm>
              <a:off x="4935863" y="3728522"/>
              <a:ext cx="1649515" cy="213130"/>
            </a:xfrm>
            <a:custGeom>
              <a:avLst/>
              <a:gdLst>
                <a:gd name="T0" fmla="*/ 0 w 1840"/>
                <a:gd name="T1" fmla="*/ 20 h 237"/>
                <a:gd name="T2" fmla="*/ 103 w 1840"/>
                <a:gd name="T3" fmla="*/ 183 h 237"/>
                <a:gd name="T4" fmla="*/ 179 w 1840"/>
                <a:gd name="T5" fmla="*/ 19 h 237"/>
                <a:gd name="T6" fmla="*/ 182 w 1840"/>
                <a:gd name="T7" fmla="*/ 54 h 237"/>
                <a:gd name="T8" fmla="*/ 95 w 1840"/>
                <a:gd name="T9" fmla="*/ 218 h 237"/>
                <a:gd name="T10" fmla="*/ 1088 w 1840"/>
                <a:gd name="T11" fmla="*/ 77 h 237"/>
                <a:gd name="T12" fmla="*/ 1029 w 1840"/>
                <a:gd name="T13" fmla="*/ 46 h 237"/>
                <a:gd name="T14" fmla="*/ 973 w 1840"/>
                <a:gd name="T15" fmla="*/ 41 h 237"/>
                <a:gd name="T16" fmla="*/ 1007 w 1840"/>
                <a:gd name="T17" fmla="*/ 7 h 237"/>
                <a:gd name="T18" fmla="*/ 923 w 1840"/>
                <a:gd name="T19" fmla="*/ 77 h 237"/>
                <a:gd name="T20" fmla="*/ 971 w 1840"/>
                <a:gd name="T21" fmla="*/ 221 h 237"/>
                <a:gd name="T22" fmla="*/ 1029 w 1840"/>
                <a:gd name="T23" fmla="*/ 189 h 237"/>
                <a:gd name="T24" fmla="*/ 1088 w 1840"/>
                <a:gd name="T25" fmla="*/ 200 h 237"/>
                <a:gd name="T26" fmla="*/ 1052 w 1840"/>
                <a:gd name="T27" fmla="*/ 97 h 237"/>
                <a:gd name="T28" fmla="*/ 1479 w 1840"/>
                <a:gd name="T29" fmla="*/ 183 h 237"/>
                <a:gd name="T30" fmla="*/ 1574 w 1840"/>
                <a:gd name="T31" fmla="*/ 221 h 237"/>
                <a:gd name="T32" fmla="*/ 1574 w 1840"/>
                <a:gd name="T33" fmla="*/ 83 h 237"/>
                <a:gd name="T34" fmla="*/ 1501 w 1840"/>
                <a:gd name="T35" fmla="*/ 162 h 237"/>
                <a:gd name="T36" fmla="*/ 1478 w 1840"/>
                <a:gd name="T37" fmla="*/ 81 h 237"/>
                <a:gd name="T38" fmla="*/ 1458 w 1840"/>
                <a:gd name="T39" fmla="*/ 221 h 237"/>
                <a:gd name="T40" fmla="*/ 1457 w 1840"/>
                <a:gd name="T41" fmla="*/ 88 h 237"/>
                <a:gd name="T42" fmla="*/ 1425 w 1840"/>
                <a:gd name="T43" fmla="*/ 97 h 237"/>
                <a:gd name="T44" fmla="*/ 692 w 1840"/>
                <a:gd name="T45" fmla="*/ 81 h 237"/>
                <a:gd name="T46" fmla="*/ 735 w 1840"/>
                <a:gd name="T47" fmla="*/ 190 h 237"/>
                <a:gd name="T48" fmla="*/ 671 w 1840"/>
                <a:gd name="T49" fmla="*/ 214 h 237"/>
                <a:gd name="T50" fmla="*/ 742 w 1840"/>
                <a:gd name="T51" fmla="*/ 151 h 237"/>
                <a:gd name="T52" fmla="*/ 716 w 1840"/>
                <a:gd name="T53" fmla="*/ 94 h 237"/>
                <a:gd name="T54" fmla="*/ 403 w 1840"/>
                <a:gd name="T55" fmla="*/ 79 h 237"/>
                <a:gd name="T56" fmla="*/ 403 w 1840"/>
                <a:gd name="T57" fmla="*/ 217 h 237"/>
                <a:gd name="T58" fmla="*/ 326 w 1840"/>
                <a:gd name="T59" fmla="*/ 174 h 237"/>
                <a:gd name="T60" fmla="*/ 407 w 1840"/>
                <a:gd name="T61" fmla="*/ 85 h 237"/>
                <a:gd name="T62" fmla="*/ 457 w 1840"/>
                <a:gd name="T63" fmla="*/ 149 h 237"/>
                <a:gd name="T64" fmla="*/ 509 w 1840"/>
                <a:gd name="T65" fmla="*/ 80 h 237"/>
                <a:gd name="T66" fmla="*/ 457 w 1840"/>
                <a:gd name="T67" fmla="*/ 105 h 237"/>
                <a:gd name="T68" fmla="*/ 1712 w 1840"/>
                <a:gd name="T69" fmla="*/ 81 h 237"/>
                <a:gd name="T70" fmla="*/ 1659 w 1840"/>
                <a:gd name="T71" fmla="*/ 104 h 237"/>
                <a:gd name="T72" fmla="*/ 1660 w 1840"/>
                <a:gd name="T73" fmla="*/ 221 h 237"/>
                <a:gd name="T74" fmla="*/ 1692 w 1840"/>
                <a:gd name="T75" fmla="*/ 96 h 237"/>
                <a:gd name="T76" fmla="*/ 270 w 1840"/>
                <a:gd name="T77" fmla="*/ 221 h 237"/>
                <a:gd name="T78" fmla="*/ 260 w 1840"/>
                <a:gd name="T79" fmla="*/ 11 h 237"/>
                <a:gd name="T80" fmla="*/ 260 w 1840"/>
                <a:gd name="T81" fmla="*/ 11 h 237"/>
                <a:gd name="T82" fmla="*/ 1284 w 1840"/>
                <a:gd name="T83" fmla="*/ 169 h 237"/>
                <a:gd name="T84" fmla="*/ 1178 w 1840"/>
                <a:gd name="T85" fmla="*/ 217 h 237"/>
                <a:gd name="T86" fmla="*/ 1226 w 1840"/>
                <a:gd name="T87" fmla="*/ 24 h 237"/>
                <a:gd name="T88" fmla="*/ 1329 w 1840"/>
                <a:gd name="T89" fmla="*/ 218 h 237"/>
                <a:gd name="T90" fmla="*/ 1205 w 1840"/>
                <a:gd name="T91" fmla="*/ 143 h 237"/>
                <a:gd name="T92" fmla="*/ 1826 w 1840"/>
                <a:gd name="T93" fmla="*/ 213 h 237"/>
                <a:gd name="T94" fmla="*/ 1801 w 1840"/>
                <a:gd name="T95" fmla="*/ 77 h 237"/>
                <a:gd name="T96" fmla="*/ 1790 w 1840"/>
                <a:gd name="T97" fmla="*/ 205 h 237"/>
                <a:gd name="T98" fmla="*/ 1816 w 1840"/>
                <a:gd name="T99" fmla="*/ 135 h 237"/>
                <a:gd name="T100" fmla="*/ 653 w 1840"/>
                <a:gd name="T101" fmla="*/ 147 h 237"/>
                <a:gd name="T102" fmla="*/ 516 w 1840"/>
                <a:gd name="T103" fmla="*/ 119 h 237"/>
                <a:gd name="T104" fmla="*/ 653 w 1840"/>
                <a:gd name="T105" fmla="*/ 147 h 237"/>
                <a:gd name="T106" fmla="*/ 539 w 1840"/>
                <a:gd name="T107" fmla="*/ 126 h 237"/>
                <a:gd name="T108" fmla="*/ 630 w 1840"/>
                <a:gd name="T109" fmla="*/ 151 h 237"/>
                <a:gd name="T110" fmla="*/ 777 w 1840"/>
                <a:gd name="T111" fmla="*/ 173 h 237"/>
                <a:gd name="T112" fmla="*/ 916 w 1840"/>
                <a:gd name="T113" fmla="*/ 135 h 237"/>
                <a:gd name="T114" fmla="*/ 810 w 1840"/>
                <a:gd name="T115" fmla="*/ 110 h 237"/>
                <a:gd name="T116" fmla="*/ 889 w 1840"/>
                <a:gd name="T117" fmla="*/ 17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0" h="237">
                  <a:moveTo>
                    <a:pt x="22" y="51"/>
                  </a:moveTo>
                  <a:cubicBezTo>
                    <a:pt x="22" y="108"/>
                    <a:pt x="22" y="164"/>
                    <a:pt x="22" y="221"/>
                  </a:cubicBezTo>
                  <a:cubicBezTo>
                    <a:pt x="15" y="221"/>
                    <a:pt x="8" y="221"/>
                    <a:pt x="0" y="221"/>
                  </a:cubicBezTo>
                  <a:cubicBezTo>
                    <a:pt x="0" y="154"/>
                    <a:pt x="0" y="87"/>
                    <a:pt x="0" y="20"/>
                  </a:cubicBezTo>
                  <a:cubicBezTo>
                    <a:pt x="10" y="20"/>
                    <a:pt x="20" y="19"/>
                    <a:pt x="29" y="20"/>
                  </a:cubicBezTo>
                  <a:cubicBezTo>
                    <a:pt x="30" y="20"/>
                    <a:pt x="32" y="22"/>
                    <a:pt x="33" y="23"/>
                  </a:cubicBezTo>
                  <a:cubicBezTo>
                    <a:pt x="48" y="57"/>
                    <a:pt x="63" y="91"/>
                    <a:pt x="78" y="126"/>
                  </a:cubicBezTo>
                  <a:cubicBezTo>
                    <a:pt x="86" y="145"/>
                    <a:pt x="94" y="164"/>
                    <a:pt x="103" y="183"/>
                  </a:cubicBezTo>
                  <a:cubicBezTo>
                    <a:pt x="103" y="183"/>
                    <a:pt x="103" y="183"/>
                    <a:pt x="104" y="182"/>
                  </a:cubicBezTo>
                  <a:cubicBezTo>
                    <a:pt x="124" y="136"/>
                    <a:pt x="145" y="89"/>
                    <a:pt x="166" y="42"/>
                  </a:cubicBezTo>
                  <a:cubicBezTo>
                    <a:pt x="168" y="36"/>
                    <a:pt x="171" y="29"/>
                    <a:pt x="174" y="23"/>
                  </a:cubicBezTo>
                  <a:cubicBezTo>
                    <a:pt x="175" y="20"/>
                    <a:pt x="176" y="19"/>
                    <a:pt x="179" y="19"/>
                  </a:cubicBezTo>
                  <a:cubicBezTo>
                    <a:pt x="188" y="20"/>
                    <a:pt x="197" y="19"/>
                    <a:pt x="205" y="19"/>
                  </a:cubicBezTo>
                  <a:cubicBezTo>
                    <a:pt x="205" y="87"/>
                    <a:pt x="205" y="154"/>
                    <a:pt x="205" y="221"/>
                  </a:cubicBezTo>
                  <a:cubicBezTo>
                    <a:pt x="198" y="221"/>
                    <a:pt x="190" y="221"/>
                    <a:pt x="182" y="221"/>
                  </a:cubicBezTo>
                  <a:cubicBezTo>
                    <a:pt x="182" y="164"/>
                    <a:pt x="182" y="107"/>
                    <a:pt x="182" y="54"/>
                  </a:cubicBezTo>
                  <a:cubicBezTo>
                    <a:pt x="164" y="97"/>
                    <a:pt x="143" y="143"/>
                    <a:pt x="123" y="189"/>
                  </a:cubicBezTo>
                  <a:cubicBezTo>
                    <a:pt x="119" y="199"/>
                    <a:pt x="114" y="208"/>
                    <a:pt x="110" y="218"/>
                  </a:cubicBezTo>
                  <a:cubicBezTo>
                    <a:pt x="109" y="222"/>
                    <a:pt x="105" y="221"/>
                    <a:pt x="102" y="221"/>
                  </a:cubicBezTo>
                  <a:cubicBezTo>
                    <a:pt x="99" y="222"/>
                    <a:pt x="97" y="222"/>
                    <a:pt x="95" y="218"/>
                  </a:cubicBezTo>
                  <a:cubicBezTo>
                    <a:pt x="73" y="168"/>
                    <a:pt x="50" y="118"/>
                    <a:pt x="28" y="68"/>
                  </a:cubicBezTo>
                  <a:cubicBezTo>
                    <a:pt x="26" y="63"/>
                    <a:pt x="24" y="57"/>
                    <a:pt x="22" y="51"/>
                  </a:cubicBezTo>
                  <a:close/>
                  <a:moveTo>
                    <a:pt x="1088" y="97"/>
                  </a:moveTo>
                  <a:cubicBezTo>
                    <a:pt x="1088" y="90"/>
                    <a:pt x="1088" y="84"/>
                    <a:pt x="1088" y="77"/>
                  </a:cubicBezTo>
                  <a:cubicBezTo>
                    <a:pt x="1076" y="77"/>
                    <a:pt x="1064" y="77"/>
                    <a:pt x="1052" y="77"/>
                  </a:cubicBezTo>
                  <a:cubicBezTo>
                    <a:pt x="1052" y="63"/>
                    <a:pt x="1052" y="49"/>
                    <a:pt x="1052" y="35"/>
                  </a:cubicBezTo>
                  <a:cubicBezTo>
                    <a:pt x="1045" y="37"/>
                    <a:pt x="1039" y="39"/>
                    <a:pt x="1032" y="41"/>
                  </a:cubicBezTo>
                  <a:cubicBezTo>
                    <a:pt x="1029" y="42"/>
                    <a:pt x="1029" y="43"/>
                    <a:pt x="1029" y="46"/>
                  </a:cubicBezTo>
                  <a:cubicBezTo>
                    <a:pt x="1029" y="52"/>
                    <a:pt x="1029" y="59"/>
                    <a:pt x="1029" y="65"/>
                  </a:cubicBezTo>
                  <a:cubicBezTo>
                    <a:pt x="1029" y="69"/>
                    <a:pt x="1029" y="73"/>
                    <a:pt x="1029" y="77"/>
                  </a:cubicBezTo>
                  <a:cubicBezTo>
                    <a:pt x="1009" y="77"/>
                    <a:pt x="990" y="77"/>
                    <a:pt x="970" y="77"/>
                  </a:cubicBezTo>
                  <a:cubicBezTo>
                    <a:pt x="971" y="65"/>
                    <a:pt x="971" y="53"/>
                    <a:pt x="973" y="41"/>
                  </a:cubicBezTo>
                  <a:cubicBezTo>
                    <a:pt x="975" y="30"/>
                    <a:pt x="983" y="25"/>
                    <a:pt x="994" y="25"/>
                  </a:cubicBezTo>
                  <a:cubicBezTo>
                    <a:pt x="999" y="25"/>
                    <a:pt x="1005" y="26"/>
                    <a:pt x="1010" y="27"/>
                  </a:cubicBezTo>
                  <a:cubicBezTo>
                    <a:pt x="1010" y="22"/>
                    <a:pt x="1010" y="15"/>
                    <a:pt x="1010" y="9"/>
                  </a:cubicBezTo>
                  <a:cubicBezTo>
                    <a:pt x="1010" y="8"/>
                    <a:pt x="1009" y="7"/>
                    <a:pt x="1007" y="7"/>
                  </a:cubicBezTo>
                  <a:cubicBezTo>
                    <a:pt x="982" y="0"/>
                    <a:pt x="957" y="11"/>
                    <a:pt x="950" y="38"/>
                  </a:cubicBezTo>
                  <a:cubicBezTo>
                    <a:pt x="948" y="46"/>
                    <a:pt x="948" y="54"/>
                    <a:pt x="948" y="62"/>
                  </a:cubicBezTo>
                  <a:cubicBezTo>
                    <a:pt x="947" y="67"/>
                    <a:pt x="947" y="72"/>
                    <a:pt x="947" y="77"/>
                  </a:cubicBezTo>
                  <a:cubicBezTo>
                    <a:pt x="939" y="77"/>
                    <a:pt x="931" y="77"/>
                    <a:pt x="923" y="77"/>
                  </a:cubicBezTo>
                  <a:cubicBezTo>
                    <a:pt x="923" y="84"/>
                    <a:pt x="923" y="90"/>
                    <a:pt x="923" y="97"/>
                  </a:cubicBezTo>
                  <a:cubicBezTo>
                    <a:pt x="932" y="97"/>
                    <a:pt x="939" y="97"/>
                    <a:pt x="948" y="97"/>
                  </a:cubicBezTo>
                  <a:cubicBezTo>
                    <a:pt x="948" y="139"/>
                    <a:pt x="948" y="180"/>
                    <a:pt x="948" y="221"/>
                  </a:cubicBezTo>
                  <a:cubicBezTo>
                    <a:pt x="956" y="221"/>
                    <a:pt x="963" y="221"/>
                    <a:pt x="971" y="221"/>
                  </a:cubicBezTo>
                  <a:cubicBezTo>
                    <a:pt x="971" y="180"/>
                    <a:pt x="971" y="139"/>
                    <a:pt x="971" y="97"/>
                  </a:cubicBezTo>
                  <a:cubicBezTo>
                    <a:pt x="990" y="97"/>
                    <a:pt x="1009" y="97"/>
                    <a:pt x="1029" y="97"/>
                  </a:cubicBezTo>
                  <a:cubicBezTo>
                    <a:pt x="1029" y="99"/>
                    <a:pt x="1029" y="101"/>
                    <a:pt x="1029" y="103"/>
                  </a:cubicBezTo>
                  <a:cubicBezTo>
                    <a:pt x="1029" y="132"/>
                    <a:pt x="1029" y="160"/>
                    <a:pt x="1029" y="189"/>
                  </a:cubicBezTo>
                  <a:cubicBezTo>
                    <a:pt x="1029" y="198"/>
                    <a:pt x="1032" y="207"/>
                    <a:pt x="1039" y="214"/>
                  </a:cubicBezTo>
                  <a:cubicBezTo>
                    <a:pt x="1048" y="225"/>
                    <a:pt x="1074" y="228"/>
                    <a:pt x="1086" y="221"/>
                  </a:cubicBezTo>
                  <a:cubicBezTo>
                    <a:pt x="1087" y="220"/>
                    <a:pt x="1088" y="219"/>
                    <a:pt x="1088" y="218"/>
                  </a:cubicBezTo>
                  <a:cubicBezTo>
                    <a:pt x="1089" y="212"/>
                    <a:pt x="1088" y="207"/>
                    <a:pt x="1088" y="200"/>
                  </a:cubicBezTo>
                  <a:cubicBezTo>
                    <a:pt x="1087" y="201"/>
                    <a:pt x="1086" y="202"/>
                    <a:pt x="1085" y="202"/>
                  </a:cubicBezTo>
                  <a:cubicBezTo>
                    <a:pt x="1068" y="210"/>
                    <a:pt x="1054" y="202"/>
                    <a:pt x="1052" y="185"/>
                  </a:cubicBezTo>
                  <a:cubicBezTo>
                    <a:pt x="1052" y="180"/>
                    <a:pt x="1052" y="175"/>
                    <a:pt x="1052" y="170"/>
                  </a:cubicBezTo>
                  <a:cubicBezTo>
                    <a:pt x="1052" y="146"/>
                    <a:pt x="1052" y="122"/>
                    <a:pt x="1052" y="97"/>
                  </a:cubicBezTo>
                  <a:cubicBezTo>
                    <a:pt x="1064" y="97"/>
                    <a:pt x="1076" y="97"/>
                    <a:pt x="1088" y="97"/>
                  </a:cubicBezTo>
                  <a:close/>
                  <a:moveTo>
                    <a:pt x="1478" y="81"/>
                  </a:moveTo>
                  <a:cubicBezTo>
                    <a:pt x="1478" y="108"/>
                    <a:pt x="1477" y="135"/>
                    <a:pt x="1478" y="162"/>
                  </a:cubicBezTo>
                  <a:cubicBezTo>
                    <a:pt x="1478" y="169"/>
                    <a:pt x="1478" y="176"/>
                    <a:pt x="1479" y="183"/>
                  </a:cubicBezTo>
                  <a:cubicBezTo>
                    <a:pt x="1483" y="202"/>
                    <a:pt x="1491" y="217"/>
                    <a:pt x="1510" y="222"/>
                  </a:cubicBezTo>
                  <a:cubicBezTo>
                    <a:pt x="1530" y="228"/>
                    <a:pt x="1550" y="227"/>
                    <a:pt x="1566" y="210"/>
                  </a:cubicBezTo>
                  <a:cubicBezTo>
                    <a:pt x="1569" y="207"/>
                    <a:pt x="1571" y="204"/>
                    <a:pt x="1574" y="199"/>
                  </a:cubicBezTo>
                  <a:cubicBezTo>
                    <a:pt x="1574" y="207"/>
                    <a:pt x="1574" y="214"/>
                    <a:pt x="1574" y="221"/>
                  </a:cubicBezTo>
                  <a:cubicBezTo>
                    <a:pt x="1582" y="221"/>
                    <a:pt x="1590" y="221"/>
                    <a:pt x="1597" y="221"/>
                  </a:cubicBezTo>
                  <a:cubicBezTo>
                    <a:pt x="1597" y="173"/>
                    <a:pt x="1597" y="125"/>
                    <a:pt x="1597" y="77"/>
                  </a:cubicBezTo>
                  <a:cubicBezTo>
                    <a:pt x="1589" y="77"/>
                    <a:pt x="1582" y="77"/>
                    <a:pt x="1574" y="77"/>
                  </a:cubicBezTo>
                  <a:cubicBezTo>
                    <a:pt x="1574" y="80"/>
                    <a:pt x="1574" y="81"/>
                    <a:pt x="1574" y="83"/>
                  </a:cubicBezTo>
                  <a:cubicBezTo>
                    <a:pt x="1574" y="109"/>
                    <a:pt x="1574" y="136"/>
                    <a:pt x="1574" y="162"/>
                  </a:cubicBezTo>
                  <a:cubicBezTo>
                    <a:pt x="1574" y="175"/>
                    <a:pt x="1570" y="187"/>
                    <a:pt x="1560" y="196"/>
                  </a:cubicBezTo>
                  <a:cubicBezTo>
                    <a:pt x="1541" y="214"/>
                    <a:pt x="1510" y="205"/>
                    <a:pt x="1504" y="180"/>
                  </a:cubicBezTo>
                  <a:cubicBezTo>
                    <a:pt x="1502" y="174"/>
                    <a:pt x="1501" y="168"/>
                    <a:pt x="1501" y="162"/>
                  </a:cubicBezTo>
                  <a:cubicBezTo>
                    <a:pt x="1501" y="136"/>
                    <a:pt x="1501" y="109"/>
                    <a:pt x="1501" y="83"/>
                  </a:cubicBezTo>
                  <a:cubicBezTo>
                    <a:pt x="1501" y="81"/>
                    <a:pt x="1501" y="79"/>
                    <a:pt x="1501" y="77"/>
                  </a:cubicBezTo>
                  <a:cubicBezTo>
                    <a:pt x="1493" y="77"/>
                    <a:pt x="1486" y="77"/>
                    <a:pt x="1478" y="77"/>
                  </a:cubicBezTo>
                  <a:cubicBezTo>
                    <a:pt x="1478" y="79"/>
                    <a:pt x="1478" y="80"/>
                    <a:pt x="1478" y="81"/>
                  </a:cubicBezTo>
                  <a:close/>
                  <a:moveTo>
                    <a:pt x="1421" y="103"/>
                  </a:moveTo>
                  <a:cubicBezTo>
                    <a:pt x="1395" y="139"/>
                    <a:pt x="1369" y="174"/>
                    <a:pt x="1343" y="210"/>
                  </a:cubicBezTo>
                  <a:cubicBezTo>
                    <a:pt x="1340" y="214"/>
                    <a:pt x="1339" y="217"/>
                    <a:pt x="1340" y="221"/>
                  </a:cubicBezTo>
                  <a:cubicBezTo>
                    <a:pt x="1380" y="221"/>
                    <a:pt x="1419" y="221"/>
                    <a:pt x="1458" y="221"/>
                  </a:cubicBezTo>
                  <a:cubicBezTo>
                    <a:pt x="1458" y="214"/>
                    <a:pt x="1458" y="208"/>
                    <a:pt x="1458" y="201"/>
                  </a:cubicBezTo>
                  <a:cubicBezTo>
                    <a:pt x="1430" y="201"/>
                    <a:pt x="1403" y="201"/>
                    <a:pt x="1375" y="201"/>
                  </a:cubicBezTo>
                  <a:cubicBezTo>
                    <a:pt x="1376" y="199"/>
                    <a:pt x="1377" y="198"/>
                    <a:pt x="1378" y="196"/>
                  </a:cubicBezTo>
                  <a:cubicBezTo>
                    <a:pt x="1404" y="160"/>
                    <a:pt x="1430" y="124"/>
                    <a:pt x="1457" y="88"/>
                  </a:cubicBezTo>
                  <a:cubicBezTo>
                    <a:pt x="1459" y="85"/>
                    <a:pt x="1460" y="81"/>
                    <a:pt x="1459" y="77"/>
                  </a:cubicBezTo>
                  <a:cubicBezTo>
                    <a:pt x="1422" y="77"/>
                    <a:pt x="1385" y="77"/>
                    <a:pt x="1348" y="77"/>
                  </a:cubicBezTo>
                  <a:cubicBezTo>
                    <a:pt x="1348" y="84"/>
                    <a:pt x="1348" y="90"/>
                    <a:pt x="1348" y="97"/>
                  </a:cubicBezTo>
                  <a:cubicBezTo>
                    <a:pt x="1374" y="97"/>
                    <a:pt x="1399" y="97"/>
                    <a:pt x="1425" y="97"/>
                  </a:cubicBezTo>
                  <a:cubicBezTo>
                    <a:pt x="1423" y="100"/>
                    <a:pt x="1422" y="101"/>
                    <a:pt x="1421" y="103"/>
                  </a:cubicBezTo>
                  <a:close/>
                  <a:moveTo>
                    <a:pt x="753" y="83"/>
                  </a:moveTo>
                  <a:cubicBezTo>
                    <a:pt x="753" y="81"/>
                    <a:pt x="752" y="80"/>
                    <a:pt x="750" y="79"/>
                  </a:cubicBezTo>
                  <a:cubicBezTo>
                    <a:pt x="731" y="72"/>
                    <a:pt x="711" y="71"/>
                    <a:pt x="692" y="81"/>
                  </a:cubicBezTo>
                  <a:cubicBezTo>
                    <a:pt x="665" y="96"/>
                    <a:pt x="664" y="136"/>
                    <a:pt x="691" y="150"/>
                  </a:cubicBezTo>
                  <a:cubicBezTo>
                    <a:pt x="696" y="153"/>
                    <a:pt x="701" y="155"/>
                    <a:pt x="706" y="158"/>
                  </a:cubicBezTo>
                  <a:cubicBezTo>
                    <a:pt x="714" y="162"/>
                    <a:pt x="721" y="166"/>
                    <a:pt x="728" y="170"/>
                  </a:cubicBezTo>
                  <a:cubicBezTo>
                    <a:pt x="735" y="174"/>
                    <a:pt x="737" y="181"/>
                    <a:pt x="735" y="190"/>
                  </a:cubicBezTo>
                  <a:cubicBezTo>
                    <a:pt x="734" y="197"/>
                    <a:pt x="729" y="202"/>
                    <a:pt x="722" y="203"/>
                  </a:cubicBezTo>
                  <a:cubicBezTo>
                    <a:pt x="705" y="207"/>
                    <a:pt x="690" y="204"/>
                    <a:pt x="677" y="195"/>
                  </a:cubicBezTo>
                  <a:cubicBezTo>
                    <a:pt x="675" y="194"/>
                    <a:pt x="673" y="193"/>
                    <a:pt x="671" y="191"/>
                  </a:cubicBezTo>
                  <a:cubicBezTo>
                    <a:pt x="671" y="199"/>
                    <a:pt x="671" y="207"/>
                    <a:pt x="671" y="214"/>
                  </a:cubicBezTo>
                  <a:cubicBezTo>
                    <a:pt x="671" y="215"/>
                    <a:pt x="673" y="217"/>
                    <a:pt x="674" y="218"/>
                  </a:cubicBezTo>
                  <a:cubicBezTo>
                    <a:pt x="683" y="222"/>
                    <a:pt x="692" y="224"/>
                    <a:pt x="702" y="225"/>
                  </a:cubicBezTo>
                  <a:cubicBezTo>
                    <a:pt x="715" y="225"/>
                    <a:pt x="728" y="224"/>
                    <a:pt x="740" y="217"/>
                  </a:cubicBezTo>
                  <a:cubicBezTo>
                    <a:pt x="765" y="203"/>
                    <a:pt x="767" y="166"/>
                    <a:pt x="742" y="151"/>
                  </a:cubicBezTo>
                  <a:cubicBezTo>
                    <a:pt x="736" y="147"/>
                    <a:pt x="729" y="144"/>
                    <a:pt x="722" y="140"/>
                  </a:cubicBezTo>
                  <a:cubicBezTo>
                    <a:pt x="716" y="137"/>
                    <a:pt x="710" y="135"/>
                    <a:pt x="704" y="131"/>
                  </a:cubicBezTo>
                  <a:cubicBezTo>
                    <a:pt x="697" y="126"/>
                    <a:pt x="694" y="118"/>
                    <a:pt x="696" y="109"/>
                  </a:cubicBezTo>
                  <a:cubicBezTo>
                    <a:pt x="698" y="101"/>
                    <a:pt x="706" y="95"/>
                    <a:pt x="716" y="94"/>
                  </a:cubicBezTo>
                  <a:cubicBezTo>
                    <a:pt x="729" y="93"/>
                    <a:pt x="741" y="96"/>
                    <a:pt x="753" y="104"/>
                  </a:cubicBezTo>
                  <a:cubicBezTo>
                    <a:pt x="753" y="96"/>
                    <a:pt x="753" y="89"/>
                    <a:pt x="753" y="83"/>
                  </a:cubicBezTo>
                  <a:close/>
                  <a:moveTo>
                    <a:pt x="407" y="85"/>
                  </a:moveTo>
                  <a:cubicBezTo>
                    <a:pt x="407" y="82"/>
                    <a:pt x="406" y="80"/>
                    <a:pt x="403" y="79"/>
                  </a:cubicBezTo>
                  <a:cubicBezTo>
                    <a:pt x="392" y="75"/>
                    <a:pt x="381" y="73"/>
                    <a:pt x="369" y="74"/>
                  </a:cubicBezTo>
                  <a:cubicBezTo>
                    <a:pt x="342" y="75"/>
                    <a:pt x="320" y="87"/>
                    <a:pt x="307" y="112"/>
                  </a:cubicBezTo>
                  <a:cubicBezTo>
                    <a:pt x="300" y="126"/>
                    <a:pt x="298" y="141"/>
                    <a:pt x="299" y="157"/>
                  </a:cubicBezTo>
                  <a:cubicBezTo>
                    <a:pt x="302" y="221"/>
                    <a:pt x="362" y="237"/>
                    <a:pt x="403" y="217"/>
                  </a:cubicBezTo>
                  <a:cubicBezTo>
                    <a:pt x="405" y="216"/>
                    <a:pt x="406" y="215"/>
                    <a:pt x="406" y="214"/>
                  </a:cubicBezTo>
                  <a:cubicBezTo>
                    <a:pt x="407" y="207"/>
                    <a:pt x="406" y="200"/>
                    <a:pt x="406" y="193"/>
                  </a:cubicBezTo>
                  <a:cubicBezTo>
                    <a:pt x="401" y="196"/>
                    <a:pt x="397" y="199"/>
                    <a:pt x="392" y="201"/>
                  </a:cubicBezTo>
                  <a:cubicBezTo>
                    <a:pt x="364" y="212"/>
                    <a:pt x="335" y="200"/>
                    <a:pt x="326" y="174"/>
                  </a:cubicBezTo>
                  <a:cubicBezTo>
                    <a:pt x="321" y="161"/>
                    <a:pt x="321" y="148"/>
                    <a:pt x="324" y="136"/>
                  </a:cubicBezTo>
                  <a:cubicBezTo>
                    <a:pt x="329" y="106"/>
                    <a:pt x="355" y="89"/>
                    <a:pt x="384" y="95"/>
                  </a:cubicBezTo>
                  <a:cubicBezTo>
                    <a:pt x="392" y="97"/>
                    <a:pt x="399" y="101"/>
                    <a:pt x="407" y="104"/>
                  </a:cubicBezTo>
                  <a:cubicBezTo>
                    <a:pt x="407" y="98"/>
                    <a:pt x="407" y="91"/>
                    <a:pt x="407" y="85"/>
                  </a:cubicBezTo>
                  <a:close/>
                  <a:moveTo>
                    <a:pt x="434" y="221"/>
                  </a:moveTo>
                  <a:cubicBezTo>
                    <a:pt x="441" y="221"/>
                    <a:pt x="449" y="221"/>
                    <a:pt x="457" y="221"/>
                  </a:cubicBezTo>
                  <a:cubicBezTo>
                    <a:pt x="457" y="219"/>
                    <a:pt x="457" y="217"/>
                    <a:pt x="457" y="216"/>
                  </a:cubicBezTo>
                  <a:cubicBezTo>
                    <a:pt x="457" y="194"/>
                    <a:pt x="457" y="171"/>
                    <a:pt x="457" y="149"/>
                  </a:cubicBezTo>
                  <a:cubicBezTo>
                    <a:pt x="457" y="135"/>
                    <a:pt x="459" y="122"/>
                    <a:pt x="467" y="110"/>
                  </a:cubicBezTo>
                  <a:cubicBezTo>
                    <a:pt x="473" y="101"/>
                    <a:pt x="480" y="96"/>
                    <a:pt x="491" y="96"/>
                  </a:cubicBezTo>
                  <a:cubicBezTo>
                    <a:pt x="497" y="96"/>
                    <a:pt x="503" y="98"/>
                    <a:pt x="509" y="99"/>
                  </a:cubicBezTo>
                  <a:cubicBezTo>
                    <a:pt x="509" y="93"/>
                    <a:pt x="509" y="87"/>
                    <a:pt x="509" y="80"/>
                  </a:cubicBezTo>
                  <a:cubicBezTo>
                    <a:pt x="509" y="77"/>
                    <a:pt x="508" y="76"/>
                    <a:pt x="505" y="75"/>
                  </a:cubicBezTo>
                  <a:cubicBezTo>
                    <a:pt x="486" y="72"/>
                    <a:pt x="470" y="80"/>
                    <a:pt x="461" y="97"/>
                  </a:cubicBezTo>
                  <a:cubicBezTo>
                    <a:pt x="460" y="100"/>
                    <a:pt x="459" y="102"/>
                    <a:pt x="457" y="105"/>
                  </a:cubicBezTo>
                  <a:cubicBezTo>
                    <a:pt x="457" y="105"/>
                    <a:pt x="457" y="105"/>
                    <a:pt x="457" y="105"/>
                  </a:cubicBezTo>
                  <a:cubicBezTo>
                    <a:pt x="457" y="96"/>
                    <a:pt x="457" y="87"/>
                    <a:pt x="457" y="77"/>
                  </a:cubicBezTo>
                  <a:cubicBezTo>
                    <a:pt x="449" y="77"/>
                    <a:pt x="442" y="77"/>
                    <a:pt x="434" y="77"/>
                  </a:cubicBezTo>
                  <a:cubicBezTo>
                    <a:pt x="434" y="125"/>
                    <a:pt x="434" y="173"/>
                    <a:pt x="434" y="221"/>
                  </a:cubicBezTo>
                  <a:close/>
                  <a:moveTo>
                    <a:pt x="1712" y="81"/>
                  </a:moveTo>
                  <a:cubicBezTo>
                    <a:pt x="1712" y="77"/>
                    <a:pt x="1711" y="76"/>
                    <a:pt x="1707" y="75"/>
                  </a:cubicBezTo>
                  <a:cubicBezTo>
                    <a:pt x="1688" y="72"/>
                    <a:pt x="1671" y="81"/>
                    <a:pt x="1663" y="100"/>
                  </a:cubicBezTo>
                  <a:cubicBezTo>
                    <a:pt x="1662" y="101"/>
                    <a:pt x="1661" y="103"/>
                    <a:pt x="1660" y="104"/>
                  </a:cubicBezTo>
                  <a:cubicBezTo>
                    <a:pt x="1660" y="104"/>
                    <a:pt x="1660" y="104"/>
                    <a:pt x="1659" y="104"/>
                  </a:cubicBezTo>
                  <a:cubicBezTo>
                    <a:pt x="1659" y="95"/>
                    <a:pt x="1659" y="86"/>
                    <a:pt x="1659" y="77"/>
                  </a:cubicBezTo>
                  <a:cubicBezTo>
                    <a:pt x="1652" y="77"/>
                    <a:pt x="1644" y="77"/>
                    <a:pt x="1637" y="77"/>
                  </a:cubicBezTo>
                  <a:cubicBezTo>
                    <a:pt x="1637" y="125"/>
                    <a:pt x="1637" y="173"/>
                    <a:pt x="1637" y="221"/>
                  </a:cubicBezTo>
                  <a:cubicBezTo>
                    <a:pt x="1644" y="221"/>
                    <a:pt x="1652" y="221"/>
                    <a:pt x="1660" y="221"/>
                  </a:cubicBezTo>
                  <a:cubicBezTo>
                    <a:pt x="1660" y="219"/>
                    <a:pt x="1660" y="217"/>
                    <a:pt x="1660" y="216"/>
                  </a:cubicBezTo>
                  <a:cubicBezTo>
                    <a:pt x="1660" y="192"/>
                    <a:pt x="1660" y="169"/>
                    <a:pt x="1660" y="146"/>
                  </a:cubicBezTo>
                  <a:cubicBezTo>
                    <a:pt x="1660" y="136"/>
                    <a:pt x="1661" y="126"/>
                    <a:pt x="1666" y="117"/>
                  </a:cubicBezTo>
                  <a:cubicBezTo>
                    <a:pt x="1671" y="105"/>
                    <a:pt x="1679" y="97"/>
                    <a:pt x="1692" y="96"/>
                  </a:cubicBezTo>
                  <a:cubicBezTo>
                    <a:pt x="1699" y="96"/>
                    <a:pt x="1705" y="98"/>
                    <a:pt x="1712" y="99"/>
                  </a:cubicBezTo>
                  <a:cubicBezTo>
                    <a:pt x="1712" y="94"/>
                    <a:pt x="1711" y="87"/>
                    <a:pt x="1712" y="81"/>
                  </a:cubicBezTo>
                  <a:close/>
                  <a:moveTo>
                    <a:pt x="248" y="221"/>
                  </a:moveTo>
                  <a:cubicBezTo>
                    <a:pt x="255" y="221"/>
                    <a:pt x="263" y="221"/>
                    <a:pt x="270" y="221"/>
                  </a:cubicBezTo>
                  <a:cubicBezTo>
                    <a:pt x="270" y="173"/>
                    <a:pt x="270" y="125"/>
                    <a:pt x="270" y="77"/>
                  </a:cubicBezTo>
                  <a:cubicBezTo>
                    <a:pt x="263" y="77"/>
                    <a:pt x="255" y="77"/>
                    <a:pt x="248" y="77"/>
                  </a:cubicBezTo>
                  <a:cubicBezTo>
                    <a:pt x="248" y="125"/>
                    <a:pt x="248" y="173"/>
                    <a:pt x="248" y="221"/>
                  </a:cubicBezTo>
                  <a:close/>
                  <a:moveTo>
                    <a:pt x="260" y="11"/>
                  </a:moveTo>
                  <a:cubicBezTo>
                    <a:pt x="251" y="10"/>
                    <a:pt x="244" y="17"/>
                    <a:pt x="244" y="26"/>
                  </a:cubicBezTo>
                  <a:cubicBezTo>
                    <a:pt x="244" y="34"/>
                    <a:pt x="250" y="41"/>
                    <a:pt x="259" y="41"/>
                  </a:cubicBezTo>
                  <a:cubicBezTo>
                    <a:pt x="268" y="41"/>
                    <a:pt x="274" y="34"/>
                    <a:pt x="275" y="26"/>
                  </a:cubicBezTo>
                  <a:cubicBezTo>
                    <a:pt x="275" y="17"/>
                    <a:pt x="268" y="11"/>
                    <a:pt x="260" y="11"/>
                  </a:cubicBezTo>
                  <a:close/>
                  <a:moveTo>
                    <a:pt x="1330" y="221"/>
                  </a:moveTo>
                  <a:cubicBezTo>
                    <a:pt x="1321" y="221"/>
                    <a:pt x="1313" y="222"/>
                    <a:pt x="1305" y="221"/>
                  </a:cubicBezTo>
                  <a:cubicBezTo>
                    <a:pt x="1304" y="221"/>
                    <a:pt x="1303" y="219"/>
                    <a:pt x="1302" y="217"/>
                  </a:cubicBezTo>
                  <a:cubicBezTo>
                    <a:pt x="1296" y="201"/>
                    <a:pt x="1290" y="185"/>
                    <a:pt x="1284" y="169"/>
                  </a:cubicBezTo>
                  <a:cubicBezTo>
                    <a:pt x="1283" y="166"/>
                    <a:pt x="1281" y="165"/>
                    <a:pt x="1278" y="165"/>
                  </a:cubicBezTo>
                  <a:cubicBezTo>
                    <a:pt x="1252" y="165"/>
                    <a:pt x="1227" y="165"/>
                    <a:pt x="1201" y="165"/>
                  </a:cubicBezTo>
                  <a:cubicBezTo>
                    <a:pt x="1198" y="165"/>
                    <a:pt x="1196" y="166"/>
                    <a:pt x="1195" y="169"/>
                  </a:cubicBezTo>
                  <a:cubicBezTo>
                    <a:pt x="1190" y="185"/>
                    <a:pt x="1184" y="201"/>
                    <a:pt x="1178" y="217"/>
                  </a:cubicBezTo>
                  <a:cubicBezTo>
                    <a:pt x="1177" y="220"/>
                    <a:pt x="1176" y="222"/>
                    <a:pt x="1173" y="221"/>
                  </a:cubicBezTo>
                  <a:cubicBezTo>
                    <a:pt x="1165" y="221"/>
                    <a:pt x="1158" y="221"/>
                    <a:pt x="1151" y="221"/>
                  </a:cubicBezTo>
                  <a:cubicBezTo>
                    <a:pt x="1151" y="219"/>
                    <a:pt x="1152" y="218"/>
                    <a:pt x="1152" y="216"/>
                  </a:cubicBezTo>
                  <a:cubicBezTo>
                    <a:pt x="1177" y="152"/>
                    <a:pt x="1201" y="88"/>
                    <a:pt x="1226" y="24"/>
                  </a:cubicBezTo>
                  <a:cubicBezTo>
                    <a:pt x="1227" y="21"/>
                    <a:pt x="1228" y="19"/>
                    <a:pt x="1232" y="19"/>
                  </a:cubicBezTo>
                  <a:cubicBezTo>
                    <a:pt x="1237" y="20"/>
                    <a:pt x="1243" y="20"/>
                    <a:pt x="1249" y="19"/>
                  </a:cubicBezTo>
                  <a:cubicBezTo>
                    <a:pt x="1251" y="19"/>
                    <a:pt x="1253" y="20"/>
                    <a:pt x="1254" y="23"/>
                  </a:cubicBezTo>
                  <a:cubicBezTo>
                    <a:pt x="1279" y="88"/>
                    <a:pt x="1304" y="153"/>
                    <a:pt x="1329" y="218"/>
                  </a:cubicBezTo>
                  <a:cubicBezTo>
                    <a:pt x="1329" y="219"/>
                    <a:pt x="1329" y="220"/>
                    <a:pt x="1330" y="221"/>
                  </a:cubicBezTo>
                  <a:close/>
                  <a:moveTo>
                    <a:pt x="1274" y="143"/>
                  </a:moveTo>
                  <a:cubicBezTo>
                    <a:pt x="1262" y="111"/>
                    <a:pt x="1251" y="79"/>
                    <a:pt x="1239" y="48"/>
                  </a:cubicBezTo>
                  <a:cubicBezTo>
                    <a:pt x="1228" y="79"/>
                    <a:pt x="1217" y="111"/>
                    <a:pt x="1205" y="143"/>
                  </a:cubicBezTo>
                  <a:cubicBezTo>
                    <a:pt x="1228" y="143"/>
                    <a:pt x="1251" y="143"/>
                    <a:pt x="1274" y="143"/>
                  </a:cubicBezTo>
                  <a:close/>
                  <a:moveTo>
                    <a:pt x="1830" y="190"/>
                  </a:moveTo>
                  <a:cubicBezTo>
                    <a:pt x="1830" y="196"/>
                    <a:pt x="1830" y="203"/>
                    <a:pt x="1830" y="209"/>
                  </a:cubicBezTo>
                  <a:cubicBezTo>
                    <a:pt x="1829" y="211"/>
                    <a:pt x="1828" y="212"/>
                    <a:pt x="1826" y="213"/>
                  </a:cubicBezTo>
                  <a:cubicBezTo>
                    <a:pt x="1810" y="223"/>
                    <a:pt x="1793" y="226"/>
                    <a:pt x="1774" y="225"/>
                  </a:cubicBezTo>
                  <a:cubicBezTo>
                    <a:pt x="1739" y="223"/>
                    <a:pt x="1718" y="199"/>
                    <a:pt x="1715" y="164"/>
                  </a:cubicBezTo>
                  <a:cubicBezTo>
                    <a:pt x="1713" y="144"/>
                    <a:pt x="1715" y="124"/>
                    <a:pt x="1725" y="106"/>
                  </a:cubicBezTo>
                  <a:cubicBezTo>
                    <a:pt x="1740" y="79"/>
                    <a:pt x="1771" y="67"/>
                    <a:pt x="1801" y="77"/>
                  </a:cubicBezTo>
                  <a:cubicBezTo>
                    <a:pt x="1824" y="84"/>
                    <a:pt x="1834" y="102"/>
                    <a:pt x="1838" y="124"/>
                  </a:cubicBezTo>
                  <a:cubicBezTo>
                    <a:pt x="1840" y="134"/>
                    <a:pt x="1840" y="144"/>
                    <a:pt x="1840" y="155"/>
                  </a:cubicBezTo>
                  <a:cubicBezTo>
                    <a:pt x="1806" y="155"/>
                    <a:pt x="1772" y="155"/>
                    <a:pt x="1739" y="155"/>
                  </a:cubicBezTo>
                  <a:cubicBezTo>
                    <a:pt x="1738" y="183"/>
                    <a:pt x="1754" y="208"/>
                    <a:pt x="1790" y="205"/>
                  </a:cubicBezTo>
                  <a:cubicBezTo>
                    <a:pt x="1797" y="204"/>
                    <a:pt x="1804" y="202"/>
                    <a:pt x="1811" y="200"/>
                  </a:cubicBezTo>
                  <a:cubicBezTo>
                    <a:pt x="1817" y="198"/>
                    <a:pt x="1823" y="194"/>
                    <a:pt x="1830" y="190"/>
                  </a:cubicBezTo>
                  <a:close/>
                  <a:moveTo>
                    <a:pt x="1739" y="135"/>
                  </a:moveTo>
                  <a:cubicBezTo>
                    <a:pt x="1764" y="135"/>
                    <a:pt x="1790" y="135"/>
                    <a:pt x="1816" y="135"/>
                  </a:cubicBezTo>
                  <a:cubicBezTo>
                    <a:pt x="1816" y="132"/>
                    <a:pt x="1816" y="129"/>
                    <a:pt x="1815" y="127"/>
                  </a:cubicBezTo>
                  <a:cubicBezTo>
                    <a:pt x="1814" y="111"/>
                    <a:pt x="1804" y="98"/>
                    <a:pt x="1791" y="95"/>
                  </a:cubicBezTo>
                  <a:cubicBezTo>
                    <a:pt x="1766" y="88"/>
                    <a:pt x="1739" y="109"/>
                    <a:pt x="1739" y="135"/>
                  </a:cubicBezTo>
                  <a:close/>
                  <a:moveTo>
                    <a:pt x="653" y="147"/>
                  </a:moveTo>
                  <a:cubicBezTo>
                    <a:pt x="653" y="167"/>
                    <a:pt x="649" y="185"/>
                    <a:pt x="637" y="200"/>
                  </a:cubicBezTo>
                  <a:cubicBezTo>
                    <a:pt x="621" y="220"/>
                    <a:pt x="600" y="226"/>
                    <a:pt x="576" y="225"/>
                  </a:cubicBezTo>
                  <a:cubicBezTo>
                    <a:pt x="537" y="223"/>
                    <a:pt x="513" y="193"/>
                    <a:pt x="511" y="158"/>
                  </a:cubicBezTo>
                  <a:cubicBezTo>
                    <a:pt x="511" y="145"/>
                    <a:pt x="512" y="132"/>
                    <a:pt x="516" y="119"/>
                  </a:cubicBezTo>
                  <a:cubicBezTo>
                    <a:pt x="525" y="91"/>
                    <a:pt x="549" y="75"/>
                    <a:pt x="580" y="74"/>
                  </a:cubicBezTo>
                  <a:cubicBezTo>
                    <a:pt x="598" y="73"/>
                    <a:pt x="615" y="76"/>
                    <a:pt x="629" y="88"/>
                  </a:cubicBezTo>
                  <a:cubicBezTo>
                    <a:pt x="644" y="101"/>
                    <a:pt x="651" y="118"/>
                    <a:pt x="653" y="138"/>
                  </a:cubicBezTo>
                  <a:cubicBezTo>
                    <a:pt x="653" y="141"/>
                    <a:pt x="653" y="145"/>
                    <a:pt x="653" y="147"/>
                  </a:cubicBezTo>
                  <a:close/>
                  <a:moveTo>
                    <a:pt x="630" y="151"/>
                  </a:moveTo>
                  <a:cubicBezTo>
                    <a:pt x="629" y="144"/>
                    <a:pt x="629" y="138"/>
                    <a:pt x="628" y="132"/>
                  </a:cubicBezTo>
                  <a:cubicBezTo>
                    <a:pt x="624" y="110"/>
                    <a:pt x="609" y="95"/>
                    <a:pt x="589" y="94"/>
                  </a:cubicBezTo>
                  <a:cubicBezTo>
                    <a:pt x="563" y="92"/>
                    <a:pt x="546" y="103"/>
                    <a:pt x="539" y="126"/>
                  </a:cubicBezTo>
                  <a:cubicBezTo>
                    <a:pt x="535" y="137"/>
                    <a:pt x="534" y="149"/>
                    <a:pt x="536" y="162"/>
                  </a:cubicBezTo>
                  <a:cubicBezTo>
                    <a:pt x="539" y="186"/>
                    <a:pt x="554" y="202"/>
                    <a:pt x="578" y="205"/>
                  </a:cubicBezTo>
                  <a:cubicBezTo>
                    <a:pt x="602" y="207"/>
                    <a:pt x="620" y="196"/>
                    <a:pt x="626" y="173"/>
                  </a:cubicBezTo>
                  <a:cubicBezTo>
                    <a:pt x="628" y="166"/>
                    <a:pt x="629" y="158"/>
                    <a:pt x="630" y="151"/>
                  </a:cubicBezTo>
                  <a:close/>
                  <a:moveTo>
                    <a:pt x="917" y="146"/>
                  </a:moveTo>
                  <a:cubicBezTo>
                    <a:pt x="917" y="161"/>
                    <a:pt x="915" y="176"/>
                    <a:pt x="908" y="189"/>
                  </a:cubicBezTo>
                  <a:cubicBezTo>
                    <a:pt x="894" y="215"/>
                    <a:pt x="871" y="226"/>
                    <a:pt x="842" y="225"/>
                  </a:cubicBezTo>
                  <a:cubicBezTo>
                    <a:pt x="809" y="224"/>
                    <a:pt x="784" y="205"/>
                    <a:pt x="777" y="173"/>
                  </a:cubicBezTo>
                  <a:cubicBezTo>
                    <a:pt x="773" y="155"/>
                    <a:pt x="773" y="136"/>
                    <a:pt x="780" y="118"/>
                  </a:cubicBezTo>
                  <a:cubicBezTo>
                    <a:pt x="786" y="100"/>
                    <a:pt x="798" y="87"/>
                    <a:pt x="816" y="79"/>
                  </a:cubicBezTo>
                  <a:cubicBezTo>
                    <a:pt x="830" y="74"/>
                    <a:pt x="844" y="73"/>
                    <a:pt x="858" y="74"/>
                  </a:cubicBezTo>
                  <a:cubicBezTo>
                    <a:pt x="893" y="78"/>
                    <a:pt x="912" y="103"/>
                    <a:pt x="916" y="135"/>
                  </a:cubicBezTo>
                  <a:cubicBezTo>
                    <a:pt x="916" y="139"/>
                    <a:pt x="916" y="142"/>
                    <a:pt x="917" y="146"/>
                  </a:cubicBezTo>
                  <a:close/>
                  <a:moveTo>
                    <a:pt x="890" y="126"/>
                  </a:moveTo>
                  <a:cubicBezTo>
                    <a:pt x="885" y="110"/>
                    <a:pt x="875" y="98"/>
                    <a:pt x="858" y="95"/>
                  </a:cubicBezTo>
                  <a:cubicBezTo>
                    <a:pt x="839" y="91"/>
                    <a:pt x="822" y="94"/>
                    <a:pt x="810" y="110"/>
                  </a:cubicBezTo>
                  <a:cubicBezTo>
                    <a:pt x="801" y="122"/>
                    <a:pt x="798" y="135"/>
                    <a:pt x="799" y="150"/>
                  </a:cubicBezTo>
                  <a:cubicBezTo>
                    <a:pt x="799" y="153"/>
                    <a:pt x="799" y="156"/>
                    <a:pt x="799" y="158"/>
                  </a:cubicBezTo>
                  <a:cubicBezTo>
                    <a:pt x="800" y="185"/>
                    <a:pt x="816" y="202"/>
                    <a:pt x="842" y="205"/>
                  </a:cubicBezTo>
                  <a:cubicBezTo>
                    <a:pt x="865" y="207"/>
                    <a:pt x="883" y="197"/>
                    <a:pt x="889" y="174"/>
                  </a:cubicBezTo>
                  <a:cubicBezTo>
                    <a:pt x="894" y="158"/>
                    <a:pt x="894" y="142"/>
                    <a:pt x="890" y="126"/>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176">
                <a:solidFill>
                  <a:srgbClr val="505050"/>
                </a:solidFill>
              </a:endParaRPr>
            </a:p>
          </p:txBody>
        </p:sp>
      </p:grpSp>
      <p:sp>
        <p:nvSpPr>
          <p:cNvPr id="7" name="Freeform 6"/>
          <p:cNvSpPr/>
          <p:nvPr/>
        </p:nvSpPr>
        <p:spPr bwMode="auto">
          <a:xfrm>
            <a:off x="5566861" y="4239829"/>
            <a:ext cx="0" cy="784372"/>
          </a:xfrm>
          <a:custGeom>
            <a:avLst/>
            <a:gdLst>
              <a:gd name="connsiteX0" fmla="*/ 0 w 0"/>
              <a:gd name="connsiteY0" fmla="*/ 800100 h 800100"/>
              <a:gd name="connsiteX1" fmla="*/ 0 w 0"/>
              <a:gd name="connsiteY1" fmla="*/ 0 h 800100"/>
            </a:gdLst>
            <a:ahLst/>
            <a:cxnLst>
              <a:cxn ang="0">
                <a:pos x="connsiteX0" y="connsiteY0"/>
              </a:cxn>
              <a:cxn ang="0">
                <a:pos x="connsiteX1" y="connsiteY1"/>
              </a:cxn>
            </a:cxnLst>
            <a:rect l="l" t="t" r="r" b="b"/>
            <a:pathLst>
              <a:path h="800100">
                <a:moveTo>
                  <a:pt x="0" y="800100"/>
                </a:moveTo>
                <a:lnTo>
                  <a:pt x="0" y="0"/>
                </a:lnTo>
              </a:path>
            </a:pathLst>
          </a:custGeom>
          <a:noFill/>
          <a:ln w="5715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29" name="Group 28"/>
          <p:cNvGrpSpPr/>
          <p:nvPr/>
        </p:nvGrpSpPr>
        <p:grpSpPr>
          <a:xfrm>
            <a:off x="256210" y="3184060"/>
            <a:ext cx="2396818" cy="1589579"/>
            <a:chOff x="261347" y="3247410"/>
            <a:chExt cx="2444879" cy="1621453"/>
          </a:xfrm>
        </p:grpSpPr>
        <p:sp>
          <p:nvSpPr>
            <p:cNvPr id="69" name="Rectangle 68"/>
            <p:cNvSpPr/>
            <p:nvPr/>
          </p:nvSpPr>
          <p:spPr bwMode="auto">
            <a:xfrm>
              <a:off x="261347" y="3247410"/>
              <a:ext cx="2444879" cy="1621453"/>
            </a:xfrm>
            <a:prstGeom prst="rect">
              <a:avLst/>
            </a:prstGeom>
            <a:solidFill>
              <a:schemeClr val="bg1"/>
            </a:solid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Other Directories</a:t>
              </a:r>
            </a:p>
          </p:txBody>
        </p:sp>
        <p:grpSp>
          <p:nvGrpSpPr>
            <p:cNvPr id="28" name="Group 27"/>
            <p:cNvGrpSpPr/>
            <p:nvPr/>
          </p:nvGrpSpPr>
          <p:grpSpPr>
            <a:xfrm>
              <a:off x="1166311" y="3515638"/>
              <a:ext cx="634951" cy="890676"/>
              <a:chOff x="2290073" y="5400845"/>
              <a:chExt cx="693737" cy="973138"/>
            </a:xfrm>
          </p:grpSpPr>
          <p:sp>
            <p:nvSpPr>
              <p:cNvPr id="22" name="Freeform 5"/>
              <p:cNvSpPr>
                <a:spLocks noEditPoints="1"/>
              </p:cNvSpPr>
              <p:nvPr/>
            </p:nvSpPr>
            <p:spPr bwMode="auto">
              <a:xfrm>
                <a:off x="2290073" y="5400845"/>
                <a:ext cx="693737" cy="973138"/>
              </a:xfrm>
              <a:custGeom>
                <a:avLst/>
                <a:gdLst>
                  <a:gd name="T0" fmla="*/ 1608 w 1608"/>
                  <a:gd name="T1" fmla="*/ 121 h 2259"/>
                  <a:gd name="T2" fmla="*/ 1176 w 1608"/>
                  <a:gd name="T3" fmla="*/ 243 h 2259"/>
                  <a:gd name="T4" fmla="*/ 1176 w 1608"/>
                  <a:gd name="T5" fmla="*/ 0 h 2259"/>
                  <a:gd name="T6" fmla="*/ 0 w 1608"/>
                  <a:gd name="T7" fmla="*/ 341 h 2259"/>
                  <a:gd name="T8" fmla="*/ 0 w 1608"/>
                  <a:gd name="T9" fmla="*/ 2143 h 2259"/>
                  <a:gd name="T10" fmla="*/ 427 w 1608"/>
                  <a:gd name="T11" fmla="*/ 2259 h 2259"/>
                  <a:gd name="T12" fmla="*/ 427 w 1608"/>
                  <a:gd name="T13" fmla="*/ 462 h 2259"/>
                  <a:gd name="T14" fmla="*/ 506 w 1608"/>
                  <a:gd name="T15" fmla="*/ 438 h 2259"/>
                  <a:gd name="T16" fmla="*/ 506 w 1608"/>
                  <a:gd name="T17" fmla="*/ 2241 h 2259"/>
                  <a:gd name="T18" fmla="*/ 1608 w 1608"/>
                  <a:gd name="T19" fmla="*/ 1924 h 2259"/>
                  <a:gd name="T20" fmla="*/ 1608 w 1608"/>
                  <a:gd name="T21" fmla="*/ 121 h 2259"/>
                  <a:gd name="T22" fmla="*/ 1608 w 1608"/>
                  <a:gd name="T23" fmla="*/ 121 h 2259"/>
                  <a:gd name="T24" fmla="*/ 213 w 1608"/>
                  <a:gd name="T25" fmla="*/ 2015 h 2259"/>
                  <a:gd name="T26" fmla="*/ 134 w 1608"/>
                  <a:gd name="T27" fmla="*/ 1887 h 2259"/>
                  <a:gd name="T28" fmla="*/ 213 w 1608"/>
                  <a:gd name="T29" fmla="*/ 1802 h 2259"/>
                  <a:gd name="T30" fmla="*/ 293 w 1608"/>
                  <a:gd name="T31" fmla="*/ 1930 h 2259"/>
                  <a:gd name="T32" fmla="*/ 213 w 1608"/>
                  <a:gd name="T33" fmla="*/ 2015 h 2259"/>
                  <a:gd name="T34" fmla="*/ 287 w 1608"/>
                  <a:gd name="T35" fmla="*/ 1619 h 2259"/>
                  <a:gd name="T36" fmla="*/ 140 w 1608"/>
                  <a:gd name="T37" fmla="*/ 1577 h 2259"/>
                  <a:gd name="T38" fmla="*/ 140 w 1608"/>
                  <a:gd name="T39" fmla="*/ 584 h 2259"/>
                  <a:gd name="T40" fmla="*/ 287 w 1608"/>
                  <a:gd name="T41" fmla="*/ 627 h 2259"/>
                  <a:gd name="T42" fmla="*/ 287 w 1608"/>
                  <a:gd name="T43" fmla="*/ 1619 h 2259"/>
                  <a:gd name="T44" fmla="*/ 287 w 1608"/>
                  <a:gd name="T45" fmla="*/ 1619 h 2259"/>
                  <a:gd name="T46" fmla="*/ 1298 w 1608"/>
                  <a:gd name="T47" fmla="*/ 956 h 2259"/>
                  <a:gd name="T48" fmla="*/ 853 w 1608"/>
                  <a:gd name="T49" fmla="*/ 1090 h 2259"/>
                  <a:gd name="T50" fmla="*/ 853 w 1608"/>
                  <a:gd name="T51" fmla="*/ 803 h 2259"/>
                  <a:gd name="T52" fmla="*/ 1298 w 1608"/>
                  <a:gd name="T53" fmla="*/ 676 h 2259"/>
                  <a:gd name="T54" fmla="*/ 1298 w 1608"/>
                  <a:gd name="T55" fmla="*/ 956 h 2259"/>
                  <a:gd name="T56" fmla="*/ 1298 w 1608"/>
                  <a:gd name="T57" fmla="*/ 956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8" h="2259">
                    <a:moveTo>
                      <a:pt x="1608" y="121"/>
                    </a:moveTo>
                    <a:cubicBezTo>
                      <a:pt x="1176" y="243"/>
                      <a:pt x="1176" y="243"/>
                      <a:pt x="1176" y="243"/>
                    </a:cubicBezTo>
                    <a:cubicBezTo>
                      <a:pt x="1176" y="0"/>
                      <a:pt x="1176" y="0"/>
                      <a:pt x="1176" y="0"/>
                    </a:cubicBezTo>
                    <a:cubicBezTo>
                      <a:pt x="0" y="341"/>
                      <a:pt x="0" y="341"/>
                      <a:pt x="0" y="341"/>
                    </a:cubicBezTo>
                    <a:cubicBezTo>
                      <a:pt x="0" y="2143"/>
                      <a:pt x="0" y="2143"/>
                      <a:pt x="0" y="2143"/>
                    </a:cubicBezTo>
                    <a:cubicBezTo>
                      <a:pt x="427" y="2259"/>
                      <a:pt x="427" y="2259"/>
                      <a:pt x="427" y="2259"/>
                    </a:cubicBezTo>
                    <a:cubicBezTo>
                      <a:pt x="427" y="462"/>
                      <a:pt x="427" y="462"/>
                      <a:pt x="427" y="462"/>
                    </a:cubicBezTo>
                    <a:cubicBezTo>
                      <a:pt x="506" y="438"/>
                      <a:pt x="506" y="438"/>
                      <a:pt x="506" y="438"/>
                    </a:cubicBezTo>
                    <a:cubicBezTo>
                      <a:pt x="506" y="2241"/>
                      <a:pt x="506" y="2241"/>
                      <a:pt x="506" y="2241"/>
                    </a:cubicBezTo>
                    <a:cubicBezTo>
                      <a:pt x="1608" y="1924"/>
                      <a:pt x="1608" y="1924"/>
                      <a:pt x="1608" y="1924"/>
                    </a:cubicBezTo>
                    <a:cubicBezTo>
                      <a:pt x="1608" y="121"/>
                      <a:pt x="1608" y="121"/>
                      <a:pt x="1608" y="121"/>
                    </a:cubicBezTo>
                    <a:cubicBezTo>
                      <a:pt x="1608" y="121"/>
                      <a:pt x="1608" y="121"/>
                      <a:pt x="1608" y="121"/>
                    </a:cubicBezTo>
                    <a:close/>
                    <a:moveTo>
                      <a:pt x="213" y="2015"/>
                    </a:moveTo>
                    <a:cubicBezTo>
                      <a:pt x="171" y="2003"/>
                      <a:pt x="134" y="1948"/>
                      <a:pt x="134" y="1887"/>
                    </a:cubicBezTo>
                    <a:cubicBezTo>
                      <a:pt x="134" y="1827"/>
                      <a:pt x="171" y="1790"/>
                      <a:pt x="213" y="1802"/>
                    </a:cubicBezTo>
                    <a:cubicBezTo>
                      <a:pt x="256" y="1814"/>
                      <a:pt x="293" y="1869"/>
                      <a:pt x="293" y="1930"/>
                    </a:cubicBezTo>
                    <a:cubicBezTo>
                      <a:pt x="293" y="1991"/>
                      <a:pt x="256" y="2027"/>
                      <a:pt x="213" y="2015"/>
                    </a:cubicBezTo>
                    <a:close/>
                    <a:moveTo>
                      <a:pt x="287" y="1619"/>
                    </a:moveTo>
                    <a:cubicBezTo>
                      <a:pt x="140" y="1577"/>
                      <a:pt x="140" y="1577"/>
                      <a:pt x="140" y="1577"/>
                    </a:cubicBezTo>
                    <a:cubicBezTo>
                      <a:pt x="140" y="584"/>
                      <a:pt x="140" y="584"/>
                      <a:pt x="140" y="584"/>
                    </a:cubicBezTo>
                    <a:cubicBezTo>
                      <a:pt x="287" y="627"/>
                      <a:pt x="287" y="627"/>
                      <a:pt x="287" y="627"/>
                    </a:cubicBezTo>
                    <a:cubicBezTo>
                      <a:pt x="287" y="1619"/>
                      <a:pt x="287" y="1619"/>
                      <a:pt x="287" y="1619"/>
                    </a:cubicBezTo>
                    <a:cubicBezTo>
                      <a:pt x="287" y="1619"/>
                      <a:pt x="287" y="1619"/>
                      <a:pt x="287" y="1619"/>
                    </a:cubicBezTo>
                    <a:close/>
                    <a:moveTo>
                      <a:pt x="1298" y="956"/>
                    </a:moveTo>
                    <a:cubicBezTo>
                      <a:pt x="853" y="1090"/>
                      <a:pt x="853" y="1090"/>
                      <a:pt x="853" y="1090"/>
                    </a:cubicBezTo>
                    <a:cubicBezTo>
                      <a:pt x="853" y="803"/>
                      <a:pt x="853" y="803"/>
                      <a:pt x="853" y="803"/>
                    </a:cubicBezTo>
                    <a:cubicBezTo>
                      <a:pt x="1298" y="676"/>
                      <a:pt x="1298" y="676"/>
                      <a:pt x="1298" y="676"/>
                    </a:cubicBezTo>
                    <a:cubicBezTo>
                      <a:pt x="1298" y="956"/>
                      <a:pt x="1298" y="956"/>
                      <a:pt x="1298" y="956"/>
                    </a:cubicBezTo>
                    <a:cubicBezTo>
                      <a:pt x="1298" y="956"/>
                      <a:pt x="1298" y="956"/>
                      <a:pt x="1298" y="9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27" name="Freeform 26"/>
              <p:cNvSpPr/>
              <p:nvPr/>
            </p:nvSpPr>
            <p:spPr bwMode="auto">
              <a:xfrm>
                <a:off x="2327275" y="5435601"/>
                <a:ext cx="590550" cy="171450"/>
              </a:xfrm>
              <a:custGeom>
                <a:avLst/>
                <a:gdLst>
                  <a:gd name="connsiteX0" fmla="*/ 676275 w 676275"/>
                  <a:gd name="connsiteY0" fmla="*/ 44450 h 190500"/>
                  <a:gd name="connsiteX1" fmla="*/ 504825 w 676275"/>
                  <a:gd name="connsiteY1" fmla="*/ 0 h 190500"/>
                  <a:gd name="connsiteX2" fmla="*/ 0 w 676275"/>
                  <a:gd name="connsiteY2" fmla="*/ 136525 h 190500"/>
                  <a:gd name="connsiteX3" fmla="*/ 184150 w 676275"/>
                  <a:gd name="connsiteY3" fmla="*/ 190500 h 190500"/>
                  <a:gd name="connsiteX4" fmla="*/ 676275 w 676275"/>
                  <a:gd name="connsiteY4" fmla="*/ 44450 h 190500"/>
                  <a:gd name="connsiteX0" fmla="*/ 676275 w 676275"/>
                  <a:gd name="connsiteY0" fmla="*/ 44450 h 212725"/>
                  <a:gd name="connsiteX1" fmla="*/ 504825 w 676275"/>
                  <a:gd name="connsiteY1" fmla="*/ 0 h 212725"/>
                  <a:gd name="connsiteX2" fmla="*/ 0 w 676275"/>
                  <a:gd name="connsiteY2" fmla="*/ 136525 h 212725"/>
                  <a:gd name="connsiteX3" fmla="*/ 209550 w 676275"/>
                  <a:gd name="connsiteY3" fmla="*/ 212725 h 212725"/>
                  <a:gd name="connsiteX4" fmla="*/ 676275 w 676275"/>
                  <a:gd name="connsiteY4" fmla="*/ 44450 h 212725"/>
                  <a:gd name="connsiteX0" fmla="*/ 641350 w 641350"/>
                  <a:gd name="connsiteY0" fmla="*/ 57150 h 212725"/>
                  <a:gd name="connsiteX1" fmla="*/ 504825 w 641350"/>
                  <a:gd name="connsiteY1" fmla="*/ 0 h 212725"/>
                  <a:gd name="connsiteX2" fmla="*/ 0 w 641350"/>
                  <a:gd name="connsiteY2" fmla="*/ 136525 h 212725"/>
                  <a:gd name="connsiteX3" fmla="*/ 209550 w 641350"/>
                  <a:gd name="connsiteY3" fmla="*/ 212725 h 212725"/>
                  <a:gd name="connsiteX4" fmla="*/ 641350 w 641350"/>
                  <a:gd name="connsiteY4" fmla="*/ 57150 h 212725"/>
                  <a:gd name="connsiteX0" fmla="*/ 666750 w 666750"/>
                  <a:gd name="connsiteY0" fmla="*/ 44450 h 212725"/>
                  <a:gd name="connsiteX1" fmla="*/ 504825 w 666750"/>
                  <a:gd name="connsiteY1" fmla="*/ 0 h 212725"/>
                  <a:gd name="connsiteX2" fmla="*/ 0 w 666750"/>
                  <a:gd name="connsiteY2" fmla="*/ 136525 h 212725"/>
                  <a:gd name="connsiteX3" fmla="*/ 209550 w 666750"/>
                  <a:gd name="connsiteY3" fmla="*/ 212725 h 212725"/>
                  <a:gd name="connsiteX4" fmla="*/ 666750 w 666750"/>
                  <a:gd name="connsiteY4" fmla="*/ 44450 h 212725"/>
                  <a:gd name="connsiteX0" fmla="*/ 666750 w 666750"/>
                  <a:gd name="connsiteY0" fmla="*/ 44450 h 200025"/>
                  <a:gd name="connsiteX1" fmla="*/ 504825 w 666750"/>
                  <a:gd name="connsiteY1" fmla="*/ 0 h 200025"/>
                  <a:gd name="connsiteX2" fmla="*/ 0 w 666750"/>
                  <a:gd name="connsiteY2" fmla="*/ 136525 h 200025"/>
                  <a:gd name="connsiteX3" fmla="*/ 209550 w 666750"/>
                  <a:gd name="connsiteY3" fmla="*/ 200025 h 200025"/>
                  <a:gd name="connsiteX4" fmla="*/ 666750 w 666750"/>
                  <a:gd name="connsiteY4" fmla="*/ 44450 h 200025"/>
                  <a:gd name="connsiteX0" fmla="*/ 666750 w 666750"/>
                  <a:gd name="connsiteY0" fmla="*/ 44450 h 168275"/>
                  <a:gd name="connsiteX1" fmla="*/ 504825 w 666750"/>
                  <a:gd name="connsiteY1" fmla="*/ 0 h 168275"/>
                  <a:gd name="connsiteX2" fmla="*/ 0 w 666750"/>
                  <a:gd name="connsiteY2" fmla="*/ 136525 h 168275"/>
                  <a:gd name="connsiteX3" fmla="*/ 222250 w 666750"/>
                  <a:gd name="connsiteY3" fmla="*/ 168275 h 168275"/>
                  <a:gd name="connsiteX4" fmla="*/ 666750 w 666750"/>
                  <a:gd name="connsiteY4" fmla="*/ 44450 h 168275"/>
                  <a:gd name="connsiteX0" fmla="*/ 666750 w 666750"/>
                  <a:gd name="connsiteY0" fmla="*/ 44450 h 177800"/>
                  <a:gd name="connsiteX1" fmla="*/ 504825 w 666750"/>
                  <a:gd name="connsiteY1" fmla="*/ 0 h 177800"/>
                  <a:gd name="connsiteX2" fmla="*/ 0 w 666750"/>
                  <a:gd name="connsiteY2" fmla="*/ 136525 h 177800"/>
                  <a:gd name="connsiteX3" fmla="*/ 196850 w 666750"/>
                  <a:gd name="connsiteY3" fmla="*/ 177800 h 177800"/>
                  <a:gd name="connsiteX4" fmla="*/ 666750 w 666750"/>
                  <a:gd name="connsiteY4" fmla="*/ 44450 h 177800"/>
                  <a:gd name="connsiteX0" fmla="*/ 666750 w 666750"/>
                  <a:gd name="connsiteY0" fmla="*/ 44450 h 136525"/>
                  <a:gd name="connsiteX1" fmla="*/ 504825 w 666750"/>
                  <a:gd name="connsiteY1" fmla="*/ 0 h 136525"/>
                  <a:gd name="connsiteX2" fmla="*/ 0 w 666750"/>
                  <a:gd name="connsiteY2" fmla="*/ 136525 h 136525"/>
                  <a:gd name="connsiteX3" fmla="*/ 174625 w 666750"/>
                  <a:gd name="connsiteY3" fmla="*/ 123825 h 136525"/>
                  <a:gd name="connsiteX4" fmla="*/ 666750 w 666750"/>
                  <a:gd name="connsiteY4" fmla="*/ 44450 h 136525"/>
                  <a:gd name="connsiteX0" fmla="*/ 666750 w 666750"/>
                  <a:gd name="connsiteY0" fmla="*/ 44450 h 180975"/>
                  <a:gd name="connsiteX1" fmla="*/ 504825 w 666750"/>
                  <a:gd name="connsiteY1" fmla="*/ 0 h 180975"/>
                  <a:gd name="connsiteX2" fmla="*/ 0 w 666750"/>
                  <a:gd name="connsiteY2" fmla="*/ 136525 h 180975"/>
                  <a:gd name="connsiteX3" fmla="*/ 177800 w 666750"/>
                  <a:gd name="connsiteY3" fmla="*/ 180975 h 180975"/>
                  <a:gd name="connsiteX4" fmla="*/ 666750 w 666750"/>
                  <a:gd name="connsiteY4" fmla="*/ 44450 h 180975"/>
                  <a:gd name="connsiteX0" fmla="*/ 654050 w 654050"/>
                  <a:gd name="connsiteY0" fmla="*/ 41275 h 180975"/>
                  <a:gd name="connsiteX1" fmla="*/ 504825 w 654050"/>
                  <a:gd name="connsiteY1" fmla="*/ 0 h 180975"/>
                  <a:gd name="connsiteX2" fmla="*/ 0 w 654050"/>
                  <a:gd name="connsiteY2" fmla="*/ 136525 h 180975"/>
                  <a:gd name="connsiteX3" fmla="*/ 177800 w 654050"/>
                  <a:gd name="connsiteY3" fmla="*/ 180975 h 180975"/>
                  <a:gd name="connsiteX4" fmla="*/ 654050 w 654050"/>
                  <a:gd name="connsiteY4" fmla="*/ 41275 h 180975"/>
                  <a:gd name="connsiteX0" fmla="*/ 654050 w 654050"/>
                  <a:gd name="connsiteY0" fmla="*/ 41275 h 180975"/>
                  <a:gd name="connsiteX1" fmla="*/ 504825 w 654050"/>
                  <a:gd name="connsiteY1" fmla="*/ 0 h 180975"/>
                  <a:gd name="connsiteX2" fmla="*/ 0 w 654050"/>
                  <a:gd name="connsiteY2" fmla="*/ 152400 h 180975"/>
                  <a:gd name="connsiteX3" fmla="*/ 177800 w 654050"/>
                  <a:gd name="connsiteY3" fmla="*/ 180975 h 180975"/>
                  <a:gd name="connsiteX4" fmla="*/ 654050 w 654050"/>
                  <a:gd name="connsiteY4" fmla="*/ 41275 h 180975"/>
                  <a:gd name="connsiteX0" fmla="*/ 615950 w 615950"/>
                  <a:gd name="connsiteY0" fmla="*/ 41275 h 180975"/>
                  <a:gd name="connsiteX1" fmla="*/ 466725 w 615950"/>
                  <a:gd name="connsiteY1" fmla="*/ 0 h 180975"/>
                  <a:gd name="connsiteX2" fmla="*/ 0 w 615950"/>
                  <a:gd name="connsiteY2" fmla="*/ 136525 h 180975"/>
                  <a:gd name="connsiteX3" fmla="*/ 139700 w 615950"/>
                  <a:gd name="connsiteY3" fmla="*/ 180975 h 180975"/>
                  <a:gd name="connsiteX4" fmla="*/ 615950 w 615950"/>
                  <a:gd name="connsiteY4" fmla="*/ 41275 h 180975"/>
                  <a:gd name="connsiteX0" fmla="*/ 615950 w 615950"/>
                  <a:gd name="connsiteY0" fmla="*/ 41275 h 161925"/>
                  <a:gd name="connsiteX1" fmla="*/ 466725 w 615950"/>
                  <a:gd name="connsiteY1" fmla="*/ 0 h 161925"/>
                  <a:gd name="connsiteX2" fmla="*/ 0 w 615950"/>
                  <a:gd name="connsiteY2" fmla="*/ 136525 h 161925"/>
                  <a:gd name="connsiteX3" fmla="*/ 158750 w 615950"/>
                  <a:gd name="connsiteY3" fmla="*/ 161925 h 161925"/>
                  <a:gd name="connsiteX4" fmla="*/ 615950 w 615950"/>
                  <a:gd name="connsiteY4" fmla="*/ 41275 h 161925"/>
                  <a:gd name="connsiteX0" fmla="*/ 615950 w 615950"/>
                  <a:gd name="connsiteY0" fmla="*/ 41275 h 139700"/>
                  <a:gd name="connsiteX1" fmla="*/ 466725 w 615950"/>
                  <a:gd name="connsiteY1" fmla="*/ 0 h 139700"/>
                  <a:gd name="connsiteX2" fmla="*/ 0 w 615950"/>
                  <a:gd name="connsiteY2" fmla="*/ 136525 h 139700"/>
                  <a:gd name="connsiteX3" fmla="*/ 196850 w 615950"/>
                  <a:gd name="connsiteY3" fmla="*/ 139700 h 139700"/>
                  <a:gd name="connsiteX4" fmla="*/ 615950 w 615950"/>
                  <a:gd name="connsiteY4" fmla="*/ 41275 h 139700"/>
                  <a:gd name="connsiteX0" fmla="*/ 615950 w 615950"/>
                  <a:gd name="connsiteY0" fmla="*/ 41275 h 161925"/>
                  <a:gd name="connsiteX1" fmla="*/ 466725 w 615950"/>
                  <a:gd name="connsiteY1" fmla="*/ 0 h 161925"/>
                  <a:gd name="connsiteX2" fmla="*/ 0 w 615950"/>
                  <a:gd name="connsiteY2" fmla="*/ 136525 h 161925"/>
                  <a:gd name="connsiteX3" fmla="*/ 152400 w 615950"/>
                  <a:gd name="connsiteY3" fmla="*/ 161925 h 161925"/>
                  <a:gd name="connsiteX4" fmla="*/ 615950 w 615950"/>
                  <a:gd name="connsiteY4" fmla="*/ 41275 h 161925"/>
                  <a:gd name="connsiteX0" fmla="*/ 615950 w 615950"/>
                  <a:gd name="connsiteY0" fmla="*/ 41275 h 171450"/>
                  <a:gd name="connsiteX1" fmla="*/ 466725 w 615950"/>
                  <a:gd name="connsiteY1" fmla="*/ 0 h 171450"/>
                  <a:gd name="connsiteX2" fmla="*/ 0 w 615950"/>
                  <a:gd name="connsiteY2" fmla="*/ 136525 h 171450"/>
                  <a:gd name="connsiteX3" fmla="*/ 139700 w 615950"/>
                  <a:gd name="connsiteY3" fmla="*/ 171450 h 171450"/>
                  <a:gd name="connsiteX4" fmla="*/ 615950 w 615950"/>
                  <a:gd name="connsiteY4" fmla="*/ 41275 h 171450"/>
                  <a:gd name="connsiteX0" fmla="*/ 603250 w 603250"/>
                  <a:gd name="connsiteY0" fmla="*/ 38100 h 171450"/>
                  <a:gd name="connsiteX1" fmla="*/ 466725 w 603250"/>
                  <a:gd name="connsiteY1" fmla="*/ 0 h 171450"/>
                  <a:gd name="connsiteX2" fmla="*/ 0 w 603250"/>
                  <a:gd name="connsiteY2" fmla="*/ 136525 h 171450"/>
                  <a:gd name="connsiteX3" fmla="*/ 139700 w 603250"/>
                  <a:gd name="connsiteY3" fmla="*/ 171450 h 171450"/>
                  <a:gd name="connsiteX4" fmla="*/ 603250 w 603250"/>
                  <a:gd name="connsiteY4" fmla="*/ 38100 h 171450"/>
                  <a:gd name="connsiteX0" fmla="*/ 590550 w 590550"/>
                  <a:gd name="connsiteY0" fmla="*/ 31750 h 171450"/>
                  <a:gd name="connsiteX1" fmla="*/ 466725 w 590550"/>
                  <a:gd name="connsiteY1" fmla="*/ 0 h 171450"/>
                  <a:gd name="connsiteX2" fmla="*/ 0 w 590550"/>
                  <a:gd name="connsiteY2" fmla="*/ 136525 h 171450"/>
                  <a:gd name="connsiteX3" fmla="*/ 139700 w 590550"/>
                  <a:gd name="connsiteY3" fmla="*/ 171450 h 171450"/>
                  <a:gd name="connsiteX4" fmla="*/ 590550 w 590550"/>
                  <a:gd name="connsiteY4" fmla="*/ 317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171450">
                    <a:moveTo>
                      <a:pt x="590550" y="31750"/>
                    </a:moveTo>
                    <a:lnTo>
                      <a:pt x="466725" y="0"/>
                    </a:lnTo>
                    <a:lnTo>
                      <a:pt x="0" y="136525"/>
                    </a:lnTo>
                    <a:lnTo>
                      <a:pt x="139700" y="171450"/>
                    </a:lnTo>
                    <a:lnTo>
                      <a:pt x="590550" y="3175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 name="Group 11"/>
          <p:cNvGrpSpPr/>
          <p:nvPr/>
        </p:nvGrpSpPr>
        <p:grpSpPr>
          <a:xfrm>
            <a:off x="266962" y="1252323"/>
            <a:ext cx="2396818" cy="1686451"/>
            <a:chOff x="272314" y="1276938"/>
            <a:chExt cx="2444879" cy="1720268"/>
          </a:xfrm>
        </p:grpSpPr>
        <p:grpSp>
          <p:nvGrpSpPr>
            <p:cNvPr id="21" name="Group 20"/>
            <p:cNvGrpSpPr/>
            <p:nvPr/>
          </p:nvGrpSpPr>
          <p:grpSpPr>
            <a:xfrm>
              <a:off x="272314" y="1276938"/>
              <a:ext cx="2444879" cy="1720268"/>
              <a:chOff x="218065" y="2298702"/>
              <a:chExt cx="2444879" cy="1720268"/>
            </a:xfrm>
          </p:grpSpPr>
          <p:sp>
            <p:nvSpPr>
              <p:cNvPr id="93" name="Rectangle 92"/>
              <p:cNvSpPr/>
              <p:nvPr/>
            </p:nvSpPr>
            <p:spPr bwMode="auto">
              <a:xfrm>
                <a:off x="218065" y="2298702"/>
                <a:ext cx="2444879" cy="1720268"/>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9" name="Group 8"/>
              <p:cNvGrpSpPr/>
              <p:nvPr/>
            </p:nvGrpSpPr>
            <p:grpSpPr>
              <a:xfrm>
                <a:off x="636578" y="2587730"/>
                <a:ext cx="1698924" cy="1182240"/>
                <a:chOff x="934114" y="2805236"/>
                <a:chExt cx="1698924" cy="1182240"/>
              </a:xfrm>
            </p:grpSpPr>
            <p:sp>
              <p:nvSpPr>
                <p:cNvPr id="92" name="Rectangle 91"/>
                <p:cNvSpPr/>
                <p:nvPr/>
              </p:nvSpPr>
              <p:spPr>
                <a:xfrm>
                  <a:off x="934114" y="3793577"/>
                  <a:ext cx="1698924" cy="193899"/>
                </a:xfrm>
                <a:prstGeom prst="rect">
                  <a:avLst/>
                </a:prstGeom>
                <a:ln>
                  <a:noFill/>
                </a:ln>
              </p:spPr>
              <p:txBody>
                <a:bodyPr wrap="square" lIns="0" tIns="0" rIns="0" bIns="0" anchor="ctr">
                  <a:spAutoFit/>
                </a:bodyPr>
                <a:lstStyle/>
                <a:p>
                  <a:pPr algn="ctr" defTabSz="896091" fontAlgn="base">
                    <a:lnSpc>
                      <a:spcPct val="90000"/>
                    </a:lnSpc>
                    <a:spcBef>
                      <a:spcPct val="0"/>
                    </a:spcBef>
                    <a:spcAft>
                      <a:spcPct val="0"/>
                    </a:spcAft>
                    <a:buSzPct val="80000"/>
                  </a:pPr>
                  <a:r>
                    <a:rPr lang="en-US" sz="1372" spc="-49" dirty="0">
                      <a:solidFill>
                        <a:srgbClr val="00188F"/>
                      </a:solidFill>
                    </a:rPr>
                    <a:t>Active Directory</a:t>
                  </a:r>
                </a:p>
              </p:txBody>
            </p:sp>
            <p:pic>
              <p:nvPicPr>
                <p:cNvPr id="91" name="Picture 9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89474" y="2805236"/>
                  <a:ext cx="1043885" cy="690730"/>
                </a:xfrm>
                <a:prstGeom prst="rect">
                  <a:avLst/>
                </a:prstGeom>
              </p:spPr>
            </p:pic>
          </p:grpSp>
        </p:grpSp>
        <p:pic>
          <p:nvPicPr>
            <p:cNvPr id="83" name="Picture 8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6311" y="2256696"/>
              <a:ext cx="1701437" cy="399929"/>
            </a:xfrm>
            <a:prstGeom prst="rect">
              <a:avLst/>
            </a:prstGeom>
          </p:spPr>
        </p:pic>
      </p:grpSp>
    </p:spTree>
    <p:extLst>
      <p:ext uri="{BB962C8B-B14F-4D97-AF65-F5344CB8AC3E}">
        <p14:creationId xmlns:p14="http://schemas.microsoft.com/office/powerpoint/2010/main" val="288696994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nodeType="withEffect">
                                  <p:stCondLst>
                                    <p:cond delay="200"/>
                                  </p:stCondLst>
                                  <p:childTnLst>
                                    <p:animScale>
                                      <p:cBhvr>
                                        <p:cTn id="11" dur="250" fill="hold"/>
                                        <p:tgtEl>
                                          <p:spTgt spid="18"/>
                                        </p:tgtEl>
                                      </p:cBhvr>
                                      <p:by x="110000" y="110000"/>
                                    </p:animScale>
                                  </p:childTnLst>
                                </p:cTn>
                              </p:par>
                              <p:par>
                                <p:cTn id="12" presetID="6" presetClass="emph" presetSubtype="0" decel="100000" fill="hold" nodeType="withEffect">
                                  <p:stCondLst>
                                    <p:cond delay="300"/>
                                  </p:stCondLst>
                                  <p:childTnLst>
                                    <p:animScale>
                                      <p:cBhvr>
                                        <p:cTn id="13" dur="250" fill="hold"/>
                                        <p:tgtEl>
                                          <p:spTgt spid="18"/>
                                        </p:tgtEl>
                                      </p:cBhvr>
                                      <p:by x="91000" y="91000"/>
                                    </p:animScale>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250" fill="hold"/>
                                        <p:tgtEl>
                                          <p:spTgt spid="12"/>
                                        </p:tgtEl>
                                        <p:attrNameLst>
                                          <p:attrName>ppt_w</p:attrName>
                                        </p:attrNameLst>
                                      </p:cBhvr>
                                      <p:tavLst>
                                        <p:tav tm="0">
                                          <p:val>
                                            <p:fltVal val="0"/>
                                          </p:val>
                                        </p:tav>
                                        <p:tav tm="100000">
                                          <p:val>
                                            <p:strVal val="#ppt_w"/>
                                          </p:val>
                                        </p:tav>
                                      </p:tavLst>
                                    </p:anim>
                                    <p:anim calcmode="lin" valueType="num">
                                      <p:cBhvr>
                                        <p:cTn id="19" dur="250" fill="hold"/>
                                        <p:tgtEl>
                                          <p:spTgt spid="12"/>
                                        </p:tgtEl>
                                        <p:attrNameLst>
                                          <p:attrName>ppt_h</p:attrName>
                                        </p:attrNameLst>
                                      </p:cBhvr>
                                      <p:tavLst>
                                        <p:tav tm="0">
                                          <p:val>
                                            <p:fltVal val="0"/>
                                          </p:val>
                                        </p:tav>
                                        <p:tav tm="100000">
                                          <p:val>
                                            <p:strVal val="#ppt_h"/>
                                          </p:val>
                                        </p:tav>
                                      </p:tavLst>
                                    </p:anim>
                                    <p:animEffect transition="in" filter="fade">
                                      <p:cBhvr>
                                        <p:cTn id="20" dur="250"/>
                                        <p:tgtEl>
                                          <p:spTgt spid="12"/>
                                        </p:tgtEl>
                                      </p:cBhvr>
                                    </p:animEffect>
                                  </p:childTnLst>
                                </p:cTn>
                              </p:par>
                              <p:par>
                                <p:cTn id="21" presetID="6" presetClass="emph" presetSubtype="0" decel="100000" fill="hold" nodeType="withEffect">
                                  <p:stCondLst>
                                    <p:cond delay="200"/>
                                  </p:stCondLst>
                                  <p:childTnLst>
                                    <p:animScale>
                                      <p:cBhvr>
                                        <p:cTn id="22" dur="250" fill="hold"/>
                                        <p:tgtEl>
                                          <p:spTgt spid="12"/>
                                        </p:tgtEl>
                                      </p:cBhvr>
                                      <p:by x="110000" y="110000"/>
                                    </p:animScale>
                                  </p:childTnLst>
                                </p:cTn>
                              </p:par>
                              <p:par>
                                <p:cTn id="23" presetID="6" presetClass="emph" presetSubtype="0" decel="100000" fill="hold" nodeType="withEffect">
                                  <p:stCondLst>
                                    <p:cond delay="300"/>
                                  </p:stCondLst>
                                  <p:childTnLst>
                                    <p:animScale>
                                      <p:cBhvr>
                                        <p:cTn id="24" dur="250" fill="hold"/>
                                        <p:tgtEl>
                                          <p:spTgt spid="12"/>
                                        </p:tgtEl>
                                      </p:cBhvr>
                                      <p:by x="91000" y="91000"/>
                                    </p:animScale>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250" fill="hold"/>
                                        <p:tgtEl>
                                          <p:spTgt spid="29"/>
                                        </p:tgtEl>
                                        <p:attrNameLst>
                                          <p:attrName>ppt_w</p:attrName>
                                        </p:attrNameLst>
                                      </p:cBhvr>
                                      <p:tavLst>
                                        <p:tav tm="0">
                                          <p:val>
                                            <p:fltVal val="0"/>
                                          </p:val>
                                        </p:tav>
                                        <p:tav tm="100000">
                                          <p:val>
                                            <p:strVal val="#ppt_w"/>
                                          </p:val>
                                        </p:tav>
                                      </p:tavLst>
                                    </p:anim>
                                    <p:anim calcmode="lin" valueType="num">
                                      <p:cBhvr>
                                        <p:cTn id="30" dur="250" fill="hold"/>
                                        <p:tgtEl>
                                          <p:spTgt spid="29"/>
                                        </p:tgtEl>
                                        <p:attrNameLst>
                                          <p:attrName>ppt_h</p:attrName>
                                        </p:attrNameLst>
                                      </p:cBhvr>
                                      <p:tavLst>
                                        <p:tav tm="0">
                                          <p:val>
                                            <p:fltVal val="0"/>
                                          </p:val>
                                        </p:tav>
                                        <p:tav tm="100000">
                                          <p:val>
                                            <p:strVal val="#ppt_h"/>
                                          </p:val>
                                        </p:tav>
                                      </p:tavLst>
                                    </p:anim>
                                    <p:animEffect transition="in" filter="fade">
                                      <p:cBhvr>
                                        <p:cTn id="31" dur="250"/>
                                        <p:tgtEl>
                                          <p:spTgt spid="29"/>
                                        </p:tgtEl>
                                      </p:cBhvr>
                                    </p:animEffect>
                                  </p:childTnLst>
                                </p:cTn>
                              </p:par>
                              <p:par>
                                <p:cTn id="32" presetID="6" presetClass="emph" presetSubtype="0" decel="100000" fill="hold" nodeType="withEffect">
                                  <p:stCondLst>
                                    <p:cond delay="200"/>
                                  </p:stCondLst>
                                  <p:childTnLst>
                                    <p:animScale>
                                      <p:cBhvr>
                                        <p:cTn id="33" dur="250" fill="hold"/>
                                        <p:tgtEl>
                                          <p:spTgt spid="29"/>
                                        </p:tgtEl>
                                      </p:cBhvr>
                                      <p:by x="110000" y="110000"/>
                                    </p:animScale>
                                  </p:childTnLst>
                                </p:cTn>
                              </p:par>
                              <p:par>
                                <p:cTn id="34" presetID="6" presetClass="emph" presetSubtype="0" decel="100000" fill="hold" nodeType="withEffect">
                                  <p:stCondLst>
                                    <p:cond delay="300"/>
                                  </p:stCondLst>
                                  <p:childTnLst>
                                    <p:animScale>
                                      <p:cBhvr>
                                        <p:cTn id="35" dur="250" fill="hold"/>
                                        <p:tgtEl>
                                          <p:spTgt spid="29"/>
                                        </p:tgtEl>
                                      </p:cBhvr>
                                      <p:by x="91000" y="91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250" fill="hold"/>
                                        <p:tgtEl>
                                          <p:spTgt spid="13"/>
                                        </p:tgtEl>
                                        <p:attrNameLst>
                                          <p:attrName>ppt_w</p:attrName>
                                        </p:attrNameLst>
                                      </p:cBhvr>
                                      <p:tavLst>
                                        <p:tav tm="0">
                                          <p:val>
                                            <p:fltVal val="0"/>
                                          </p:val>
                                        </p:tav>
                                        <p:tav tm="100000">
                                          <p:val>
                                            <p:strVal val="#ppt_w"/>
                                          </p:val>
                                        </p:tav>
                                      </p:tavLst>
                                    </p:anim>
                                    <p:anim calcmode="lin" valueType="num">
                                      <p:cBhvr>
                                        <p:cTn id="41" dur="250" fill="hold"/>
                                        <p:tgtEl>
                                          <p:spTgt spid="13"/>
                                        </p:tgtEl>
                                        <p:attrNameLst>
                                          <p:attrName>ppt_h</p:attrName>
                                        </p:attrNameLst>
                                      </p:cBhvr>
                                      <p:tavLst>
                                        <p:tav tm="0">
                                          <p:val>
                                            <p:fltVal val="0"/>
                                          </p:val>
                                        </p:tav>
                                        <p:tav tm="100000">
                                          <p:val>
                                            <p:strVal val="#ppt_h"/>
                                          </p:val>
                                        </p:tav>
                                      </p:tavLst>
                                    </p:anim>
                                    <p:animEffect transition="in" filter="fade">
                                      <p:cBhvr>
                                        <p:cTn id="42" dur="250"/>
                                        <p:tgtEl>
                                          <p:spTgt spid="13"/>
                                        </p:tgtEl>
                                      </p:cBhvr>
                                    </p:animEffect>
                                  </p:childTnLst>
                                </p:cTn>
                              </p:par>
                              <p:par>
                                <p:cTn id="43" presetID="6" presetClass="emph" presetSubtype="0" decel="100000" fill="hold" nodeType="withEffect">
                                  <p:stCondLst>
                                    <p:cond delay="200"/>
                                  </p:stCondLst>
                                  <p:childTnLst>
                                    <p:animScale>
                                      <p:cBhvr>
                                        <p:cTn id="44" dur="250" fill="hold"/>
                                        <p:tgtEl>
                                          <p:spTgt spid="13"/>
                                        </p:tgtEl>
                                      </p:cBhvr>
                                      <p:by x="110000" y="110000"/>
                                    </p:animScale>
                                  </p:childTnLst>
                                </p:cTn>
                              </p:par>
                              <p:par>
                                <p:cTn id="45" presetID="6" presetClass="emph" presetSubtype="0" decel="100000" fill="hold" nodeType="withEffect">
                                  <p:stCondLst>
                                    <p:cond delay="300"/>
                                  </p:stCondLst>
                                  <p:childTnLst>
                                    <p:animScale>
                                      <p:cBhvr>
                                        <p:cTn id="46" dur="250" fill="hold"/>
                                        <p:tgtEl>
                                          <p:spTgt spid="13"/>
                                        </p:tgtEl>
                                      </p:cBhvr>
                                      <p:by x="91000" y="91000"/>
                                    </p:animScale>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250" fill="hold"/>
                                        <p:tgtEl>
                                          <p:spTgt spid="5"/>
                                        </p:tgtEl>
                                        <p:attrNameLst>
                                          <p:attrName>ppt_w</p:attrName>
                                        </p:attrNameLst>
                                      </p:cBhvr>
                                      <p:tavLst>
                                        <p:tav tm="0">
                                          <p:val>
                                            <p:fltVal val="0"/>
                                          </p:val>
                                        </p:tav>
                                        <p:tav tm="100000">
                                          <p:val>
                                            <p:strVal val="#ppt_w"/>
                                          </p:val>
                                        </p:tav>
                                      </p:tavLst>
                                    </p:anim>
                                    <p:anim calcmode="lin" valueType="num">
                                      <p:cBhvr>
                                        <p:cTn id="52" dur="250" fill="hold"/>
                                        <p:tgtEl>
                                          <p:spTgt spid="5"/>
                                        </p:tgtEl>
                                        <p:attrNameLst>
                                          <p:attrName>ppt_h</p:attrName>
                                        </p:attrNameLst>
                                      </p:cBhvr>
                                      <p:tavLst>
                                        <p:tav tm="0">
                                          <p:val>
                                            <p:fltVal val="0"/>
                                          </p:val>
                                        </p:tav>
                                        <p:tav tm="100000">
                                          <p:val>
                                            <p:strVal val="#ppt_h"/>
                                          </p:val>
                                        </p:tav>
                                      </p:tavLst>
                                    </p:anim>
                                    <p:animEffect transition="in" filter="fade">
                                      <p:cBhvr>
                                        <p:cTn id="53" dur="250"/>
                                        <p:tgtEl>
                                          <p:spTgt spid="5"/>
                                        </p:tgtEl>
                                      </p:cBhvr>
                                    </p:animEffect>
                                  </p:childTnLst>
                                </p:cTn>
                              </p:par>
                              <p:par>
                                <p:cTn id="54" presetID="6" presetClass="emph" presetSubtype="0" decel="100000" fill="hold" nodeType="withEffect">
                                  <p:stCondLst>
                                    <p:cond delay="200"/>
                                  </p:stCondLst>
                                  <p:childTnLst>
                                    <p:animScale>
                                      <p:cBhvr>
                                        <p:cTn id="55" dur="250" fill="hold"/>
                                        <p:tgtEl>
                                          <p:spTgt spid="5"/>
                                        </p:tgtEl>
                                      </p:cBhvr>
                                      <p:by x="110000" y="110000"/>
                                    </p:animScale>
                                  </p:childTnLst>
                                </p:cTn>
                              </p:par>
                              <p:par>
                                <p:cTn id="56" presetID="6" presetClass="emph" presetSubtype="0" decel="100000" fill="hold" nodeType="withEffect">
                                  <p:stCondLst>
                                    <p:cond delay="300"/>
                                  </p:stCondLst>
                                  <p:childTnLst>
                                    <p:animScale>
                                      <p:cBhvr>
                                        <p:cTn id="57" dur="250" fill="hold"/>
                                        <p:tgtEl>
                                          <p:spTgt spid="5"/>
                                        </p:tgtEl>
                                      </p:cBhvr>
                                      <p:by x="91000" y="91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500"/>
                                  </p:stCondLst>
                                  <p:childTnLst>
                                    <p:set>
                                      <p:cBhvr>
                                        <p:cTn id="61" dur="1" fill="hold">
                                          <p:stCondLst>
                                            <p:cond delay="0"/>
                                          </p:stCondLst>
                                        </p:cTn>
                                        <p:tgtEl>
                                          <p:spTgt spid="190"/>
                                        </p:tgtEl>
                                        <p:attrNameLst>
                                          <p:attrName>style.visibility</p:attrName>
                                        </p:attrNameLst>
                                      </p:cBhvr>
                                      <p:to>
                                        <p:strVal val="visible"/>
                                      </p:to>
                                    </p:set>
                                    <p:animEffect transition="in" filter="wipe(left)">
                                      <p:cBhvr>
                                        <p:cTn id="62" dur="500"/>
                                        <p:tgtEl>
                                          <p:spTgt spid="190"/>
                                        </p:tgtEl>
                                      </p:cBhvr>
                                    </p:animEffect>
                                  </p:childTnLst>
                                </p:cTn>
                              </p:par>
                              <p:par>
                                <p:cTn id="63" presetID="10" presetClass="entr" presetSubtype="0" fill="hold" nodeType="withEffect">
                                  <p:stCondLst>
                                    <p:cond delay="1000"/>
                                  </p:stCondLst>
                                  <p:childTnLst>
                                    <p:set>
                                      <p:cBhvr>
                                        <p:cTn id="64" dur="1" fill="hold">
                                          <p:stCondLst>
                                            <p:cond delay="0"/>
                                          </p:stCondLst>
                                        </p:cTn>
                                        <p:tgtEl>
                                          <p:spTgt spid="175"/>
                                        </p:tgtEl>
                                        <p:attrNameLst>
                                          <p:attrName>style.visibility</p:attrName>
                                        </p:attrNameLst>
                                      </p:cBhvr>
                                      <p:to>
                                        <p:strVal val="visible"/>
                                      </p:to>
                                    </p:set>
                                    <p:animEffect transition="in" filter="fade">
                                      <p:cBhvr>
                                        <p:cTn id="65" dur="500"/>
                                        <p:tgtEl>
                                          <p:spTgt spid="175"/>
                                        </p:tgtEl>
                                      </p:cBhvr>
                                    </p:animEffect>
                                  </p:childTnLst>
                                </p:cTn>
                              </p:par>
                              <p:par>
                                <p:cTn id="66" presetID="8" presetClass="emph" presetSubtype="0" fill="hold" nodeType="withEffect">
                                  <p:stCondLst>
                                    <p:cond delay="1000"/>
                                  </p:stCondLst>
                                  <p:childTnLst>
                                    <p:animRot by="21600000">
                                      <p:cBhvr>
                                        <p:cTn id="67" dur="1500" fill="hold"/>
                                        <p:tgtEl>
                                          <p:spTgt spid="175"/>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par>
                          <p:cTn id="73" fill="hold">
                            <p:stCondLst>
                              <p:cond delay="500"/>
                            </p:stCondLst>
                            <p:childTnLst>
                              <p:par>
                                <p:cTn id="74" presetID="22" presetClass="entr" presetSubtype="2"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right)">
                                      <p:cBhvr>
                                        <p:cTn id="76" dur="1250"/>
                                        <p:tgtEl>
                                          <p:spTgt spid="8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left)">
                                      <p:cBhvr>
                                        <p:cTn id="79" dur="1250"/>
                                        <p:tgtEl>
                                          <p:spTgt spid="8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down)">
                                      <p:cBhvr>
                                        <p:cTn id="8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79" grpId="0" animBg="1"/>
      <p:bldP spid="80" grpId="0" animBg="1"/>
      <p:bldP spid="8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AD </a:t>
            </a:r>
            <a:r>
              <a:rPr lang="en-US" dirty="0" err="1" smtClean="0"/>
              <a:t>Auth</a:t>
            </a:r>
            <a:r>
              <a:rPr lang="en-US" dirty="0" smtClean="0"/>
              <a:t> Library (ADAL)</a:t>
            </a:r>
            <a:endParaRPr lang="en-US" dirty="0"/>
          </a:p>
        </p:txBody>
      </p:sp>
      <p:sp>
        <p:nvSpPr>
          <p:cNvPr id="3" name="Content Placeholder 2"/>
          <p:cNvSpPr>
            <a:spLocks noGrp="1"/>
          </p:cNvSpPr>
          <p:nvPr>
            <p:ph idx="1"/>
          </p:nvPr>
        </p:nvSpPr>
        <p:spPr/>
        <p:txBody>
          <a:bodyPr/>
          <a:lstStyle/>
          <a:p>
            <a:r>
              <a:rPr lang="en-US" dirty="0" smtClean="0"/>
              <a:t>Authenticate users against Azure AD</a:t>
            </a:r>
          </a:p>
          <a:p>
            <a:r>
              <a:rPr lang="en-US" dirty="0" smtClean="0"/>
              <a:t>Uses industry standard OAauth2</a:t>
            </a:r>
          </a:p>
          <a:p>
            <a:r>
              <a:rPr lang="en-US" dirty="0" smtClean="0"/>
              <a:t>Refresh tokens allows for access to APIs w/o prompting the user</a:t>
            </a:r>
          </a:p>
          <a:p>
            <a:r>
              <a:rPr lang="en-US" dirty="0" smtClean="0"/>
              <a:t>Dialog and Fragment support for Android</a:t>
            </a:r>
          </a:p>
          <a:p>
            <a:r>
              <a:rPr lang="en-US" dirty="0" smtClean="0"/>
              <a:t>AD Sync connects on-premises AD to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Tree>
    <p:extLst>
      <p:ext uri="{BB962C8B-B14F-4D97-AF65-F5344CB8AC3E}">
        <p14:creationId xmlns:p14="http://schemas.microsoft.com/office/powerpoint/2010/main" val="37396476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SDK</a:t>
            </a:r>
            <a:endParaRPr lang="en-US" dirty="0"/>
          </a:p>
        </p:txBody>
      </p:sp>
      <p:sp>
        <p:nvSpPr>
          <p:cNvPr id="3" name="Content Placeholder 2"/>
          <p:cNvSpPr>
            <a:spLocks noGrp="1"/>
          </p:cNvSpPr>
          <p:nvPr>
            <p:ph idx="1"/>
          </p:nvPr>
        </p:nvSpPr>
        <p:spPr/>
        <p:txBody>
          <a:bodyPr/>
          <a:lstStyle/>
          <a:p>
            <a:r>
              <a:rPr lang="en-US" dirty="0" smtClean="0"/>
              <a:t>Provides access to</a:t>
            </a:r>
          </a:p>
          <a:p>
            <a:pPr lvl="1"/>
            <a:r>
              <a:rPr lang="en-US" dirty="0" smtClean="0"/>
              <a:t>SharePoint Online Files and Lists</a:t>
            </a:r>
          </a:p>
          <a:p>
            <a:pPr lvl="1"/>
            <a:r>
              <a:rPr lang="en-US" dirty="0" smtClean="0"/>
              <a:t>Exchange Online Mail, Calendars, and Contacts</a:t>
            </a:r>
          </a:p>
          <a:p>
            <a:pPr lvl="1"/>
            <a:r>
              <a:rPr lang="en-US" dirty="0" smtClean="0"/>
              <a:t>Azure Active Directory Graph</a:t>
            </a:r>
          </a:p>
          <a:p>
            <a:r>
              <a:rPr lang="en-US" dirty="0" smtClean="0"/>
              <a:t>Works in conjunction with ADAL</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247392909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BizTalk </a:t>
            </a:r>
            <a:r>
              <a:rPr lang="en-US" dirty="0"/>
              <a:t>Services Hybrid Connections</a:t>
            </a:r>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91581" y="3119308"/>
            <a:ext cx="721833" cy="721833"/>
          </a:xfrm>
          <a:prstGeom prst="rect">
            <a:avLst/>
          </a:prstGeom>
        </p:spPr>
      </p:pic>
      <p:pic>
        <p:nvPicPr>
          <p:cNvPr id="6"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450137" y="2986070"/>
            <a:ext cx="614032" cy="98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5387692" y="1703529"/>
            <a:ext cx="1" cy="3553382"/>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5634" y="1703533"/>
            <a:ext cx="2515694" cy="627827"/>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2400" dirty="0">
                <a:gradFill>
                  <a:gsLst>
                    <a:gs pos="2917">
                      <a:srgbClr val="FFFFFF"/>
                    </a:gs>
                    <a:gs pos="30000">
                      <a:srgbClr val="FFFFFF"/>
                    </a:gs>
                  </a:gsLst>
                  <a:lin ang="5400000" scaled="0"/>
                </a:gradFill>
              </a:rPr>
              <a:t>Microsoft Azure</a:t>
            </a:r>
          </a:p>
        </p:txBody>
      </p:sp>
      <p:sp>
        <p:nvSpPr>
          <p:cNvPr id="10" name="TextBox 9"/>
          <p:cNvSpPr txBox="1"/>
          <p:nvPr/>
        </p:nvSpPr>
        <p:spPr>
          <a:xfrm>
            <a:off x="6959630" y="1672051"/>
            <a:ext cx="2515694" cy="634443"/>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2400" dirty="0">
                <a:gradFill>
                  <a:gsLst>
                    <a:gs pos="2917">
                      <a:srgbClr val="FFFFFF"/>
                    </a:gs>
                    <a:gs pos="30000">
                      <a:srgbClr val="FFFFFF"/>
                    </a:gs>
                  </a:gsLst>
                  <a:lin ang="5400000" scaled="0"/>
                </a:gradFill>
              </a:rPr>
              <a:t>Your Enterprise</a:t>
            </a:r>
          </a:p>
        </p:txBody>
      </p:sp>
      <p:sp>
        <p:nvSpPr>
          <p:cNvPr id="15" name="Left-Right Arrow 14"/>
          <p:cNvSpPr/>
          <p:nvPr/>
        </p:nvSpPr>
        <p:spPr bwMode="auto">
          <a:xfrm>
            <a:off x="2120288" y="3299763"/>
            <a:ext cx="1415171" cy="36091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23581" y="4001358"/>
            <a:ext cx="2067141" cy="634443"/>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1200" i="1" dirty="0">
                <a:gradFill>
                  <a:gsLst>
                    <a:gs pos="2917">
                      <a:srgbClr val="FFFFFF"/>
                    </a:gs>
                    <a:gs pos="30000">
                      <a:srgbClr val="FFFFFF"/>
                    </a:gs>
                  </a:gsLst>
                  <a:lin ang="5400000" scaled="0"/>
                </a:gradFill>
              </a:rPr>
              <a:t>Connection string points to My-Database:1433</a:t>
            </a:r>
            <a:endParaRPr lang="en-US" sz="1050" i="1" dirty="0">
              <a:gradFill>
                <a:gsLst>
                  <a:gs pos="2917">
                    <a:srgbClr val="FFFFFF"/>
                  </a:gs>
                  <a:gs pos="30000">
                    <a:srgbClr val="FFFFFF"/>
                  </a:gs>
                </a:gsLst>
                <a:lin ang="5400000" scaled="0"/>
              </a:gradFill>
            </a:endParaRPr>
          </a:p>
        </p:txBody>
      </p:sp>
      <p:grpSp>
        <p:nvGrpSpPr>
          <p:cNvPr id="21" name="Group 20"/>
          <p:cNvGrpSpPr/>
          <p:nvPr/>
        </p:nvGrpSpPr>
        <p:grpSpPr>
          <a:xfrm>
            <a:off x="6416584" y="2840266"/>
            <a:ext cx="3972611" cy="1857813"/>
            <a:chOff x="6416629" y="2840182"/>
            <a:chExt cx="3973174" cy="1858077"/>
          </a:xfrm>
        </p:grpSpPr>
        <p:pic>
          <p:nvPicPr>
            <p:cNvPr id="7" name="Picture 6"/>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4" name="Rectangle 3"/>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solidFill>
                    <a:srgbClr val="000000"/>
                  </a:solidFill>
                  <a:ea typeface="Segoe UI" pitchFamily="34" charset="0"/>
                  <a:cs typeface="Segoe UI" pitchFamily="34" charset="0"/>
                </a:rPr>
                <a:t>Hybrid Connection Manager</a:t>
              </a:r>
            </a:p>
          </p:txBody>
        </p:sp>
        <p:pic>
          <p:nvPicPr>
            <p:cNvPr id="11" name="Picture 10"/>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4" name="Left-Right Arrow 13"/>
            <p:cNvSpPr/>
            <p:nvPr/>
          </p:nvSpPr>
          <p:spPr bwMode="auto">
            <a:xfrm>
              <a:off x="7678819" y="3299745"/>
              <a:ext cx="1224297" cy="36096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8515636" y="4120280"/>
              <a:ext cx="1874167" cy="577979"/>
            </a:xfrm>
            <a:prstGeom prst="rect">
              <a:avLst/>
            </a:prstGeom>
            <a:noFill/>
          </p:spPr>
          <p:txBody>
            <a:bodyPr wrap="none" lIns="182854" tIns="146284" rIns="182854" bIns="146284" rtlCol="0">
              <a:spAutoFit/>
            </a:bodyPr>
            <a:lstStyle/>
            <a:p>
              <a:pPr algn="ctr" defTabSz="914225">
                <a:lnSpc>
                  <a:spcPct val="90000"/>
                </a:lnSpc>
                <a:spcAft>
                  <a:spcPts val="600"/>
                </a:spcAft>
              </a:pPr>
              <a:r>
                <a:rPr lang="en-US" sz="2000" i="1" dirty="0">
                  <a:gradFill>
                    <a:gsLst>
                      <a:gs pos="2917">
                        <a:srgbClr val="FFFFFF"/>
                      </a:gs>
                      <a:gs pos="30000">
                        <a:srgbClr val="FFFFFF"/>
                      </a:gs>
                    </a:gsLst>
                    <a:lin ang="5400000" scaled="0"/>
                  </a:gradFill>
                </a:rPr>
                <a:t>My-Database</a:t>
              </a:r>
            </a:p>
          </p:txBody>
        </p:sp>
        <p:sp>
          <p:nvSpPr>
            <p:cNvPr id="19" name="TextBox 18"/>
            <p:cNvSpPr txBox="1"/>
            <p:nvPr/>
          </p:nvSpPr>
          <p:spPr>
            <a:xfrm>
              <a:off x="7939589" y="3488318"/>
              <a:ext cx="702756" cy="461665"/>
            </a:xfrm>
            <a:prstGeom prst="rect">
              <a:avLst/>
            </a:prstGeom>
            <a:noFill/>
          </p:spPr>
          <p:txBody>
            <a:bodyPr wrap="none" lIns="182854" tIns="146284" rIns="182854" bIns="146284" rtlCol="0">
              <a:spAutoFit/>
            </a:bodyPr>
            <a:lstStyle/>
            <a:p>
              <a:pPr algn="ctr" defTabSz="914225">
                <a:lnSpc>
                  <a:spcPct val="90000"/>
                </a:lnSpc>
                <a:spcAft>
                  <a:spcPts val="600"/>
                </a:spcAft>
              </a:pPr>
              <a:r>
                <a:rPr lang="en-US" sz="1200" i="1" dirty="0">
                  <a:gradFill>
                    <a:gsLst>
                      <a:gs pos="2917">
                        <a:srgbClr val="FFFFFF"/>
                      </a:gs>
                      <a:gs pos="30000">
                        <a:srgbClr val="FFFFFF"/>
                      </a:gs>
                    </a:gsLst>
                    <a:lin ang="5400000" scaled="0"/>
                  </a:gradFill>
                </a:rPr>
                <a:t>1433</a:t>
              </a:r>
              <a:endParaRPr lang="en-US" sz="1400" i="1" dirty="0">
                <a:gradFill>
                  <a:gsLst>
                    <a:gs pos="2917">
                      <a:srgbClr val="FFFFFF"/>
                    </a:gs>
                    <a:gs pos="30000">
                      <a:srgbClr val="FFFFFF"/>
                    </a:gs>
                  </a:gsLst>
                  <a:lin ang="5400000" scaled="0"/>
                </a:gradFill>
              </a:endParaRPr>
            </a:p>
          </p:txBody>
        </p:sp>
      </p:grpSp>
      <p:sp>
        <p:nvSpPr>
          <p:cNvPr id="12" name="Left-Right Arrow 11"/>
          <p:cNvSpPr/>
          <p:nvPr/>
        </p:nvSpPr>
        <p:spPr bwMode="auto">
          <a:xfrm>
            <a:off x="4369534" y="3303696"/>
            <a:ext cx="1990930" cy="36091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0386402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4800" dirty="0" smtClean="0">
                <a:solidFill>
                  <a:schemeClr val="tx1">
                    <a:lumMod val="75000"/>
                    <a:lumOff val="25000"/>
                  </a:schemeClr>
                </a:solidFill>
              </a:rPr>
              <a:t>Azure </a:t>
            </a:r>
            <a:r>
              <a:rPr lang="en-US" sz="4800" dirty="0" err="1" smtClean="0">
                <a:solidFill>
                  <a:schemeClr val="tx1">
                    <a:lumMod val="75000"/>
                    <a:lumOff val="25000"/>
                  </a:schemeClr>
                </a:solidFill>
              </a:rPr>
              <a:t>RemoteApp</a:t>
            </a:r>
            <a:endParaRPr lang="en-US" sz="4800" dirty="0">
              <a:solidFill>
                <a:schemeClr val="tx1">
                  <a:lumMod val="75000"/>
                  <a:lumOff val="25000"/>
                </a:schemeClr>
              </a:solidFill>
            </a:endParaRPr>
          </a:p>
        </p:txBody>
      </p:sp>
      <p:grpSp>
        <p:nvGrpSpPr>
          <p:cNvPr id="40" name="Group 39"/>
          <p:cNvGrpSpPr/>
          <p:nvPr/>
        </p:nvGrpSpPr>
        <p:grpSpPr>
          <a:xfrm>
            <a:off x="3187056" y="2566381"/>
            <a:ext cx="1191984" cy="938368"/>
            <a:chOff x="5005388" y="2266950"/>
            <a:chExt cx="1939925" cy="1527175"/>
          </a:xfrm>
          <a:solidFill>
            <a:schemeClr val="bg1"/>
          </a:solidFill>
        </p:grpSpPr>
        <p:sp>
          <p:nvSpPr>
            <p:cNvPr id="41" name="Oval 17"/>
            <p:cNvSpPr>
              <a:spLocks noChangeArrowheads="1"/>
            </p:cNvSpPr>
            <p:nvPr/>
          </p:nvSpPr>
          <p:spPr bwMode="auto">
            <a:xfrm>
              <a:off x="5688013" y="2640013"/>
              <a:ext cx="352425" cy="360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2" name="Freeform 18"/>
            <p:cNvSpPr>
              <a:spLocks/>
            </p:cNvSpPr>
            <p:nvPr/>
          </p:nvSpPr>
          <p:spPr bwMode="auto">
            <a:xfrm>
              <a:off x="5537201" y="3014663"/>
              <a:ext cx="650875" cy="366713"/>
            </a:xfrm>
            <a:custGeom>
              <a:avLst/>
              <a:gdLst>
                <a:gd name="T0" fmla="*/ 180 w 181"/>
                <a:gd name="T1" fmla="*/ 59 h 102"/>
                <a:gd name="T2" fmla="*/ 131 w 181"/>
                <a:gd name="T3" fmla="*/ 2 h 102"/>
                <a:gd name="T4" fmla="*/ 128 w 181"/>
                <a:gd name="T5" fmla="*/ 1 h 102"/>
                <a:gd name="T6" fmla="*/ 121 w 181"/>
                <a:gd name="T7" fmla="*/ 1 h 102"/>
                <a:gd name="T8" fmla="*/ 92 w 181"/>
                <a:gd name="T9" fmla="*/ 51 h 102"/>
                <a:gd name="T10" fmla="*/ 91 w 181"/>
                <a:gd name="T11" fmla="*/ 51 h 102"/>
                <a:gd name="T12" fmla="*/ 91 w 181"/>
                <a:gd name="T13" fmla="*/ 51 h 102"/>
                <a:gd name="T14" fmla="*/ 91 w 181"/>
                <a:gd name="T15" fmla="*/ 51 h 102"/>
                <a:gd name="T16" fmla="*/ 89 w 181"/>
                <a:gd name="T17" fmla="*/ 51 h 102"/>
                <a:gd name="T18" fmla="*/ 60 w 181"/>
                <a:gd name="T19" fmla="*/ 1 h 102"/>
                <a:gd name="T20" fmla="*/ 54 w 181"/>
                <a:gd name="T21" fmla="*/ 1 h 102"/>
                <a:gd name="T22" fmla="*/ 51 w 181"/>
                <a:gd name="T23" fmla="*/ 2 h 102"/>
                <a:gd name="T24" fmla="*/ 2 w 181"/>
                <a:gd name="T25" fmla="*/ 59 h 102"/>
                <a:gd name="T26" fmla="*/ 1 w 181"/>
                <a:gd name="T27" fmla="*/ 74 h 102"/>
                <a:gd name="T28" fmla="*/ 91 w 181"/>
                <a:gd name="T29" fmla="*/ 102 h 102"/>
                <a:gd name="T30" fmla="*/ 91 w 181"/>
                <a:gd name="T31" fmla="*/ 102 h 102"/>
                <a:gd name="T32" fmla="*/ 91 w 181"/>
                <a:gd name="T33" fmla="*/ 102 h 102"/>
                <a:gd name="T34" fmla="*/ 181 w 181"/>
                <a:gd name="T35" fmla="*/ 74 h 102"/>
                <a:gd name="T36" fmla="*/ 180 w 181"/>
                <a:gd name="T37" fmla="*/ 5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02">
                  <a:moveTo>
                    <a:pt x="180" y="59"/>
                  </a:moveTo>
                  <a:cubicBezTo>
                    <a:pt x="172" y="15"/>
                    <a:pt x="169" y="12"/>
                    <a:pt x="131" y="2"/>
                  </a:cubicBezTo>
                  <a:cubicBezTo>
                    <a:pt x="130" y="1"/>
                    <a:pt x="129" y="1"/>
                    <a:pt x="128" y="1"/>
                  </a:cubicBezTo>
                  <a:cubicBezTo>
                    <a:pt x="125" y="0"/>
                    <a:pt x="121" y="1"/>
                    <a:pt x="121" y="1"/>
                  </a:cubicBezTo>
                  <a:cubicBezTo>
                    <a:pt x="118" y="15"/>
                    <a:pt x="98" y="43"/>
                    <a:pt x="92" y="51"/>
                  </a:cubicBezTo>
                  <a:cubicBezTo>
                    <a:pt x="92" y="51"/>
                    <a:pt x="91" y="51"/>
                    <a:pt x="91" y="51"/>
                  </a:cubicBezTo>
                  <a:cubicBezTo>
                    <a:pt x="91" y="51"/>
                    <a:pt x="91" y="51"/>
                    <a:pt x="91" y="51"/>
                  </a:cubicBezTo>
                  <a:cubicBezTo>
                    <a:pt x="91" y="51"/>
                    <a:pt x="91" y="51"/>
                    <a:pt x="91" y="51"/>
                  </a:cubicBezTo>
                  <a:cubicBezTo>
                    <a:pt x="90" y="51"/>
                    <a:pt x="90" y="51"/>
                    <a:pt x="89" y="51"/>
                  </a:cubicBezTo>
                  <a:cubicBezTo>
                    <a:pt x="84" y="43"/>
                    <a:pt x="64" y="15"/>
                    <a:pt x="60" y="1"/>
                  </a:cubicBezTo>
                  <a:cubicBezTo>
                    <a:pt x="60" y="1"/>
                    <a:pt x="57" y="0"/>
                    <a:pt x="54" y="1"/>
                  </a:cubicBezTo>
                  <a:cubicBezTo>
                    <a:pt x="53" y="1"/>
                    <a:pt x="52" y="1"/>
                    <a:pt x="51" y="2"/>
                  </a:cubicBezTo>
                  <a:cubicBezTo>
                    <a:pt x="13" y="12"/>
                    <a:pt x="10" y="15"/>
                    <a:pt x="2" y="59"/>
                  </a:cubicBezTo>
                  <a:cubicBezTo>
                    <a:pt x="0" y="70"/>
                    <a:pt x="1" y="72"/>
                    <a:pt x="1" y="74"/>
                  </a:cubicBezTo>
                  <a:cubicBezTo>
                    <a:pt x="2" y="91"/>
                    <a:pt x="42" y="102"/>
                    <a:pt x="91" y="102"/>
                  </a:cubicBezTo>
                  <a:cubicBezTo>
                    <a:pt x="91" y="102"/>
                    <a:pt x="91" y="102"/>
                    <a:pt x="91" y="102"/>
                  </a:cubicBezTo>
                  <a:cubicBezTo>
                    <a:pt x="91" y="102"/>
                    <a:pt x="91" y="102"/>
                    <a:pt x="91" y="102"/>
                  </a:cubicBezTo>
                  <a:cubicBezTo>
                    <a:pt x="140" y="102"/>
                    <a:pt x="179" y="91"/>
                    <a:pt x="181" y="74"/>
                  </a:cubicBezTo>
                  <a:cubicBezTo>
                    <a:pt x="181" y="72"/>
                    <a:pt x="181" y="70"/>
                    <a:pt x="18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3" name="Freeform 19"/>
            <p:cNvSpPr>
              <a:spLocks/>
            </p:cNvSpPr>
            <p:nvPr/>
          </p:nvSpPr>
          <p:spPr bwMode="auto">
            <a:xfrm>
              <a:off x="6294438" y="2468563"/>
              <a:ext cx="650875" cy="427038"/>
            </a:xfrm>
            <a:custGeom>
              <a:avLst/>
              <a:gdLst>
                <a:gd name="T0" fmla="*/ 29 w 181"/>
                <a:gd name="T1" fmla="*/ 52 h 119"/>
                <a:gd name="T2" fmla="*/ 29 w 181"/>
                <a:gd name="T3" fmla="*/ 50 h 119"/>
                <a:gd name="T4" fmla="*/ 79 w 181"/>
                <a:gd name="T5" fmla="*/ 0 h 119"/>
                <a:gd name="T6" fmla="*/ 120 w 181"/>
                <a:gd name="T7" fmla="*/ 22 h 119"/>
                <a:gd name="T8" fmla="*/ 134 w 181"/>
                <a:gd name="T9" fmla="*/ 19 h 119"/>
                <a:gd name="T10" fmla="*/ 163 w 181"/>
                <a:gd name="T11" fmla="*/ 47 h 119"/>
                <a:gd name="T12" fmla="*/ 181 w 181"/>
                <a:gd name="T13" fmla="*/ 80 h 119"/>
                <a:gd name="T14" fmla="*/ 146 w 181"/>
                <a:gd name="T15" fmla="*/ 119 h 119"/>
                <a:gd name="T16" fmla="*/ 146 w 181"/>
                <a:gd name="T17" fmla="*/ 119 h 119"/>
                <a:gd name="T18" fmla="*/ 146 w 181"/>
                <a:gd name="T19" fmla="*/ 119 h 119"/>
                <a:gd name="T20" fmla="*/ 34 w 181"/>
                <a:gd name="T21" fmla="*/ 119 h 119"/>
                <a:gd name="T22" fmla="*/ 34 w 181"/>
                <a:gd name="T23" fmla="*/ 119 h 119"/>
                <a:gd name="T24" fmla="*/ 0 w 181"/>
                <a:gd name="T25" fmla="*/ 85 h 119"/>
                <a:gd name="T26" fmla="*/ 29 w 181"/>
                <a:gd name="T27" fmla="*/ 5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9">
                  <a:moveTo>
                    <a:pt x="29" y="52"/>
                  </a:moveTo>
                  <a:cubicBezTo>
                    <a:pt x="29" y="51"/>
                    <a:pt x="29" y="51"/>
                    <a:pt x="29" y="50"/>
                  </a:cubicBezTo>
                  <a:cubicBezTo>
                    <a:pt x="29" y="23"/>
                    <a:pt x="51" y="0"/>
                    <a:pt x="79" y="0"/>
                  </a:cubicBezTo>
                  <a:cubicBezTo>
                    <a:pt x="96" y="0"/>
                    <a:pt x="111" y="9"/>
                    <a:pt x="120" y="22"/>
                  </a:cubicBezTo>
                  <a:cubicBezTo>
                    <a:pt x="124" y="20"/>
                    <a:pt x="129" y="19"/>
                    <a:pt x="134" y="19"/>
                  </a:cubicBezTo>
                  <a:cubicBezTo>
                    <a:pt x="150" y="19"/>
                    <a:pt x="163" y="31"/>
                    <a:pt x="163" y="47"/>
                  </a:cubicBezTo>
                  <a:cubicBezTo>
                    <a:pt x="174" y="54"/>
                    <a:pt x="181" y="66"/>
                    <a:pt x="181" y="80"/>
                  </a:cubicBezTo>
                  <a:cubicBezTo>
                    <a:pt x="181" y="100"/>
                    <a:pt x="166" y="117"/>
                    <a:pt x="146" y="119"/>
                  </a:cubicBezTo>
                  <a:cubicBezTo>
                    <a:pt x="146" y="119"/>
                    <a:pt x="146" y="119"/>
                    <a:pt x="146" y="119"/>
                  </a:cubicBezTo>
                  <a:cubicBezTo>
                    <a:pt x="146" y="119"/>
                    <a:pt x="146" y="119"/>
                    <a:pt x="146" y="119"/>
                  </a:cubicBezTo>
                  <a:cubicBezTo>
                    <a:pt x="34" y="119"/>
                    <a:pt x="34" y="119"/>
                    <a:pt x="34" y="119"/>
                  </a:cubicBezTo>
                  <a:cubicBezTo>
                    <a:pt x="34" y="119"/>
                    <a:pt x="34" y="119"/>
                    <a:pt x="34" y="119"/>
                  </a:cubicBezTo>
                  <a:cubicBezTo>
                    <a:pt x="15" y="119"/>
                    <a:pt x="0" y="104"/>
                    <a:pt x="0" y="85"/>
                  </a:cubicBezTo>
                  <a:cubicBezTo>
                    <a:pt x="0" y="69"/>
                    <a:pt x="13" y="55"/>
                    <a:pt x="2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4" name="Freeform 20"/>
            <p:cNvSpPr>
              <a:spLocks/>
            </p:cNvSpPr>
            <p:nvPr/>
          </p:nvSpPr>
          <p:spPr bwMode="auto">
            <a:xfrm>
              <a:off x="6518276" y="2597150"/>
              <a:ext cx="207963" cy="252413"/>
            </a:xfrm>
            <a:custGeom>
              <a:avLst/>
              <a:gdLst>
                <a:gd name="T0" fmla="*/ 0 w 131"/>
                <a:gd name="T1" fmla="*/ 127 h 159"/>
                <a:gd name="T2" fmla="*/ 0 w 131"/>
                <a:gd name="T3" fmla="*/ 32 h 159"/>
                <a:gd name="T4" fmla="*/ 83 w 131"/>
                <a:gd name="T5" fmla="*/ 0 h 159"/>
                <a:gd name="T6" fmla="*/ 131 w 131"/>
                <a:gd name="T7" fmla="*/ 16 h 159"/>
                <a:gd name="T8" fmla="*/ 131 w 131"/>
                <a:gd name="T9" fmla="*/ 145 h 159"/>
                <a:gd name="T10" fmla="*/ 83 w 131"/>
                <a:gd name="T11" fmla="*/ 159 h 159"/>
                <a:gd name="T12" fmla="*/ 0 w 131"/>
                <a:gd name="T13" fmla="*/ 127 h 159"/>
                <a:gd name="T14" fmla="*/ 83 w 131"/>
                <a:gd name="T15" fmla="*/ 138 h 159"/>
                <a:gd name="T16" fmla="*/ 83 w 131"/>
                <a:gd name="T17" fmla="*/ 25 h 159"/>
                <a:gd name="T18" fmla="*/ 29 w 131"/>
                <a:gd name="T19" fmla="*/ 39 h 159"/>
                <a:gd name="T20" fmla="*/ 29 w 131"/>
                <a:gd name="T21" fmla="*/ 116 h 159"/>
                <a:gd name="T22" fmla="*/ 0 w 131"/>
                <a:gd name="T23" fmla="*/ 12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9">
                  <a:moveTo>
                    <a:pt x="0" y="127"/>
                  </a:moveTo>
                  <a:lnTo>
                    <a:pt x="0" y="32"/>
                  </a:lnTo>
                  <a:lnTo>
                    <a:pt x="83" y="0"/>
                  </a:lnTo>
                  <a:lnTo>
                    <a:pt x="131" y="16"/>
                  </a:lnTo>
                  <a:lnTo>
                    <a:pt x="131" y="145"/>
                  </a:lnTo>
                  <a:lnTo>
                    <a:pt x="83" y="159"/>
                  </a:lnTo>
                  <a:lnTo>
                    <a:pt x="0" y="127"/>
                  </a:lnTo>
                  <a:lnTo>
                    <a:pt x="83" y="138"/>
                  </a:lnTo>
                  <a:lnTo>
                    <a:pt x="83" y="25"/>
                  </a:lnTo>
                  <a:lnTo>
                    <a:pt x="29" y="39"/>
                  </a:lnTo>
                  <a:lnTo>
                    <a:pt x="29" y="116"/>
                  </a:lnTo>
                  <a:lnTo>
                    <a:pt x="0"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5" name="Freeform 21"/>
            <p:cNvSpPr>
              <a:spLocks noEditPoints="1"/>
            </p:cNvSpPr>
            <p:nvPr/>
          </p:nvSpPr>
          <p:spPr bwMode="auto">
            <a:xfrm>
              <a:off x="5005388" y="3179763"/>
              <a:ext cx="119063" cy="306388"/>
            </a:xfrm>
            <a:custGeom>
              <a:avLst/>
              <a:gdLst>
                <a:gd name="T0" fmla="*/ 0 w 75"/>
                <a:gd name="T1" fmla="*/ 193 h 193"/>
                <a:gd name="T2" fmla="*/ 75 w 75"/>
                <a:gd name="T3" fmla="*/ 193 h 193"/>
                <a:gd name="T4" fmla="*/ 75 w 75"/>
                <a:gd name="T5" fmla="*/ 0 h 193"/>
                <a:gd name="T6" fmla="*/ 0 w 75"/>
                <a:gd name="T7" fmla="*/ 0 h 193"/>
                <a:gd name="T8" fmla="*/ 0 w 75"/>
                <a:gd name="T9" fmla="*/ 193 h 193"/>
                <a:gd name="T10" fmla="*/ 11 w 75"/>
                <a:gd name="T11" fmla="*/ 11 h 193"/>
                <a:gd name="T12" fmla="*/ 63 w 75"/>
                <a:gd name="T13" fmla="*/ 11 h 193"/>
                <a:gd name="T14" fmla="*/ 63 w 75"/>
                <a:gd name="T15" fmla="*/ 39 h 193"/>
                <a:gd name="T16" fmla="*/ 11 w 75"/>
                <a:gd name="T17" fmla="*/ 39 h 193"/>
                <a:gd name="T18" fmla="*/ 11 w 75"/>
                <a:gd name="T19" fmla="*/ 11 h 193"/>
                <a:gd name="T20" fmla="*/ 11 w 75"/>
                <a:gd name="T21" fmla="*/ 52 h 193"/>
                <a:gd name="T22" fmla="*/ 63 w 75"/>
                <a:gd name="T23" fmla="*/ 52 h 193"/>
                <a:gd name="T24" fmla="*/ 63 w 75"/>
                <a:gd name="T25" fmla="*/ 79 h 193"/>
                <a:gd name="T26" fmla="*/ 11 w 75"/>
                <a:gd name="T27" fmla="*/ 79 h 193"/>
                <a:gd name="T28" fmla="*/ 11 w 75"/>
                <a:gd name="T29" fmla="*/ 52 h 193"/>
                <a:gd name="T30" fmla="*/ 11 w 75"/>
                <a:gd name="T31" fmla="*/ 91 h 193"/>
                <a:gd name="T32" fmla="*/ 63 w 75"/>
                <a:gd name="T33" fmla="*/ 91 h 193"/>
                <a:gd name="T34" fmla="*/ 63 w 75"/>
                <a:gd name="T35" fmla="*/ 120 h 193"/>
                <a:gd name="T36" fmla="*/ 11 w 75"/>
                <a:gd name="T37" fmla="*/ 120 h 193"/>
                <a:gd name="T38" fmla="*/ 11 w 75"/>
                <a:gd name="T39" fmla="*/ 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93">
                  <a:moveTo>
                    <a:pt x="0" y="193"/>
                  </a:moveTo>
                  <a:lnTo>
                    <a:pt x="75" y="193"/>
                  </a:lnTo>
                  <a:lnTo>
                    <a:pt x="75" y="0"/>
                  </a:lnTo>
                  <a:lnTo>
                    <a:pt x="0" y="0"/>
                  </a:lnTo>
                  <a:lnTo>
                    <a:pt x="0" y="193"/>
                  </a:lnTo>
                  <a:close/>
                  <a:moveTo>
                    <a:pt x="11" y="11"/>
                  </a:moveTo>
                  <a:lnTo>
                    <a:pt x="63" y="11"/>
                  </a:lnTo>
                  <a:lnTo>
                    <a:pt x="63" y="39"/>
                  </a:lnTo>
                  <a:lnTo>
                    <a:pt x="11" y="39"/>
                  </a:lnTo>
                  <a:lnTo>
                    <a:pt x="11" y="11"/>
                  </a:lnTo>
                  <a:close/>
                  <a:moveTo>
                    <a:pt x="11" y="52"/>
                  </a:moveTo>
                  <a:lnTo>
                    <a:pt x="63" y="52"/>
                  </a:lnTo>
                  <a:lnTo>
                    <a:pt x="63" y="79"/>
                  </a:lnTo>
                  <a:lnTo>
                    <a:pt x="11" y="79"/>
                  </a:lnTo>
                  <a:lnTo>
                    <a:pt x="11" y="52"/>
                  </a:lnTo>
                  <a:close/>
                  <a:moveTo>
                    <a:pt x="11" y="91"/>
                  </a:moveTo>
                  <a:lnTo>
                    <a:pt x="63" y="91"/>
                  </a:lnTo>
                  <a:lnTo>
                    <a:pt x="63" y="120"/>
                  </a:lnTo>
                  <a:lnTo>
                    <a:pt x="11" y="120"/>
                  </a:lnTo>
                  <a:lnTo>
                    <a:pt x="1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6" name="Freeform 22"/>
            <p:cNvSpPr>
              <a:spLocks noEditPoints="1"/>
            </p:cNvSpPr>
            <p:nvPr/>
          </p:nvSpPr>
          <p:spPr bwMode="auto">
            <a:xfrm>
              <a:off x="5332413" y="3179763"/>
              <a:ext cx="119063" cy="306388"/>
            </a:xfrm>
            <a:custGeom>
              <a:avLst/>
              <a:gdLst>
                <a:gd name="T0" fmla="*/ 0 w 75"/>
                <a:gd name="T1" fmla="*/ 193 h 193"/>
                <a:gd name="T2" fmla="*/ 75 w 75"/>
                <a:gd name="T3" fmla="*/ 193 h 193"/>
                <a:gd name="T4" fmla="*/ 75 w 75"/>
                <a:gd name="T5" fmla="*/ 0 h 193"/>
                <a:gd name="T6" fmla="*/ 0 w 75"/>
                <a:gd name="T7" fmla="*/ 0 h 193"/>
                <a:gd name="T8" fmla="*/ 0 w 75"/>
                <a:gd name="T9" fmla="*/ 193 h 193"/>
                <a:gd name="T10" fmla="*/ 11 w 75"/>
                <a:gd name="T11" fmla="*/ 11 h 193"/>
                <a:gd name="T12" fmla="*/ 66 w 75"/>
                <a:gd name="T13" fmla="*/ 11 h 193"/>
                <a:gd name="T14" fmla="*/ 66 w 75"/>
                <a:gd name="T15" fmla="*/ 39 h 193"/>
                <a:gd name="T16" fmla="*/ 11 w 75"/>
                <a:gd name="T17" fmla="*/ 39 h 193"/>
                <a:gd name="T18" fmla="*/ 11 w 75"/>
                <a:gd name="T19" fmla="*/ 11 h 193"/>
                <a:gd name="T20" fmla="*/ 11 w 75"/>
                <a:gd name="T21" fmla="*/ 52 h 193"/>
                <a:gd name="T22" fmla="*/ 66 w 75"/>
                <a:gd name="T23" fmla="*/ 52 h 193"/>
                <a:gd name="T24" fmla="*/ 66 w 75"/>
                <a:gd name="T25" fmla="*/ 79 h 193"/>
                <a:gd name="T26" fmla="*/ 11 w 75"/>
                <a:gd name="T27" fmla="*/ 79 h 193"/>
                <a:gd name="T28" fmla="*/ 11 w 75"/>
                <a:gd name="T29" fmla="*/ 52 h 193"/>
                <a:gd name="T30" fmla="*/ 11 w 75"/>
                <a:gd name="T31" fmla="*/ 91 h 193"/>
                <a:gd name="T32" fmla="*/ 66 w 75"/>
                <a:gd name="T33" fmla="*/ 91 h 193"/>
                <a:gd name="T34" fmla="*/ 66 w 75"/>
                <a:gd name="T35" fmla="*/ 120 h 193"/>
                <a:gd name="T36" fmla="*/ 11 w 75"/>
                <a:gd name="T37" fmla="*/ 120 h 193"/>
                <a:gd name="T38" fmla="*/ 11 w 75"/>
                <a:gd name="T39" fmla="*/ 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93">
                  <a:moveTo>
                    <a:pt x="0" y="193"/>
                  </a:moveTo>
                  <a:lnTo>
                    <a:pt x="75" y="193"/>
                  </a:lnTo>
                  <a:lnTo>
                    <a:pt x="75" y="0"/>
                  </a:lnTo>
                  <a:lnTo>
                    <a:pt x="0" y="0"/>
                  </a:lnTo>
                  <a:lnTo>
                    <a:pt x="0" y="193"/>
                  </a:lnTo>
                  <a:close/>
                  <a:moveTo>
                    <a:pt x="11" y="11"/>
                  </a:moveTo>
                  <a:lnTo>
                    <a:pt x="66" y="11"/>
                  </a:lnTo>
                  <a:lnTo>
                    <a:pt x="66" y="39"/>
                  </a:lnTo>
                  <a:lnTo>
                    <a:pt x="11" y="39"/>
                  </a:lnTo>
                  <a:lnTo>
                    <a:pt x="11" y="11"/>
                  </a:lnTo>
                  <a:close/>
                  <a:moveTo>
                    <a:pt x="11" y="52"/>
                  </a:moveTo>
                  <a:lnTo>
                    <a:pt x="66" y="52"/>
                  </a:lnTo>
                  <a:lnTo>
                    <a:pt x="66" y="79"/>
                  </a:lnTo>
                  <a:lnTo>
                    <a:pt x="11" y="79"/>
                  </a:lnTo>
                  <a:lnTo>
                    <a:pt x="11" y="52"/>
                  </a:lnTo>
                  <a:close/>
                  <a:moveTo>
                    <a:pt x="11" y="91"/>
                  </a:moveTo>
                  <a:lnTo>
                    <a:pt x="66" y="91"/>
                  </a:lnTo>
                  <a:lnTo>
                    <a:pt x="66" y="120"/>
                  </a:lnTo>
                  <a:lnTo>
                    <a:pt x="11" y="120"/>
                  </a:lnTo>
                  <a:lnTo>
                    <a:pt x="1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7" name="Freeform 23"/>
            <p:cNvSpPr>
              <a:spLocks noEditPoints="1"/>
            </p:cNvSpPr>
            <p:nvPr/>
          </p:nvSpPr>
          <p:spPr bwMode="auto">
            <a:xfrm>
              <a:off x="5102226" y="3133725"/>
              <a:ext cx="252413" cy="452438"/>
            </a:xfrm>
            <a:custGeom>
              <a:avLst/>
              <a:gdLst>
                <a:gd name="T0" fmla="*/ 0 w 159"/>
                <a:gd name="T1" fmla="*/ 285 h 285"/>
                <a:gd name="T2" fmla="*/ 159 w 159"/>
                <a:gd name="T3" fmla="*/ 285 h 285"/>
                <a:gd name="T4" fmla="*/ 159 w 159"/>
                <a:gd name="T5" fmla="*/ 0 h 285"/>
                <a:gd name="T6" fmla="*/ 0 w 159"/>
                <a:gd name="T7" fmla="*/ 0 h 285"/>
                <a:gd name="T8" fmla="*/ 0 w 159"/>
                <a:gd name="T9" fmla="*/ 285 h 285"/>
                <a:gd name="T10" fmla="*/ 16 w 159"/>
                <a:gd name="T11" fmla="*/ 18 h 285"/>
                <a:gd name="T12" fmla="*/ 143 w 159"/>
                <a:gd name="T13" fmla="*/ 18 h 285"/>
                <a:gd name="T14" fmla="*/ 143 w 159"/>
                <a:gd name="T15" fmla="*/ 58 h 285"/>
                <a:gd name="T16" fmla="*/ 16 w 159"/>
                <a:gd name="T17" fmla="*/ 58 h 285"/>
                <a:gd name="T18" fmla="*/ 16 w 159"/>
                <a:gd name="T19" fmla="*/ 18 h 285"/>
                <a:gd name="T20" fmla="*/ 16 w 159"/>
                <a:gd name="T21" fmla="*/ 77 h 285"/>
                <a:gd name="T22" fmla="*/ 143 w 159"/>
                <a:gd name="T23" fmla="*/ 77 h 285"/>
                <a:gd name="T24" fmla="*/ 143 w 159"/>
                <a:gd name="T25" fmla="*/ 117 h 285"/>
                <a:gd name="T26" fmla="*/ 16 w 159"/>
                <a:gd name="T27" fmla="*/ 117 h 285"/>
                <a:gd name="T28" fmla="*/ 16 w 159"/>
                <a:gd name="T29" fmla="*/ 77 h 285"/>
                <a:gd name="T30" fmla="*/ 16 w 159"/>
                <a:gd name="T31" fmla="*/ 133 h 285"/>
                <a:gd name="T32" fmla="*/ 143 w 159"/>
                <a:gd name="T33" fmla="*/ 133 h 285"/>
                <a:gd name="T34" fmla="*/ 143 w 159"/>
                <a:gd name="T35" fmla="*/ 174 h 285"/>
                <a:gd name="T36" fmla="*/ 16 w 159"/>
                <a:gd name="T37" fmla="*/ 174 h 285"/>
                <a:gd name="T38" fmla="*/ 16 w 159"/>
                <a:gd name="T39" fmla="*/ 1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 h="285">
                  <a:moveTo>
                    <a:pt x="0" y="285"/>
                  </a:moveTo>
                  <a:lnTo>
                    <a:pt x="159" y="285"/>
                  </a:lnTo>
                  <a:lnTo>
                    <a:pt x="159" y="0"/>
                  </a:lnTo>
                  <a:lnTo>
                    <a:pt x="0" y="0"/>
                  </a:lnTo>
                  <a:lnTo>
                    <a:pt x="0" y="285"/>
                  </a:lnTo>
                  <a:close/>
                  <a:moveTo>
                    <a:pt x="16" y="18"/>
                  </a:moveTo>
                  <a:lnTo>
                    <a:pt x="143" y="18"/>
                  </a:lnTo>
                  <a:lnTo>
                    <a:pt x="143" y="58"/>
                  </a:lnTo>
                  <a:lnTo>
                    <a:pt x="16" y="58"/>
                  </a:lnTo>
                  <a:lnTo>
                    <a:pt x="16" y="18"/>
                  </a:lnTo>
                  <a:close/>
                  <a:moveTo>
                    <a:pt x="16" y="77"/>
                  </a:moveTo>
                  <a:lnTo>
                    <a:pt x="143" y="77"/>
                  </a:lnTo>
                  <a:lnTo>
                    <a:pt x="143" y="117"/>
                  </a:lnTo>
                  <a:lnTo>
                    <a:pt x="16" y="117"/>
                  </a:lnTo>
                  <a:lnTo>
                    <a:pt x="16" y="77"/>
                  </a:lnTo>
                  <a:close/>
                  <a:moveTo>
                    <a:pt x="16" y="133"/>
                  </a:moveTo>
                  <a:lnTo>
                    <a:pt x="143" y="133"/>
                  </a:lnTo>
                  <a:lnTo>
                    <a:pt x="143" y="174"/>
                  </a:lnTo>
                  <a:lnTo>
                    <a:pt x="16" y="174"/>
                  </a:lnTo>
                  <a:lnTo>
                    <a:pt x="16"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8" name="Freeform 24"/>
            <p:cNvSpPr>
              <a:spLocks/>
            </p:cNvSpPr>
            <p:nvPr/>
          </p:nvSpPr>
          <p:spPr bwMode="auto">
            <a:xfrm>
              <a:off x="5087938" y="2266950"/>
              <a:ext cx="1254125" cy="812800"/>
            </a:xfrm>
            <a:custGeom>
              <a:avLst/>
              <a:gdLst>
                <a:gd name="T0" fmla="*/ 44 w 349"/>
                <a:gd name="T1" fmla="*/ 226 h 226"/>
                <a:gd name="T2" fmla="*/ 44 w 349"/>
                <a:gd name="T3" fmla="*/ 213 h 226"/>
                <a:gd name="T4" fmla="*/ 212 w 349"/>
                <a:gd name="T5" fmla="*/ 44 h 226"/>
                <a:gd name="T6" fmla="*/ 321 w 349"/>
                <a:gd name="T7" fmla="*/ 84 h 226"/>
                <a:gd name="T8" fmla="*/ 349 w 349"/>
                <a:gd name="T9" fmla="*/ 51 h 226"/>
                <a:gd name="T10" fmla="*/ 212 w 349"/>
                <a:gd name="T11" fmla="*/ 0 h 226"/>
                <a:gd name="T12" fmla="*/ 0 w 349"/>
                <a:gd name="T13" fmla="*/ 213 h 226"/>
                <a:gd name="T14" fmla="*/ 0 w 349"/>
                <a:gd name="T15" fmla="*/ 226 h 226"/>
                <a:gd name="T16" fmla="*/ 44 w 349"/>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26">
                  <a:moveTo>
                    <a:pt x="44" y="226"/>
                  </a:moveTo>
                  <a:cubicBezTo>
                    <a:pt x="44" y="222"/>
                    <a:pt x="44" y="217"/>
                    <a:pt x="44" y="213"/>
                  </a:cubicBezTo>
                  <a:cubicBezTo>
                    <a:pt x="44" y="120"/>
                    <a:pt x="119" y="44"/>
                    <a:pt x="212" y="44"/>
                  </a:cubicBezTo>
                  <a:cubicBezTo>
                    <a:pt x="254" y="44"/>
                    <a:pt x="292" y="59"/>
                    <a:pt x="321" y="84"/>
                  </a:cubicBezTo>
                  <a:cubicBezTo>
                    <a:pt x="326" y="70"/>
                    <a:pt x="336" y="58"/>
                    <a:pt x="349" y="51"/>
                  </a:cubicBezTo>
                  <a:cubicBezTo>
                    <a:pt x="312" y="19"/>
                    <a:pt x="264" y="0"/>
                    <a:pt x="212" y="0"/>
                  </a:cubicBezTo>
                  <a:cubicBezTo>
                    <a:pt x="95" y="0"/>
                    <a:pt x="0" y="95"/>
                    <a:pt x="0" y="213"/>
                  </a:cubicBezTo>
                  <a:cubicBezTo>
                    <a:pt x="0" y="217"/>
                    <a:pt x="0" y="222"/>
                    <a:pt x="0" y="226"/>
                  </a:cubicBezTo>
                  <a:lnTo>
                    <a:pt x="4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9" name="Freeform 25"/>
            <p:cNvSpPr>
              <a:spLocks/>
            </p:cNvSpPr>
            <p:nvPr/>
          </p:nvSpPr>
          <p:spPr bwMode="auto">
            <a:xfrm>
              <a:off x="5461001" y="2949575"/>
              <a:ext cx="1154113" cy="844550"/>
            </a:xfrm>
            <a:custGeom>
              <a:avLst/>
              <a:gdLst>
                <a:gd name="T0" fmla="*/ 319 w 321"/>
                <a:gd name="T1" fmla="*/ 0 h 235"/>
                <a:gd name="T2" fmla="*/ 275 w 321"/>
                <a:gd name="T3" fmla="*/ 0 h 235"/>
                <a:gd name="T4" fmla="*/ 277 w 321"/>
                <a:gd name="T5" fmla="*/ 23 h 235"/>
                <a:gd name="T6" fmla="*/ 108 w 321"/>
                <a:gd name="T7" fmla="*/ 191 h 235"/>
                <a:gd name="T8" fmla="*/ 25 w 321"/>
                <a:gd name="T9" fmla="*/ 169 h 235"/>
                <a:gd name="T10" fmla="*/ 0 w 321"/>
                <a:gd name="T11" fmla="*/ 206 h 235"/>
                <a:gd name="T12" fmla="*/ 108 w 321"/>
                <a:gd name="T13" fmla="*/ 235 h 235"/>
                <a:gd name="T14" fmla="*/ 321 w 321"/>
                <a:gd name="T15" fmla="*/ 23 h 235"/>
                <a:gd name="T16" fmla="*/ 319 w 321"/>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1" h="235">
                  <a:moveTo>
                    <a:pt x="319" y="0"/>
                  </a:moveTo>
                  <a:cubicBezTo>
                    <a:pt x="275" y="0"/>
                    <a:pt x="275" y="0"/>
                    <a:pt x="275" y="0"/>
                  </a:cubicBezTo>
                  <a:cubicBezTo>
                    <a:pt x="276" y="7"/>
                    <a:pt x="277" y="15"/>
                    <a:pt x="277" y="23"/>
                  </a:cubicBezTo>
                  <a:cubicBezTo>
                    <a:pt x="277" y="116"/>
                    <a:pt x="201" y="191"/>
                    <a:pt x="108" y="191"/>
                  </a:cubicBezTo>
                  <a:cubicBezTo>
                    <a:pt x="78" y="191"/>
                    <a:pt x="50" y="183"/>
                    <a:pt x="25" y="169"/>
                  </a:cubicBezTo>
                  <a:cubicBezTo>
                    <a:pt x="0" y="206"/>
                    <a:pt x="0" y="206"/>
                    <a:pt x="0" y="206"/>
                  </a:cubicBezTo>
                  <a:cubicBezTo>
                    <a:pt x="32" y="224"/>
                    <a:pt x="69" y="235"/>
                    <a:pt x="108" y="235"/>
                  </a:cubicBezTo>
                  <a:cubicBezTo>
                    <a:pt x="225" y="235"/>
                    <a:pt x="321" y="140"/>
                    <a:pt x="321" y="23"/>
                  </a:cubicBezTo>
                  <a:cubicBezTo>
                    <a:pt x="321" y="15"/>
                    <a:pt x="320" y="7"/>
                    <a:pt x="3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50" name="Freeform 26"/>
            <p:cNvSpPr>
              <a:spLocks/>
            </p:cNvSpPr>
            <p:nvPr/>
          </p:nvSpPr>
          <p:spPr bwMode="auto">
            <a:xfrm>
              <a:off x="6180138" y="2389188"/>
              <a:ext cx="201613" cy="207963"/>
            </a:xfrm>
            <a:custGeom>
              <a:avLst/>
              <a:gdLst>
                <a:gd name="T0" fmla="*/ 122 w 127"/>
                <a:gd name="T1" fmla="*/ 0 h 131"/>
                <a:gd name="T2" fmla="*/ 127 w 127"/>
                <a:gd name="T3" fmla="*/ 127 h 131"/>
                <a:gd name="T4" fmla="*/ 0 w 127"/>
                <a:gd name="T5" fmla="*/ 131 h 131"/>
                <a:gd name="T6" fmla="*/ 122 w 127"/>
                <a:gd name="T7" fmla="*/ 0 h 131"/>
              </a:gdLst>
              <a:ahLst/>
              <a:cxnLst>
                <a:cxn ang="0">
                  <a:pos x="T0" y="T1"/>
                </a:cxn>
                <a:cxn ang="0">
                  <a:pos x="T2" y="T3"/>
                </a:cxn>
                <a:cxn ang="0">
                  <a:pos x="T4" y="T5"/>
                </a:cxn>
                <a:cxn ang="0">
                  <a:pos x="T6" y="T7"/>
                </a:cxn>
              </a:cxnLst>
              <a:rect l="0" t="0" r="r" b="b"/>
              <a:pathLst>
                <a:path w="127" h="131">
                  <a:moveTo>
                    <a:pt x="122" y="0"/>
                  </a:moveTo>
                  <a:lnTo>
                    <a:pt x="127" y="127"/>
                  </a:lnTo>
                  <a:lnTo>
                    <a:pt x="0" y="131"/>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51" name="Freeform 27"/>
            <p:cNvSpPr>
              <a:spLocks/>
            </p:cNvSpPr>
            <p:nvPr/>
          </p:nvSpPr>
          <p:spPr bwMode="auto">
            <a:xfrm>
              <a:off x="5386388" y="3506788"/>
              <a:ext cx="201613" cy="238125"/>
            </a:xfrm>
            <a:custGeom>
              <a:avLst/>
              <a:gdLst>
                <a:gd name="T0" fmla="*/ 25 w 127"/>
                <a:gd name="T1" fmla="*/ 150 h 150"/>
                <a:gd name="T2" fmla="*/ 0 w 127"/>
                <a:gd name="T3" fmla="*/ 23 h 150"/>
                <a:gd name="T4" fmla="*/ 127 w 127"/>
                <a:gd name="T5" fmla="*/ 0 h 150"/>
                <a:gd name="T6" fmla="*/ 25 w 127"/>
                <a:gd name="T7" fmla="*/ 150 h 150"/>
              </a:gdLst>
              <a:ahLst/>
              <a:cxnLst>
                <a:cxn ang="0">
                  <a:pos x="T0" y="T1"/>
                </a:cxn>
                <a:cxn ang="0">
                  <a:pos x="T2" y="T3"/>
                </a:cxn>
                <a:cxn ang="0">
                  <a:pos x="T4" y="T5"/>
                </a:cxn>
                <a:cxn ang="0">
                  <a:pos x="T6" y="T7"/>
                </a:cxn>
              </a:cxnLst>
              <a:rect l="0" t="0" r="r" b="b"/>
              <a:pathLst>
                <a:path w="127" h="150">
                  <a:moveTo>
                    <a:pt x="25" y="150"/>
                  </a:moveTo>
                  <a:lnTo>
                    <a:pt x="0" y="23"/>
                  </a:lnTo>
                  <a:lnTo>
                    <a:pt x="127" y="0"/>
                  </a:lnTo>
                  <a:lnTo>
                    <a:pt x="2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65" name="Group 64"/>
          <p:cNvGrpSpPr/>
          <p:nvPr/>
        </p:nvGrpSpPr>
        <p:grpSpPr>
          <a:xfrm>
            <a:off x="5546016" y="2628796"/>
            <a:ext cx="1073510" cy="813538"/>
            <a:chOff x="4116388" y="1422400"/>
            <a:chExt cx="760412" cy="576263"/>
          </a:xfrm>
          <a:solidFill>
            <a:schemeClr val="bg1"/>
          </a:solidFill>
        </p:grpSpPr>
        <p:sp>
          <p:nvSpPr>
            <p:cNvPr id="10" name="Freeform 5"/>
            <p:cNvSpPr>
              <a:spLocks/>
            </p:cNvSpPr>
            <p:nvPr/>
          </p:nvSpPr>
          <p:spPr bwMode="auto">
            <a:xfrm>
              <a:off x="4116388" y="1422400"/>
              <a:ext cx="668337" cy="519113"/>
            </a:xfrm>
            <a:custGeom>
              <a:avLst/>
              <a:gdLst>
                <a:gd name="T0" fmla="*/ 48 w 176"/>
                <a:gd name="T1" fmla="*/ 136 h 136"/>
                <a:gd name="T2" fmla="*/ 119 w 176"/>
                <a:gd name="T3" fmla="*/ 136 h 136"/>
                <a:gd name="T4" fmla="*/ 111 w 176"/>
                <a:gd name="T5" fmla="*/ 109 h 136"/>
                <a:gd name="T6" fmla="*/ 111 w 176"/>
                <a:gd name="T7" fmla="*/ 109 h 136"/>
                <a:gd name="T8" fmla="*/ 15 w 176"/>
                <a:gd name="T9" fmla="*/ 109 h 136"/>
                <a:gd name="T10" fmla="*/ 10 w 176"/>
                <a:gd name="T11" fmla="*/ 104 h 136"/>
                <a:gd name="T12" fmla="*/ 10 w 176"/>
                <a:gd name="T13" fmla="*/ 13 h 136"/>
                <a:gd name="T14" fmla="*/ 15 w 176"/>
                <a:gd name="T15" fmla="*/ 9 h 136"/>
                <a:gd name="T16" fmla="*/ 162 w 176"/>
                <a:gd name="T17" fmla="*/ 9 h 136"/>
                <a:gd name="T18" fmla="*/ 167 w 176"/>
                <a:gd name="T19" fmla="*/ 13 h 136"/>
                <a:gd name="T20" fmla="*/ 167 w 176"/>
                <a:gd name="T21" fmla="*/ 62 h 136"/>
                <a:gd name="T22" fmla="*/ 176 w 176"/>
                <a:gd name="T23" fmla="*/ 65 h 136"/>
                <a:gd name="T24" fmla="*/ 176 w 176"/>
                <a:gd name="T25" fmla="*/ 5 h 136"/>
                <a:gd name="T26" fmla="*/ 171 w 176"/>
                <a:gd name="T27" fmla="*/ 0 h 136"/>
                <a:gd name="T28" fmla="*/ 6 w 176"/>
                <a:gd name="T29" fmla="*/ 0 h 136"/>
                <a:gd name="T30" fmla="*/ 0 w 176"/>
                <a:gd name="T31" fmla="*/ 5 h 136"/>
                <a:gd name="T32" fmla="*/ 0 w 176"/>
                <a:gd name="T33" fmla="*/ 112 h 136"/>
                <a:gd name="T34" fmla="*/ 6 w 176"/>
                <a:gd name="T35" fmla="*/ 117 h 136"/>
                <a:gd name="T36" fmla="*/ 60 w 176"/>
                <a:gd name="T37" fmla="*/ 117 h 136"/>
                <a:gd name="T38" fmla="*/ 60 w 176"/>
                <a:gd name="T39" fmla="*/ 125 h 136"/>
                <a:gd name="T40" fmla="*/ 48 w 176"/>
                <a:gd name="T4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36">
                  <a:moveTo>
                    <a:pt x="48" y="136"/>
                  </a:moveTo>
                  <a:cubicBezTo>
                    <a:pt x="87" y="136"/>
                    <a:pt x="108" y="136"/>
                    <a:pt x="119" y="136"/>
                  </a:cubicBezTo>
                  <a:cubicBezTo>
                    <a:pt x="114" y="128"/>
                    <a:pt x="111" y="119"/>
                    <a:pt x="111" y="109"/>
                  </a:cubicBezTo>
                  <a:cubicBezTo>
                    <a:pt x="111" y="109"/>
                    <a:pt x="111" y="109"/>
                    <a:pt x="111" y="109"/>
                  </a:cubicBezTo>
                  <a:cubicBezTo>
                    <a:pt x="15" y="109"/>
                    <a:pt x="15" y="109"/>
                    <a:pt x="15" y="109"/>
                  </a:cubicBezTo>
                  <a:cubicBezTo>
                    <a:pt x="12" y="109"/>
                    <a:pt x="10" y="107"/>
                    <a:pt x="10" y="104"/>
                  </a:cubicBezTo>
                  <a:cubicBezTo>
                    <a:pt x="10" y="13"/>
                    <a:pt x="10" y="13"/>
                    <a:pt x="10" y="13"/>
                  </a:cubicBezTo>
                  <a:cubicBezTo>
                    <a:pt x="10" y="11"/>
                    <a:pt x="12" y="9"/>
                    <a:pt x="15" y="9"/>
                  </a:cubicBezTo>
                  <a:cubicBezTo>
                    <a:pt x="162" y="9"/>
                    <a:pt x="162" y="9"/>
                    <a:pt x="162" y="9"/>
                  </a:cubicBezTo>
                  <a:cubicBezTo>
                    <a:pt x="165" y="9"/>
                    <a:pt x="167" y="11"/>
                    <a:pt x="167" y="13"/>
                  </a:cubicBezTo>
                  <a:cubicBezTo>
                    <a:pt x="167" y="34"/>
                    <a:pt x="167" y="50"/>
                    <a:pt x="167" y="62"/>
                  </a:cubicBezTo>
                  <a:cubicBezTo>
                    <a:pt x="170" y="63"/>
                    <a:pt x="173" y="64"/>
                    <a:pt x="176" y="65"/>
                  </a:cubicBezTo>
                  <a:cubicBezTo>
                    <a:pt x="176" y="5"/>
                    <a:pt x="176" y="5"/>
                    <a:pt x="176" y="5"/>
                  </a:cubicBezTo>
                  <a:cubicBezTo>
                    <a:pt x="176" y="2"/>
                    <a:pt x="174" y="0"/>
                    <a:pt x="171" y="0"/>
                  </a:cubicBezTo>
                  <a:cubicBezTo>
                    <a:pt x="6" y="0"/>
                    <a:pt x="6" y="0"/>
                    <a:pt x="6" y="0"/>
                  </a:cubicBezTo>
                  <a:cubicBezTo>
                    <a:pt x="3" y="0"/>
                    <a:pt x="0" y="2"/>
                    <a:pt x="0" y="5"/>
                  </a:cubicBezTo>
                  <a:cubicBezTo>
                    <a:pt x="0" y="112"/>
                    <a:pt x="0" y="112"/>
                    <a:pt x="0" y="112"/>
                  </a:cubicBezTo>
                  <a:cubicBezTo>
                    <a:pt x="0" y="115"/>
                    <a:pt x="3" y="117"/>
                    <a:pt x="6" y="117"/>
                  </a:cubicBezTo>
                  <a:cubicBezTo>
                    <a:pt x="60" y="117"/>
                    <a:pt x="60" y="117"/>
                    <a:pt x="60" y="117"/>
                  </a:cubicBezTo>
                  <a:cubicBezTo>
                    <a:pt x="60" y="125"/>
                    <a:pt x="60" y="125"/>
                    <a:pt x="60" y="125"/>
                  </a:cubicBezTo>
                  <a:cubicBezTo>
                    <a:pt x="48" y="136"/>
                    <a:pt x="48" y="136"/>
                    <a:pt x="4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11" name="Freeform 6"/>
            <p:cNvSpPr>
              <a:spLocks noEditPoints="1"/>
            </p:cNvSpPr>
            <p:nvPr/>
          </p:nvSpPr>
          <p:spPr bwMode="auto">
            <a:xfrm>
              <a:off x="4557713" y="1674813"/>
              <a:ext cx="319087" cy="323850"/>
            </a:xfrm>
            <a:custGeom>
              <a:avLst/>
              <a:gdLst>
                <a:gd name="T0" fmla="*/ 42 w 84"/>
                <a:gd name="T1" fmla="*/ 0 h 85"/>
                <a:gd name="T2" fmla="*/ 0 w 84"/>
                <a:gd name="T3" fmla="*/ 43 h 85"/>
                <a:gd name="T4" fmla="*/ 42 w 84"/>
                <a:gd name="T5" fmla="*/ 85 h 85"/>
                <a:gd name="T6" fmla="*/ 84 w 84"/>
                <a:gd name="T7" fmla="*/ 43 h 85"/>
                <a:gd name="T8" fmla="*/ 42 w 84"/>
                <a:gd name="T9" fmla="*/ 0 h 85"/>
                <a:gd name="T10" fmla="*/ 42 w 84"/>
                <a:gd name="T11" fmla="*/ 79 h 85"/>
                <a:gd name="T12" fmla="*/ 6 w 84"/>
                <a:gd name="T13" fmla="*/ 43 h 85"/>
                <a:gd name="T14" fmla="*/ 42 w 84"/>
                <a:gd name="T15" fmla="*/ 7 h 85"/>
                <a:gd name="T16" fmla="*/ 78 w 84"/>
                <a:gd name="T17" fmla="*/ 43 h 85"/>
                <a:gd name="T18" fmla="*/ 42 w 84"/>
                <a:gd name="T19"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42" y="0"/>
                  </a:moveTo>
                  <a:cubicBezTo>
                    <a:pt x="19" y="0"/>
                    <a:pt x="0" y="19"/>
                    <a:pt x="0" y="43"/>
                  </a:cubicBezTo>
                  <a:cubicBezTo>
                    <a:pt x="0" y="66"/>
                    <a:pt x="19" y="85"/>
                    <a:pt x="42" y="85"/>
                  </a:cubicBezTo>
                  <a:cubicBezTo>
                    <a:pt x="66" y="85"/>
                    <a:pt x="84" y="66"/>
                    <a:pt x="84" y="43"/>
                  </a:cubicBezTo>
                  <a:cubicBezTo>
                    <a:pt x="84" y="19"/>
                    <a:pt x="66" y="0"/>
                    <a:pt x="42" y="0"/>
                  </a:cubicBezTo>
                  <a:close/>
                  <a:moveTo>
                    <a:pt x="42" y="79"/>
                  </a:moveTo>
                  <a:cubicBezTo>
                    <a:pt x="22" y="79"/>
                    <a:pt x="6" y="63"/>
                    <a:pt x="6" y="43"/>
                  </a:cubicBezTo>
                  <a:cubicBezTo>
                    <a:pt x="6" y="23"/>
                    <a:pt x="22" y="7"/>
                    <a:pt x="42" y="7"/>
                  </a:cubicBezTo>
                  <a:cubicBezTo>
                    <a:pt x="62" y="7"/>
                    <a:pt x="78" y="23"/>
                    <a:pt x="78" y="43"/>
                  </a:cubicBezTo>
                  <a:cubicBezTo>
                    <a:pt x="78" y="63"/>
                    <a:pt x="62" y="79"/>
                    <a:pt x="42"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63" name="Freeform 7"/>
            <p:cNvSpPr>
              <a:spLocks/>
            </p:cNvSpPr>
            <p:nvPr/>
          </p:nvSpPr>
          <p:spPr bwMode="auto">
            <a:xfrm>
              <a:off x="4713288" y="1735138"/>
              <a:ext cx="98425" cy="153988"/>
            </a:xfrm>
            <a:custGeom>
              <a:avLst/>
              <a:gdLst>
                <a:gd name="T0" fmla="*/ 48 w 62"/>
                <a:gd name="T1" fmla="*/ 0 h 97"/>
                <a:gd name="T2" fmla="*/ 0 w 62"/>
                <a:gd name="T3" fmla="*/ 48 h 97"/>
                <a:gd name="T4" fmla="*/ 48 w 62"/>
                <a:gd name="T5" fmla="*/ 97 h 97"/>
                <a:gd name="T6" fmla="*/ 62 w 62"/>
                <a:gd name="T7" fmla="*/ 82 h 97"/>
                <a:gd name="T8" fmla="*/ 28 w 62"/>
                <a:gd name="T9" fmla="*/ 48 h 97"/>
                <a:gd name="T10" fmla="*/ 62 w 62"/>
                <a:gd name="T11" fmla="*/ 15 h 97"/>
                <a:gd name="T12" fmla="*/ 48 w 6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62" h="97">
                  <a:moveTo>
                    <a:pt x="48" y="0"/>
                  </a:moveTo>
                  <a:lnTo>
                    <a:pt x="0" y="48"/>
                  </a:lnTo>
                  <a:lnTo>
                    <a:pt x="48" y="97"/>
                  </a:lnTo>
                  <a:lnTo>
                    <a:pt x="62" y="82"/>
                  </a:lnTo>
                  <a:lnTo>
                    <a:pt x="28" y="48"/>
                  </a:lnTo>
                  <a:lnTo>
                    <a:pt x="62" y="15"/>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64" name="Freeform 8"/>
            <p:cNvSpPr>
              <a:spLocks/>
            </p:cNvSpPr>
            <p:nvPr/>
          </p:nvSpPr>
          <p:spPr bwMode="auto">
            <a:xfrm>
              <a:off x="4625975" y="1789113"/>
              <a:ext cx="98425" cy="152400"/>
            </a:xfrm>
            <a:custGeom>
              <a:avLst/>
              <a:gdLst>
                <a:gd name="T0" fmla="*/ 0 w 62"/>
                <a:gd name="T1" fmla="*/ 14 h 96"/>
                <a:gd name="T2" fmla="*/ 33 w 62"/>
                <a:gd name="T3" fmla="*/ 48 h 96"/>
                <a:gd name="T4" fmla="*/ 0 w 62"/>
                <a:gd name="T5" fmla="*/ 82 h 96"/>
                <a:gd name="T6" fmla="*/ 14 w 62"/>
                <a:gd name="T7" fmla="*/ 96 h 96"/>
                <a:gd name="T8" fmla="*/ 62 w 62"/>
                <a:gd name="T9" fmla="*/ 48 h 96"/>
                <a:gd name="T10" fmla="*/ 14 w 62"/>
                <a:gd name="T11" fmla="*/ 0 h 96"/>
                <a:gd name="T12" fmla="*/ 0 w 62"/>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62" h="96">
                  <a:moveTo>
                    <a:pt x="0" y="14"/>
                  </a:moveTo>
                  <a:lnTo>
                    <a:pt x="33" y="48"/>
                  </a:lnTo>
                  <a:lnTo>
                    <a:pt x="0" y="82"/>
                  </a:lnTo>
                  <a:lnTo>
                    <a:pt x="14" y="96"/>
                  </a:lnTo>
                  <a:lnTo>
                    <a:pt x="62" y="48"/>
                  </a:lnTo>
                  <a:lnTo>
                    <a:pt x="14"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72" name="Group 71"/>
          <p:cNvGrpSpPr/>
          <p:nvPr/>
        </p:nvGrpSpPr>
        <p:grpSpPr>
          <a:xfrm>
            <a:off x="10438169" y="2475224"/>
            <a:ext cx="790516" cy="1120682"/>
            <a:chOff x="7905750" y="73025"/>
            <a:chExt cx="1330326" cy="1885950"/>
          </a:xfrm>
          <a:solidFill>
            <a:schemeClr val="bg1"/>
          </a:solidFill>
        </p:grpSpPr>
        <p:sp>
          <p:nvSpPr>
            <p:cNvPr id="69" name="Freeform 12"/>
            <p:cNvSpPr>
              <a:spLocks/>
            </p:cNvSpPr>
            <p:nvPr/>
          </p:nvSpPr>
          <p:spPr bwMode="auto">
            <a:xfrm>
              <a:off x="7908925" y="73025"/>
              <a:ext cx="446088" cy="293688"/>
            </a:xfrm>
            <a:custGeom>
              <a:avLst/>
              <a:gdLst>
                <a:gd name="T0" fmla="*/ 19 w 118"/>
                <a:gd name="T1" fmla="*/ 34 h 78"/>
                <a:gd name="T2" fmla="*/ 19 w 118"/>
                <a:gd name="T3" fmla="*/ 33 h 78"/>
                <a:gd name="T4" fmla="*/ 51 w 118"/>
                <a:gd name="T5" fmla="*/ 0 h 78"/>
                <a:gd name="T6" fmla="*/ 78 w 118"/>
                <a:gd name="T7" fmla="*/ 15 h 78"/>
                <a:gd name="T8" fmla="*/ 87 w 118"/>
                <a:gd name="T9" fmla="*/ 12 h 78"/>
                <a:gd name="T10" fmla="*/ 106 w 118"/>
                <a:gd name="T11" fmla="*/ 31 h 78"/>
                <a:gd name="T12" fmla="*/ 118 w 118"/>
                <a:gd name="T13" fmla="*/ 53 h 78"/>
                <a:gd name="T14" fmla="*/ 95 w 118"/>
                <a:gd name="T15" fmla="*/ 78 h 78"/>
                <a:gd name="T16" fmla="*/ 95 w 118"/>
                <a:gd name="T17" fmla="*/ 78 h 78"/>
                <a:gd name="T18" fmla="*/ 95 w 118"/>
                <a:gd name="T19" fmla="*/ 78 h 78"/>
                <a:gd name="T20" fmla="*/ 22 w 118"/>
                <a:gd name="T21" fmla="*/ 78 h 78"/>
                <a:gd name="T22" fmla="*/ 22 w 118"/>
                <a:gd name="T23" fmla="*/ 78 h 78"/>
                <a:gd name="T24" fmla="*/ 0 w 118"/>
                <a:gd name="T25" fmla="*/ 56 h 78"/>
                <a:gd name="T26" fmla="*/ 19 w 118"/>
                <a:gd name="T2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8">
                  <a:moveTo>
                    <a:pt x="19" y="34"/>
                  </a:moveTo>
                  <a:cubicBezTo>
                    <a:pt x="19" y="34"/>
                    <a:pt x="19" y="33"/>
                    <a:pt x="19" y="33"/>
                  </a:cubicBezTo>
                  <a:cubicBezTo>
                    <a:pt x="19" y="15"/>
                    <a:pt x="33" y="0"/>
                    <a:pt x="51" y="0"/>
                  </a:cubicBezTo>
                  <a:cubicBezTo>
                    <a:pt x="63" y="0"/>
                    <a:pt x="73" y="6"/>
                    <a:pt x="78" y="15"/>
                  </a:cubicBezTo>
                  <a:cubicBezTo>
                    <a:pt x="81" y="13"/>
                    <a:pt x="84" y="12"/>
                    <a:pt x="87" y="12"/>
                  </a:cubicBezTo>
                  <a:cubicBezTo>
                    <a:pt x="98" y="12"/>
                    <a:pt x="106" y="21"/>
                    <a:pt x="106" y="31"/>
                  </a:cubicBezTo>
                  <a:cubicBezTo>
                    <a:pt x="113" y="36"/>
                    <a:pt x="118" y="43"/>
                    <a:pt x="118" y="53"/>
                  </a:cubicBezTo>
                  <a:cubicBezTo>
                    <a:pt x="118" y="66"/>
                    <a:pt x="108" y="77"/>
                    <a:pt x="95" y="78"/>
                  </a:cubicBezTo>
                  <a:cubicBezTo>
                    <a:pt x="95" y="78"/>
                    <a:pt x="95" y="78"/>
                    <a:pt x="95" y="78"/>
                  </a:cubicBezTo>
                  <a:cubicBezTo>
                    <a:pt x="95" y="78"/>
                    <a:pt x="95" y="78"/>
                    <a:pt x="95" y="78"/>
                  </a:cubicBezTo>
                  <a:cubicBezTo>
                    <a:pt x="22" y="78"/>
                    <a:pt x="22" y="78"/>
                    <a:pt x="22" y="78"/>
                  </a:cubicBezTo>
                  <a:cubicBezTo>
                    <a:pt x="22" y="78"/>
                    <a:pt x="22" y="78"/>
                    <a:pt x="22" y="78"/>
                  </a:cubicBezTo>
                  <a:cubicBezTo>
                    <a:pt x="10" y="78"/>
                    <a:pt x="0" y="68"/>
                    <a:pt x="0" y="56"/>
                  </a:cubicBezTo>
                  <a:cubicBezTo>
                    <a:pt x="0" y="45"/>
                    <a:pt x="8" y="36"/>
                    <a:pt x="1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70" name="Freeform 13"/>
            <p:cNvSpPr>
              <a:spLocks noEditPoints="1"/>
            </p:cNvSpPr>
            <p:nvPr/>
          </p:nvSpPr>
          <p:spPr bwMode="auto">
            <a:xfrm>
              <a:off x="7905750" y="600075"/>
              <a:ext cx="877888" cy="1358900"/>
            </a:xfrm>
            <a:custGeom>
              <a:avLst/>
              <a:gdLst>
                <a:gd name="T0" fmla="*/ 393 w 553"/>
                <a:gd name="T1" fmla="*/ 0 h 856"/>
                <a:gd name="T2" fmla="*/ 162 w 553"/>
                <a:gd name="T3" fmla="*/ 0 h 856"/>
                <a:gd name="T4" fmla="*/ 162 w 553"/>
                <a:gd name="T5" fmla="*/ 93 h 856"/>
                <a:gd name="T6" fmla="*/ 0 w 553"/>
                <a:gd name="T7" fmla="*/ 93 h 856"/>
                <a:gd name="T8" fmla="*/ 0 w 553"/>
                <a:gd name="T9" fmla="*/ 115 h 856"/>
                <a:gd name="T10" fmla="*/ 29 w 553"/>
                <a:gd name="T11" fmla="*/ 115 h 856"/>
                <a:gd name="T12" fmla="*/ 29 w 553"/>
                <a:gd name="T13" fmla="*/ 856 h 856"/>
                <a:gd name="T14" fmla="*/ 229 w 553"/>
                <a:gd name="T15" fmla="*/ 856 h 856"/>
                <a:gd name="T16" fmla="*/ 229 w 553"/>
                <a:gd name="T17" fmla="*/ 713 h 856"/>
                <a:gd name="T18" fmla="*/ 326 w 553"/>
                <a:gd name="T19" fmla="*/ 713 h 856"/>
                <a:gd name="T20" fmla="*/ 326 w 553"/>
                <a:gd name="T21" fmla="*/ 856 h 856"/>
                <a:gd name="T22" fmla="*/ 524 w 553"/>
                <a:gd name="T23" fmla="*/ 856 h 856"/>
                <a:gd name="T24" fmla="*/ 524 w 553"/>
                <a:gd name="T25" fmla="*/ 115 h 856"/>
                <a:gd name="T26" fmla="*/ 553 w 553"/>
                <a:gd name="T27" fmla="*/ 115 h 856"/>
                <a:gd name="T28" fmla="*/ 553 w 553"/>
                <a:gd name="T29" fmla="*/ 93 h 856"/>
                <a:gd name="T30" fmla="*/ 393 w 553"/>
                <a:gd name="T31" fmla="*/ 93 h 856"/>
                <a:gd name="T32" fmla="*/ 393 w 553"/>
                <a:gd name="T33" fmla="*/ 0 h 856"/>
                <a:gd name="T34" fmla="*/ 469 w 553"/>
                <a:gd name="T35" fmla="*/ 659 h 856"/>
                <a:gd name="T36" fmla="*/ 88 w 553"/>
                <a:gd name="T37" fmla="*/ 659 h 856"/>
                <a:gd name="T38" fmla="*/ 88 w 553"/>
                <a:gd name="T39" fmla="*/ 583 h 856"/>
                <a:gd name="T40" fmla="*/ 469 w 553"/>
                <a:gd name="T41" fmla="*/ 583 h 856"/>
                <a:gd name="T42" fmla="*/ 469 w 553"/>
                <a:gd name="T43" fmla="*/ 659 h 856"/>
                <a:gd name="T44" fmla="*/ 469 w 553"/>
                <a:gd name="T45" fmla="*/ 525 h 856"/>
                <a:gd name="T46" fmla="*/ 88 w 553"/>
                <a:gd name="T47" fmla="*/ 525 h 856"/>
                <a:gd name="T48" fmla="*/ 88 w 553"/>
                <a:gd name="T49" fmla="*/ 449 h 856"/>
                <a:gd name="T50" fmla="*/ 469 w 553"/>
                <a:gd name="T51" fmla="*/ 449 h 856"/>
                <a:gd name="T52" fmla="*/ 469 w 553"/>
                <a:gd name="T53" fmla="*/ 525 h 856"/>
                <a:gd name="T54" fmla="*/ 469 w 553"/>
                <a:gd name="T55" fmla="*/ 390 h 856"/>
                <a:gd name="T56" fmla="*/ 88 w 553"/>
                <a:gd name="T57" fmla="*/ 390 h 856"/>
                <a:gd name="T58" fmla="*/ 88 w 553"/>
                <a:gd name="T59" fmla="*/ 316 h 856"/>
                <a:gd name="T60" fmla="*/ 469 w 553"/>
                <a:gd name="T61" fmla="*/ 316 h 856"/>
                <a:gd name="T62" fmla="*/ 469 w 553"/>
                <a:gd name="T63" fmla="*/ 390 h 856"/>
                <a:gd name="T64" fmla="*/ 469 w 553"/>
                <a:gd name="T65" fmla="*/ 183 h 856"/>
                <a:gd name="T66" fmla="*/ 469 w 553"/>
                <a:gd name="T67" fmla="*/ 257 h 856"/>
                <a:gd name="T68" fmla="*/ 88 w 553"/>
                <a:gd name="T69" fmla="*/ 257 h 856"/>
                <a:gd name="T70" fmla="*/ 88 w 553"/>
                <a:gd name="T71" fmla="*/ 183 h 856"/>
                <a:gd name="T72" fmla="*/ 469 w 553"/>
                <a:gd name="T73" fmla="*/ 18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3" h="856">
                  <a:moveTo>
                    <a:pt x="393" y="0"/>
                  </a:moveTo>
                  <a:lnTo>
                    <a:pt x="162" y="0"/>
                  </a:lnTo>
                  <a:lnTo>
                    <a:pt x="162" y="93"/>
                  </a:lnTo>
                  <a:lnTo>
                    <a:pt x="0" y="93"/>
                  </a:lnTo>
                  <a:lnTo>
                    <a:pt x="0" y="115"/>
                  </a:lnTo>
                  <a:lnTo>
                    <a:pt x="29" y="115"/>
                  </a:lnTo>
                  <a:lnTo>
                    <a:pt x="29" y="856"/>
                  </a:lnTo>
                  <a:lnTo>
                    <a:pt x="229" y="856"/>
                  </a:lnTo>
                  <a:lnTo>
                    <a:pt x="229" y="713"/>
                  </a:lnTo>
                  <a:lnTo>
                    <a:pt x="326" y="713"/>
                  </a:lnTo>
                  <a:lnTo>
                    <a:pt x="326" y="856"/>
                  </a:lnTo>
                  <a:lnTo>
                    <a:pt x="524" y="856"/>
                  </a:lnTo>
                  <a:lnTo>
                    <a:pt x="524" y="115"/>
                  </a:lnTo>
                  <a:lnTo>
                    <a:pt x="553" y="115"/>
                  </a:lnTo>
                  <a:lnTo>
                    <a:pt x="553" y="93"/>
                  </a:lnTo>
                  <a:lnTo>
                    <a:pt x="393" y="93"/>
                  </a:lnTo>
                  <a:lnTo>
                    <a:pt x="393" y="0"/>
                  </a:lnTo>
                  <a:close/>
                  <a:moveTo>
                    <a:pt x="469" y="659"/>
                  </a:moveTo>
                  <a:lnTo>
                    <a:pt x="88" y="659"/>
                  </a:lnTo>
                  <a:lnTo>
                    <a:pt x="88" y="583"/>
                  </a:lnTo>
                  <a:lnTo>
                    <a:pt x="469" y="583"/>
                  </a:lnTo>
                  <a:lnTo>
                    <a:pt x="469" y="659"/>
                  </a:lnTo>
                  <a:close/>
                  <a:moveTo>
                    <a:pt x="469" y="525"/>
                  </a:moveTo>
                  <a:lnTo>
                    <a:pt x="88" y="525"/>
                  </a:lnTo>
                  <a:lnTo>
                    <a:pt x="88" y="449"/>
                  </a:lnTo>
                  <a:lnTo>
                    <a:pt x="469" y="449"/>
                  </a:lnTo>
                  <a:lnTo>
                    <a:pt x="469" y="525"/>
                  </a:lnTo>
                  <a:close/>
                  <a:moveTo>
                    <a:pt x="469" y="390"/>
                  </a:moveTo>
                  <a:lnTo>
                    <a:pt x="88" y="390"/>
                  </a:lnTo>
                  <a:lnTo>
                    <a:pt x="88" y="316"/>
                  </a:lnTo>
                  <a:lnTo>
                    <a:pt x="469" y="316"/>
                  </a:lnTo>
                  <a:lnTo>
                    <a:pt x="469" y="390"/>
                  </a:lnTo>
                  <a:close/>
                  <a:moveTo>
                    <a:pt x="469" y="183"/>
                  </a:moveTo>
                  <a:lnTo>
                    <a:pt x="469" y="257"/>
                  </a:lnTo>
                  <a:lnTo>
                    <a:pt x="88" y="257"/>
                  </a:lnTo>
                  <a:lnTo>
                    <a:pt x="88" y="183"/>
                  </a:lnTo>
                  <a:lnTo>
                    <a:pt x="469"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71" name="Freeform 14"/>
            <p:cNvSpPr>
              <a:spLocks/>
            </p:cNvSpPr>
            <p:nvPr/>
          </p:nvSpPr>
          <p:spPr bwMode="auto">
            <a:xfrm>
              <a:off x="8389938" y="317500"/>
              <a:ext cx="846138" cy="660400"/>
            </a:xfrm>
            <a:custGeom>
              <a:avLst/>
              <a:gdLst>
                <a:gd name="T0" fmla="*/ 197 w 224"/>
                <a:gd name="T1" fmla="*/ 69 h 175"/>
                <a:gd name="T2" fmla="*/ 155 w 224"/>
                <a:gd name="T3" fmla="*/ 27 h 175"/>
                <a:gd name="T4" fmla="*/ 134 w 224"/>
                <a:gd name="T5" fmla="*/ 32 h 175"/>
                <a:gd name="T6" fmla="*/ 73 w 224"/>
                <a:gd name="T7" fmla="*/ 0 h 175"/>
                <a:gd name="T8" fmla="*/ 0 w 224"/>
                <a:gd name="T9" fmla="*/ 66 h 175"/>
                <a:gd name="T10" fmla="*/ 37 w 224"/>
                <a:gd name="T11" fmla="*/ 66 h 175"/>
                <a:gd name="T12" fmla="*/ 45 w 224"/>
                <a:gd name="T13" fmla="*/ 66 h 175"/>
                <a:gd name="T14" fmla="*/ 45 w 224"/>
                <a:gd name="T15" fmla="*/ 75 h 175"/>
                <a:gd name="T16" fmla="*/ 45 w 224"/>
                <a:gd name="T17" fmla="*/ 105 h 175"/>
                <a:gd name="T18" fmla="*/ 104 w 224"/>
                <a:gd name="T19" fmla="*/ 105 h 175"/>
                <a:gd name="T20" fmla="*/ 113 w 224"/>
                <a:gd name="T21" fmla="*/ 105 h 175"/>
                <a:gd name="T22" fmla="*/ 113 w 224"/>
                <a:gd name="T23" fmla="*/ 114 h 175"/>
                <a:gd name="T24" fmla="*/ 113 w 224"/>
                <a:gd name="T25" fmla="*/ 123 h 175"/>
                <a:gd name="T26" fmla="*/ 113 w 224"/>
                <a:gd name="T27" fmla="*/ 132 h 175"/>
                <a:gd name="T28" fmla="*/ 104 w 224"/>
                <a:gd name="T29" fmla="*/ 132 h 175"/>
                <a:gd name="T30" fmla="*/ 101 w 224"/>
                <a:gd name="T31" fmla="*/ 132 h 175"/>
                <a:gd name="T32" fmla="*/ 101 w 224"/>
                <a:gd name="T33" fmla="*/ 175 h 175"/>
                <a:gd name="T34" fmla="*/ 172 w 224"/>
                <a:gd name="T35" fmla="*/ 175 h 175"/>
                <a:gd name="T36" fmla="*/ 172 w 224"/>
                <a:gd name="T37" fmla="*/ 175 h 175"/>
                <a:gd name="T38" fmla="*/ 172 w 224"/>
                <a:gd name="T39" fmla="*/ 175 h 175"/>
                <a:gd name="T40" fmla="*/ 224 w 224"/>
                <a:gd name="T41" fmla="*/ 118 h 175"/>
                <a:gd name="T42" fmla="*/ 197 w 224"/>
                <a:gd name="T43" fmla="*/ 6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175">
                  <a:moveTo>
                    <a:pt x="197" y="69"/>
                  </a:moveTo>
                  <a:cubicBezTo>
                    <a:pt x="197" y="46"/>
                    <a:pt x="178" y="27"/>
                    <a:pt x="155" y="27"/>
                  </a:cubicBezTo>
                  <a:cubicBezTo>
                    <a:pt x="147" y="27"/>
                    <a:pt x="140" y="29"/>
                    <a:pt x="134" y="32"/>
                  </a:cubicBezTo>
                  <a:cubicBezTo>
                    <a:pt x="121" y="13"/>
                    <a:pt x="99" y="0"/>
                    <a:pt x="73" y="0"/>
                  </a:cubicBezTo>
                  <a:cubicBezTo>
                    <a:pt x="35" y="0"/>
                    <a:pt x="3" y="29"/>
                    <a:pt x="0" y="66"/>
                  </a:cubicBezTo>
                  <a:cubicBezTo>
                    <a:pt x="37" y="66"/>
                    <a:pt x="37" y="66"/>
                    <a:pt x="37" y="66"/>
                  </a:cubicBezTo>
                  <a:cubicBezTo>
                    <a:pt x="45" y="66"/>
                    <a:pt x="45" y="66"/>
                    <a:pt x="45" y="66"/>
                  </a:cubicBezTo>
                  <a:cubicBezTo>
                    <a:pt x="45" y="75"/>
                    <a:pt x="45" y="75"/>
                    <a:pt x="45" y="75"/>
                  </a:cubicBezTo>
                  <a:cubicBezTo>
                    <a:pt x="45" y="105"/>
                    <a:pt x="45" y="105"/>
                    <a:pt x="45" y="105"/>
                  </a:cubicBezTo>
                  <a:cubicBezTo>
                    <a:pt x="104" y="105"/>
                    <a:pt x="104" y="105"/>
                    <a:pt x="104" y="105"/>
                  </a:cubicBezTo>
                  <a:cubicBezTo>
                    <a:pt x="113" y="105"/>
                    <a:pt x="113" y="105"/>
                    <a:pt x="113" y="105"/>
                  </a:cubicBezTo>
                  <a:cubicBezTo>
                    <a:pt x="113" y="114"/>
                    <a:pt x="113" y="114"/>
                    <a:pt x="113" y="114"/>
                  </a:cubicBezTo>
                  <a:cubicBezTo>
                    <a:pt x="113" y="123"/>
                    <a:pt x="113" y="123"/>
                    <a:pt x="113" y="123"/>
                  </a:cubicBezTo>
                  <a:cubicBezTo>
                    <a:pt x="113" y="132"/>
                    <a:pt x="113" y="132"/>
                    <a:pt x="113" y="132"/>
                  </a:cubicBezTo>
                  <a:cubicBezTo>
                    <a:pt x="104" y="132"/>
                    <a:pt x="104" y="132"/>
                    <a:pt x="104" y="132"/>
                  </a:cubicBezTo>
                  <a:cubicBezTo>
                    <a:pt x="101" y="132"/>
                    <a:pt x="101" y="132"/>
                    <a:pt x="101" y="132"/>
                  </a:cubicBezTo>
                  <a:cubicBezTo>
                    <a:pt x="101" y="175"/>
                    <a:pt x="101" y="175"/>
                    <a:pt x="101" y="175"/>
                  </a:cubicBezTo>
                  <a:cubicBezTo>
                    <a:pt x="172" y="175"/>
                    <a:pt x="172" y="175"/>
                    <a:pt x="172" y="175"/>
                  </a:cubicBezTo>
                  <a:cubicBezTo>
                    <a:pt x="172" y="175"/>
                    <a:pt x="172" y="175"/>
                    <a:pt x="172" y="175"/>
                  </a:cubicBezTo>
                  <a:cubicBezTo>
                    <a:pt x="172" y="175"/>
                    <a:pt x="172" y="175"/>
                    <a:pt x="172" y="175"/>
                  </a:cubicBezTo>
                  <a:cubicBezTo>
                    <a:pt x="201" y="172"/>
                    <a:pt x="224" y="148"/>
                    <a:pt x="224" y="118"/>
                  </a:cubicBezTo>
                  <a:cubicBezTo>
                    <a:pt x="224" y="97"/>
                    <a:pt x="213" y="79"/>
                    <a:pt x="19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52" name="Group 51"/>
          <p:cNvGrpSpPr/>
          <p:nvPr/>
        </p:nvGrpSpPr>
        <p:grpSpPr>
          <a:xfrm>
            <a:off x="715521" y="2446952"/>
            <a:ext cx="1476714" cy="1157718"/>
            <a:chOff x="6407150" y="1238250"/>
            <a:chExt cx="1506538" cy="1181101"/>
          </a:xfrm>
          <a:solidFill>
            <a:schemeClr val="bg1"/>
          </a:solidFill>
        </p:grpSpPr>
        <p:sp>
          <p:nvSpPr>
            <p:cNvPr id="53" name="Freeform 52"/>
            <p:cNvSpPr>
              <a:spLocks/>
            </p:cNvSpPr>
            <p:nvPr/>
          </p:nvSpPr>
          <p:spPr bwMode="auto">
            <a:xfrm>
              <a:off x="6738938" y="1238250"/>
              <a:ext cx="1174750" cy="860425"/>
            </a:xfrm>
            <a:custGeom>
              <a:avLst/>
              <a:gdLst>
                <a:gd name="T0" fmla="*/ 256 w 311"/>
                <a:gd name="T1" fmla="*/ 99 h 227"/>
                <a:gd name="T2" fmla="*/ 256 w 311"/>
                <a:gd name="T3" fmla="*/ 95 h 227"/>
                <a:gd name="T4" fmla="*/ 161 w 311"/>
                <a:gd name="T5" fmla="*/ 0 h 227"/>
                <a:gd name="T6" fmla="*/ 82 w 311"/>
                <a:gd name="T7" fmla="*/ 42 h 227"/>
                <a:gd name="T8" fmla="*/ 55 w 311"/>
                <a:gd name="T9" fmla="*/ 35 h 227"/>
                <a:gd name="T10" fmla="*/ 0 w 311"/>
                <a:gd name="T11" fmla="*/ 89 h 227"/>
                <a:gd name="T12" fmla="*/ 0 w 311"/>
                <a:gd name="T13" fmla="*/ 90 h 227"/>
                <a:gd name="T14" fmla="*/ 124 w 311"/>
                <a:gd name="T15" fmla="*/ 90 h 227"/>
                <a:gd name="T16" fmla="*/ 131 w 311"/>
                <a:gd name="T17" fmla="*/ 90 h 227"/>
                <a:gd name="T18" fmla="*/ 131 w 311"/>
                <a:gd name="T19" fmla="*/ 96 h 227"/>
                <a:gd name="T20" fmla="*/ 131 w 311"/>
                <a:gd name="T21" fmla="*/ 183 h 227"/>
                <a:gd name="T22" fmla="*/ 189 w 311"/>
                <a:gd name="T23" fmla="*/ 227 h 227"/>
                <a:gd name="T24" fmla="*/ 247 w 311"/>
                <a:gd name="T25" fmla="*/ 227 h 227"/>
                <a:gd name="T26" fmla="*/ 247 w 311"/>
                <a:gd name="T27" fmla="*/ 227 h 227"/>
                <a:gd name="T28" fmla="*/ 311 w 311"/>
                <a:gd name="T29" fmla="*/ 163 h 227"/>
                <a:gd name="T30" fmla="*/ 256 w 311"/>
                <a:gd name="T31" fmla="*/ 9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227">
                  <a:moveTo>
                    <a:pt x="256" y="99"/>
                  </a:moveTo>
                  <a:cubicBezTo>
                    <a:pt x="256" y="98"/>
                    <a:pt x="256" y="97"/>
                    <a:pt x="256" y="95"/>
                  </a:cubicBezTo>
                  <a:cubicBezTo>
                    <a:pt x="256" y="43"/>
                    <a:pt x="213" y="0"/>
                    <a:pt x="161" y="0"/>
                  </a:cubicBezTo>
                  <a:cubicBezTo>
                    <a:pt x="128" y="0"/>
                    <a:pt x="99" y="17"/>
                    <a:pt x="82" y="42"/>
                  </a:cubicBezTo>
                  <a:cubicBezTo>
                    <a:pt x="74" y="38"/>
                    <a:pt x="65" y="35"/>
                    <a:pt x="55" y="35"/>
                  </a:cubicBezTo>
                  <a:cubicBezTo>
                    <a:pt x="25" y="35"/>
                    <a:pt x="1" y="59"/>
                    <a:pt x="0" y="89"/>
                  </a:cubicBezTo>
                  <a:cubicBezTo>
                    <a:pt x="0" y="89"/>
                    <a:pt x="0" y="89"/>
                    <a:pt x="0" y="90"/>
                  </a:cubicBezTo>
                  <a:cubicBezTo>
                    <a:pt x="124" y="90"/>
                    <a:pt x="124" y="90"/>
                    <a:pt x="124" y="90"/>
                  </a:cubicBezTo>
                  <a:cubicBezTo>
                    <a:pt x="131" y="90"/>
                    <a:pt x="131" y="90"/>
                    <a:pt x="131" y="90"/>
                  </a:cubicBezTo>
                  <a:cubicBezTo>
                    <a:pt x="131" y="96"/>
                    <a:pt x="131" y="96"/>
                    <a:pt x="131" y="96"/>
                  </a:cubicBezTo>
                  <a:cubicBezTo>
                    <a:pt x="131" y="183"/>
                    <a:pt x="131" y="183"/>
                    <a:pt x="131" y="183"/>
                  </a:cubicBezTo>
                  <a:cubicBezTo>
                    <a:pt x="157" y="186"/>
                    <a:pt x="180" y="203"/>
                    <a:pt x="189" y="227"/>
                  </a:cubicBezTo>
                  <a:cubicBezTo>
                    <a:pt x="247" y="227"/>
                    <a:pt x="247" y="227"/>
                    <a:pt x="247" y="227"/>
                  </a:cubicBezTo>
                  <a:cubicBezTo>
                    <a:pt x="247" y="227"/>
                    <a:pt x="247" y="227"/>
                    <a:pt x="247" y="227"/>
                  </a:cubicBezTo>
                  <a:cubicBezTo>
                    <a:pt x="283" y="227"/>
                    <a:pt x="311" y="198"/>
                    <a:pt x="311" y="163"/>
                  </a:cubicBezTo>
                  <a:cubicBezTo>
                    <a:pt x="311" y="130"/>
                    <a:pt x="287" y="104"/>
                    <a:pt x="25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4" name="Freeform 53"/>
            <p:cNvSpPr>
              <a:spLocks noEditPoints="1"/>
            </p:cNvSpPr>
            <p:nvPr/>
          </p:nvSpPr>
          <p:spPr bwMode="auto">
            <a:xfrm>
              <a:off x="6983413" y="1957388"/>
              <a:ext cx="457200" cy="461963"/>
            </a:xfrm>
            <a:custGeom>
              <a:avLst/>
              <a:gdLst>
                <a:gd name="T0" fmla="*/ 60 w 121"/>
                <a:gd name="T1" fmla="*/ 0 h 122"/>
                <a:gd name="T2" fmla="*/ 0 w 121"/>
                <a:gd name="T3" fmla="*/ 61 h 122"/>
                <a:gd name="T4" fmla="*/ 60 w 121"/>
                <a:gd name="T5" fmla="*/ 122 h 122"/>
                <a:gd name="T6" fmla="*/ 121 w 121"/>
                <a:gd name="T7" fmla="*/ 61 h 122"/>
                <a:gd name="T8" fmla="*/ 60 w 121"/>
                <a:gd name="T9" fmla="*/ 0 h 122"/>
                <a:gd name="T10" fmla="*/ 60 w 121"/>
                <a:gd name="T11" fmla="*/ 112 h 122"/>
                <a:gd name="T12" fmla="*/ 9 w 121"/>
                <a:gd name="T13" fmla="*/ 61 h 122"/>
                <a:gd name="T14" fmla="*/ 60 w 121"/>
                <a:gd name="T15" fmla="*/ 10 h 122"/>
                <a:gd name="T16" fmla="*/ 112 w 121"/>
                <a:gd name="T17" fmla="*/ 61 h 122"/>
                <a:gd name="T18" fmla="*/ 60 w 121"/>
                <a:gd name="T19" fmla="*/ 1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2">
                  <a:moveTo>
                    <a:pt x="60" y="0"/>
                  </a:moveTo>
                  <a:cubicBezTo>
                    <a:pt x="27" y="0"/>
                    <a:pt x="0" y="28"/>
                    <a:pt x="0" y="61"/>
                  </a:cubicBezTo>
                  <a:cubicBezTo>
                    <a:pt x="0" y="95"/>
                    <a:pt x="27" y="122"/>
                    <a:pt x="60" y="122"/>
                  </a:cubicBezTo>
                  <a:cubicBezTo>
                    <a:pt x="94" y="122"/>
                    <a:pt x="121" y="95"/>
                    <a:pt x="121" y="61"/>
                  </a:cubicBezTo>
                  <a:cubicBezTo>
                    <a:pt x="121" y="28"/>
                    <a:pt x="94" y="0"/>
                    <a:pt x="60" y="0"/>
                  </a:cubicBezTo>
                  <a:close/>
                  <a:moveTo>
                    <a:pt x="60" y="112"/>
                  </a:moveTo>
                  <a:cubicBezTo>
                    <a:pt x="32" y="112"/>
                    <a:pt x="9" y="89"/>
                    <a:pt x="9" y="61"/>
                  </a:cubicBezTo>
                  <a:cubicBezTo>
                    <a:pt x="9" y="33"/>
                    <a:pt x="32" y="10"/>
                    <a:pt x="60" y="10"/>
                  </a:cubicBezTo>
                  <a:cubicBezTo>
                    <a:pt x="89" y="10"/>
                    <a:pt x="112" y="33"/>
                    <a:pt x="112" y="61"/>
                  </a:cubicBezTo>
                  <a:cubicBezTo>
                    <a:pt x="112" y="89"/>
                    <a:pt x="89" y="112"/>
                    <a:pt x="6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5" name="Freeform 54"/>
            <p:cNvSpPr>
              <a:spLocks/>
            </p:cNvSpPr>
            <p:nvPr/>
          </p:nvSpPr>
          <p:spPr bwMode="auto">
            <a:xfrm>
              <a:off x="7202488" y="2044700"/>
              <a:ext cx="144463" cy="215900"/>
            </a:xfrm>
            <a:custGeom>
              <a:avLst/>
              <a:gdLst>
                <a:gd name="T0" fmla="*/ 69 w 91"/>
                <a:gd name="T1" fmla="*/ 0 h 136"/>
                <a:gd name="T2" fmla="*/ 0 w 91"/>
                <a:gd name="T3" fmla="*/ 69 h 136"/>
                <a:gd name="T4" fmla="*/ 69 w 91"/>
                <a:gd name="T5" fmla="*/ 136 h 136"/>
                <a:gd name="T6" fmla="*/ 91 w 91"/>
                <a:gd name="T7" fmla="*/ 117 h 136"/>
                <a:gd name="T8" fmla="*/ 41 w 91"/>
                <a:gd name="T9" fmla="*/ 69 h 136"/>
                <a:gd name="T10" fmla="*/ 91 w 91"/>
                <a:gd name="T11" fmla="*/ 19 h 136"/>
                <a:gd name="T12" fmla="*/ 69 w 91"/>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91" h="136">
                  <a:moveTo>
                    <a:pt x="69" y="0"/>
                  </a:moveTo>
                  <a:lnTo>
                    <a:pt x="0" y="69"/>
                  </a:lnTo>
                  <a:lnTo>
                    <a:pt x="69" y="136"/>
                  </a:lnTo>
                  <a:lnTo>
                    <a:pt x="91" y="117"/>
                  </a:lnTo>
                  <a:lnTo>
                    <a:pt x="41" y="69"/>
                  </a:lnTo>
                  <a:lnTo>
                    <a:pt x="91" y="19"/>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6" name="Freeform 55"/>
            <p:cNvSpPr>
              <a:spLocks/>
            </p:cNvSpPr>
            <p:nvPr/>
          </p:nvSpPr>
          <p:spPr bwMode="auto">
            <a:xfrm>
              <a:off x="7078663" y="2117725"/>
              <a:ext cx="139700" cy="214313"/>
            </a:xfrm>
            <a:custGeom>
              <a:avLst/>
              <a:gdLst>
                <a:gd name="T0" fmla="*/ 0 w 88"/>
                <a:gd name="T1" fmla="*/ 21 h 135"/>
                <a:gd name="T2" fmla="*/ 48 w 88"/>
                <a:gd name="T3" fmla="*/ 69 h 135"/>
                <a:gd name="T4" fmla="*/ 0 w 88"/>
                <a:gd name="T5" fmla="*/ 116 h 135"/>
                <a:gd name="T6" fmla="*/ 21 w 88"/>
                <a:gd name="T7" fmla="*/ 135 h 135"/>
                <a:gd name="T8" fmla="*/ 88 w 88"/>
                <a:gd name="T9" fmla="*/ 69 h 135"/>
                <a:gd name="T10" fmla="*/ 21 w 88"/>
                <a:gd name="T11" fmla="*/ 0 h 135"/>
                <a:gd name="T12" fmla="*/ 0 w 88"/>
                <a:gd name="T13" fmla="*/ 21 h 135"/>
              </a:gdLst>
              <a:ahLst/>
              <a:cxnLst>
                <a:cxn ang="0">
                  <a:pos x="T0" y="T1"/>
                </a:cxn>
                <a:cxn ang="0">
                  <a:pos x="T2" y="T3"/>
                </a:cxn>
                <a:cxn ang="0">
                  <a:pos x="T4" y="T5"/>
                </a:cxn>
                <a:cxn ang="0">
                  <a:pos x="T6" y="T7"/>
                </a:cxn>
                <a:cxn ang="0">
                  <a:pos x="T8" y="T9"/>
                </a:cxn>
                <a:cxn ang="0">
                  <a:pos x="T10" y="T11"/>
                </a:cxn>
                <a:cxn ang="0">
                  <a:pos x="T12" y="T13"/>
                </a:cxn>
              </a:cxnLst>
              <a:rect l="0" t="0" r="r" b="b"/>
              <a:pathLst>
                <a:path w="88" h="135">
                  <a:moveTo>
                    <a:pt x="0" y="21"/>
                  </a:moveTo>
                  <a:lnTo>
                    <a:pt x="48" y="69"/>
                  </a:lnTo>
                  <a:lnTo>
                    <a:pt x="0" y="116"/>
                  </a:lnTo>
                  <a:lnTo>
                    <a:pt x="21" y="135"/>
                  </a:lnTo>
                  <a:lnTo>
                    <a:pt x="88" y="69"/>
                  </a:lnTo>
                  <a:lnTo>
                    <a:pt x="21" y="0"/>
                  </a:ln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7" name="Freeform 56"/>
            <p:cNvSpPr>
              <a:spLocks/>
            </p:cNvSpPr>
            <p:nvPr/>
          </p:nvSpPr>
          <p:spPr bwMode="auto">
            <a:xfrm>
              <a:off x="6407150" y="1601788"/>
              <a:ext cx="800100" cy="625475"/>
            </a:xfrm>
            <a:custGeom>
              <a:avLst/>
              <a:gdLst>
                <a:gd name="T0" fmla="*/ 9 w 212"/>
                <a:gd name="T1" fmla="*/ 156 h 165"/>
                <a:gd name="T2" fmla="*/ 9 w 212"/>
                <a:gd name="T3" fmla="*/ 44 h 165"/>
                <a:gd name="T4" fmla="*/ 203 w 212"/>
                <a:gd name="T5" fmla="*/ 44 h 165"/>
                <a:gd name="T6" fmla="*/ 203 w 212"/>
                <a:gd name="T7" fmla="*/ 88 h 165"/>
                <a:gd name="T8" fmla="*/ 212 w 212"/>
                <a:gd name="T9" fmla="*/ 87 h 165"/>
                <a:gd name="T10" fmla="*/ 212 w 212"/>
                <a:gd name="T11" fmla="*/ 0 h 165"/>
                <a:gd name="T12" fmla="*/ 0 w 212"/>
                <a:gd name="T13" fmla="*/ 0 h 165"/>
                <a:gd name="T14" fmla="*/ 0 w 212"/>
                <a:gd name="T15" fmla="*/ 165 h 165"/>
                <a:gd name="T16" fmla="*/ 146 w 212"/>
                <a:gd name="T17" fmla="*/ 165 h 165"/>
                <a:gd name="T18" fmla="*/ 145 w 212"/>
                <a:gd name="T19" fmla="*/ 156 h 165"/>
                <a:gd name="T20" fmla="*/ 9 w 212"/>
                <a:gd name="T21"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65">
                  <a:moveTo>
                    <a:pt x="9" y="156"/>
                  </a:moveTo>
                  <a:cubicBezTo>
                    <a:pt x="9" y="44"/>
                    <a:pt x="9" y="44"/>
                    <a:pt x="9" y="44"/>
                  </a:cubicBezTo>
                  <a:cubicBezTo>
                    <a:pt x="203" y="44"/>
                    <a:pt x="203" y="44"/>
                    <a:pt x="203" y="44"/>
                  </a:cubicBezTo>
                  <a:cubicBezTo>
                    <a:pt x="203" y="88"/>
                    <a:pt x="203" y="88"/>
                    <a:pt x="203" y="88"/>
                  </a:cubicBezTo>
                  <a:cubicBezTo>
                    <a:pt x="206" y="88"/>
                    <a:pt x="209" y="87"/>
                    <a:pt x="212" y="87"/>
                  </a:cubicBezTo>
                  <a:cubicBezTo>
                    <a:pt x="212" y="0"/>
                    <a:pt x="212" y="0"/>
                    <a:pt x="212" y="0"/>
                  </a:cubicBezTo>
                  <a:cubicBezTo>
                    <a:pt x="0" y="0"/>
                    <a:pt x="0" y="0"/>
                    <a:pt x="0" y="0"/>
                  </a:cubicBezTo>
                  <a:cubicBezTo>
                    <a:pt x="0" y="165"/>
                    <a:pt x="0" y="165"/>
                    <a:pt x="0" y="165"/>
                  </a:cubicBezTo>
                  <a:cubicBezTo>
                    <a:pt x="146" y="165"/>
                    <a:pt x="146" y="165"/>
                    <a:pt x="146" y="165"/>
                  </a:cubicBezTo>
                  <a:cubicBezTo>
                    <a:pt x="146" y="162"/>
                    <a:pt x="146" y="159"/>
                    <a:pt x="145" y="156"/>
                  </a:cubicBezTo>
                  <a:lnTo>
                    <a:pt x="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8" name="Freeform 57"/>
            <p:cNvSpPr>
              <a:spLocks noEditPoints="1"/>
            </p:cNvSpPr>
            <p:nvPr/>
          </p:nvSpPr>
          <p:spPr bwMode="auto">
            <a:xfrm>
              <a:off x="6607175" y="1809750"/>
              <a:ext cx="350838" cy="322263"/>
            </a:xfrm>
            <a:custGeom>
              <a:avLst/>
              <a:gdLst>
                <a:gd name="T0" fmla="*/ 89 w 93"/>
                <a:gd name="T1" fmla="*/ 0 h 85"/>
                <a:gd name="T2" fmla="*/ 4 w 93"/>
                <a:gd name="T3" fmla="*/ 0 h 85"/>
                <a:gd name="T4" fmla="*/ 0 w 93"/>
                <a:gd name="T5" fmla="*/ 4 h 85"/>
                <a:gd name="T6" fmla="*/ 0 w 93"/>
                <a:gd name="T7" fmla="*/ 80 h 85"/>
                <a:gd name="T8" fmla="*/ 4 w 93"/>
                <a:gd name="T9" fmla="*/ 85 h 85"/>
                <a:gd name="T10" fmla="*/ 89 w 93"/>
                <a:gd name="T11" fmla="*/ 85 h 85"/>
                <a:gd name="T12" fmla="*/ 93 w 93"/>
                <a:gd name="T13" fmla="*/ 80 h 85"/>
                <a:gd name="T14" fmla="*/ 93 w 93"/>
                <a:gd name="T15" fmla="*/ 4 h 85"/>
                <a:gd name="T16" fmla="*/ 89 w 93"/>
                <a:gd name="T17" fmla="*/ 0 h 85"/>
                <a:gd name="T18" fmla="*/ 87 w 93"/>
                <a:gd name="T19" fmla="*/ 4 h 85"/>
                <a:gd name="T20" fmla="*/ 87 w 93"/>
                <a:gd name="T21" fmla="*/ 80 h 85"/>
                <a:gd name="T22" fmla="*/ 5 w 93"/>
                <a:gd name="T23" fmla="*/ 80 h 85"/>
                <a:gd name="T24" fmla="*/ 5 w 93"/>
                <a:gd name="T25" fmla="*/ 4 h 85"/>
                <a:gd name="T26" fmla="*/ 87 w 93"/>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85">
                  <a:moveTo>
                    <a:pt x="89" y="0"/>
                  </a:moveTo>
                  <a:cubicBezTo>
                    <a:pt x="4" y="0"/>
                    <a:pt x="4" y="0"/>
                    <a:pt x="4" y="0"/>
                  </a:cubicBezTo>
                  <a:cubicBezTo>
                    <a:pt x="2" y="0"/>
                    <a:pt x="0" y="2"/>
                    <a:pt x="0" y="4"/>
                  </a:cubicBezTo>
                  <a:cubicBezTo>
                    <a:pt x="0" y="80"/>
                    <a:pt x="0" y="80"/>
                    <a:pt x="0" y="80"/>
                  </a:cubicBezTo>
                  <a:cubicBezTo>
                    <a:pt x="0" y="83"/>
                    <a:pt x="2" y="85"/>
                    <a:pt x="4" y="85"/>
                  </a:cubicBezTo>
                  <a:cubicBezTo>
                    <a:pt x="89" y="85"/>
                    <a:pt x="89" y="85"/>
                    <a:pt x="89" y="85"/>
                  </a:cubicBezTo>
                  <a:cubicBezTo>
                    <a:pt x="92" y="85"/>
                    <a:pt x="93" y="83"/>
                    <a:pt x="93" y="80"/>
                  </a:cubicBezTo>
                  <a:cubicBezTo>
                    <a:pt x="93" y="4"/>
                    <a:pt x="93" y="4"/>
                    <a:pt x="93" y="4"/>
                  </a:cubicBezTo>
                  <a:cubicBezTo>
                    <a:pt x="93" y="2"/>
                    <a:pt x="92" y="0"/>
                    <a:pt x="89" y="0"/>
                  </a:cubicBezTo>
                  <a:close/>
                  <a:moveTo>
                    <a:pt x="87" y="4"/>
                  </a:moveTo>
                  <a:cubicBezTo>
                    <a:pt x="87" y="80"/>
                    <a:pt x="87" y="80"/>
                    <a:pt x="87" y="80"/>
                  </a:cubicBezTo>
                  <a:cubicBezTo>
                    <a:pt x="5" y="80"/>
                    <a:pt x="5" y="80"/>
                    <a:pt x="5" y="80"/>
                  </a:cubicBezTo>
                  <a:cubicBezTo>
                    <a:pt x="5" y="4"/>
                    <a:pt x="5" y="4"/>
                    <a:pt x="5" y="4"/>
                  </a:cubicBezTo>
                  <a:cubicBezTo>
                    <a:pt x="87" y="4"/>
                    <a:pt x="87" y="4"/>
                    <a:pt x="8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9" name="Freeform 58"/>
            <p:cNvSpPr>
              <a:spLocks/>
            </p:cNvSpPr>
            <p:nvPr/>
          </p:nvSpPr>
          <p:spPr bwMode="auto">
            <a:xfrm>
              <a:off x="6700838" y="1889125"/>
              <a:ext cx="196850" cy="171450"/>
            </a:xfrm>
            <a:custGeom>
              <a:avLst/>
              <a:gdLst>
                <a:gd name="T0" fmla="*/ 26 w 124"/>
                <a:gd name="T1" fmla="*/ 86 h 108"/>
                <a:gd name="T2" fmla="*/ 41 w 124"/>
                <a:gd name="T3" fmla="*/ 108 h 108"/>
                <a:gd name="T4" fmla="*/ 52 w 124"/>
                <a:gd name="T5" fmla="*/ 46 h 108"/>
                <a:gd name="T6" fmla="*/ 79 w 124"/>
                <a:gd name="T7" fmla="*/ 46 h 108"/>
                <a:gd name="T8" fmla="*/ 98 w 124"/>
                <a:gd name="T9" fmla="*/ 20 h 108"/>
                <a:gd name="T10" fmla="*/ 114 w 124"/>
                <a:gd name="T11" fmla="*/ 51 h 108"/>
                <a:gd name="T12" fmla="*/ 124 w 124"/>
                <a:gd name="T13" fmla="*/ 46 h 108"/>
                <a:gd name="T14" fmla="*/ 100 w 124"/>
                <a:gd name="T15" fmla="*/ 0 h 108"/>
                <a:gd name="T16" fmla="*/ 74 w 124"/>
                <a:gd name="T17" fmla="*/ 36 h 108"/>
                <a:gd name="T18" fmla="*/ 43 w 124"/>
                <a:gd name="T19" fmla="*/ 36 h 108"/>
                <a:gd name="T20" fmla="*/ 36 w 124"/>
                <a:gd name="T21" fmla="*/ 79 h 108"/>
                <a:gd name="T22" fmla="*/ 29 w 124"/>
                <a:gd name="T23" fmla="*/ 67 h 108"/>
                <a:gd name="T24" fmla="*/ 0 w 124"/>
                <a:gd name="T25" fmla="*/ 96 h 108"/>
                <a:gd name="T26" fmla="*/ 7 w 124"/>
                <a:gd name="T27" fmla="*/ 103 h 108"/>
                <a:gd name="T28" fmla="*/ 26 w 124"/>
                <a:gd name="T29"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8">
                  <a:moveTo>
                    <a:pt x="26" y="86"/>
                  </a:moveTo>
                  <a:lnTo>
                    <a:pt x="41" y="108"/>
                  </a:lnTo>
                  <a:lnTo>
                    <a:pt x="52" y="46"/>
                  </a:lnTo>
                  <a:lnTo>
                    <a:pt x="79" y="46"/>
                  </a:lnTo>
                  <a:lnTo>
                    <a:pt x="98" y="20"/>
                  </a:lnTo>
                  <a:lnTo>
                    <a:pt x="114" y="51"/>
                  </a:lnTo>
                  <a:lnTo>
                    <a:pt x="124" y="46"/>
                  </a:lnTo>
                  <a:lnTo>
                    <a:pt x="100" y="0"/>
                  </a:lnTo>
                  <a:lnTo>
                    <a:pt x="74" y="36"/>
                  </a:lnTo>
                  <a:lnTo>
                    <a:pt x="43" y="36"/>
                  </a:lnTo>
                  <a:lnTo>
                    <a:pt x="36" y="79"/>
                  </a:lnTo>
                  <a:lnTo>
                    <a:pt x="29" y="67"/>
                  </a:lnTo>
                  <a:lnTo>
                    <a:pt x="0" y="96"/>
                  </a:lnTo>
                  <a:lnTo>
                    <a:pt x="7" y="103"/>
                  </a:lnTo>
                  <a:lnTo>
                    <a:pt x="2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60" name="Freeform 59"/>
            <p:cNvSpPr>
              <a:spLocks/>
            </p:cNvSpPr>
            <p:nvPr/>
          </p:nvSpPr>
          <p:spPr bwMode="auto">
            <a:xfrm>
              <a:off x="6673850" y="1878013"/>
              <a:ext cx="223838" cy="207963"/>
            </a:xfrm>
            <a:custGeom>
              <a:avLst/>
              <a:gdLst>
                <a:gd name="T0" fmla="*/ 141 w 141"/>
                <a:gd name="T1" fmla="*/ 120 h 131"/>
                <a:gd name="T2" fmla="*/ 12 w 141"/>
                <a:gd name="T3" fmla="*/ 120 h 131"/>
                <a:gd name="T4" fmla="*/ 12 w 141"/>
                <a:gd name="T5" fmla="*/ 0 h 131"/>
                <a:gd name="T6" fmla="*/ 0 w 141"/>
                <a:gd name="T7" fmla="*/ 0 h 131"/>
                <a:gd name="T8" fmla="*/ 0 w 141"/>
                <a:gd name="T9" fmla="*/ 131 h 131"/>
                <a:gd name="T10" fmla="*/ 141 w 141"/>
                <a:gd name="T11" fmla="*/ 131 h 131"/>
                <a:gd name="T12" fmla="*/ 141 w 141"/>
                <a:gd name="T13" fmla="*/ 120 h 131"/>
              </a:gdLst>
              <a:ahLst/>
              <a:cxnLst>
                <a:cxn ang="0">
                  <a:pos x="T0" y="T1"/>
                </a:cxn>
                <a:cxn ang="0">
                  <a:pos x="T2" y="T3"/>
                </a:cxn>
                <a:cxn ang="0">
                  <a:pos x="T4" y="T5"/>
                </a:cxn>
                <a:cxn ang="0">
                  <a:pos x="T6" y="T7"/>
                </a:cxn>
                <a:cxn ang="0">
                  <a:pos x="T8" y="T9"/>
                </a:cxn>
                <a:cxn ang="0">
                  <a:pos x="T10" y="T11"/>
                </a:cxn>
                <a:cxn ang="0">
                  <a:pos x="T12" y="T13"/>
                </a:cxn>
              </a:cxnLst>
              <a:rect l="0" t="0" r="r" b="b"/>
              <a:pathLst>
                <a:path w="141" h="131">
                  <a:moveTo>
                    <a:pt x="141" y="120"/>
                  </a:moveTo>
                  <a:lnTo>
                    <a:pt x="12" y="120"/>
                  </a:lnTo>
                  <a:lnTo>
                    <a:pt x="12" y="0"/>
                  </a:lnTo>
                  <a:lnTo>
                    <a:pt x="0" y="0"/>
                  </a:lnTo>
                  <a:lnTo>
                    <a:pt x="0" y="131"/>
                  </a:lnTo>
                  <a:lnTo>
                    <a:pt x="141" y="131"/>
                  </a:lnTo>
                  <a:lnTo>
                    <a:pt x="141"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grpSp>
        <p:nvGrpSpPr>
          <p:cNvPr id="61" name="Group 60"/>
          <p:cNvGrpSpPr/>
          <p:nvPr/>
        </p:nvGrpSpPr>
        <p:grpSpPr>
          <a:xfrm>
            <a:off x="310385" y="1836894"/>
            <a:ext cx="2223629" cy="3344949"/>
            <a:chOff x="316608" y="1873231"/>
            <a:chExt cx="2268217" cy="3412022"/>
          </a:xfrm>
        </p:grpSpPr>
        <p:sp>
          <p:nvSpPr>
            <p:cNvPr id="62" name="Rectangle 61"/>
            <p:cNvSpPr/>
            <p:nvPr/>
          </p:nvSpPr>
          <p:spPr bwMode="auto">
            <a:xfrm>
              <a:off x="316608"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Remote applications delivered from the reliable Azure platform</a:t>
              </a:r>
            </a:p>
          </p:txBody>
        </p:sp>
        <p:pic>
          <p:nvPicPr>
            <p:cNvPr id="66" name="Picture 65"/>
            <p:cNvPicPr>
              <a:picLocks noChangeAspect="1"/>
            </p:cNvPicPr>
            <p:nvPr/>
          </p:nvPicPr>
          <p:blipFill>
            <a:blip r:embed="rId3"/>
            <a:stretch>
              <a:fillRect/>
            </a:stretch>
          </p:blipFill>
          <p:spPr>
            <a:xfrm>
              <a:off x="657885" y="2478202"/>
              <a:ext cx="1585662" cy="1315034"/>
            </a:xfrm>
            <a:prstGeom prst="rect">
              <a:avLst/>
            </a:prstGeom>
          </p:spPr>
        </p:pic>
      </p:grpSp>
      <p:grpSp>
        <p:nvGrpSpPr>
          <p:cNvPr id="67" name="Group 66"/>
          <p:cNvGrpSpPr/>
          <p:nvPr/>
        </p:nvGrpSpPr>
        <p:grpSpPr>
          <a:xfrm>
            <a:off x="4984188" y="1836894"/>
            <a:ext cx="2223629" cy="3344949"/>
            <a:chOff x="5084131" y="1873231"/>
            <a:chExt cx="2268217" cy="3412022"/>
          </a:xfrm>
        </p:grpSpPr>
        <p:sp>
          <p:nvSpPr>
            <p:cNvPr id="68" name="Rectangle 67"/>
            <p:cNvSpPr/>
            <p:nvPr/>
          </p:nvSpPr>
          <p:spPr bwMode="auto">
            <a:xfrm>
              <a:off x="508413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Delivered via Microsoft Remote Desktop Protocol and RemoteFX</a:t>
              </a:r>
            </a:p>
          </p:txBody>
        </p:sp>
        <p:grpSp>
          <p:nvGrpSpPr>
            <p:cNvPr id="73" name="Group 72"/>
            <p:cNvGrpSpPr/>
            <p:nvPr/>
          </p:nvGrpSpPr>
          <p:grpSpPr>
            <a:xfrm>
              <a:off x="5293128" y="2457102"/>
              <a:ext cx="1850223" cy="1367324"/>
              <a:chOff x="5319553" y="2457102"/>
              <a:chExt cx="1670265" cy="1234334"/>
            </a:xfrm>
          </p:grpSpPr>
          <p:pic>
            <p:nvPicPr>
              <p:cNvPr id="74" name="Picture 73"/>
              <p:cNvPicPr>
                <a:picLocks noChangeAspect="1"/>
              </p:cNvPicPr>
              <p:nvPr/>
            </p:nvPicPr>
            <p:blipFill>
              <a:blip r:embed="rId4"/>
              <a:stretch>
                <a:fillRect/>
              </a:stretch>
            </p:blipFill>
            <p:spPr>
              <a:xfrm>
                <a:off x="5319553" y="2457102"/>
                <a:ext cx="1666987" cy="1234334"/>
              </a:xfrm>
              <a:prstGeom prst="rect">
                <a:avLst/>
              </a:prstGeom>
            </p:spPr>
          </p:pic>
          <p:pic>
            <p:nvPicPr>
              <p:cNvPr id="75" name="Picture 74"/>
              <p:cNvPicPr>
                <a:picLocks noChangeAspect="1"/>
              </p:cNvPicPr>
              <p:nvPr/>
            </p:nvPicPr>
            <p:blipFill>
              <a:blip r:embed="rId5"/>
              <a:stretch>
                <a:fillRect/>
              </a:stretch>
            </p:blipFill>
            <p:spPr>
              <a:xfrm>
                <a:off x="6452313" y="3153931"/>
                <a:ext cx="537505" cy="537505"/>
              </a:xfrm>
              <a:prstGeom prst="rect">
                <a:avLst/>
              </a:prstGeom>
            </p:spPr>
          </p:pic>
        </p:grpSp>
      </p:grpSp>
      <p:grpSp>
        <p:nvGrpSpPr>
          <p:cNvPr id="76" name="Group 75"/>
          <p:cNvGrpSpPr/>
          <p:nvPr/>
        </p:nvGrpSpPr>
        <p:grpSpPr>
          <a:xfrm>
            <a:off x="7321089" y="1836894"/>
            <a:ext cx="2223629" cy="3344949"/>
            <a:chOff x="7467891" y="1873231"/>
            <a:chExt cx="2268217" cy="3412022"/>
          </a:xfrm>
        </p:grpSpPr>
        <p:sp>
          <p:nvSpPr>
            <p:cNvPr id="77" name="Rectangle 76"/>
            <p:cNvSpPr/>
            <p:nvPr/>
          </p:nvSpPr>
          <p:spPr bwMode="auto">
            <a:xfrm>
              <a:off x="746789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Scale without large capital expense</a:t>
              </a:r>
            </a:p>
          </p:txBody>
        </p:sp>
        <p:pic>
          <p:nvPicPr>
            <p:cNvPr id="78" name="Picture 77"/>
            <p:cNvPicPr>
              <a:picLocks noChangeAspect="1"/>
            </p:cNvPicPr>
            <p:nvPr/>
          </p:nvPicPr>
          <p:blipFill>
            <a:blip r:embed="rId6"/>
            <a:stretch>
              <a:fillRect/>
            </a:stretch>
          </p:blipFill>
          <p:spPr>
            <a:xfrm>
              <a:off x="7932838" y="2464109"/>
              <a:ext cx="1338322" cy="1417513"/>
            </a:xfrm>
            <a:prstGeom prst="rect">
              <a:avLst/>
            </a:prstGeom>
          </p:spPr>
        </p:pic>
      </p:grpSp>
      <p:grpSp>
        <p:nvGrpSpPr>
          <p:cNvPr id="79" name="Group 78"/>
          <p:cNvGrpSpPr/>
          <p:nvPr/>
        </p:nvGrpSpPr>
        <p:grpSpPr>
          <a:xfrm>
            <a:off x="9657989" y="1836894"/>
            <a:ext cx="2223629" cy="3344949"/>
            <a:chOff x="9851651" y="1873231"/>
            <a:chExt cx="2268217" cy="3412022"/>
          </a:xfrm>
        </p:grpSpPr>
        <p:sp>
          <p:nvSpPr>
            <p:cNvPr id="80" name="Rectangle 79"/>
            <p:cNvSpPr/>
            <p:nvPr/>
          </p:nvSpPr>
          <p:spPr bwMode="auto">
            <a:xfrm>
              <a:off x="985165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Flexible hybrid </a:t>
              </a:r>
              <a:br>
                <a:rPr lang="en-US" sz="1568" spc="-50" dirty="0">
                  <a:solidFill>
                    <a:schemeClr val="tx2"/>
                  </a:solidFill>
                  <a:cs typeface="Segoe UI" panose="020B0502040204020203" pitchFamily="34" charset="0"/>
                </a:rPr>
              </a:br>
              <a:r>
                <a:rPr lang="en-US" sz="1568" spc="-50" dirty="0">
                  <a:solidFill>
                    <a:schemeClr val="tx2"/>
                  </a:solidFill>
                  <a:cs typeface="Segoe UI" panose="020B0502040204020203" pitchFamily="34" charset="0"/>
                </a:rPr>
                <a:t>or cloud deployment options</a:t>
              </a:r>
            </a:p>
          </p:txBody>
        </p:sp>
        <p:grpSp>
          <p:nvGrpSpPr>
            <p:cNvPr id="81" name="Group 80"/>
            <p:cNvGrpSpPr/>
            <p:nvPr/>
          </p:nvGrpSpPr>
          <p:grpSpPr>
            <a:xfrm>
              <a:off x="10441181" y="2457102"/>
              <a:ext cx="1089157" cy="1367324"/>
              <a:chOff x="10409237" y="2315286"/>
              <a:chExt cx="1388962" cy="1743698"/>
            </a:xfrm>
          </p:grpSpPr>
          <p:pic>
            <p:nvPicPr>
              <p:cNvPr id="82" name="Picture 81"/>
              <p:cNvPicPr>
                <a:picLocks noChangeAspect="1"/>
              </p:cNvPicPr>
              <p:nvPr/>
            </p:nvPicPr>
            <p:blipFill>
              <a:blip r:embed="rId7"/>
              <a:stretch>
                <a:fillRect/>
              </a:stretch>
            </p:blipFill>
            <p:spPr>
              <a:xfrm>
                <a:off x="10960851" y="2652737"/>
                <a:ext cx="837348" cy="563377"/>
              </a:xfrm>
              <a:prstGeom prst="rect">
                <a:avLst/>
              </a:prstGeom>
            </p:spPr>
          </p:pic>
          <p:pic>
            <p:nvPicPr>
              <p:cNvPr id="83" name="Picture 82"/>
              <p:cNvPicPr>
                <a:picLocks noChangeAspect="1"/>
              </p:cNvPicPr>
              <p:nvPr/>
            </p:nvPicPr>
            <p:blipFill>
              <a:blip r:embed="rId8"/>
              <a:stretch>
                <a:fillRect/>
              </a:stretch>
            </p:blipFill>
            <p:spPr>
              <a:xfrm>
                <a:off x="10409237" y="2879593"/>
                <a:ext cx="885902" cy="1179391"/>
              </a:xfrm>
              <a:prstGeom prst="rect">
                <a:avLst/>
              </a:prstGeom>
            </p:spPr>
          </p:pic>
          <p:pic>
            <p:nvPicPr>
              <p:cNvPr id="84" name="Picture 83"/>
              <p:cNvPicPr>
                <a:picLocks noChangeAspect="1"/>
              </p:cNvPicPr>
              <p:nvPr/>
            </p:nvPicPr>
            <p:blipFill>
              <a:blip r:embed="rId7"/>
              <a:stretch>
                <a:fillRect/>
              </a:stretch>
            </p:blipFill>
            <p:spPr>
              <a:xfrm>
                <a:off x="10466878" y="2315286"/>
                <a:ext cx="518881" cy="349109"/>
              </a:xfrm>
              <a:prstGeom prst="rect">
                <a:avLst/>
              </a:prstGeom>
            </p:spPr>
          </p:pic>
        </p:grpSp>
      </p:grpSp>
      <p:grpSp>
        <p:nvGrpSpPr>
          <p:cNvPr id="85" name="Group 84"/>
          <p:cNvGrpSpPr/>
          <p:nvPr/>
        </p:nvGrpSpPr>
        <p:grpSpPr>
          <a:xfrm>
            <a:off x="2647286" y="1836894"/>
            <a:ext cx="2223629" cy="3344949"/>
            <a:chOff x="2700369" y="1873231"/>
            <a:chExt cx="2268217" cy="3412022"/>
          </a:xfrm>
        </p:grpSpPr>
        <p:sp>
          <p:nvSpPr>
            <p:cNvPr id="86" name="Rectangle 85"/>
            <p:cNvSpPr/>
            <p:nvPr/>
          </p:nvSpPr>
          <p:spPr bwMode="auto">
            <a:xfrm>
              <a:off x="2700369"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Access from Windows, iOS, Mac OS X, and Android devices</a:t>
              </a:r>
            </a:p>
          </p:txBody>
        </p:sp>
        <p:grpSp>
          <p:nvGrpSpPr>
            <p:cNvPr id="87" name="Group 86"/>
            <p:cNvGrpSpPr/>
            <p:nvPr/>
          </p:nvGrpSpPr>
          <p:grpSpPr>
            <a:xfrm>
              <a:off x="2970757" y="2473821"/>
              <a:ext cx="1727440" cy="1350605"/>
              <a:chOff x="2928404" y="2473821"/>
              <a:chExt cx="1862270" cy="1456022"/>
            </a:xfrm>
          </p:grpSpPr>
          <p:grpSp>
            <p:nvGrpSpPr>
              <p:cNvPr id="88" name="Group 87"/>
              <p:cNvGrpSpPr/>
              <p:nvPr/>
            </p:nvGrpSpPr>
            <p:grpSpPr>
              <a:xfrm>
                <a:off x="2928404" y="2473821"/>
                <a:ext cx="1629645" cy="1456022"/>
                <a:chOff x="2890010" y="2623741"/>
                <a:chExt cx="1707124" cy="1525247"/>
              </a:xfrm>
            </p:grpSpPr>
            <p:grpSp>
              <p:nvGrpSpPr>
                <p:cNvPr id="90" name="Group 89"/>
                <p:cNvGrpSpPr/>
                <p:nvPr/>
              </p:nvGrpSpPr>
              <p:grpSpPr>
                <a:xfrm>
                  <a:off x="3071883" y="2623741"/>
                  <a:ext cx="1525251" cy="1525247"/>
                  <a:chOff x="1153711" y="1917429"/>
                  <a:chExt cx="2022948" cy="2022942"/>
                </a:xfrm>
              </p:grpSpPr>
              <p:grpSp>
                <p:nvGrpSpPr>
                  <p:cNvPr id="92" name="Group 91"/>
                  <p:cNvGrpSpPr/>
                  <p:nvPr/>
                </p:nvGrpSpPr>
                <p:grpSpPr>
                  <a:xfrm>
                    <a:off x="1153711" y="1917429"/>
                    <a:ext cx="2022948" cy="2022942"/>
                    <a:chOff x="1298858" y="2146029"/>
                    <a:chExt cx="2022948" cy="2022942"/>
                  </a:xfrm>
                  <a:solidFill>
                    <a:schemeClr val="accent4"/>
                  </a:solidFill>
                </p:grpSpPr>
                <p:sp>
                  <p:nvSpPr>
                    <p:cNvPr id="96" name="Freeform 26"/>
                    <p:cNvSpPr>
                      <a:spLocks/>
                    </p:cNvSpPr>
                    <p:nvPr/>
                  </p:nvSpPr>
                  <p:spPr bwMode="auto">
                    <a:xfrm>
                      <a:off x="2745623" y="2307949"/>
                      <a:ext cx="267063" cy="275474"/>
                    </a:xfrm>
                    <a:custGeom>
                      <a:avLst/>
                      <a:gdLst>
                        <a:gd name="T0" fmla="*/ 122 w 127"/>
                        <a:gd name="T1" fmla="*/ 0 h 131"/>
                        <a:gd name="T2" fmla="*/ 127 w 127"/>
                        <a:gd name="T3" fmla="*/ 127 h 131"/>
                        <a:gd name="T4" fmla="*/ 0 w 127"/>
                        <a:gd name="T5" fmla="*/ 131 h 131"/>
                        <a:gd name="T6" fmla="*/ 122 w 127"/>
                        <a:gd name="T7" fmla="*/ 0 h 131"/>
                      </a:gdLst>
                      <a:ahLst/>
                      <a:cxnLst>
                        <a:cxn ang="0">
                          <a:pos x="T0" y="T1"/>
                        </a:cxn>
                        <a:cxn ang="0">
                          <a:pos x="T2" y="T3"/>
                        </a:cxn>
                        <a:cxn ang="0">
                          <a:pos x="T4" y="T5"/>
                        </a:cxn>
                        <a:cxn ang="0">
                          <a:pos x="T6" y="T7"/>
                        </a:cxn>
                      </a:cxnLst>
                      <a:rect l="0" t="0" r="r" b="b"/>
                      <a:pathLst>
                        <a:path w="127" h="131">
                          <a:moveTo>
                            <a:pt x="122" y="0"/>
                          </a:moveTo>
                          <a:lnTo>
                            <a:pt x="127" y="127"/>
                          </a:lnTo>
                          <a:lnTo>
                            <a:pt x="0" y="131"/>
                          </a:lnTo>
                          <a:lnTo>
                            <a:pt x="122"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nvGrpSpPr>
                    <p:cNvPr id="97" name="Group 96"/>
                    <p:cNvGrpSpPr/>
                    <p:nvPr/>
                  </p:nvGrpSpPr>
                  <p:grpSpPr>
                    <a:xfrm>
                      <a:off x="1298858" y="2146029"/>
                      <a:ext cx="2022948" cy="2022942"/>
                      <a:chOff x="1298858" y="2146029"/>
                      <a:chExt cx="2022948" cy="2022942"/>
                    </a:xfrm>
                    <a:grpFill/>
                  </p:grpSpPr>
                  <p:grpSp>
                    <p:nvGrpSpPr>
                      <p:cNvPr id="98" name="Group 97"/>
                      <p:cNvGrpSpPr/>
                      <p:nvPr/>
                    </p:nvGrpSpPr>
                    <p:grpSpPr>
                      <a:xfrm>
                        <a:off x="1298858" y="2146029"/>
                        <a:ext cx="2022948" cy="2022942"/>
                        <a:chOff x="1298858" y="2146029"/>
                        <a:chExt cx="2022948" cy="2022942"/>
                      </a:xfrm>
                      <a:grpFill/>
                    </p:grpSpPr>
                    <p:sp>
                      <p:nvSpPr>
                        <p:cNvPr id="100" name="Freeform 24"/>
                        <p:cNvSpPr>
                          <a:spLocks/>
                        </p:cNvSpPr>
                        <p:nvPr/>
                      </p:nvSpPr>
                      <p:spPr bwMode="auto">
                        <a:xfrm>
                          <a:off x="1298858" y="2146029"/>
                          <a:ext cx="1661256" cy="1076659"/>
                        </a:xfrm>
                        <a:custGeom>
                          <a:avLst/>
                          <a:gdLst>
                            <a:gd name="T0" fmla="*/ 44 w 349"/>
                            <a:gd name="T1" fmla="*/ 226 h 226"/>
                            <a:gd name="T2" fmla="*/ 44 w 349"/>
                            <a:gd name="T3" fmla="*/ 213 h 226"/>
                            <a:gd name="T4" fmla="*/ 212 w 349"/>
                            <a:gd name="T5" fmla="*/ 44 h 226"/>
                            <a:gd name="T6" fmla="*/ 321 w 349"/>
                            <a:gd name="T7" fmla="*/ 84 h 226"/>
                            <a:gd name="T8" fmla="*/ 349 w 349"/>
                            <a:gd name="T9" fmla="*/ 51 h 226"/>
                            <a:gd name="T10" fmla="*/ 212 w 349"/>
                            <a:gd name="T11" fmla="*/ 0 h 226"/>
                            <a:gd name="T12" fmla="*/ 0 w 349"/>
                            <a:gd name="T13" fmla="*/ 213 h 226"/>
                            <a:gd name="T14" fmla="*/ 0 w 349"/>
                            <a:gd name="T15" fmla="*/ 226 h 226"/>
                            <a:gd name="T16" fmla="*/ 44 w 349"/>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26">
                              <a:moveTo>
                                <a:pt x="44" y="226"/>
                              </a:moveTo>
                              <a:cubicBezTo>
                                <a:pt x="44" y="222"/>
                                <a:pt x="44" y="217"/>
                                <a:pt x="44" y="213"/>
                              </a:cubicBezTo>
                              <a:cubicBezTo>
                                <a:pt x="44" y="120"/>
                                <a:pt x="119" y="44"/>
                                <a:pt x="212" y="44"/>
                              </a:cubicBezTo>
                              <a:cubicBezTo>
                                <a:pt x="254" y="44"/>
                                <a:pt x="292" y="59"/>
                                <a:pt x="321" y="84"/>
                              </a:cubicBezTo>
                              <a:cubicBezTo>
                                <a:pt x="326" y="70"/>
                                <a:pt x="336" y="58"/>
                                <a:pt x="349" y="51"/>
                              </a:cubicBezTo>
                              <a:cubicBezTo>
                                <a:pt x="312" y="19"/>
                                <a:pt x="264" y="0"/>
                                <a:pt x="212" y="0"/>
                              </a:cubicBezTo>
                              <a:cubicBezTo>
                                <a:pt x="95" y="0"/>
                                <a:pt x="0" y="95"/>
                                <a:pt x="0" y="213"/>
                              </a:cubicBezTo>
                              <a:cubicBezTo>
                                <a:pt x="0" y="217"/>
                                <a:pt x="0" y="222"/>
                                <a:pt x="0" y="226"/>
                              </a:cubicBezTo>
                              <a:lnTo>
                                <a:pt x="44" y="22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sp>
                      <p:nvSpPr>
                        <p:cNvPr id="101" name="Freeform 25"/>
                        <p:cNvSpPr>
                          <a:spLocks/>
                        </p:cNvSpPr>
                        <p:nvPr/>
                      </p:nvSpPr>
                      <p:spPr bwMode="auto">
                        <a:xfrm>
                          <a:off x="1793030" y="3050255"/>
                          <a:ext cx="1528776" cy="1118716"/>
                        </a:xfrm>
                        <a:custGeom>
                          <a:avLst/>
                          <a:gdLst>
                            <a:gd name="T0" fmla="*/ 319 w 321"/>
                            <a:gd name="T1" fmla="*/ 0 h 235"/>
                            <a:gd name="T2" fmla="*/ 275 w 321"/>
                            <a:gd name="T3" fmla="*/ 0 h 235"/>
                            <a:gd name="T4" fmla="*/ 277 w 321"/>
                            <a:gd name="T5" fmla="*/ 23 h 235"/>
                            <a:gd name="T6" fmla="*/ 108 w 321"/>
                            <a:gd name="T7" fmla="*/ 191 h 235"/>
                            <a:gd name="T8" fmla="*/ 25 w 321"/>
                            <a:gd name="T9" fmla="*/ 169 h 235"/>
                            <a:gd name="T10" fmla="*/ 0 w 321"/>
                            <a:gd name="T11" fmla="*/ 206 h 235"/>
                            <a:gd name="T12" fmla="*/ 108 w 321"/>
                            <a:gd name="T13" fmla="*/ 235 h 235"/>
                            <a:gd name="T14" fmla="*/ 321 w 321"/>
                            <a:gd name="T15" fmla="*/ 23 h 235"/>
                            <a:gd name="T16" fmla="*/ 319 w 321"/>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1" h="235">
                              <a:moveTo>
                                <a:pt x="319" y="0"/>
                              </a:moveTo>
                              <a:cubicBezTo>
                                <a:pt x="275" y="0"/>
                                <a:pt x="275" y="0"/>
                                <a:pt x="275" y="0"/>
                              </a:cubicBezTo>
                              <a:cubicBezTo>
                                <a:pt x="276" y="7"/>
                                <a:pt x="277" y="15"/>
                                <a:pt x="277" y="23"/>
                              </a:cubicBezTo>
                              <a:cubicBezTo>
                                <a:pt x="277" y="116"/>
                                <a:pt x="201" y="191"/>
                                <a:pt x="108" y="191"/>
                              </a:cubicBezTo>
                              <a:cubicBezTo>
                                <a:pt x="78" y="191"/>
                                <a:pt x="50" y="183"/>
                                <a:pt x="25" y="169"/>
                              </a:cubicBezTo>
                              <a:cubicBezTo>
                                <a:pt x="0" y="206"/>
                                <a:pt x="0" y="206"/>
                                <a:pt x="0" y="206"/>
                              </a:cubicBezTo>
                              <a:cubicBezTo>
                                <a:pt x="32" y="224"/>
                                <a:pt x="69" y="235"/>
                                <a:pt x="108" y="235"/>
                              </a:cubicBezTo>
                              <a:cubicBezTo>
                                <a:pt x="225" y="235"/>
                                <a:pt x="321" y="140"/>
                                <a:pt x="321" y="23"/>
                              </a:cubicBezTo>
                              <a:cubicBezTo>
                                <a:pt x="321" y="15"/>
                                <a:pt x="320" y="7"/>
                                <a:pt x="319"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sp>
                    <p:nvSpPr>
                      <p:cNvPr id="99" name="Freeform 27"/>
                      <p:cNvSpPr>
                        <a:spLocks/>
                      </p:cNvSpPr>
                      <p:nvPr/>
                    </p:nvSpPr>
                    <p:spPr bwMode="auto">
                      <a:xfrm>
                        <a:off x="1706895" y="3788356"/>
                        <a:ext cx="267063" cy="315428"/>
                      </a:xfrm>
                      <a:custGeom>
                        <a:avLst/>
                        <a:gdLst>
                          <a:gd name="T0" fmla="*/ 25 w 127"/>
                          <a:gd name="T1" fmla="*/ 150 h 150"/>
                          <a:gd name="T2" fmla="*/ 0 w 127"/>
                          <a:gd name="T3" fmla="*/ 23 h 150"/>
                          <a:gd name="T4" fmla="*/ 127 w 127"/>
                          <a:gd name="T5" fmla="*/ 0 h 150"/>
                          <a:gd name="T6" fmla="*/ 25 w 127"/>
                          <a:gd name="T7" fmla="*/ 150 h 150"/>
                        </a:gdLst>
                        <a:ahLst/>
                        <a:cxnLst>
                          <a:cxn ang="0">
                            <a:pos x="T0" y="T1"/>
                          </a:cxn>
                          <a:cxn ang="0">
                            <a:pos x="T2" y="T3"/>
                          </a:cxn>
                          <a:cxn ang="0">
                            <a:pos x="T4" y="T5"/>
                          </a:cxn>
                          <a:cxn ang="0">
                            <a:pos x="T6" y="T7"/>
                          </a:cxn>
                        </a:cxnLst>
                        <a:rect l="0" t="0" r="r" b="b"/>
                        <a:pathLst>
                          <a:path w="127" h="150">
                            <a:moveTo>
                              <a:pt x="25" y="150"/>
                            </a:moveTo>
                            <a:lnTo>
                              <a:pt x="0" y="23"/>
                            </a:lnTo>
                            <a:lnTo>
                              <a:pt x="127" y="0"/>
                            </a:lnTo>
                            <a:lnTo>
                              <a:pt x="25" y="15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grpSp>
              <p:grpSp>
                <p:nvGrpSpPr>
                  <p:cNvPr id="93" name="Group 92"/>
                  <p:cNvGrpSpPr/>
                  <p:nvPr/>
                </p:nvGrpSpPr>
                <p:grpSpPr>
                  <a:xfrm>
                    <a:off x="1671964" y="2415124"/>
                    <a:ext cx="836502" cy="1026289"/>
                    <a:chOff x="175624" y="1643062"/>
                    <a:chExt cx="1691821" cy="2075664"/>
                  </a:xfrm>
                </p:grpSpPr>
                <p:pic>
                  <p:nvPicPr>
                    <p:cNvPr id="94" name="Picture 93"/>
                    <p:cNvPicPr>
                      <a:picLocks noChangeAspect="1"/>
                    </p:cNvPicPr>
                    <p:nvPr/>
                  </p:nvPicPr>
                  <p:blipFill rotWithShape="1">
                    <a:blip r:embed="rId9"/>
                    <a:srcRect b="37412"/>
                    <a:stretch/>
                  </p:blipFill>
                  <p:spPr>
                    <a:xfrm>
                      <a:off x="578064" y="1643062"/>
                      <a:ext cx="1152310" cy="1964539"/>
                    </a:xfrm>
                    <a:prstGeom prst="rect">
                      <a:avLst/>
                    </a:prstGeom>
                  </p:spPr>
                </p:pic>
                <p:sp>
                  <p:nvSpPr>
                    <p:cNvPr id="95" name="TextBox 94"/>
                    <p:cNvSpPr txBox="1"/>
                    <p:nvPr/>
                  </p:nvSpPr>
                  <p:spPr bwMode="auto">
                    <a:xfrm>
                      <a:off x="175624" y="2494630"/>
                      <a:ext cx="1691821" cy="1224096"/>
                    </a:xfrm>
                    <a:prstGeom prst="rect">
                      <a:avLst/>
                    </a:prstGeom>
                    <a:noFill/>
                  </p:spPr>
                  <p:txBody>
                    <a:bodyPr wrap="none" lIns="179285" tIns="143428" rIns="179285" bIns="143428">
                      <a:spAutoFit/>
                    </a:bodyPr>
                    <a:lstStyle/>
                    <a:p>
                      <a:pPr defTabSz="914314">
                        <a:lnSpc>
                          <a:spcPct val="90000"/>
                        </a:lnSpc>
                        <a:defRPr/>
                      </a:pPr>
                      <a:r>
                        <a:rPr lang="en-US" sz="784" dirty="0">
                          <a:solidFill>
                            <a:schemeClr val="bg1">
                              <a:lumMod val="65000"/>
                              <a:lumOff val="35000"/>
                            </a:schemeClr>
                          </a:solidFill>
                          <a:latin typeface="+mj-lt"/>
                        </a:rPr>
                        <a:t>User</a:t>
                      </a:r>
                    </a:p>
                  </p:txBody>
                </p:sp>
              </p:grpSp>
            </p:grpSp>
            <p:pic>
              <p:nvPicPr>
                <p:cNvPr id="91" name="Picture 90"/>
                <p:cNvPicPr>
                  <a:picLocks noChangeAspect="1"/>
                </p:cNvPicPr>
                <p:nvPr/>
              </p:nvPicPr>
              <p:blipFill>
                <a:blip r:embed="rId10"/>
                <a:stretch>
                  <a:fillRect/>
                </a:stretch>
              </p:blipFill>
              <p:spPr>
                <a:xfrm>
                  <a:off x="2890010" y="3562065"/>
                  <a:ext cx="377044" cy="505053"/>
                </a:xfrm>
                <a:prstGeom prst="rect">
                  <a:avLst/>
                </a:prstGeom>
              </p:spPr>
            </p:pic>
          </p:grpSp>
          <p:pic>
            <p:nvPicPr>
              <p:cNvPr id="89" name="Picture 88"/>
              <p:cNvPicPr>
                <a:picLocks noChangeAspect="1"/>
              </p:cNvPicPr>
              <p:nvPr/>
            </p:nvPicPr>
            <p:blipFill>
              <a:blip r:embed="rId7"/>
              <a:stretch>
                <a:fillRect/>
              </a:stretch>
            </p:blipFill>
            <p:spPr>
              <a:xfrm>
                <a:off x="4271793" y="2705038"/>
                <a:ext cx="518881" cy="349109"/>
              </a:xfrm>
              <a:prstGeom prst="rect">
                <a:avLst/>
              </a:prstGeom>
            </p:spPr>
          </p:pic>
        </p:grpSp>
      </p:grpSp>
    </p:spTree>
    <p:extLst>
      <p:ext uri="{BB962C8B-B14F-4D97-AF65-F5344CB8AC3E}">
        <p14:creationId xmlns:p14="http://schemas.microsoft.com/office/powerpoint/2010/main" val="2329178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016259"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pic>
        <p:nvPicPr>
          <p:cNvPr id="2" name="Picture 1"/>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423805" y="1125488"/>
            <a:ext cx="1902226" cy="838063"/>
          </a:xfrm>
          <a:prstGeom prst="rect">
            <a:avLst/>
          </a:prstGeom>
        </p:spPr>
      </p:pic>
      <p:pic>
        <p:nvPicPr>
          <p:cNvPr id="3" name="Picture 2"/>
          <p:cNvPicPr>
            <a:picLocks noChangeAspect="1"/>
          </p:cNvPicPr>
          <p:nvPr/>
        </p:nvPicPr>
        <p:blipFill>
          <a:blip r:embed="rId5">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072805" y="1158416"/>
            <a:ext cx="2550765" cy="805135"/>
          </a:xfrm>
          <a:prstGeom prst="rect">
            <a:avLst/>
          </a:prstGeom>
        </p:spPr>
      </p:pic>
      <p:sp>
        <p:nvSpPr>
          <p:cNvPr id="4" name="TextBox 3"/>
          <p:cNvSpPr txBox="1"/>
          <p:nvPr/>
        </p:nvSpPr>
        <p:spPr>
          <a:xfrm>
            <a:off x="5373306" y="2036293"/>
            <a:ext cx="5222504" cy="1065499"/>
          </a:xfrm>
          <a:prstGeom prst="rect">
            <a:avLst/>
          </a:prstGeom>
          <a:noFill/>
        </p:spPr>
        <p:txBody>
          <a:bodyPr wrap="none" lIns="179277" tIns="143422" rIns="179277" bIns="143422" rtlCol="0">
            <a:spAutoFit/>
          </a:bodyPr>
          <a:lstStyle/>
          <a:p>
            <a:pPr>
              <a:lnSpc>
                <a:spcPct val="90000"/>
              </a:lnSpc>
              <a:spcAft>
                <a:spcPts val="588"/>
              </a:spcAft>
            </a:pPr>
            <a:r>
              <a:rPr lang="en-US" sz="5500" dirty="0">
                <a:solidFill>
                  <a:srgbClr val="FFFFFF"/>
                </a:solidFill>
              </a:rPr>
              <a:t>Microsoft Azure</a:t>
            </a:r>
          </a:p>
        </p:txBody>
      </p:sp>
      <p:sp>
        <p:nvSpPr>
          <p:cNvPr id="7" name="Text Placeholder 6"/>
          <p:cNvSpPr>
            <a:spLocks noGrp="1"/>
          </p:cNvSpPr>
          <p:nvPr>
            <p:ph type="body" sz="quarter" idx="4294967295"/>
          </p:nvPr>
        </p:nvSpPr>
        <p:spPr>
          <a:xfrm>
            <a:off x="5171562" y="325081"/>
            <a:ext cx="5878978" cy="734675"/>
          </a:xfrm>
        </p:spPr>
        <p:txBody>
          <a:bodyPr/>
          <a:lstStyle/>
          <a:p>
            <a:pPr marL="0" indent="0" algn="ctr">
              <a:buNone/>
            </a:pPr>
            <a:r>
              <a:rPr lang="en-US" dirty="0" smtClean="0"/>
              <a:t>First-party apps</a:t>
            </a:r>
            <a:endParaRPr lang="en-US" dirty="0"/>
          </a:p>
        </p:txBody>
      </p:sp>
      <p:pic>
        <p:nvPicPr>
          <p:cNvPr id="5" name="Picture 4"/>
          <p:cNvPicPr>
            <a:picLocks noChangeAspect="1"/>
          </p:cNvPicPr>
          <p:nvPr/>
        </p:nvPicPr>
        <p:blipFill>
          <a:blip r:embed="rId7"/>
          <a:stretch>
            <a:fillRect/>
          </a:stretch>
        </p:blipFill>
        <p:spPr>
          <a:xfrm>
            <a:off x="4775201" y="3217333"/>
            <a:ext cx="1659465" cy="1659465"/>
          </a:xfrm>
          <a:prstGeom prst="rect">
            <a:avLst/>
          </a:prstGeom>
        </p:spPr>
      </p:pic>
      <p:pic>
        <p:nvPicPr>
          <p:cNvPr id="6" name="Picture 5"/>
          <p:cNvPicPr>
            <a:picLocks noChangeAspect="1"/>
          </p:cNvPicPr>
          <p:nvPr/>
        </p:nvPicPr>
        <p:blipFill>
          <a:blip r:embed="rId8"/>
          <a:stretch>
            <a:fillRect/>
          </a:stretch>
        </p:blipFill>
        <p:spPr>
          <a:xfrm>
            <a:off x="6849534" y="3217334"/>
            <a:ext cx="1667934" cy="1667934"/>
          </a:xfrm>
          <a:prstGeom prst="rect">
            <a:avLst/>
          </a:prstGeom>
        </p:spPr>
      </p:pic>
      <p:pic>
        <p:nvPicPr>
          <p:cNvPr id="8" name="Picture 7"/>
          <p:cNvPicPr>
            <a:picLocks noChangeAspect="1"/>
          </p:cNvPicPr>
          <p:nvPr/>
        </p:nvPicPr>
        <p:blipFill>
          <a:blip r:embed="rId9"/>
          <a:stretch>
            <a:fillRect/>
          </a:stretch>
        </p:blipFill>
        <p:spPr>
          <a:xfrm>
            <a:off x="8898466" y="3217334"/>
            <a:ext cx="1676400" cy="1676400"/>
          </a:xfrm>
          <a:prstGeom prst="rect">
            <a:avLst/>
          </a:prstGeom>
        </p:spPr>
      </p:pic>
      <p:pic>
        <p:nvPicPr>
          <p:cNvPr id="9" name="Picture 8"/>
          <p:cNvPicPr>
            <a:picLocks noChangeAspect="1"/>
          </p:cNvPicPr>
          <p:nvPr/>
        </p:nvPicPr>
        <p:blipFill>
          <a:blip r:embed="rId10"/>
          <a:stretch>
            <a:fillRect/>
          </a:stretch>
        </p:blipFill>
        <p:spPr>
          <a:xfrm>
            <a:off x="7763933" y="5190066"/>
            <a:ext cx="1667934" cy="1667934"/>
          </a:xfrm>
          <a:prstGeom prst="rect">
            <a:avLst/>
          </a:prstGeom>
        </p:spPr>
      </p:pic>
      <p:pic>
        <p:nvPicPr>
          <p:cNvPr id="10" name="Picture 9"/>
          <p:cNvPicPr>
            <a:picLocks noChangeAspect="1"/>
          </p:cNvPicPr>
          <p:nvPr/>
        </p:nvPicPr>
        <p:blipFill>
          <a:blip r:embed="rId11"/>
          <a:stretch>
            <a:fillRect/>
          </a:stretch>
        </p:blipFill>
        <p:spPr>
          <a:xfrm>
            <a:off x="5698066" y="5181600"/>
            <a:ext cx="1676400" cy="1676400"/>
          </a:xfrm>
          <a:prstGeom prst="rect">
            <a:avLst/>
          </a:prstGeom>
        </p:spPr>
      </p:pic>
      <p:sp>
        <p:nvSpPr>
          <p:cNvPr id="15" name="TextBox 14"/>
          <p:cNvSpPr txBox="1"/>
          <p:nvPr/>
        </p:nvSpPr>
        <p:spPr>
          <a:xfrm>
            <a:off x="1032933"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Tree>
    <p:extLst>
      <p:ext uri="{BB962C8B-B14F-4D97-AF65-F5344CB8AC3E}">
        <p14:creationId xmlns:p14="http://schemas.microsoft.com/office/powerpoint/2010/main" val="379828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200"/>
                            </p:stCondLst>
                            <p:childTnLst>
                              <p:par>
                                <p:cTn id="8" presetID="10" presetClass="entr" presetSubtype="0" fill="hold" nodeType="after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900"/>
                            </p:stCondLst>
                            <p:childTnLst>
                              <p:par>
                                <p:cTn id="12" presetID="10" presetClass="entr" presetSubtype="0" fill="hold" nodeType="afterEffect">
                                  <p:stCondLst>
                                    <p:cond delay="2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600"/>
                            </p:stCondLst>
                            <p:childTnLst>
                              <p:par>
                                <p:cTn id="16" presetID="10" presetClass="entr" presetSubtype="0" fill="hold" grpId="0" nodeType="afterEffect">
                                  <p:stCondLst>
                                    <p:cond delay="2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2300"/>
                            </p:stCondLst>
                            <p:childTnLst>
                              <p:par>
                                <p:cTn id="20" presetID="10" presetClass="entr" presetSubtype="0" fill="hold" nodeType="after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3100"/>
                            </p:stCondLst>
                            <p:childTnLst>
                              <p:par>
                                <p:cTn id="24" presetID="10" presetClass="entr" presetSubtype="0" fill="hold" nodeType="after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3900"/>
                            </p:stCondLst>
                            <p:childTnLst>
                              <p:par>
                                <p:cTn id="28" presetID="10" presetClass="entr" presetSubtype="0" fill="hold" nodeType="afterEffect">
                                  <p:stCondLst>
                                    <p:cond delay="3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4700"/>
                            </p:stCondLst>
                            <p:childTnLst>
                              <p:par>
                                <p:cTn id="32" presetID="10" presetClass="entr" presetSubtype="0" fill="hold" nodeType="afterEffect">
                                  <p:stCondLst>
                                    <p:cond delay="3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5500"/>
                            </p:stCondLst>
                            <p:childTnLst>
                              <p:par>
                                <p:cTn id="36" presetID="10" presetClass="entr" presetSubtype="0" fill="hold" nodeType="afterEffect">
                                  <p:stCondLst>
                                    <p:cond delay="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757" y="1189177"/>
            <a:ext cx="11650488" cy="4733024"/>
          </a:xfrm>
          <a:prstGeom prst="rect">
            <a:avLst/>
          </a:prstGeom>
        </p:spPr>
        <p:txBody>
          <a:bodyPr>
            <a:normAutofit lnSpcReduction="10000"/>
          </a:bodyPr>
          <a:lstStyle/>
          <a:p>
            <a:r>
              <a:rPr lang="en-US" dirty="0" smtClean="0">
                <a:solidFill>
                  <a:schemeClr val="bg1"/>
                </a:solidFill>
              </a:rPr>
              <a:t>On Demand Media Services</a:t>
            </a:r>
            <a:endParaRPr lang="en-US" dirty="0">
              <a:solidFill>
                <a:schemeClr val="bg1"/>
              </a:solidFill>
            </a:endParaRPr>
          </a:p>
          <a:p>
            <a:r>
              <a:rPr lang="en-US" dirty="0" smtClean="0">
                <a:solidFill>
                  <a:schemeClr val="bg1"/>
                </a:solidFill>
              </a:rPr>
              <a:t>Video-on-demand</a:t>
            </a:r>
          </a:p>
          <a:p>
            <a:pPr lvl="1"/>
            <a:r>
              <a:rPr lang="en-US" dirty="0" smtClean="0">
                <a:solidFill>
                  <a:schemeClr val="bg1"/>
                </a:solidFill>
              </a:rPr>
              <a:t>Ingest</a:t>
            </a:r>
          </a:p>
          <a:p>
            <a:pPr lvl="1"/>
            <a:r>
              <a:rPr lang="en-US" dirty="0" smtClean="0">
                <a:solidFill>
                  <a:schemeClr val="bg1"/>
                </a:solidFill>
              </a:rPr>
              <a:t>Encode</a:t>
            </a:r>
          </a:p>
          <a:p>
            <a:pPr lvl="1"/>
            <a:r>
              <a:rPr lang="en-US" dirty="0" smtClean="0">
                <a:solidFill>
                  <a:schemeClr val="bg1"/>
                </a:solidFill>
              </a:rPr>
              <a:t>Package</a:t>
            </a:r>
          </a:p>
          <a:p>
            <a:pPr lvl="1"/>
            <a:r>
              <a:rPr lang="en-US" dirty="0" smtClean="0">
                <a:solidFill>
                  <a:schemeClr val="bg1"/>
                </a:solidFill>
              </a:rPr>
              <a:t>Encrypt</a:t>
            </a:r>
          </a:p>
          <a:p>
            <a:pPr lvl="1"/>
            <a:r>
              <a:rPr lang="en-US" dirty="0" smtClean="0">
                <a:solidFill>
                  <a:schemeClr val="bg1"/>
                </a:solidFill>
              </a:rPr>
              <a:t>Delivery</a:t>
            </a:r>
          </a:p>
          <a:p>
            <a:r>
              <a:rPr lang="en-US" dirty="0" smtClean="0">
                <a:solidFill>
                  <a:schemeClr val="bg1"/>
                </a:solidFill>
              </a:rPr>
              <a:t>Live Streaming Support</a:t>
            </a:r>
          </a:p>
          <a:p>
            <a:r>
              <a:rPr lang="en-US" dirty="0" smtClean="0">
                <a:solidFill>
                  <a:schemeClr val="bg1"/>
                </a:solidFill>
              </a:rPr>
              <a:t>Office 365 Integration</a:t>
            </a:r>
          </a:p>
        </p:txBody>
      </p:sp>
      <p:sp>
        <p:nvSpPr>
          <p:cNvPr id="3" name="Title 2"/>
          <p:cNvSpPr>
            <a:spLocks noGrp="1"/>
          </p:cNvSpPr>
          <p:nvPr>
            <p:ph type="title"/>
          </p:nvPr>
        </p:nvSpPr>
        <p:spPr/>
        <p:txBody>
          <a:bodyPr>
            <a:normAutofit/>
          </a:bodyPr>
          <a:lstStyle/>
          <a:p>
            <a:r>
              <a:rPr lang="en-US" dirty="0" smtClean="0">
                <a:solidFill>
                  <a:schemeClr val="bg1"/>
                </a:solidFill>
              </a:rPr>
              <a:t>Azure Media Services</a:t>
            </a:r>
            <a:endParaRPr lang="en-US" dirty="0">
              <a:solidFill>
                <a:schemeClr val="bg1"/>
              </a:solidFill>
            </a:endParaRPr>
          </a:p>
        </p:txBody>
      </p:sp>
      <p:grpSp>
        <p:nvGrpSpPr>
          <p:cNvPr id="5" name="Group 4"/>
          <p:cNvGrpSpPr/>
          <p:nvPr/>
        </p:nvGrpSpPr>
        <p:grpSpPr>
          <a:xfrm>
            <a:off x="7162800" y="1143000"/>
            <a:ext cx="4758445" cy="3192578"/>
            <a:chOff x="511759" y="377771"/>
            <a:chExt cx="8386464" cy="5728341"/>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17" b="38"/>
            <a:stretch/>
          </p:blipFill>
          <p:spPr>
            <a:xfrm>
              <a:off x="1308563" y="679579"/>
              <a:ext cx="6786037" cy="51640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759" y="377771"/>
              <a:ext cx="8386464" cy="5728341"/>
            </a:xfrm>
            <a:prstGeom prst="rect">
              <a:avLst/>
            </a:prstGeom>
          </p:spPr>
        </p:pic>
      </p:grpSp>
      <p:sp>
        <p:nvSpPr>
          <p:cNvPr id="8" name="Rectangle 7"/>
          <p:cNvSpPr/>
          <p:nvPr/>
        </p:nvSpPr>
        <p:spPr>
          <a:xfrm>
            <a:off x="7014147" y="4525414"/>
            <a:ext cx="4907099" cy="233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1999" dirty="0">
                <a:latin typeface="+mj-lt"/>
              </a:rPr>
              <a:t>Live video encoding and streaming</a:t>
            </a:r>
          </a:p>
          <a:p>
            <a:pPr>
              <a:spcAft>
                <a:spcPts val="1200"/>
              </a:spcAft>
            </a:pPr>
            <a:r>
              <a:rPr lang="en-US" sz="1999" dirty="0">
                <a:latin typeface="+mj-lt"/>
              </a:rPr>
              <a:t>Web + Mobile</a:t>
            </a:r>
          </a:p>
          <a:p>
            <a:pPr>
              <a:spcAft>
                <a:spcPts val="1200"/>
              </a:spcAft>
            </a:pPr>
            <a:r>
              <a:rPr lang="en-US" sz="1999" dirty="0">
                <a:latin typeface="+mj-lt"/>
              </a:rPr>
              <a:t>100 million viewers</a:t>
            </a:r>
          </a:p>
          <a:p>
            <a:pPr>
              <a:spcAft>
                <a:spcPts val="1200"/>
              </a:spcAft>
            </a:pPr>
            <a:r>
              <a:rPr lang="en-US" sz="1999" dirty="0">
                <a:latin typeface="+mj-lt"/>
              </a:rPr>
              <a:t>2.1 million concurrent HD viewers during the </a:t>
            </a:r>
            <a:r>
              <a:rPr lang="en-US" sz="1999" dirty="0" smtClean="0">
                <a:latin typeface="+mj-lt"/>
              </a:rPr>
              <a:t>USA </a:t>
            </a:r>
            <a:r>
              <a:rPr lang="en-US" sz="1999" dirty="0">
                <a:latin typeface="+mj-lt"/>
              </a:rPr>
              <a:t>vs. Canada hockey match</a:t>
            </a:r>
          </a:p>
          <a:p>
            <a:pPr>
              <a:spcAft>
                <a:spcPts val="1200"/>
              </a:spcAft>
            </a:pPr>
            <a:endParaRPr lang="en-US" sz="1600" dirty="0"/>
          </a:p>
        </p:txBody>
      </p:sp>
      <p:sp>
        <p:nvSpPr>
          <p:cNvPr id="9" name="Rectangle 8"/>
          <p:cNvSpPr/>
          <p:nvPr/>
        </p:nvSpPr>
        <p:spPr>
          <a:xfrm>
            <a:off x="8253199" y="577973"/>
            <a:ext cx="3078920" cy="461665"/>
          </a:xfrm>
          <a:prstGeom prst="rect">
            <a:avLst/>
          </a:prstGeom>
        </p:spPr>
        <p:txBody>
          <a:bodyPr wrap="none">
            <a:spAutoFit/>
          </a:bodyPr>
          <a:lstStyle/>
          <a:p>
            <a:r>
              <a:rPr lang="en-US" sz="2400" dirty="0">
                <a:solidFill>
                  <a:schemeClr val="bg1"/>
                </a:solidFill>
              </a:rPr>
              <a:t>Olympics NBC Sports</a:t>
            </a:r>
          </a:p>
        </p:txBody>
      </p:sp>
    </p:spTree>
    <p:extLst>
      <p:ext uri="{BB962C8B-B14F-4D97-AF65-F5344CB8AC3E}">
        <p14:creationId xmlns:p14="http://schemas.microsoft.com/office/powerpoint/2010/main" val="2736263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81" y="156508"/>
            <a:ext cx="11034445" cy="2387600"/>
          </a:xfrm>
        </p:spPr>
        <p:txBody>
          <a:bodyPr/>
          <a:lstStyle/>
          <a:p>
            <a:pPr algn="ctr"/>
            <a:r>
              <a:rPr lang="en-US" sz="8000" dirty="0" smtClean="0"/>
              <a:t>Azure and Android</a:t>
            </a:r>
            <a:endParaRPr lang="en-US" sz="8000" dirty="0"/>
          </a:p>
        </p:txBody>
      </p:sp>
      <p:pic>
        <p:nvPicPr>
          <p:cNvPr id="3" name="Picture 2"/>
          <p:cNvPicPr>
            <a:picLocks noChangeAspect="1"/>
          </p:cNvPicPr>
          <p:nvPr/>
        </p:nvPicPr>
        <p:blipFill>
          <a:blip r:embed="rId3"/>
          <a:stretch>
            <a:fillRect/>
          </a:stretch>
        </p:blipFill>
        <p:spPr>
          <a:xfrm>
            <a:off x="7185735" y="2035221"/>
            <a:ext cx="3665346" cy="4300927"/>
          </a:xfrm>
          <a:prstGeom prst="rect">
            <a:avLst/>
          </a:prstGeom>
        </p:spPr>
      </p:pic>
      <p:pic>
        <p:nvPicPr>
          <p:cNvPr id="9" name="Picture 8" descr="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07" y="1424557"/>
            <a:ext cx="5812567" cy="5812567"/>
          </a:xfrm>
          <a:prstGeom prst="rect">
            <a:avLst/>
          </a:prstGeom>
        </p:spPr>
      </p:pic>
      <p:pic>
        <p:nvPicPr>
          <p:cNvPr id="10" name="Picture 9" descr="storage blo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9784" y="5302388"/>
            <a:ext cx="780288" cy="780288"/>
          </a:xfrm>
          <a:prstGeom prst="rect">
            <a:avLst/>
          </a:prstGeom>
        </p:spPr>
      </p:pic>
      <p:pic>
        <p:nvPicPr>
          <p:cNvPr id="11" name="Picture 10" descr="storage tabl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7513" y="4328264"/>
            <a:ext cx="780288" cy="780288"/>
          </a:xfrm>
          <a:prstGeom prst="rect">
            <a:avLst/>
          </a:prstGeom>
        </p:spPr>
      </p:pic>
      <p:pic>
        <p:nvPicPr>
          <p:cNvPr id="5" name="Picture 4" descr="SQL Database (generic).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42745" y="5089299"/>
            <a:ext cx="780288" cy="780288"/>
          </a:xfrm>
          <a:prstGeom prst="rect">
            <a:avLst/>
          </a:prstGeom>
        </p:spPr>
      </p:pic>
      <p:pic>
        <p:nvPicPr>
          <p:cNvPr id="12" name="Picture 11" descr="database (generic).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28911" y="4236938"/>
            <a:ext cx="780288" cy="780288"/>
          </a:xfrm>
          <a:prstGeom prst="rect">
            <a:avLst/>
          </a:prstGeom>
        </p:spPr>
      </p:pic>
      <p:pic>
        <p:nvPicPr>
          <p:cNvPr id="14" name="Picture 13" descr="file 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28578" y="5193669"/>
            <a:ext cx="780288" cy="780288"/>
          </a:xfrm>
          <a:prstGeom prst="rect">
            <a:avLst/>
          </a:prstGeom>
        </p:spPr>
      </p:pic>
      <p:pic>
        <p:nvPicPr>
          <p:cNvPr id="15" name="Picture 14" descr="Azure Active Directory.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97511" y="4880558"/>
            <a:ext cx="780288" cy="780288"/>
          </a:xfrm>
          <a:prstGeom prst="rect">
            <a:avLst/>
          </a:prstGeom>
        </p:spPr>
      </p:pic>
      <p:pic>
        <p:nvPicPr>
          <p:cNvPr id="16" name="Picture 15" descr="BizTalk Services.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63376" y="4341311"/>
            <a:ext cx="780288" cy="780288"/>
          </a:xfrm>
          <a:prstGeom prst="rect">
            <a:avLst/>
          </a:prstGeom>
        </p:spPr>
      </p:pic>
      <p:pic>
        <p:nvPicPr>
          <p:cNvPr id="17" name="Picture 16" descr="Media Servic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38023" y="5141484"/>
            <a:ext cx="780288" cy="780288"/>
          </a:xfrm>
          <a:prstGeom prst="rect">
            <a:avLst/>
          </a:prstGeom>
        </p:spPr>
      </p:pic>
      <p:pic>
        <p:nvPicPr>
          <p:cNvPr id="18" name="Picture 17" descr="mobile services (featur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28248" y="5141483"/>
            <a:ext cx="780288" cy="780288"/>
          </a:xfrm>
          <a:prstGeom prst="rect">
            <a:avLst/>
          </a:prstGeom>
        </p:spPr>
      </p:pic>
      <p:pic>
        <p:nvPicPr>
          <p:cNvPr id="19" name="Picture 18" descr="Notification Hu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029076" y="3471558"/>
            <a:ext cx="780288" cy="780288"/>
          </a:xfrm>
          <a:prstGeom prst="rect">
            <a:avLst/>
          </a:prstGeom>
        </p:spPr>
      </p:pic>
      <p:pic>
        <p:nvPicPr>
          <p:cNvPr id="20" name="Picture 19" descr="Scheduler.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6128" y="4010804"/>
            <a:ext cx="780288" cy="780288"/>
          </a:xfrm>
          <a:prstGeom prst="rect">
            <a:avLst/>
          </a:prstGeom>
        </p:spPr>
      </p:pic>
      <p:pic>
        <p:nvPicPr>
          <p:cNvPr id="21" name="Picture 20" descr="Service Bus Queues.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15571" y="3436769"/>
            <a:ext cx="780288" cy="780288"/>
          </a:xfrm>
          <a:prstGeom prst="rect">
            <a:avLst/>
          </a:prstGeom>
        </p:spPr>
      </p:pic>
      <p:pic>
        <p:nvPicPr>
          <p:cNvPr id="22" name="Picture 21" descr="Service Bus Relay.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37857" y="2619200"/>
            <a:ext cx="780288" cy="780288"/>
          </a:xfrm>
          <a:prstGeom prst="rect">
            <a:avLst/>
          </a:prstGeom>
        </p:spPr>
      </p:pic>
      <p:pic>
        <p:nvPicPr>
          <p:cNvPr id="23" name="Picture 22" descr="SQL DataSync.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8595" y="3270270"/>
            <a:ext cx="780288" cy="780288"/>
          </a:xfrm>
          <a:prstGeom prst="rect">
            <a:avLst/>
          </a:prstGeom>
        </p:spPr>
      </p:pic>
      <p:pic>
        <p:nvPicPr>
          <p:cNvPr id="24" name="Picture 23" descr="Team Foundation Service.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28743" y="2758360"/>
            <a:ext cx="780288" cy="780288"/>
          </a:xfrm>
          <a:prstGeom prst="rect">
            <a:avLst/>
          </a:prstGeom>
        </p:spPr>
      </p:pic>
      <p:pic>
        <p:nvPicPr>
          <p:cNvPr id="25" name="Picture 24" descr="script file.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981725" y="3889039"/>
            <a:ext cx="780288" cy="780288"/>
          </a:xfrm>
          <a:prstGeom prst="rect">
            <a:avLst/>
          </a:prstGeom>
        </p:spPr>
      </p:pic>
      <p:pic>
        <p:nvPicPr>
          <p:cNvPr id="26" name="Picture 25" descr="Access Control.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177377" y="4132571"/>
            <a:ext cx="780288" cy="780288"/>
          </a:xfrm>
          <a:prstGeom prst="rect">
            <a:avLst/>
          </a:prstGeom>
        </p:spPr>
      </p:pic>
    </p:spTree>
    <p:extLst>
      <p:ext uri="{BB962C8B-B14F-4D97-AF65-F5344CB8AC3E}">
        <p14:creationId xmlns:p14="http://schemas.microsoft.com/office/powerpoint/2010/main" val="673829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9"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9"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par>
                          <p:cTn id="34" fill="hold">
                            <p:stCondLst>
                              <p:cond delay="1500"/>
                            </p:stCondLst>
                            <p:childTnLst>
                              <p:par>
                                <p:cTn id="35" presetID="9"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par>
                                <p:cTn id="38" presetID="9"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par>
                                <p:cTn id="56" presetID="9"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3200" dirty="0" smtClean="0"/>
              <a:t>Get a FREE Microsoft Azure Trial Account:</a:t>
            </a:r>
          </a:p>
          <a:p>
            <a:pPr lvl="1"/>
            <a:r>
              <a:rPr lang="en-US" sz="2400" dirty="0" smtClean="0"/>
              <a:t>http://</a:t>
            </a:r>
            <a:r>
              <a:rPr lang="en-US" sz="2400" dirty="0" err="1" smtClean="0"/>
              <a:t>azure.microsoft.com</a:t>
            </a:r>
            <a:endParaRPr lang="en-US" sz="2400" dirty="0" smtClean="0"/>
          </a:p>
          <a:p>
            <a:r>
              <a:rPr lang="en-US" sz="2800" dirty="0" smtClean="0"/>
              <a:t>Checkout the Android Azure </a:t>
            </a:r>
            <a:r>
              <a:rPr lang="en-US" sz="2800" dirty="0" err="1" smtClean="0"/>
              <a:t>dev</a:t>
            </a:r>
            <a:r>
              <a:rPr lang="en-US" sz="2800" dirty="0" smtClean="0"/>
              <a:t> center</a:t>
            </a:r>
          </a:p>
          <a:p>
            <a:pPr lvl="1"/>
            <a:r>
              <a:rPr lang="en-US" sz="2400" dirty="0" smtClean="0"/>
              <a:t>http://</a:t>
            </a:r>
            <a:r>
              <a:rPr lang="en-US" sz="2400" dirty="0" err="1" smtClean="0"/>
              <a:t>azure.microsoft.com</a:t>
            </a:r>
            <a:r>
              <a:rPr lang="en-US" sz="2400" dirty="0" smtClean="0"/>
              <a:t>/android</a:t>
            </a:r>
            <a:endParaRPr lang="en-US" sz="2800" dirty="0" smtClean="0"/>
          </a:p>
          <a:p>
            <a:r>
              <a:rPr lang="en-US" sz="2800" dirty="0" smtClean="0"/>
              <a:t>Contact </a:t>
            </a:r>
            <a:r>
              <a:rPr lang="en-US" sz="2800" dirty="0" smtClean="0"/>
              <a:t>Details</a:t>
            </a:r>
          </a:p>
          <a:p>
            <a:pPr lvl="1"/>
            <a:r>
              <a:rPr lang="en-US" sz="2400" dirty="0" smtClean="0"/>
              <a:t>&lt;Contact Info&gt;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72062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82"/>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5" y="1756200"/>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51" y="1177508"/>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3"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4341954" y="2865493"/>
            <a:ext cx="3011294" cy="3477301"/>
            <a:chOff x="2408237" y="3177293"/>
            <a:chExt cx="3071677" cy="3546525"/>
          </a:xfrm>
        </p:grpSpPr>
        <p:pic>
          <p:nvPicPr>
            <p:cNvPr id="26" name="Picture 25"/>
            <p:cNvPicPr>
              <a:picLocks noChangeAspect="1"/>
            </p:cNvPicPr>
            <p:nvPr/>
          </p:nvPicPr>
          <p:blipFill>
            <a:blip r:embed="rId3"/>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pic>
        <p:nvPicPr>
          <p:cNvPr id="3" name="Picture 2"/>
          <p:cNvPicPr>
            <a:picLocks noChangeAspect="1"/>
          </p:cNvPicPr>
          <p:nvPr/>
        </p:nvPicPr>
        <p:blipFill rotWithShape="1">
          <a:blip r:embed="rId4">
            <a:biLevel thresh="25000"/>
            <a:extLst>
              <a:ext uri="{28A0092B-C50C-407E-A947-70E740481C1C}">
                <a14:useLocalDpi xmlns:a14="http://schemas.microsoft.com/office/drawing/2010/main" val="0"/>
              </a:ext>
            </a:extLst>
          </a:blip>
          <a:srcRect b="51660"/>
          <a:stretch/>
        </p:blipFill>
        <p:spPr>
          <a:xfrm>
            <a:off x="7664743" y="2669579"/>
            <a:ext cx="2756432" cy="1070566"/>
          </a:xfrm>
          <a:prstGeom prst="rect">
            <a:avLst/>
          </a:prstGeom>
        </p:spPr>
      </p:pic>
      <p:grpSp>
        <p:nvGrpSpPr>
          <p:cNvPr id="8" name="Group 7"/>
          <p:cNvGrpSpPr/>
          <p:nvPr/>
        </p:nvGrpSpPr>
        <p:grpSpPr>
          <a:xfrm>
            <a:off x="1027145" y="2423392"/>
            <a:ext cx="3003799" cy="884200"/>
            <a:chOff x="1036637" y="2735262"/>
            <a:chExt cx="3883544" cy="114300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637" y="2735262"/>
              <a:ext cx="1143000" cy="1143000"/>
            </a:xfrm>
            <a:prstGeom prst="rect">
              <a:avLst/>
            </a:prstGeom>
          </p:spPr>
        </p:pic>
        <p:pic>
          <p:nvPicPr>
            <p:cNvPr id="7" name="Picture 6"/>
            <p:cNvPicPr>
              <a:picLocks noChangeAspect="1"/>
            </p:cNvPicPr>
            <p:nvPr/>
          </p:nvPicPr>
          <p:blipFill>
            <a:blip r:embed="rId6"/>
            <a:stretch>
              <a:fillRect/>
            </a:stretch>
          </p:blipFill>
          <p:spPr>
            <a:xfrm>
              <a:off x="2433319" y="2911762"/>
              <a:ext cx="2486862" cy="763725"/>
            </a:xfrm>
            <a:prstGeom prst="rect">
              <a:avLst/>
            </a:prstGeom>
          </p:spPr>
        </p:pic>
      </p:grpSp>
      <p:pic>
        <p:nvPicPr>
          <p:cNvPr id="11" name="Picture 10"/>
          <p:cNvPicPr>
            <a:picLocks noChangeAspect="1"/>
          </p:cNvPicPr>
          <p:nvPr/>
        </p:nvPicPr>
        <p:blipFill>
          <a:blip r:embed="rId7"/>
          <a:stretch>
            <a:fillRect/>
          </a:stretch>
        </p:blipFill>
        <p:spPr>
          <a:xfrm>
            <a:off x="7826834" y="4119923"/>
            <a:ext cx="2905836" cy="790264"/>
          </a:xfrm>
          <a:prstGeom prst="rect">
            <a:avLst/>
          </a:prstGeom>
        </p:spPr>
      </p:pic>
      <p:sp>
        <p:nvSpPr>
          <p:cNvPr id="22" name="TextBox 21"/>
          <p:cNvSpPr txBox="1"/>
          <p:nvPr/>
        </p:nvSpPr>
        <p:spPr>
          <a:xfrm>
            <a:off x="7673315" y="5028738"/>
            <a:ext cx="2947067" cy="726944"/>
          </a:xfrm>
          <a:prstGeom prst="rect">
            <a:avLst/>
          </a:prstGeom>
          <a:noFill/>
        </p:spPr>
        <p:txBody>
          <a:bodyPr wrap="none" lIns="179277" tIns="143422" rIns="179277" bIns="143422" rtlCol="0">
            <a:spAutoFit/>
          </a:bodyPr>
          <a:lstStyle/>
          <a:p>
            <a:pPr>
              <a:lnSpc>
                <a:spcPct val="90000"/>
              </a:lnSpc>
              <a:spcAft>
                <a:spcPts val="588"/>
              </a:spcAft>
            </a:pPr>
            <a:r>
              <a:rPr lang="en-US" sz="3100" dirty="0">
                <a:solidFill>
                  <a:srgbClr val="FFFFFF"/>
                </a:solidFill>
              </a:rPr>
              <a:t>many others…</a:t>
            </a:r>
          </a:p>
        </p:txBody>
      </p:sp>
      <p:pic>
        <p:nvPicPr>
          <p:cNvPr id="6" name="Picture 5"/>
          <p:cNvPicPr>
            <a:picLocks noChangeAspect="1"/>
          </p:cNvPicPr>
          <p:nvPr/>
        </p:nvPicPr>
        <p:blipFill>
          <a:blip r:embed="rId8"/>
          <a:stretch>
            <a:fillRect/>
          </a:stretch>
        </p:blipFill>
        <p:spPr>
          <a:xfrm>
            <a:off x="7826834" y="1851707"/>
            <a:ext cx="3660401" cy="708650"/>
          </a:xfrm>
          <a:prstGeom prst="rect">
            <a:avLst/>
          </a:prstGeom>
        </p:spPr>
      </p:pic>
      <p:sp>
        <p:nvSpPr>
          <p:cNvPr id="4" name="Rectangle 3"/>
          <p:cNvSpPr/>
          <p:nvPr/>
        </p:nvSpPr>
        <p:spPr>
          <a:xfrm>
            <a:off x="792153" y="917409"/>
            <a:ext cx="3599933" cy="1256217"/>
          </a:xfrm>
          <a:prstGeom prst="rect">
            <a:avLst/>
          </a:prstGeom>
        </p:spPr>
        <p:txBody>
          <a:bodyPr wrap="none" lIns="89639" tIns="44819" rIns="89639" bIns="44819">
            <a:spAutoFit/>
          </a:bodyPr>
          <a:lstStyle/>
          <a:p>
            <a:pPr algn="ctr">
              <a:lnSpc>
                <a:spcPct val="90000"/>
              </a:lnSpc>
              <a:spcAft>
                <a:spcPts val="588"/>
              </a:spcAft>
            </a:pPr>
            <a:r>
              <a:rPr lang="en-US" sz="3900" dirty="0" smtClean="0">
                <a:solidFill>
                  <a:srgbClr val="FFFFFF"/>
                </a:solidFill>
                <a:latin typeface="+mj-lt"/>
              </a:rPr>
              <a:t>Developed and</a:t>
            </a:r>
          </a:p>
          <a:p>
            <a:pPr algn="ctr">
              <a:lnSpc>
                <a:spcPct val="90000"/>
              </a:lnSpc>
              <a:spcAft>
                <a:spcPts val="588"/>
              </a:spcAft>
            </a:pPr>
            <a:r>
              <a:rPr lang="en-US" sz="3900" dirty="0" smtClean="0">
                <a:solidFill>
                  <a:srgbClr val="FFFFFF"/>
                </a:solidFill>
                <a:latin typeface="+mj-lt"/>
              </a:rPr>
              <a:t>Distributed with</a:t>
            </a:r>
            <a:endParaRPr lang="en-US" sz="3900" dirty="0">
              <a:solidFill>
                <a:srgbClr val="FFFFFF"/>
              </a:solidFill>
              <a:latin typeface="+mj-lt"/>
            </a:endParaRPr>
          </a:p>
        </p:txBody>
      </p:sp>
      <p:sp>
        <p:nvSpPr>
          <p:cNvPr id="9" name="TextBox 8"/>
          <p:cNvSpPr txBox="1"/>
          <p:nvPr/>
        </p:nvSpPr>
        <p:spPr>
          <a:xfrm>
            <a:off x="7673314" y="814057"/>
            <a:ext cx="4631528" cy="842942"/>
          </a:xfrm>
          <a:prstGeom prst="rect">
            <a:avLst/>
          </a:prstGeom>
          <a:noFill/>
        </p:spPr>
        <p:txBody>
          <a:bodyPr wrap="square" lIns="179277" tIns="143422" rIns="179277" bIns="143422" rtlCol="0">
            <a:spAutoFit/>
          </a:bodyPr>
          <a:lstStyle/>
          <a:p>
            <a:pPr algn="ctr">
              <a:lnSpc>
                <a:spcPct val="90000"/>
              </a:lnSpc>
              <a:spcAft>
                <a:spcPts val="588"/>
              </a:spcAft>
            </a:pPr>
            <a:r>
              <a:rPr lang="en-US" sz="3900" dirty="0">
                <a:solidFill>
                  <a:srgbClr val="FFFFFF"/>
                </a:solidFill>
                <a:latin typeface="+mj-lt"/>
              </a:rPr>
              <a:t>OSS contributions:</a:t>
            </a:r>
          </a:p>
        </p:txBody>
      </p:sp>
    </p:spTree>
    <p:extLst>
      <p:ext uri="{BB962C8B-B14F-4D97-AF65-F5344CB8AC3E}">
        <p14:creationId xmlns:p14="http://schemas.microsoft.com/office/powerpoint/2010/main" val="140367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4341954" y="2865493"/>
            <a:ext cx="3011294" cy="3477301"/>
            <a:chOff x="2408237" y="3177293"/>
            <a:chExt cx="3071677" cy="3546525"/>
          </a:xfrm>
        </p:grpSpPr>
        <p:pic>
          <p:nvPicPr>
            <p:cNvPr id="26" name="Picture 25"/>
            <p:cNvPicPr>
              <a:picLocks noChangeAspect="1"/>
            </p:cNvPicPr>
            <p:nvPr/>
          </p:nvPicPr>
          <p:blipFill>
            <a:blip r:embed="rId3"/>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8" name="Group 7"/>
          <p:cNvGrpSpPr/>
          <p:nvPr/>
        </p:nvGrpSpPr>
        <p:grpSpPr>
          <a:xfrm>
            <a:off x="1027145" y="2423392"/>
            <a:ext cx="3003799" cy="884200"/>
            <a:chOff x="1036637" y="2735262"/>
            <a:chExt cx="3883544" cy="114300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637" y="2735262"/>
              <a:ext cx="1143000" cy="1143000"/>
            </a:xfrm>
            <a:prstGeom prst="rect">
              <a:avLst/>
            </a:prstGeom>
          </p:spPr>
        </p:pic>
        <p:pic>
          <p:nvPicPr>
            <p:cNvPr id="7" name="Picture 6"/>
            <p:cNvPicPr>
              <a:picLocks noChangeAspect="1"/>
            </p:cNvPicPr>
            <p:nvPr/>
          </p:nvPicPr>
          <p:blipFill>
            <a:blip r:embed="rId5"/>
            <a:stretch>
              <a:fillRect/>
            </a:stretch>
          </p:blipFill>
          <p:spPr>
            <a:xfrm>
              <a:off x="2433319" y="2911762"/>
              <a:ext cx="2486862" cy="763725"/>
            </a:xfrm>
            <a:prstGeom prst="rect">
              <a:avLst/>
            </a:prstGeom>
          </p:spPr>
        </p:pic>
      </p:grpSp>
      <p:sp>
        <p:nvSpPr>
          <p:cNvPr id="4" name="Rectangle 3"/>
          <p:cNvSpPr/>
          <p:nvPr/>
        </p:nvSpPr>
        <p:spPr>
          <a:xfrm>
            <a:off x="792153" y="917409"/>
            <a:ext cx="3127880" cy="1256217"/>
          </a:xfrm>
          <a:prstGeom prst="rect">
            <a:avLst/>
          </a:prstGeom>
        </p:spPr>
        <p:txBody>
          <a:bodyPr wrap="none" lIns="89639" tIns="44819" rIns="89639" bIns="44819">
            <a:spAutoFit/>
          </a:bodyPr>
          <a:lstStyle/>
          <a:p>
            <a:pPr algn="ctr">
              <a:lnSpc>
                <a:spcPct val="90000"/>
              </a:lnSpc>
              <a:spcAft>
                <a:spcPts val="588"/>
              </a:spcAft>
            </a:pPr>
            <a:r>
              <a:rPr lang="en-US" sz="3900" dirty="0" smtClean="0">
                <a:solidFill>
                  <a:srgbClr val="FFFFFF"/>
                </a:solidFill>
                <a:latin typeface="+mj-lt"/>
              </a:rPr>
              <a:t>Contributions</a:t>
            </a:r>
          </a:p>
          <a:p>
            <a:pPr algn="ctr">
              <a:lnSpc>
                <a:spcPct val="90000"/>
              </a:lnSpc>
              <a:spcAft>
                <a:spcPts val="588"/>
              </a:spcAft>
            </a:pPr>
            <a:r>
              <a:rPr lang="en-US" sz="3900" dirty="0" smtClean="0">
                <a:solidFill>
                  <a:srgbClr val="FFFFFF"/>
                </a:solidFill>
                <a:latin typeface="+mj-lt"/>
              </a:rPr>
              <a:t>Accepted</a:t>
            </a:r>
            <a:endParaRPr lang="en-US" sz="3900" dirty="0">
              <a:solidFill>
                <a:srgbClr val="FFFFFF"/>
              </a:solidFill>
              <a:latin typeface="+mj-lt"/>
            </a:endParaRPr>
          </a:p>
        </p:txBody>
      </p:sp>
      <p:pic>
        <p:nvPicPr>
          <p:cNvPr id="12" name="Picture 11" descr="logo-uservoi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3434" y="2322080"/>
            <a:ext cx="4296832" cy="1064588"/>
          </a:xfrm>
          <a:prstGeom prst="rect">
            <a:avLst/>
          </a:prstGeom>
        </p:spPr>
      </p:pic>
      <p:sp>
        <p:nvSpPr>
          <p:cNvPr id="17" name="Rectangle 16"/>
          <p:cNvSpPr/>
          <p:nvPr/>
        </p:nvSpPr>
        <p:spPr>
          <a:xfrm>
            <a:off x="7785619" y="915859"/>
            <a:ext cx="4156482" cy="1256217"/>
          </a:xfrm>
          <a:prstGeom prst="rect">
            <a:avLst/>
          </a:prstGeom>
        </p:spPr>
        <p:txBody>
          <a:bodyPr wrap="none" lIns="89639" tIns="44819" rIns="89639" bIns="44819">
            <a:spAutoFit/>
          </a:bodyPr>
          <a:lstStyle/>
          <a:p>
            <a:pPr algn="ctr">
              <a:lnSpc>
                <a:spcPct val="90000"/>
              </a:lnSpc>
              <a:spcAft>
                <a:spcPts val="588"/>
              </a:spcAft>
            </a:pPr>
            <a:r>
              <a:rPr lang="en-US" sz="3900" dirty="0" smtClean="0">
                <a:solidFill>
                  <a:srgbClr val="FFFFFF"/>
                </a:solidFill>
                <a:latin typeface="+mj-lt"/>
              </a:rPr>
              <a:t>Feature Requests</a:t>
            </a:r>
          </a:p>
          <a:p>
            <a:pPr algn="ctr">
              <a:lnSpc>
                <a:spcPct val="90000"/>
              </a:lnSpc>
              <a:spcAft>
                <a:spcPts val="588"/>
              </a:spcAft>
            </a:pPr>
            <a:r>
              <a:rPr lang="en-US" sz="3900" dirty="0" smtClean="0">
                <a:solidFill>
                  <a:srgbClr val="FFFFFF"/>
                </a:solidFill>
                <a:latin typeface="+mj-lt"/>
              </a:rPr>
              <a:t>Wanted</a:t>
            </a:r>
            <a:endParaRPr lang="en-US" sz="3900" dirty="0">
              <a:solidFill>
                <a:srgbClr val="FFFFFF"/>
              </a:solidFill>
              <a:latin typeface="+mj-lt"/>
            </a:endParaRPr>
          </a:p>
        </p:txBody>
      </p:sp>
    </p:spTree>
    <p:extLst>
      <p:ext uri="{BB962C8B-B14F-4D97-AF65-F5344CB8AC3E}">
        <p14:creationId xmlns:p14="http://schemas.microsoft.com/office/powerpoint/2010/main" val="316547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866855" y="1189177"/>
            <a:ext cx="8446478" cy="5019426"/>
          </a:xfrm>
        </p:spPr>
        <p:txBody>
          <a:bodyPr/>
          <a:lstStyle/>
          <a:p>
            <a:r>
              <a:rPr lang="en-US" dirty="0" smtClean="0"/>
              <a:t>Build anywhere: Windows, Linux, OS X</a:t>
            </a:r>
          </a:p>
          <a:p>
            <a:r>
              <a:rPr lang="en-US" dirty="0" smtClean="0"/>
              <a:t>Open source SDKs</a:t>
            </a:r>
          </a:p>
          <a:p>
            <a:r>
              <a:rPr lang="en-US" dirty="0" smtClean="0"/>
              <a:t>Industry standard REST APIs</a:t>
            </a:r>
          </a:p>
          <a:p>
            <a:r>
              <a:rPr lang="en-US" dirty="0" smtClean="0"/>
              <a:t>Choose your source control</a:t>
            </a:r>
          </a:p>
          <a:p>
            <a:r>
              <a:rPr lang="en-US" dirty="0" smtClean="0"/>
              <a:t>Free to get started</a:t>
            </a:r>
          </a:p>
          <a:p>
            <a:r>
              <a:rPr lang="en-US" dirty="0" smtClean="0"/>
              <a:t>Free tiers of many services</a:t>
            </a:r>
            <a:br>
              <a:rPr lang="en-US" dirty="0" smtClean="0"/>
            </a:br>
            <a:endParaRPr lang="en-US" dirty="0" smtClean="0"/>
          </a:p>
          <a:p>
            <a:pPr marL="0" indent="0">
              <a:buNone/>
            </a:pPr>
            <a:endParaRPr lang="en-US" dirty="0" smtClean="0"/>
          </a:p>
          <a:p>
            <a:endParaRPr lang="en-US" dirty="0" smtClean="0"/>
          </a:p>
        </p:txBody>
      </p:sp>
      <p:grpSp>
        <p:nvGrpSpPr>
          <p:cNvPr id="40" name="Group 39"/>
          <p:cNvGrpSpPr/>
          <p:nvPr/>
        </p:nvGrpSpPr>
        <p:grpSpPr>
          <a:xfrm>
            <a:off x="7422561" y="2865493"/>
            <a:ext cx="3252216" cy="3477301"/>
            <a:chOff x="5557803" y="3177293"/>
            <a:chExt cx="3317430" cy="3546525"/>
          </a:xfrm>
        </p:grpSpPr>
        <p:pic>
          <p:nvPicPr>
            <p:cNvPr id="27" name="Picture 26"/>
            <p:cNvPicPr>
              <a:picLocks noChangeAspect="1"/>
            </p:cNvPicPr>
            <p:nvPr/>
          </p:nvPicPr>
          <p:blipFill>
            <a:blip r:embed="rId3"/>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Tree>
    <p:extLst>
      <p:ext uri="{BB962C8B-B14F-4D97-AF65-F5344CB8AC3E}">
        <p14:creationId xmlns:p14="http://schemas.microsoft.com/office/powerpoint/2010/main" val="458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285647"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grpSp>
        <p:nvGrpSpPr>
          <p:cNvPr id="41" name="Group 40"/>
          <p:cNvGrpSpPr/>
          <p:nvPr/>
        </p:nvGrpSpPr>
        <p:grpSpPr>
          <a:xfrm>
            <a:off x="4611342" y="2865493"/>
            <a:ext cx="3011294" cy="3477301"/>
            <a:chOff x="2408237" y="3177293"/>
            <a:chExt cx="3071677" cy="3546525"/>
          </a:xfrm>
        </p:grpSpPr>
        <p:pic>
          <p:nvPicPr>
            <p:cNvPr id="26" name="Picture 25"/>
            <p:cNvPicPr>
              <a:picLocks noChangeAspect="1"/>
            </p:cNvPicPr>
            <p:nvPr/>
          </p:nvPicPr>
          <p:blipFill>
            <a:blip r:embed="rId4"/>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40" name="Group 39"/>
          <p:cNvGrpSpPr/>
          <p:nvPr/>
        </p:nvGrpSpPr>
        <p:grpSpPr>
          <a:xfrm>
            <a:off x="7691949" y="2865493"/>
            <a:ext cx="3252216" cy="3477301"/>
            <a:chOff x="5557803" y="3177293"/>
            <a:chExt cx="3317430" cy="3546525"/>
          </a:xfrm>
        </p:grpSpPr>
        <p:pic>
          <p:nvPicPr>
            <p:cNvPr id="27" name="Picture 26"/>
            <p:cNvPicPr>
              <a:picLocks noChangeAspect="1"/>
            </p:cNvPicPr>
            <p:nvPr/>
          </p:nvPicPr>
          <p:blipFill>
            <a:blip r:embed="rId5"/>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
        <p:nvSpPr>
          <p:cNvPr id="2" name="TextBox 1"/>
          <p:cNvSpPr txBox="1"/>
          <p:nvPr/>
        </p:nvSpPr>
        <p:spPr>
          <a:xfrm>
            <a:off x="1302321"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
        <p:nvSpPr>
          <p:cNvPr id="12" name="TextBox 11"/>
          <p:cNvSpPr txBox="1"/>
          <p:nvPr/>
        </p:nvSpPr>
        <p:spPr>
          <a:xfrm>
            <a:off x="4418055" y="1625607"/>
            <a:ext cx="3115734" cy="707886"/>
          </a:xfrm>
          <a:prstGeom prst="rect">
            <a:avLst/>
          </a:prstGeom>
          <a:noFill/>
        </p:spPr>
        <p:txBody>
          <a:bodyPr wrap="square" rtlCol="0">
            <a:spAutoFit/>
          </a:bodyPr>
          <a:lstStyle/>
          <a:p>
            <a:pPr algn="ctr"/>
            <a:r>
              <a:rPr lang="en-US" sz="4000" dirty="0" smtClean="0">
                <a:solidFill>
                  <a:srgbClr val="FFFFFF"/>
                </a:solidFill>
              </a:rPr>
              <a:t>Open</a:t>
            </a:r>
            <a:endParaRPr lang="en-US" sz="4000" dirty="0">
              <a:solidFill>
                <a:srgbClr val="FFFFFF"/>
              </a:solidFill>
            </a:endParaRPr>
          </a:p>
        </p:txBody>
      </p:sp>
      <p:sp>
        <p:nvSpPr>
          <p:cNvPr id="13" name="TextBox 12"/>
          <p:cNvSpPr txBox="1"/>
          <p:nvPr/>
        </p:nvSpPr>
        <p:spPr>
          <a:xfrm>
            <a:off x="7720055" y="1625600"/>
            <a:ext cx="3115734" cy="707886"/>
          </a:xfrm>
          <a:prstGeom prst="rect">
            <a:avLst/>
          </a:prstGeom>
          <a:noFill/>
        </p:spPr>
        <p:txBody>
          <a:bodyPr wrap="square" rtlCol="0">
            <a:spAutoFit/>
          </a:bodyPr>
          <a:lstStyle/>
          <a:p>
            <a:pPr algn="ctr"/>
            <a:r>
              <a:rPr lang="en-US" sz="4000" dirty="0" smtClean="0">
                <a:solidFill>
                  <a:srgbClr val="FFFFFF"/>
                </a:solidFill>
              </a:rPr>
              <a:t>Easy</a:t>
            </a:r>
            <a:endParaRPr lang="en-US" sz="4000" dirty="0">
              <a:solidFill>
                <a:srgbClr val="FFFFFF"/>
              </a:solidFill>
            </a:endParaRPr>
          </a:p>
        </p:txBody>
      </p:sp>
    </p:spTree>
    <p:extLst>
      <p:ext uri="{BB962C8B-B14F-4D97-AF65-F5344CB8AC3E}">
        <p14:creationId xmlns:p14="http://schemas.microsoft.com/office/powerpoint/2010/main" val="27395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10" presetClass="entr" presetSubtype="0" fill="hold" nodeType="withEffect">
                                  <p:stCondLst>
                                    <p:cond delay="7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750"/>
                                        <p:tgtEl>
                                          <p:spTgt spid="40"/>
                                        </p:tgtEl>
                                      </p:cBhvr>
                                    </p:animEffect>
                                  </p:childTnLst>
                                </p:cTn>
                              </p:par>
                              <p:par>
                                <p:cTn id="11" presetID="10" presetClass="entr" presetSubtype="0" fill="hold" nodeType="withEffect">
                                  <p:stCondLst>
                                    <p:cond delay="4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5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p:stCondLst>
                                    <p:cond delay="69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81" y="156508"/>
            <a:ext cx="11034445" cy="1826528"/>
          </a:xfrm>
        </p:spPr>
        <p:txBody>
          <a:bodyPr/>
          <a:lstStyle/>
          <a:p>
            <a:pPr algn="ctr"/>
            <a:r>
              <a:rPr lang="en-US" sz="8000" dirty="0" smtClean="0"/>
              <a:t>Microsoft and Android</a:t>
            </a:r>
            <a:endParaRPr lang="en-US" sz="8000" dirty="0"/>
          </a:p>
        </p:txBody>
      </p:sp>
      <p:pic>
        <p:nvPicPr>
          <p:cNvPr id="3" name="Picture 2"/>
          <p:cNvPicPr>
            <a:picLocks noChangeAspect="1"/>
          </p:cNvPicPr>
          <p:nvPr/>
        </p:nvPicPr>
        <p:blipFill>
          <a:blip r:embed="rId3"/>
          <a:stretch>
            <a:fillRect/>
          </a:stretch>
        </p:blipFill>
        <p:spPr>
          <a:xfrm>
            <a:off x="7185735" y="2035221"/>
            <a:ext cx="3665346" cy="4300927"/>
          </a:xfrm>
          <a:prstGeom prst="rect">
            <a:avLst/>
          </a:prstGeom>
        </p:spPr>
      </p:pic>
      <p:pic>
        <p:nvPicPr>
          <p:cNvPr id="8" name="Picture 7"/>
          <p:cNvPicPr>
            <a:picLocks noChangeAspect="1"/>
          </p:cNvPicPr>
          <p:nvPr/>
        </p:nvPicPr>
        <p:blipFill>
          <a:blip r:embed="rId4"/>
          <a:stretch>
            <a:fillRect/>
          </a:stretch>
        </p:blipFill>
        <p:spPr>
          <a:xfrm>
            <a:off x="1733624" y="2441782"/>
            <a:ext cx="3505200" cy="3492500"/>
          </a:xfrm>
          <a:prstGeom prst="rect">
            <a:avLst/>
          </a:prstGeom>
        </p:spPr>
      </p:pic>
    </p:spTree>
    <p:extLst>
      <p:ext uri="{BB962C8B-B14F-4D97-AF65-F5344CB8AC3E}">
        <p14:creationId xmlns:p14="http://schemas.microsoft.com/office/powerpoint/2010/main" val="12745372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81" y="156508"/>
            <a:ext cx="11034445" cy="2387600"/>
          </a:xfrm>
        </p:spPr>
        <p:txBody>
          <a:bodyPr/>
          <a:lstStyle/>
          <a:p>
            <a:pPr algn="ctr"/>
            <a:r>
              <a:rPr lang="en-US" sz="8000" dirty="0" smtClean="0"/>
              <a:t>Azure and Android</a:t>
            </a:r>
            <a:endParaRPr lang="en-US" sz="8000" dirty="0"/>
          </a:p>
        </p:txBody>
      </p:sp>
      <p:pic>
        <p:nvPicPr>
          <p:cNvPr id="3" name="Picture 2"/>
          <p:cNvPicPr>
            <a:picLocks noChangeAspect="1"/>
          </p:cNvPicPr>
          <p:nvPr/>
        </p:nvPicPr>
        <p:blipFill>
          <a:blip r:embed="rId3"/>
          <a:stretch>
            <a:fillRect/>
          </a:stretch>
        </p:blipFill>
        <p:spPr>
          <a:xfrm>
            <a:off x="7185735" y="2035221"/>
            <a:ext cx="3665346" cy="4300927"/>
          </a:xfrm>
          <a:prstGeom prst="rect">
            <a:avLst/>
          </a:prstGeom>
        </p:spPr>
      </p:pic>
      <p:pic>
        <p:nvPicPr>
          <p:cNvPr id="9" name="Picture 8" descr="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07" y="1424557"/>
            <a:ext cx="5812567" cy="5812567"/>
          </a:xfrm>
          <a:prstGeom prst="rect">
            <a:avLst/>
          </a:prstGeom>
        </p:spPr>
      </p:pic>
      <p:pic>
        <p:nvPicPr>
          <p:cNvPr id="13" name="Picture 12" descr="Microsoft Azur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141" y="1401546"/>
            <a:ext cx="5835875" cy="5835875"/>
          </a:xfrm>
          <a:prstGeom prst="rect">
            <a:avLst/>
          </a:prstGeom>
        </p:spPr>
      </p:pic>
    </p:spTree>
    <p:extLst>
      <p:ext uri="{BB962C8B-B14F-4D97-AF65-F5344CB8AC3E}">
        <p14:creationId xmlns:p14="http://schemas.microsoft.com/office/powerpoint/2010/main" val="1664839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WPC2014_Vision_Template" id="{6725F95B-ED7E-483B-990E-BF1D701C66CE}" vid="{D49783E1-D2BA-4B43-BCCD-EA3DF08568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26894</TotalTime>
  <Words>3632</Words>
  <Application>Microsoft Macintosh PowerPoint</Application>
  <PresentationFormat>Custom</PresentationFormat>
  <Paragraphs>472</Paragraphs>
  <Slides>34</Slides>
  <Notes>32</Notes>
  <HiddenSlides>1</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Azure Medium</vt:lpstr>
      <vt:lpstr>1_3-30410_WPC2014_Vision_Template_16x9</vt:lpstr>
      <vt:lpstr>Android and Microsoft</vt:lpstr>
      <vt:lpstr>PowerPoint Presentation</vt:lpstr>
      <vt:lpstr>PowerPoint Presentation</vt:lpstr>
      <vt:lpstr>PowerPoint Presentation</vt:lpstr>
      <vt:lpstr>PowerPoint Presentation</vt:lpstr>
      <vt:lpstr>PowerPoint Presentation</vt:lpstr>
      <vt:lpstr>PowerPoint Presentation</vt:lpstr>
      <vt:lpstr>Microsoft and Android</vt:lpstr>
      <vt:lpstr>Azure and Android</vt:lpstr>
      <vt:lpstr>Azure and Android</vt:lpstr>
      <vt:lpstr>PowerPoint Presentation</vt:lpstr>
      <vt:lpstr>Mobile Services</vt:lpstr>
      <vt:lpstr>PowerPoint Presentation</vt:lpstr>
      <vt:lpstr>PowerPoint Presentation</vt:lpstr>
      <vt:lpstr>PowerPoint Presentation</vt:lpstr>
      <vt:lpstr>PowerPoint Presentation</vt:lpstr>
      <vt:lpstr>Demo:  Mobile Services</vt:lpstr>
      <vt:lpstr>Notification Hubs</vt:lpstr>
      <vt:lpstr>PowerPoint Presentation</vt:lpstr>
      <vt:lpstr>PowerPoint Presentation</vt:lpstr>
      <vt:lpstr>Demo:  Notification Hubs</vt:lpstr>
      <vt:lpstr>Data</vt:lpstr>
      <vt:lpstr>Data Storage</vt:lpstr>
      <vt:lpstr>Services</vt:lpstr>
      <vt:lpstr>Azure Active Directory</vt:lpstr>
      <vt:lpstr>Azure AD Auth Library (ADAL)</vt:lpstr>
      <vt:lpstr>Office 365 SDK</vt:lpstr>
      <vt:lpstr>BizTalk Services Hybrid Connections</vt:lpstr>
      <vt:lpstr>Azure RemoteApp</vt:lpstr>
      <vt:lpstr>Azure Media Services</vt:lpstr>
      <vt:lpstr>Azure and Android</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439</cp:revision>
  <cp:lastPrinted>2014-03-26T17:46:13Z</cp:lastPrinted>
  <dcterms:created xsi:type="dcterms:W3CDTF">2014-03-19T23:21:38Z</dcterms:created>
  <dcterms:modified xsi:type="dcterms:W3CDTF">2015-01-16T06:05:40Z</dcterms:modified>
</cp:coreProperties>
</file>