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5.xml" ContentType="application/vnd.openxmlformats-officedocument.presentationml.notesSlide+xml"/>
  <Override PartName="/ppt/embeddings/oleObject1.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Lst>
  <p:notesMasterIdLst>
    <p:notesMasterId r:id="rId52"/>
  </p:notesMasterIdLst>
  <p:sldIdLst>
    <p:sldId id="256" r:id="rId3"/>
    <p:sldId id="580" r:id="rId4"/>
    <p:sldId id="547" r:id="rId5"/>
    <p:sldId id="548" r:id="rId6"/>
    <p:sldId id="549" r:id="rId7"/>
    <p:sldId id="551" r:id="rId8"/>
    <p:sldId id="546" r:id="rId9"/>
    <p:sldId id="552" r:id="rId10"/>
    <p:sldId id="578" r:id="rId11"/>
    <p:sldId id="554" r:id="rId12"/>
    <p:sldId id="538" r:id="rId13"/>
    <p:sldId id="527" r:id="rId14"/>
    <p:sldId id="528" r:id="rId15"/>
    <p:sldId id="529" r:id="rId16"/>
    <p:sldId id="579" r:id="rId17"/>
    <p:sldId id="530" r:id="rId18"/>
    <p:sldId id="556" r:id="rId19"/>
    <p:sldId id="557" r:id="rId20"/>
    <p:sldId id="558"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81" r:id="rId36"/>
    <p:sldId id="582" r:id="rId37"/>
    <p:sldId id="583" r:id="rId38"/>
    <p:sldId id="573" r:id="rId39"/>
    <p:sldId id="574" r:id="rId40"/>
    <p:sldId id="531" r:id="rId41"/>
    <p:sldId id="532" r:id="rId42"/>
    <p:sldId id="533" r:id="rId43"/>
    <p:sldId id="534" r:id="rId44"/>
    <p:sldId id="535" r:id="rId45"/>
    <p:sldId id="575" r:id="rId46"/>
    <p:sldId id="576" r:id="rId47"/>
    <p:sldId id="577" r:id="rId48"/>
    <p:sldId id="537" r:id="rId49"/>
    <p:sldId id="521" r:id="rId50"/>
    <p:sldId id="454" r:id="rId5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ECECD7-0F25-4642-9958-8C0B2DEDF2AF}">
          <p14:sldIdLst>
            <p14:sldId id="256"/>
            <p14:sldId id="580"/>
            <p14:sldId id="547"/>
          </p14:sldIdLst>
        </p14:section>
        <p14:section name="Accessible" id="{CB96C03F-E9EC-3D47-AEB6-3DDE2DEA5643}">
          <p14:sldIdLst>
            <p14:sldId id="548"/>
          </p14:sldIdLst>
        </p14:section>
        <p14:section name="Open" id="{C49C7BB3-AEF8-1E47-81FD-7D5ADE370535}">
          <p14:sldIdLst>
            <p14:sldId id="549"/>
            <p14:sldId id="551"/>
            <p14:sldId id="546"/>
          </p14:sldIdLst>
        </p14:section>
        <p14:section name="Easy" id="{74C40450-37EF-854F-A87C-712770A83072}">
          <p14:sldIdLst>
            <p14:sldId id="552"/>
          </p14:sldIdLst>
        </p14:section>
        <p14:section name="Azure" id="{05F5D9F5-A39D-DD47-82FE-DBF7FF20C03D}">
          <p14:sldIdLst>
            <p14:sldId id="578"/>
            <p14:sldId id="554"/>
            <p14:sldId id="538"/>
            <p14:sldId id="527"/>
            <p14:sldId id="528"/>
            <p14:sldId id="529"/>
            <p14:sldId id="579"/>
            <p14:sldId id="530"/>
            <p14:sldId id="556"/>
          </p14:sldIdLst>
        </p14:section>
        <p14:section name="VMs" id="{BD5A0105-A681-6649-BAB0-18A916E53A0B}">
          <p14:sldIdLst>
            <p14:sldId id="557"/>
            <p14:sldId id="558"/>
            <p14:sldId id="559"/>
            <p14:sldId id="560"/>
          </p14:sldIdLst>
        </p14:section>
        <p14:section name="Websites" id="{A0F13B08-195E-A142-86EF-6F7011446CF9}">
          <p14:sldIdLst>
            <p14:sldId id="561"/>
            <p14:sldId id="562"/>
            <p14:sldId id="563"/>
            <p14:sldId id="564"/>
            <p14:sldId id="565"/>
            <p14:sldId id="566"/>
            <p14:sldId id="567"/>
            <p14:sldId id="568"/>
            <p14:sldId id="569"/>
            <p14:sldId id="570"/>
            <p14:sldId id="571"/>
            <p14:sldId id="572"/>
          </p14:sldIdLst>
        </p14:section>
        <p14:section name="Cloud Services" id="{E5AECEAD-CC73-3B4D-BB64-151F72914669}">
          <p14:sldIdLst>
            <p14:sldId id="581"/>
            <p14:sldId id="582"/>
            <p14:sldId id="583"/>
          </p14:sldIdLst>
        </p14:section>
        <p14:section name="Mobile Services" id="{CF57629D-22CA-4A4E-B3F9-83A291757B4A}">
          <p14:sldIdLst>
            <p14:sldId id="573"/>
            <p14:sldId id="574"/>
            <p14:sldId id="531"/>
            <p14:sldId id="532"/>
            <p14:sldId id="533"/>
            <p14:sldId id="534"/>
            <p14:sldId id="535"/>
          </p14:sldIdLst>
        </p14:section>
        <p14:section name="Data" id="{CA0A526B-5DEE-7344-A939-DD10867C07FF}">
          <p14:sldIdLst>
            <p14:sldId id="575"/>
            <p14:sldId id="576"/>
          </p14:sldIdLst>
        </p14:section>
        <p14:section name="Services" id="{DCA47C4B-D8E8-7640-9F87-CFBA99219E5B}">
          <p14:sldIdLst>
            <p14:sldId id="577"/>
          </p14:sldIdLst>
        </p14:section>
        <p14:section name="Wrapup" id="{CD843A90-42C5-1D40-875D-3CC3D10BA5C2}">
          <p14:sldIdLst>
            <p14:sldId id="537"/>
            <p14:sldId id="521"/>
            <p14:sldId id="454"/>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8" autoAdjust="0"/>
    <p:restoredTop sz="73852" autoAdjust="0"/>
  </p:normalViewPr>
  <p:slideViewPr>
    <p:cSldViewPr snapToGrid="0">
      <p:cViewPr varScale="1">
        <p:scale>
          <a:sx n="59" d="100"/>
          <a:sy n="59" d="100"/>
        </p:scale>
        <p:origin x="-576" y="-112"/>
      </p:cViewPr>
      <p:guideLst>
        <p:guide orient="horz" pos="2160"/>
        <p:guide pos="3840"/>
      </p:guideLst>
    </p:cSldViewPr>
  </p:slideViewPr>
  <p:notesTextViewPr>
    <p:cViewPr>
      <p:scale>
        <a:sx n="3" d="2"/>
        <a:sy n="3" d="2"/>
      </p:scale>
      <p:origin x="0" y="24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a:solidFill>
          <a:srgbClr val="FFC000"/>
        </a:solidFill>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a:solidFill>
          <a:srgbClr val="00B050"/>
        </a:solidFill>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406F4984-FC10-4787-B966-9284F3C31374}">
      <dgm:prSet/>
      <dgm:spPr>
        <a:solidFill>
          <a:schemeClr val="accent3"/>
        </a:solidFill>
      </dgm:spPr>
      <dgm:t>
        <a:bodyPr/>
        <a:lstStyle/>
        <a:p>
          <a:pPr rtl="0"/>
          <a:r>
            <a:rPr lang="en-US" dirty="0" smtClean="0"/>
            <a:t>NoSQL</a:t>
          </a:r>
          <a:endParaRPr lang="en-US" dirty="0"/>
        </a:p>
      </dgm:t>
    </dgm:pt>
    <dgm:pt modelId="{3F975BDF-E6C5-4FF7-941D-22B1C67CCF5E}" type="parTrans" cxnId="{D3733545-5E00-4060-AC91-873C54B6CBFE}">
      <dgm:prSet/>
      <dgm:spPr/>
      <dgm:t>
        <a:bodyPr/>
        <a:lstStyle/>
        <a:p>
          <a:endParaRPr lang="en-US"/>
        </a:p>
      </dgm:t>
    </dgm:pt>
    <dgm:pt modelId="{D903C70D-0EED-4CB0-A037-F96A76E4220B}" type="sibTrans" cxnId="{D3733545-5E00-4060-AC91-873C54B6CBFE}">
      <dgm:prSet/>
      <dgm:spPr/>
      <dgm:t>
        <a:bodyPr/>
        <a:lstStyle/>
        <a:p>
          <a:endParaRPr lang="en-US"/>
        </a:p>
      </dgm:t>
    </dgm:pt>
    <dgm:pt modelId="{EE04E910-B718-41E3-981F-4497DB1B9065}">
      <dgm:prSet/>
      <dgm:spPr/>
      <dgm:t>
        <a:bodyPr/>
        <a:lstStyle/>
        <a:p>
          <a:pPr rtl="0"/>
          <a:r>
            <a:rPr lang="en-US" dirty="0" smtClean="0"/>
            <a:t>Blobs</a:t>
          </a:r>
          <a:endParaRPr lang="en-US" dirty="0"/>
        </a:p>
      </dgm:t>
    </dgm:pt>
    <dgm:pt modelId="{31407110-DF65-4B9B-B7A2-BAE86FB77B68}" type="parTrans" cxnId="{883833EF-0D1A-4B8D-8E58-0F9245186DA6}">
      <dgm:prSet/>
      <dgm:spPr/>
      <dgm:t>
        <a:bodyPr/>
        <a:lstStyle/>
        <a:p>
          <a:endParaRPr lang="en-US"/>
        </a:p>
      </dgm:t>
    </dgm:pt>
    <dgm:pt modelId="{6B02695B-3EBB-40B6-A59E-64EE79F93842}" type="sibTrans" cxnId="{883833EF-0D1A-4B8D-8E58-0F9245186DA6}">
      <dgm:prSet/>
      <dgm:spPr/>
      <dgm:t>
        <a:bodyPr/>
        <a:lstStyle/>
        <a:p>
          <a:endParaRPr lang="en-US"/>
        </a:p>
      </dgm:t>
    </dgm:pt>
    <dgm:pt modelId="{DA5427AB-9FDE-421B-AE3A-29752E2815AA}">
      <dgm:prSet/>
      <dgm:spPr>
        <a:solidFill>
          <a:srgbClr val="00B0F0"/>
        </a:solidFill>
      </dgm:spPr>
      <dgm:t>
        <a:bodyPr/>
        <a:lstStyle/>
        <a:p>
          <a:pPr rtl="0"/>
          <a:r>
            <a:rPr lang="en-US" dirty="0" smtClean="0"/>
            <a:t>Files</a:t>
          </a:r>
          <a:endParaRPr lang="en-US" dirty="0"/>
        </a:p>
      </dgm:t>
    </dgm:pt>
    <dgm:pt modelId="{20F29CD3-019D-480C-9159-E8BC9EB1AFEA}" type="parTrans" cxnId="{2C8B9B1D-1D0D-4E07-8B9D-46B7091EE948}">
      <dgm:prSet/>
      <dgm:spPr/>
      <dgm:t>
        <a:bodyPr/>
        <a:lstStyle/>
        <a:p>
          <a:endParaRPr lang="en-US"/>
        </a:p>
      </dgm:t>
    </dgm:pt>
    <dgm:pt modelId="{75C51E17-7A96-42B3-926B-B7744ACA8F7B}" type="sibTrans" cxnId="{2C8B9B1D-1D0D-4E07-8B9D-46B7091EE948}">
      <dgm:prSet/>
      <dgm:spPr/>
      <dgm:t>
        <a:bodyPr/>
        <a:lstStyle/>
        <a:p>
          <a:endParaRPr lang="en-US"/>
        </a:p>
      </dgm:t>
    </dgm:pt>
    <dgm:pt modelId="{DB546BCF-1362-4A4F-929E-4AEDE42A9DA0}">
      <dgm:prSet/>
      <dgm:spPr>
        <a:solidFill>
          <a:srgbClr val="FFC000"/>
        </a:solidFill>
      </dgm:spPr>
      <dgm:t>
        <a:bodyPr/>
        <a:lstStyle/>
        <a:p>
          <a:pPr rtl="0"/>
          <a:r>
            <a:rPr lang="en-US" dirty="0" err="1" smtClean="0"/>
            <a:t>MongoDB</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Queues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305BEE9-96E7-4D38-B9B2-E40B0F514BFD}">
      <dgm:prSet/>
      <dgm:spPr>
        <a:solidFill>
          <a:schemeClr val="tx1"/>
        </a:solidFill>
      </dgm:spPr>
      <dgm:t>
        <a:bodyPr/>
        <a:lstStyle/>
        <a:p>
          <a:pPr rtl="0"/>
          <a:r>
            <a:rPr lang="en-US" dirty="0" err="1" smtClean="0"/>
            <a:t>DocumentDB</a:t>
          </a:r>
          <a:endParaRPr lang="en-US" dirty="0"/>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8">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8">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97237022-73FC-449F-89C2-53EE5B01A9C2}" type="pres">
      <dgm:prSet presAssocID="{406F4984-FC10-4787-B966-9284F3C31374}" presName="node" presStyleLbl="node1" presStyleIdx="2" presStyleCnt="8">
        <dgm:presLayoutVars>
          <dgm:bulletEnabled val="1"/>
        </dgm:presLayoutVars>
      </dgm:prSet>
      <dgm:spPr/>
      <dgm:t>
        <a:bodyPr/>
        <a:lstStyle/>
        <a:p>
          <a:endParaRPr lang="en-US"/>
        </a:p>
      </dgm:t>
    </dgm:pt>
    <dgm:pt modelId="{915E3883-8312-4418-86F6-41CCC392C83A}" type="pres">
      <dgm:prSet presAssocID="{D903C70D-0EED-4CB0-A037-F96A76E4220B}" presName="sibTrans" presStyleCnt="0"/>
      <dgm:spPr/>
    </dgm:pt>
    <dgm:pt modelId="{3CD72782-970E-4CB6-8963-650DF0D8BBBC}" type="pres">
      <dgm:prSet presAssocID="{EE04E910-B718-41E3-981F-4497DB1B9065}" presName="node" presStyleLbl="node1" presStyleIdx="3" presStyleCnt="8">
        <dgm:presLayoutVars>
          <dgm:bulletEnabled val="1"/>
        </dgm:presLayoutVars>
      </dgm:prSet>
      <dgm:spPr/>
      <dgm:t>
        <a:bodyPr/>
        <a:lstStyle/>
        <a:p>
          <a:endParaRPr lang="en-US"/>
        </a:p>
      </dgm:t>
    </dgm:pt>
    <dgm:pt modelId="{B03630BE-DEDE-4E47-AC9D-BB07A95199D7}" type="pres">
      <dgm:prSet presAssocID="{6B02695B-3EBB-40B6-A59E-64EE79F93842}" presName="sibTrans" presStyleCnt="0"/>
      <dgm:spPr/>
    </dgm:pt>
    <dgm:pt modelId="{50AAB65B-8B00-4327-ABCC-127D8E5D1F77}" type="pres">
      <dgm:prSet presAssocID="{DA5427AB-9FDE-421B-AE3A-29752E2815AA}" presName="node" presStyleLbl="node1" presStyleIdx="4" presStyleCnt="8">
        <dgm:presLayoutVars>
          <dgm:bulletEnabled val="1"/>
        </dgm:presLayoutVars>
      </dgm:prSet>
      <dgm:spPr/>
      <dgm:t>
        <a:bodyPr/>
        <a:lstStyle/>
        <a:p>
          <a:endParaRPr lang="en-US"/>
        </a:p>
      </dgm:t>
    </dgm:pt>
    <dgm:pt modelId="{6CDB98E7-FFE9-433F-BD52-8E5852223671}" type="pres">
      <dgm:prSet presAssocID="{75C51E17-7A96-42B3-926B-B7744ACA8F7B}" presName="sibTrans" presStyleCnt="0"/>
      <dgm:spPr/>
    </dgm:pt>
    <dgm:pt modelId="{E0980EF2-B319-4BA5-B75F-359B4A7D053B}" type="pres">
      <dgm:prSet presAssocID="{580EFD37-C613-4988-B0E8-5C5EE01E7728}" presName="node" presStyleLbl="node1" presStyleIdx="5" presStyleCnt="8">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1DCB6CE-4246-4C7F-A1D3-5BECFE73CC9C}" type="pres">
      <dgm:prSet presAssocID="{DB546BCF-1362-4A4F-929E-4AEDE42A9DA0}" presName="node" presStyleLbl="node1" presStyleIdx="6" presStyleCnt="8">
        <dgm:presLayoutVars>
          <dgm:bulletEnabled val="1"/>
        </dgm:presLayoutVars>
      </dgm:prSet>
      <dgm:spPr/>
      <dgm:t>
        <a:bodyPr/>
        <a:lstStyle/>
        <a:p>
          <a:endParaRPr lang="sv-SE"/>
        </a:p>
      </dgm:t>
    </dgm:pt>
    <dgm:pt modelId="{5000773A-681A-4E36-83F1-4B4F8620B800}" type="pres">
      <dgm:prSet presAssocID="{C2FEA942-5227-43E3-A4F9-C754AC1B3569}" presName="sibTrans" presStyleCnt="0"/>
      <dgm:spPr/>
    </dgm:pt>
    <dgm:pt modelId="{D103E3C0-707E-4981-B759-BBF58D011072}" type="pres">
      <dgm:prSet presAssocID="{B305BEE9-96E7-4D38-B9B2-E40B0F514BFD}" presName="node" presStyleLbl="node1" presStyleIdx="7" presStyleCnt="8">
        <dgm:presLayoutVars>
          <dgm:bulletEnabled val="1"/>
        </dgm:presLayoutVars>
      </dgm:prSet>
      <dgm:spPr/>
      <dgm:t>
        <a:bodyPr/>
        <a:lstStyle/>
        <a:p>
          <a:endParaRPr lang="sv-SE"/>
        </a:p>
      </dgm:t>
    </dgm:pt>
  </dgm:ptLst>
  <dgm:cxnLst>
    <dgm:cxn modelId="{35E455F3-9AB8-CC49-B91F-7424F1CD334F}" type="presOf" srcId="{580EFD37-C613-4988-B0E8-5C5EE01E7728}" destId="{E0980EF2-B319-4BA5-B75F-359B4A7D053B}" srcOrd="0" destOrd="0" presId="urn:microsoft.com/office/officeart/2005/8/layout/default"/>
    <dgm:cxn modelId="{883833EF-0D1A-4B8D-8E58-0F9245186DA6}" srcId="{FAB1662F-7421-4F7B-A5C0-57390BFE5777}" destId="{EE04E910-B718-41E3-981F-4497DB1B9065}" srcOrd="3" destOrd="0" parTransId="{31407110-DF65-4B9B-B7A2-BAE86FB77B68}" sibTransId="{6B02695B-3EBB-40B6-A59E-64EE79F93842}"/>
    <dgm:cxn modelId="{2C8B9B1D-1D0D-4E07-8B9D-46B7091EE948}" srcId="{FAB1662F-7421-4F7B-A5C0-57390BFE5777}" destId="{DA5427AB-9FDE-421B-AE3A-29752E2815AA}" srcOrd="4" destOrd="0" parTransId="{20F29CD3-019D-480C-9159-E8BC9EB1AFEA}" sibTransId="{75C51E17-7A96-42B3-926B-B7744ACA8F7B}"/>
    <dgm:cxn modelId="{F20FD0C4-A869-7F4B-A09A-DDB89EE6A971}" type="presOf" srcId="{FAB1662F-7421-4F7B-A5C0-57390BFE5777}" destId="{2AFE754E-A9BE-43F0-99CC-FD0E25860E09}"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680BBC40-E110-B445-BADD-A855B952794C}" type="presOf" srcId="{B305BEE9-96E7-4D38-B9B2-E40B0F514BFD}" destId="{D103E3C0-707E-4981-B759-BBF58D011072}" srcOrd="0" destOrd="0" presId="urn:microsoft.com/office/officeart/2005/8/layout/default"/>
    <dgm:cxn modelId="{3F2775AD-E5B5-4B3B-9AB5-06151CEE193B}" srcId="{FAB1662F-7421-4F7B-A5C0-57390BFE5777}" destId="{B305BEE9-96E7-4D38-B9B2-E40B0F514BFD}" srcOrd="7" destOrd="0" parTransId="{F20EB76F-D5B3-421C-BA9D-2033FC3056A5}" sibTransId="{41BBECFD-9737-4437-B95D-59D5F11DCB2A}"/>
    <dgm:cxn modelId="{2D456736-8275-4E97-BA87-2CBFACB8FF7B}" srcId="{FAB1662F-7421-4F7B-A5C0-57390BFE5777}" destId="{DB546BCF-1362-4A4F-929E-4AEDE42A9DA0}" srcOrd="6" destOrd="0" parTransId="{D1B776D1-5204-4198-B719-950ABDCDF8DD}" sibTransId="{C2FEA942-5227-43E3-A4F9-C754AC1B3569}"/>
    <dgm:cxn modelId="{D3733545-5E00-4060-AC91-873C54B6CBFE}" srcId="{FAB1662F-7421-4F7B-A5C0-57390BFE5777}" destId="{406F4984-FC10-4787-B966-9284F3C31374}" srcOrd="2" destOrd="0" parTransId="{3F975BDF-E6C5-4FF7-941D-22B1C67CCF5E}" sibTransId="{D903C70D-0EED-4CB0-A037-F96A76E4220B}"/>
    <dgm:cxn modelId="{53D57447-053A-3644-B242-14839DCF2C1A}" type="presOf" srcId="{DA5427AB-9FDE-421B-AE3A-29752E2815AA}" destId="{50AAB65B-8B00-4327-ABCC-127D8E5D1F77}"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147890D7-7390-7840-866E-8917621EDA85}" type="presOf" srcId="{DB546BCF-1362-4A4F-929E-4AEDE42A9DA0}" destId="{21DCB6CE-4246-4C7F-A1D3-5BECFE73CC9C}" srcOrd="0" destOrd="0" presId="urn:microsoft.com/office/officeart/2005/8/layout/default"/>
    <dgm:cxn modelId="{CB5792E2-2C9E-CD4D-826C-2CD979EC8300}" type="presOf" srcId="{406F4984-FC10-4787-B966-9284F3C31374}" destId="{97237022-73FC-449F-89C2-53EE5B01A9C2}" srcOrd="0" destOrd="0" presId="urn:microsoft.com/office/officeart/2005/8/layout/default"/>
    <dgm:cxn modelId="{581696DE-AC88-B445-89BE-493ADB68FFE2}" type="presOf" srcId="{74B70E5F-85FA-42B8-A7FE-FD42B697C579}" destId="{AD9EF522-A474-43A3-8895-E1B5C946DABC}" srcOrd="0" destOrd="0" presId="urn:microsoft.com/office/officeart/2005/8/layout/default"/>
    <dgm:cxn modelId="{4AED6CF3-62D9-6A45-A71F-61DB6FB15EEE}" type="presOf" srcId="{EE04E910-B718-41E3-981F-4497DB1B9065}" destId="{3CD72782-970E-4CB6-8963-650DF0D8BBBC}" srcOrd="0" destOrd="0" presId="urn:microsoft.com/office/officeart/2005/8/layout/default"/>
    <dgm:cxn modelId="{105FA87B-71BE-449B-9935-8CFA626CC7DF}" srcId="{FAB1662F-7421-4F7B-A5C0-57390BFE5777}" destId="{580EFD37-C613-4988-B0E8-5C5EE01E7728}" srcOrd="5" destOrd="0" parTransId="{1E53C8EA-6CB3-40D9-A734-253563C83020}" sibTransId="{7AE1ED33-5BDF-4D1B-BB6D-176C9253D8D8}"/>
    <dgm:cxn modelId="{A3D56D99-73ED-D445-84C8-2291A69170EC}" type="presOf" srcId="{F5192B22-188D-4905-865D-FB0F06FA51E5}" destId="{F626D2C1-E362-4EE4-A84D-3ECF9A9E587C}" srcOrd="0" destOrd="0" presId="urn:microsoft.com/office/officeart/2005/8/layout/default"/>
    <dgm:cxn modelId="{A6DAAF50-443B-7248-B27D-E46D5AF6B379}" type="presParOf" srcId="{2AFE754E-A9BE-43F0-99CC-FD0E25860E09}" destId="{AD9EF522-A474-43A3-8895-E1B5C946DABC}" srcOrd="0" destOrd="0" presId="urn:microsoft.com/office/officeart/2005/8/layout/default"/>
    <dgm:cxn modelId="{87181823-C4E7-7941-89DB-66BA668EAB02}" type="presParOf" srcId="{2AFE754E-A9BE-43F0-99CC-FD0E25860E09}" destId="{0337DDA8-12A4-4D35-A6BA-A52F916C71F9}" srcOrd="1" destOrd="0" presId="urn:microsoft.com/office/officeart/2005/8/layout/default"/>
    <dgm:cxn modelId="{44382A8A-085A-0642-B486-7B3D46104E62}" type="presParOf" srcId="{2AFE754E-A9BE-43F0-99CC-FD0E25860E09}" destId="{F626D2C1-E362-4EE4-A84D-3ECF9A9E587C}" srcOrd="2" destOrd="0" presId="urn:microsoft.com/office/officeart/2005/8/layout/default"/>
    <dgm:cxn modelId="{379019A5-ECD6-BB49-83A3-9CCD82B45611}" type="presParOf" srcId="{2AFE754E-A9BE-43F0-99CC-FD0E25860E09}" destId="{B0E36A32-ED2F-4B07-A82C-07B5A09FFFAF}" srcOrd="3" destOrd="0" presId="urn:microsoft.com/office/officeart/2005/8/layout/default"/>
    <dgm:cxn modelId="{F859745E-3DDE-5E43-B433-7FC06C29DFEB}" type="presParOf" srcId="{2AFE754E-A9BE-43F0-99CC-FD0E25860E09}" destId="{97237022-73FC-449F-89C2-53EE5B01A9C2}" srcOrd="4" destOrd="0" presId="urn:microsoft.com/office/officeart/2005/8/layout/default"/>
    <dgm:cxn modelId="{C490809A-EB80-2247-B5D0-1B83315B0BB9}" type="presParOf" srcId="{2AFE754E-A9BE-43F0-99CC-FD0E25860E09}" destId="{915E3883-8312-4418-86F6-41CCC392C83A}" srcOrd="5" destOrd="0" presId="urn:microsoft.com/office/officeart/2005/8/layout/default"/>
    <dgm:cxn modelId="{11371082-302F-E14B-9B51-152E77CD6B37}" type="presParOf" srcId="{2AFE754E-A9BE-43F0-99CC-FD0E25860E09}" destId="{3CD72782-970E-4CB6-8963-650DF0D8BBBC}" srcOrd="6" destOrd="0" presId="urn:microsoft.com/office/officeart/2005/8/layout/default"/>
    <dgm:cxn modelId="{FA405273-84A3-9D4C-8836-4FEDBDE5DAAB}" type="presParOf" srcId="{2AFE754E-A9BE-43F0-99CC-FD0E25860E09}" destId="{B03630BE-DEDE-4E47-AC9D-BB07A95199D7}" srcOrd="7" destOrd="0" presId="urn:microsoft.com/office/officeart/2005/8/layout/default"/>
    <dgm:cxn modelId="{C1F1CA95-56E9-D548-94F2-D4B9DF5907B5}" type="presParOf" srcId="{2AFE754E-A9BE-43F0-99CC-FD0E25860E09}" destId="{50AAB65B-8B00-4327-ABCC-127D8E5D1F77}" srcOrd="8" destOrd="0" presId="urn:microsoft.com/office/officeart/2005/8/layout/default"/>
    <dgm:cxn modelId="{1B6E2244-0B64-E94E-8EF4-693315A90EB5}" type="presParOf" srcId="{2AFE754E-A9BE-43F0-99CC-FD0E25860E09}" destId="{6CDB98E7-FFE9-433F-BD52-8E5852223671}" srcOrd="9" destOrd="0" presId="urn:microsoft.com/office/officeart/2005/8/layout/default"/>
    <dgm:cxn modelId="{06448541-2EA1-EE4B-8779-396F39750988}" type="presParOf" srcId="{2AFE754E-A9BE-43F0-99CC-FD0E25860E09}" destId="{E0980EF2-B319-4BA5-B75F-359B4A7D053B}" srcOrd="10" destOrd="0" presId="urn:microsoft.com/office/officeart/2005/8/layout/default"/>
    <dgm:cxn modelId="{CAB426A4-4320-5449-B2D9-94358132C9B0}" type="presParOf" srcId="{2AFE754E-A9BE-43F0-99CC-FD0E25860E09}" destId="{C7A769F2-CA1B-4FA4-BEAF-44CE4DDF200C}" srcOrd="11" destOrd="0" presId="urn:microsoft.com/office/officeart/2005/8/layout/default"/>
    <dgm:cxn modelId="{8CECB2C0-AAC9-8748-80EB-73D803825B42}" type="presParOf" srcId="{2AFE754E-A9BE-43F0-99CC-FD0E25860E09}" destId="{21DCB6CE-4246-4C7F-A1D3-5BECFE73CC9C}" srcOrd="12" destOrd="0" presId="urn:microsoft.com/office/officeart/2005/8/layout/default"/>
    <dgm:cxn modelId="{C282CE0C-6927-DE4B-8EC8-8E5424AE6B81}" type="presParOf" srcId="{2AFE754E-A9BE-43F0-99CC-FD0E25860E09}" destId="{5000773A-681A-4E36-83F1-4B4F8620B800}" srcOrd="13" destOrd="0" presId="urn:microsoft.com/office/officeart/2005/8/layout/default"/>
    <dgm:cxn modelId="{048A053E-10DC-4044-987A-9A80C661185D}" type="presParOf" srcId="{2AFE754E-A9BE-43F0-99CC-FD0E25860E09}" destId="{D103E3C0-707E-4981-B759-BBF58D011072}"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3215" y="789418"/>
          <a:ext cx="2550567" cy="1530340"/>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SQL Database</a:t>
          </a:r>
          <a:endParaRPr lang="en-US" sz="3000" kern="1200"/>
        </a:p>
      </dsp:txBody>
      <dsp:txXfrm>
        <a:off x="3215" y="789418"/>
        <a:ext cx="2550567" cy="1530340"/>
      </dsp:txXfrm>
    </dsp:sp>
    <dsp:sp modelId="{F626D2C1-E362-4EE4-A84D-3ECF9A9E587C}">
      <dsp:nvSpPr>
        <dsp:cNvPr id="0" name=""/>
        <dsp:cNvSpPr/>
      </dsp:nvSpPr>
      <dsp:spPr>
        <a:xfrm>
          <a:off x="2808838" y="789418"/>
          <a:ext cx="2550567" cy="153034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SQL on </a:t>
          </a:r>
          <a:r>
            <a:rPr lang="en-US" sz="3000" kern="1200" dirty="0" err="1" smtClean="0"/>
            <a:t>IaaS</a:t>
          </a:r>
          <a:endParaRPr lang="en-US" sz="3000" kern="1200" dirty="0"/>
        </a:p>
      </dsp:txBody>
      <dsp:txXfrm>
        <a:off x="2808838" y="789418"/>
        <a:ext cx="2550567" cy="1530340"/>
      </dsp:txXfrm>
    </dsp:sp>
    <dsp:sp modelId="{97237022-73FC-449F-89C2-53EE5B01A9C2}">
      <dsp:nvSpPr>
        <dsp:cNvPr id="0" name=""/>
        <dsp:cNvSpPr/>
      </dsp:nvSpPr>
      <dsp:spPr>
        <a:xfrm>
          <a:off x="5614462" y="789418"/>
          <a:ext cx="2550567" cy="1530340"/>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NoSQL</a:t>
          </a:r>
          <a:endParaRPr lang="en-US" sz="3000" kern="1200" dirty="0"/>
        </a:p>
      </dsp:txBody>
      <dsp:txXfrm>
        <a:off x="5614462" y="789418"/>
        <a:ext cx="2550567" cy="1530340"/>
      </dsp:txXfrm>
    </dsp:sp>
    <dsp:sp modelId="{3CD72782-970E-4CB6-8963-650DF0D8BBBC}">
      <dsp:nvSpPr>
        <dsp:cNvPr id="0" name=""/>
        <dsp:cNvSpPr/>
      </dsp:nvSpPr>
      <dsp:spPr>
        <a:xfrm>
          <a:off x="8420086" y="789418"/>
          <a:ext cx="2550567" cy="15303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Blobs</a:t>
          </a:r>
          <a:endParaRPr lang="en-US" sz="3000" kern="1200" dirty="0"/>
        </a:p>
      </dsp:txBody>
      <dsp:txXfrm>
        <a:off x="8420086" y="789418"/>
        <a:ext cx="2550567" cy="1530340"/>
      </dsp:txXfrm>
    </dsp:sp>
    <dsp:sp modelId="{50AAB65B-8B00-4327-ABCC-127D8E5D1F77}">
      <dsp:nvSpPr>
        <dsp:cNvPr id="0" name=""/>
        <dsp:cNvSpPr/>
      </dsp:nvSpPr>
      <dsp:spPr>
        <a:xfrm>
          <a:off x="3215" y="2574815"/>
          <a:ext cx="2550567" cy="1530340"/>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Files</a:t>
          </a:r>
          <a:endParaRPr lang="en-US" sz="3000" kern="1200" dirty="0"/>
        </a:p>
      </dsp:txBody>
      <dsp:txXfrm>
        <a:off x="3215" y="2574815"/>
        <a:ext cx="2550567" cy="1530340"/>
      </dsp:txXfrm>
    </dsp:sp>
    <dsp:sp modelId="{E0980EF2-B319-4BA5-B75F-359B4A7D053B}">
      <dsp:nvSpPr>
        <dsp:cNvPr id="0" name=""/>
        <dsp:cNvSpPr/>
      </dsp:nvSpPr>
      <dsp:spPr>
        <a:xfrm>
          <a:off x="2808838" y="2574815"/>
          <a:ext cx="2550567" cy="15303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Queues</a:t>
          </a:r>
          <a:endParaRPr lang="en-US" sz="3000" kern="1200" dirty="0"/>
        </a:p>
      </dsp:txBody>
      <dsp:txXfrm>
        <a:off x="2808838" y="2574815"/>
        <a:ext cx="2550567" cy="1530340"/>
      </dsp:txXfrm>
    </dsp:sp>
    <dsp:sp modelId="{21DCB6CE-4246-4C7F-A1D3-5BECFE73CC9C}">
      <dsp:nvSpPr>
        <dsp:cNvPr id="0" name=""/>
        <dsp:cNvSpPr/>
      </dsp:nvSpPr>
      <dsp:spPr>
        <a:xfrm>
          <a:off x="5614462" y="2574815"/>
          <a:ext cx="2550567" cy="1530340"/>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err="1" smtClean="0"/>
            <a:t>MongoDB</a:t>
          </a:r>
          <a:endParaRPr lang="en-US" sz="3000" kern="1200" dirty="0"/>
        </a:p>
      </dsp:txBody>
      <dsp:txXfrm>
        <a:off x="5614462" y="2574815"/>
        <a:ext cx="2550567" cy="1530340"/>
      </dsp:txXfrm>
    </dsp:sp>
    <dsp:sp modelId="{D103E3C0-707E-4981-B759-BBF58D011072}">
      <dsp:nvSpPr>
        <dsp:cNvPr id="0" name=""/>
        <dsp:cNvSpPr/>
      </dsp:nvSpPr>
      <dsp:spPr>
        <a:xfrm>
          <a:off x="8420086" y="2574815"/>
          <a:ext cx="2550567" cy="1530340"/>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err="1" smtClean="0"/>
            <a:t>DocumentDB</a:t>
          </a:r>
          <a:endParaRPr lang="en-US" sz="3000" kern="1200" dirty="0"/>
        </a:p>
      </dsp:txBody>
      <dsp:txXfrm>
        <a:off x="8420086" y="2574815"/>
        <a:ext cx="2550567" cy="15303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12/16/14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Review agenda for the day.</a:t>
            </a:r>
          </a:p>
          <a:p>
            <a:pPr rtl="0"/>
            <a:r>
              <a:rPr lang="en-US" sz="1200" b="1" dirty="0" smtClean="0">
                <a:effectLst/>
                <a:latin typeface="Segoe UI" panose="020B0502040204020203" pitchFamily="34" charset="0"/>
              </a:rPr>
              <a:t>Speaking Points:</a:t>
            </a:r>
          </a:p>
          <a:p>
            <a:pPr marL="171450" indent="-171450">
              <a:buFontTx/>
              <a:buChar char="•"/>
            </a:pPr>
            <a:r>
              <a:rPr lang="en-US" dirty="0" smtClean="0"/>
              <a:t>Today we’re going to go through</a:t>
            </a:r>
            <a:r>
              <a:rPr lang="en-US" baseline="0" dirty="0" smtClean="0"/>
              <a:t> 4 presentations</a:t>
            </a:r>
          </a:p>
          <a:p>
            <a:pPr marL="171450" indent="-171450">
              <a:buFontTx/>
              <a:buChar char="•"/>
            </a:pPr>
            <a:r>
              <a:rPr lang="en-US" baseline="0" dirty="0" smtClean="0"/>
              <a:t>We’ll start by talking about the new Microsoft and the Azure platform</a:t>
            </a:r>
          </a:p>
          <a:p>
            <a:pPr marL="171450" indent="-171450">
              <a:buFontTx/>
              <a:buChar char="•"/>
            </a:pPr>
            <a:r>
              <a:rPr lang="en-US" baseline="0" dirty="0" smtClean="0"/>
              <a:t>We’ll then focus on the two primary offerings that Azure has for Android</a:t>
            </a:r>
          </a:p>
          <a:p>
            <a:pPr marL="171450" indent="-171450">
              <a:buFontTx/>
              <a:buChar char="•"/>
            </a:pPr>
            <a:r>
              <a:rPr lang="en-US" baseline="0" dirty="0" smtClean="0"/>
              <a:t>We’ll follow that up with a talk through some additional services that Azure and Microsoft offer</a:t>
            </a:r>
          </a:p>
          <a:p>
            <a:pPr marL="171450" indent="-171450">
              <a:buFontTx/>
              <a:buChar char="•"/>
            </a:pPr>
            <a:r>
              <a:rPr lang="en-US" baseline="0" dirty="0" smtClean="0"/>
              <a:t>Finally we’ll end with a wrap-up with details on how you can proceed</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66636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Azure</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For the rest of this session we’ll talk about Azure</a:t>
            </a:r>
          </a:p>
          <a:p>
            <a:pPr marL="171450" indent="-171450" rtl="0">
              <a:buFontTx/>
              <a:buChar char="•"/>
            </a:pPr>
            <a:r>
              <a:rPr lang="en-US" sz="1200" b="0" baseline="0" dirty="0" smtClean="0">
                <a:effectLst/>
                <a:latin typeface="Segoe UI" panose="020B0502040204020203" pitchFamily="34" charset="0"/>
              </a:rPr>
              <a:t>We’re going to go through a high level overview of Azure</a:t>
            </a:r>
          </a:p>
          <a:p>
            <a:pPr marL="171450" indent="-171450" rtl="0">
              <a:buFontTx/>
              <a:buChar char="•"/>
            </a:pPr>
            <a:r>
              <a:rPr lang="en-US" sz="1200" b="0" baseline="0" dirty="0" smtClean="0">
                <a:effectLst/>
                <a:latin typeface="Segoe UI" panose="020B0502040204020203" pitchFamily="34" charset="0"/>
              </a:rPr>
              <a:t>We’ll talk about most of the features of Azure, even though they won’t all tie directly into Android</a:t>
            </a:r>
          </a:p>
          <a:p>
            <a:pPr marL="171450" indent="-171450" rtl="0">
              <a:buFontTx/>
              <a:buChar char="•"/>
            </a:pPr>
            <a:r>
              <a:rPr lang="en-US" sz="1200" b="0" baseline="0" dirty="0" smtClean="0">
                <a:effectLst/>
                <a:latin typeface="Segoe UI" panose="020B0502040204020203" pitchFamily="34" charset="0"/>
              </a:rPr>
              <a:t>It’s important to understand the basics when it comes to Azure so you know what’s available to you</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4221180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hosting models</a:t>
            </a:r>
            <a:r>
              <a:rPr lang="en-US" sz="1200" b="0" baseline="0" dirty="0" smtClean="0">
                <a:effectLst/>
                <a:latin typeface="Segoe UI" panose="020B0502040204020203" pitchFamily="34" charset="0"/>
              </a:rPr>
              <a:t> from on-premises to </a:t>
            </a:r>
            <a:r>
              <a:rPr lang="en-US" sz="1200" b="0" baseline="0" dirty="0" err="1" smtClean="0">
                <a:effectLst/>
                <a:latin typeface="Segoe UI" panose="020B0502040204020203" pitchFamily="34" charset="0"/>
              </a:rPr>
              <a:t>SaaS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First</a:t>
            </a:r>
            <a:r>
              <a:rPr lang="en-US" sz="1200" b="0" baseline="0" dirty="0" smtClean="0">
                <a:effectLst/>
                <a:latin typeface="Segoe UI" panose="020B0502040204020203" pitchFamily="34" charset="0"/>
              </a:rPr>
              <a:t> we’ll go over a bit of terminology and architecture</a:t>
            </a:r>
          </a:p>
          <a:p>
            <a:pPr marL="171450" indent="-171450" rtl="0">
              <a:buFontTx/>
              <a:buChar char="•"/>
            </a:pPr>
            <a:r>
              <a:rPr lang="en-US" sz="1200" b="0" baseline="0" dirty="0" smtClean="0">
                <a:effectLst/>
                <a:latin typeface="Segoe UI" panose="020B0502040204020203" pitchFamily="34" charset="0"/>
              </a:rPr>
              <a:t>To the far left we have the traditional on-premises approach.</a:t>
            </a:r>
          </a:p>
          <a:p>
            <a:pPr marL="171450" indent="-171450" rtl="0">
              <a:buFontTx/>
              <a:buChar char="•"/>
            </a:pPr>
            <a:r>
              <a:rPr lang="en-US" sz="1200" b="0" baseline="0" dirty="0" smtClean="0">
                <a:effectLst/>
                <a:latin typeface="Segoe UI" panose="020B0502040204020203" pitchFamily="34" charset="0"/>
              </a:rPr>
              <a:t>This is when you have your own </a:t>
            </a:r>
            <a:r>
              <a:rPr lang="en-US" sz="1200" b="0" baseline="0" dirty="0" err="1" smtClean="0">
                <a:effectLst/>
                <a:latin typeface="Segoe UI" panose="020B0502040204020203" pitchFamily="34" charset="0"/>
              </a:rPr>
              <a:t>DataCenter</a:t>
            </a:r>
            <a:r>
              <a:rPr lang="en-US" sz="1200" b="0" baseline="0" dirty="0" smtClean="0">
                <a:effectLst/>
                <a:latin typeface="Segoe UI" panose="020B0502040204020203" pitchFamily="34" charset="0"/>
              </a:rPr>
              <a:t> and you run everything from the floor up.</a:t>
            </a:r>
          </a:p>
          <a:p>
            <a:pPr marL="171450" indent="-171450" rtl="0">
              <a:buFontTx/>
              <a:buChar char="•"/>
            </a:pPr>
            <a:r>
              <a:rPr lang="en-US" sz="1200" b="0" baseline="0" dirty="0" smtClean="0">
                <a:effectLst/>
                <a:latin typeface="Segoe UI" panose="020B0502040204020203" pitchFamily="34" charset="0"/>
              </a:rPr>
              <a:t>Next is Infrastructure-as-a-Service, where the hardware infrastructure and virtualization is taken care of.</a:t>
            </a:r>
          </a:p>
          <a:p>
            <a:pPr marL="171450" indent="-171450" rtl="0">
              <a:buFontTx/>
              <a:buChar char="•"/>
            </a:pPr>
            <a:r>
              <a:rPr lang="en-US" sz="1200" b="0" baseline="0" dirty="0" smtClean="0">
                <a:effectLst/>
                <a:latin typeface="Segoe UI" panose="020B0502040204020203" pitchFamily="34" charset="0"/>
              </a:rPr>
              <a:t>This is what you think of as Virtual Machines.  This is the most popular form of cloud usage right now.</a:t>
            </a:r>
          </a:p>
          <a:p>
            <a:pPr marL="171450" indent="-171450" rtl="0">
              <a:buFontTx/>
              <a:buChar char="•"/>
            </a:pPr>
            <a:r>
              <a:rPr lang="en-US" sz="1200" b="0" baseline="0" dirty="0" smtClean="0">
                <a:effectLst/>
                <a:latin typeface="Segoe UI" panose="020B0502040204020203" pitchFamily="34" charset="0"/>
              </a:rPr>
              <a:t>Next is Platform-as-a-Service.  This is an abstraction on top of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where the OS, middleware, and runtime are handled for you so you’re only responsible for the app code and data.</a:t>
            </a:r>
          </a:p>
          <a:p>
            <a:pPr marL="171450" indent="-171450" rtl="0">
              <a:buFontTx/>
              <a:buChar char="•"/>
            </a:pPr>
            <a:r>
              <a:rPr lang="en-US" sz="1200" b="0" baseline="0" dirty="0" smtClean="0">
                <a:effectLst/>
                <a:latin typeface="Segoe UI" panose="020B0502040204020203" pitchFamily="34" charset="0"/>
              </a:rPr>
              <a:t>As you’ll see, there are a number of different pieces that fall under </a:t>
            </a:r>
            <a:r>
              <a:rPr lang="en-US" sz="1200" b="0" baseline="0" dirty="0" err="1" smtClean="0">
                <a:effectLst/>
                <a:latin typeface="Segoe UI" panose="020B0502040204020203" pitchFamily="34" charset="0"/>
              </a:rPr>
              <a:t>PaaS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The last column here is for Software-as-a-Service.</a:t>
            </a:r>
          </a:p>
          <a:p>
            <a:pPr marL="171450" indent="-171450" rtl="0">
              <a:buFontTx/>
              <a:buChar char="•"/>
            </a:pPr>
            <a:r>
              <a:rPr lang="en-US" sz="1200" b="0" baseline="0" dirty="0" err="1" smtClean="0">
                <a:effectLst/>
                <a:latin typeface="Segoe UI" panose="020B0502040204020203" pitchFamily="34" charset="0"/>
              </a:rPr>
              <a:t>SaaS</a:t>
            </a:r>
            <a:r>
              <a:rPr lang="en-US" sz="1200" b="0" baseline="0" dirty="0" smtClean="0">
                <a:effectLst/>
                <a:latin typeface="Segoe UI" panose="020B0502040204020203" pitchFamily="34" charset="0"/>
              </a:rPr>
              <a:t> refers to a whole stack that you just use or pay to use.  </a:t>
            </a:r>
          </a:p>
          <a:p>
            <a:pPr marL="171450" indent="-171450" rtl="0">
              <a:buFontTx/>
              <a:buChar char="•"/>
            </a:pPr>
            <a:r>
              <a:rPr lang="en-US" sz="1200" b="0" baseline="0" dirty="0" smtClean="0">
                <a:effectLst/>
                <a:latin typeface="Segoe UI" panose="020B0502040204020203" pitchFamily="34" charset="0"/>
              </a:rPr>
              <a:t>This is stuff like Office 365, </a:t>
            </a:r>
            <a:r>
              <a:rPr lang="en-US" sz="1200" b="0" baseline="0" dirty="0" err="1" smtClean="0">
                <a:effectLst/>
                <a:latin typeface="Segoe UI" panose="020B0502040204020203" pitchFamily="34" charset="0"/>
              </a:rPr>
              <a:t>OneDrive</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SalesForce</a:t>
            </a:r>
            <a:r>
              <a:rPr lang="en-US" sz="1200" b="0" baseline="0" dirty="0" smtClean="0">
                <a:effectLst/>
                <a:latin typeface="Segoe UI" panose="020B0502040204020203" pitchFamily="34" charset="0"/>
              </a:rPr>
              <a:t>, Google Apps, </a:t>
            </a:r>
            <a:r>
              <a:rPr lang="en-US" sz="1200" b="0" baseline="0" dirty="0" err="1" smtClean="0">
                <a:effectLst/>
                <a:latin typeface="Segoe UI" panose="020B0502040204020203" pitchFamily="34" charset="0"/>
              </a:rPr>
              <a:t>etc</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12</a:t>
            </a:fld>
            <a:endParaRPr lang="en-US"/>
          </a:p>
        </p:txBody>
      </p:sp>
    </p:spTree>
    <p:extLst>
      <p:ext uri="{BB962C8B-B14F-4D97-AF65-F5344CB8AC3E}">
        <p14:creationId xmlns:p14="http://schemas.microsoft.com/office/powerpoint/2010/main" val="69276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Azure Footprint</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Azure has a worldwide</a:t>
            </a:r>
            <a:r>
              <a:rPr lang="en-US" sz="1200" b="0" baseline="0" dirty="0" smtClean="0">
                <a:effectLst/>
                <a:latin typeface="Segoe UI" panose="020B0502040204020203" pitchFamily="34" charset="0"/>
              </a:rPr>
              <a:t> footprint</a:t>
            </a:r>
          </a:p>
          <a:p>
            <a:pPr marL="171450" indent="-171450" rtl="0">
              <a:buFontTx/>
              <a:buChar char="•"/>
            </a:pPr>
            <a:r>
              <a:rPr lang="en-US" sz="1200" b="0" baseline="0" dirty="0" smtClean="0">
                <a:effectLst/>
                <a:latin typeface="Segoe UI" panose="020B0502040204020203" pitchFamily="34" charset="0"/>
              </a:rPr>
              <a:t>It’s available all around the world</a:t>
            </a:r>
            <a:endParaRPr lang="en-US" sz="1200" b="0" dirty="0" smtClean="0">
              <a:effectLst/>
              <a:latin typeface="Segoe UI" panose="020B0502040204020203" pitchFamily="34" charset="0"/>
            </a:endParaRPr>
          </a:p>
          <a:p>
            <a:pPr lvl="2"/>
            <a:endParaRPr lang="en-US" sz="105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12/16/14 09:21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41530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19 DCs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As</a:t>
            </a:r>
            <a:r>
              <a:rPr lang="en-US" sz="1200" b="0" baseline="0" dirty="0" smtClean="0">
                <a:effectLst/>
                <a:latin typeface="Segoe UI" panose="020B0502040204020203" pitchFamily="34" charset="0"/>
              </a:rPr>
              <a:t> of right now Azure is running in 19 datacenters around the world</a:t>
            </a:r>
          </a:p>
          <a:p>
            <a:pPr marL="171450" indent="-171450" rtl="0">
              <a:buFontTx/>
              <a:buChar char="•"/>
            </a:pPr>
            <a:endParaRPr lang="en-US" sz="1200" b="0" dirty="0" smtClean="0">
              <a:effectLst/>
              <a:latin typeface="Segoe UI" panose="020B0502040204020203" pitchFamily="34" charset="0"/>
            </a:endParaRPr>
          </a:p>
          <a:p>
            <a:pPr lvl="2"/>
            <a:endParaRPr lang="en-US" sz="105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12/16/14 09:21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036496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 Talk</a:t>
            </a:r>
            <a:r>
              <a:rPr lang="en-US" sz="1200" b="0" baseline="0" dirty="0" smtClean="0">
                <a:effectLst/>
                <a:latin typeface="Segoe UI" panose="020B0502040204020203" pitchFamily="34" charset="0"/>
              </a:rPr>
              <a:t> about compliance</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Before we get into the technical aspects, I want to highlight some</a:t>
            </a:r>
            <a:r>
              <a:rPr lang="en-US" sz="1200" b="0" baseline="0" dirty="0" smtClean="0">
                <a:effectLst/>
                <a:latin typeface="Segoe UI" panose="020B0502040204020203" pitchFamily="34" charset="0"/>
              </a:rPr>
              <a:t> of the compliance Azure has</a:t>
            </a:r>
          </a:p>
          <a:p>
            <a:pPr marL="171450" indent="-171450" rtl="0">
              <a:buFontTx/>
              <a:buChar char="•"/>
            </a:pPr>
            <a:r>
              <a:rPr lang="en-US" sz="1200" b="0" baseline="0" dirty="0" smtClean="0">
                <a:effectLst/>
                <a:latin typeface="Segoe UI" panose="020B0502040204020203" pitchFamily="34" charset="0"/>
              </a:rPr>
              <a:t>Most of the popular compliance standards are met by different services in Azure</a:t>
            </a:r>
          </a:p>
          <a:p>
            <a:pPr marL="171450" indent="-171450" rtl="0">
              <a:buFontTx/>
              <a:buChar char="•"/>
            </a:pPr>
            <a:endParaRPr lang="en-US" sz="1200" b="0" dirty="0" smtClean="0">
              <a:effectLst/>
              <a:latin typeface="Segoe UI" panose="020B0502040204020203"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8488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Overview of Azure slide</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We’ll return</a:t>
            </a:r>
            <a:r>
              <a:rPr lang="en-US" sz="1200" b="0" baseline="0" dirty="0" smtClean="0">
                <a:effectLst/>
                <a:latin typeface="Segoe UI" panose="020B0502040204020203" pitchFamily="34" charset="0"/>
              </a:rPr>
              <a:t> to this slide a few times today but I want you to think about 3 levels</a:t>
            </a:r>
          </a:p>
          <a:p>
            <a:pPr marL="171450" indent="-171450" rtl="0">
              <a:buFontTx/>
              <a:buChar char="•"/>
            </a:pPr>
            <a:r>
              <a:rPr lang="en-US" sz="1200" b="0" baseline="0" dirty="0" smtClean="0">
                <a:effectLst/>
                <a:latin typeface="Segoe UI" panose="020B0502040204020203" pitchFamily="34" charset="0"/>
              </a:rPr>
              <a:t>The first is the top where you use IDEs, SDKs, languages, and tools to build apps that either run in Azure or connect to Azure</a:t>
            </a:r>
          </a:p>
          <a:p>
            <a:pPr marL="171450" indent="-171450" rtl="0">
              <a:buFontTx/>
              <a:buChar char="•"/>
            </a:pPr>
            <a:r>
              <a:rPr lang="en-US" sz="1200" b="0" baseline="0" dirty="0" smtClean="0">
                <a:effectLst/>
                <a:latin typeface="Segoe UI" panose="020B0502040204020203" pitchFamily="34" charset="0"/>
              </a:rPr>
              <a:t>The second level is the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and </a:t>
            </a:r>
            <a:r>
              <a:rPr lang="en-US" sz="1200" b="0" baseline="0" dirty="0" err="1" smtClean="0">
                <a:effectLst/>
                <a:latin typeface="Segoe UI" panose="020B0502040204020203" pitchFamily="34" charset="0"/>
              </a:rPr>
              <a:t>PaaS</a:t>
            </a:r>
            <a:r>
              <a:rPr lang="en-US" sz="1200" b="0" baseline="0" dirty="0" smtClean="0">
                <a:effectLst/>
                <a:latin typeface="Segoe UI" panose="020B0502040204020203" pitchFamily="34" charset="0"/>
              </a:rPr>
              <a:t> level.</a:t>
            </a:r>
          </a:p>
          <a:p>
            <a:pPr marL="171450" indent="-171450" rtl="0">
              <a:buFontTx/>
              <a:buChar char="•"/>
            </a:pPr>
            <a:r>
              <a:rPr lang="en-US" sz="1200" b="0" baseline="0" dirty="0" smtClean="0">
                <a:effectLst/>
                <a:latin typeface="Segoe UI" panose="020B0502040204020203" pitchFamily="34" charset="0"/>
              </a:rPr>
              <a:t>This is where you build or run your cloud applications.</a:t>
            </a:r>
          </a:p>
          <a:p>
            <a:pPr marL="171450" indent="-171450" rtl="0">
              <a:buFontTx/>
              <a:buChar char="•"/>
            </a:pPr>
            <a:r>
              <a:rPr lang="en-US" sz="1200" b="0" baseline="0" dirty="0" smtClean="0">
                <a:effectLst/>
                <a:latin typeface="Segoe UI" panose="020B0502040204020203" pitchFamily="34" charset="0"/>
              </a:rPr>
              <a:t>This is also what you’ll connect your Mobile Apps to</a:t>
            </a:r>
          </a:p>
          <a:p>
            <a:pPr marL="171450" indent="-171450" rtl="0">
              <a:buFontTx/>
              <a:buChar char="•"/>
            </a:pPr>
            <a:r>
              <a:rPr lang="en-US" sz="1200" b="0" baseline="0" dirty="0" smtClean="0">
                <a:effectLst/>
                <a:latin typeface="Segoe UI" panose="020B0502040204020203" pitchFamily="34" charset="0"/>
              </a:rPr>
              <a:t>Lastly is the infrastructure layer.</a:t>
            </a:r>
          </a:p>
          <a:p>
            <a:pPr marL="171450" indent="-171450" rtl="0">
              <a:buFontTx/>
              <a:buChar char="•"/>
            </a:pPr>
            <a:r>
              <a:rPr lang="en-US" sz="1200" b="0" baseline="0" dirty="0" smtClean="0">
                <a:effectLst/>
                <a:latin typeface="Segoe UI" panose="020B0502040204020203" pitchFamily="34" charset="0"/>
              </a:rPr>
              <a:t>This is all the stuff that Microsoft does behind the scenes in Azure for you.</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42827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endParaRPr lang="en-US" dirty="0" smtClean="0">
              <a:effectLst/>
            </a:endParaRPr>
          </a:p>
          <a:p>
            <a:pPr rtl="0"/>
            <a:r>
              <a:rPr lang="en-US" sz="1200" b="0" dirty="0" smtClean="0">
                <a:effectLst/>
                <a:latin typeface="Segoe UI" panose="020B0502040204020203" pitchFamily="34" charset="0"/>
              </a:rPr>
              <a:t>Show off the portal</a:t>
            </a:r>
          </a:p>
          <a:p>
            <a:pPr rtl="0"/>
            <a:r>
              <a:rPr lang="en-US" sz="1200" b="1" dirty="0" smtClean="0">
                <a:effectLst/>
                <a:latin typeface="Segoe UI" panose="020B0502040204020203" pitchFamily="34" charset="0"/>
              </a:rPr>
              <a:t>Demo Points:</a:t>
            </a:r>
            <a:endParaRPr lang="en-US" sz="1200" b="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Talk about how the portal is the entry point to everything</a:t>
            </a:r>
          </a:p>
          <a:p>
            <a:pPr marL="171450" indent="-171450" rtl="0">
              <a:buFontTx/>
              <a:buChar char="•"/>
            </a:pPr>
            <a:r>
              <a:rPr lang="en-US" sz="1200" b="0" baseline="0" dirty="0" smtClean="0">
                <a:effectLst/>
                <a:latin typeface="Segoe UI" panose="020B0502040204020203" pitchFamily="34" charset="0"/>
              </a:rPr>
              <a:t>Review the different areas in Azure</a:t>
            </a:r>
          </a:p>
          <a:p>
            <a:pPr marL="171450" indent="-171450" rtl="0">
              <a:buFontTx/>
              <a:buChar char="•"/>
            </a:pPr>
            <a:r>
              <a:rPr lang="en-US" sz="1200" b="0" baseline="0" dirty="0" smtClean="0">
                <a:effectLst/>
                <a:latin typeface="Segoe UI" panose="020B0502040204020203" pitchFamily="34" charset="0"/>
              </a:rPr>
              <a:t>Highlight subscription selection, mention how everything you create in Azure belongs in a subscription</a:t>
            </a:r>
          </a:p>
          <a:p>
            <a:pPr marL="171450" indent="-171450" rtl="0">
              <a:buFontTx/>
              <a:buChar char="•"/>
            </a:pPr>
            <a:endParaRPr lang="en-US" sz="1200" b="1"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6A94919F-9FC7-4638-A41A-3D980986B2E8}" type="slidenum">
              <a:rPr lang="en-US" smtClean="0"/>
              <a:pPr/>
              <a:t>17</a:t>
            </a:fld>
            <a:endParaRPr lang="en-US"/>
          </a:p>
        </p:txBody>
      </p:sp>
    </p:spTree>
    <p:extLst>
      <p:ext uri="{BB962C8B-B14F-4D97-AF65-F5344CB8AC3E}">
        <p14:creationId xmlns:p14="http://schemas.microsoft.com/office/powerpoint/2010/main" val="1813347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VMs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a:t>
            </a:r>
            <a:r>
              <a:rPr lang="en-US" sz="1200" b="0" baseline="0" dirty="0" smtClean="0">
                <a:effectLst/>
                <a:latin typeface="Segoe UI" panose="020B0502040204020203" pitchFamily="34" charset="0"/>
              </a:rPr>
              <a:t> first thing we’ll look at now is Virtual Machines.</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02241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VMs</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mn-lt"/>
              </a:rPr>
              <a:t>As a reminder, this is the </a:t>
            </a:r>
            <a:r>
              <a:rPr lang="en-US" sz="1200" b="0" baseline="0" dirty="0" err="1" smtClean="0">
                <a:effectLst/>
                <a:latin typeface="+mn-lt"/>
              </a:rPr>
              <a:t>IaaS</a:t>
            </a:r>
            <a:r>
              <a:rPr lang="en-US" sz="1200" b="0" baseline="0" dirty="0" smtClean="0">
                <a:effectLst/>
                <a:latin typeface="+mn-lt"/>
              </a:rPr>
              <a:t> area</a:t>
            </a:r>
          </a:p>
          <a:p>
            <a:pPr marL="171450" indent="-171450" rtl="0">
              <a:buFontTx/>
              <a:buChar char="•"/>
            </a:pPr>
            <a:endParaRPr lang="en-US" sz="1200" b="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313687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Review </a:t>
            </a:r>
            <a:r>
              <a:rPr lang="en-US" sz="1200" b="0" dirty="0" err="1" smtClean="0">
                <a:effectLst/>
                <a:latin typeface="Segoe UI" panose="020B0502040204020203" pitchFamily="34" charset="0"/>
              </a:rPr>
              <a:t>IaaS</a:t>
            </a:r>
            <a:r>
              <a:rPr lang="en-US" sz="1200" b="0" baseline="0" dirty="0" smtClean="0">
                <a:effectLst/>
                <a:latin typeface="Segoe UI" panose="020B0502040204020203" pitchFamily="34" charset="0"/>
              </a:rPr>
              <a:t> capabilities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You can choose between several different kinds of Windows and Linux VMs</a:t>
            </a:r>
          </a:p>
          <a:p>
            <a:pPr marL="171450" indent="-171450" rtl="0">
              <a:buFontTx/>
              <a:buChar char="•"/>
            </a:pPr>
            <a:r>
              <a:rPr lang="en-US" sz="1200" b="0" dirty="0" smtClean="0">
                <a:effectLst/>
                <a:latin typeface="Segoe UI" panose="020B0502040204020203" pitchFamily="34" charset="0"/>
              </a:rPr>
              <a:t>You</a:t>
            </a:r>
            <a:r>
              <a:rPr lang="en-US" sz="1200" b="0" baseline="0" dirty="0" smtClean="0">
                <a:effectLst/>
                <a:latin typeface="Segoe UI" panose="020B0502040204020203" pitchFamily="34" charset="0"/>
              </a:rPr>
              <a:t> can use a basic image and do all the set up yourself</a:t>
            </a:r>
          </a:p>
          <a:p>
            <a:pPr marL="171450" indent="-171450" rtl="0">
              <a:buFontTx/>
              <a:buChar char="•"/>
            </a:pPr>
            <a:r>
              <a:rPr lang="en-US" sz="1200" b="0" baseline="0" dirty="0" smtClean="0">
                <a:effectLst/>
                <a:latin typeface="Segoe UI" panose="020B0502040204020203" pitchFamily="34" charset="0"/>
              </a:rPr>
              <a:t>There are also a lot of pre-configured images in the gallery for you to choose from</a:t>
            </a:r>
          </a:p>
          <a:p>
            <a:pPr marL="171450" indent="-171450" rtl="0">
              <a:buFontTx/>
              <a:buChar char="•"/>
            </a:pPr>
            <a:r>
              <a:rPr lang="en-US" sz="1200" b="0" baseline="0" dirty="0" smtClean="0">
                <a:effectLst/>
                <a:latin typeface="Segoe UI" panose="020B0502040204020203" pitchFamily="34" charset="0"/>
              </a:rPr>
              <a:t>There is also support for all of the virtual networking and storage options you might need</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307667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Highlight the three principles we’re going to talk</a:t>
            </a:r>
            <a:r>
              <a:rPr lang="en-US" sz="1200" b="0" baseline="0" dirty="0" smtClean="0">
                <a:effectLst/>
                <a:latin typeface="Segoe UI" panose="020B0502040204020203" pitchFamily="34" charset="0"/>
              </a:rPr>
              <a:t> about for Microsoft</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When we talk about the new Microsoft, we talk often about three core principles</a:t>
            </a:r>
          </a:p>
          <a:p>
            <a:pPr marL="171450" indent="-171450" rtl="0">
              <a:buFontTx/>
              <a:buChar char="•"/>
            </a:pPr>
            <a:r>
              <a:rPr lang="en-US" sz="1200" b="0" baseline="0" dirty="0" smtClean="0">
                <a:effectLst/>
                <a:latin typeface="Segoe UI" panose="020B0502040204020203" pitchFamily="34" charset="0"/>
              </a:rPr>
              <a:t>Accessible, Open, and Easy</a:t>
            </a:r>
          </a:p>
          <a:p>
            <a:pPr marL="171450" indent="-171450" rtl="0">
              <a:buFontTx/>
              <a:buChar char="•"/>
            </a:pPr>
            <a:r>
              <a:rPr lang="en-US" sz="1200" b="0" baseline="0" dirty="0" smtClean="0">
                <a:effectLst/>
                <a:latin typeface="Segoe UI" panose="020B0502040204020203" pitchFamily="34" charset="0"/>
              </a:rPr>
              <a:t>We think these things are just as important to you as developers</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09:19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11230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a:t>
            </a:r>
            <a:r>
              <a:rPr lang="en-US" b="1" baseline="0" dirty="0" smtClean="0">
                <a:effectLst/>
                <a:latin typeface="Segoe UI" panose="020B0502040204020203" pitchFamily="34" charset="0"/>
              </a:rPr>
              <a:t> </a:t>
            </a:r>
            <a:r>
              <a:rPr lang="en-US" b="1" dirty="0" smtClean="0">
                <a:effectLst/>
                <a:latin typeface="Segoe UI" panose="020B0502040204020203" pitchFamily="34" charset="0"/>
              </a:rPr>
              <a:t>Objectives:</a:t>
            </a:r>
            <a:endParaRPr lang="en-US" dirty="0" smtClean="0">
              <a:effectLst/>
            </a:endParaRPr>
          </a:p>
          <a:p>
            <a:pPr rtl="0"/>
            <a:r>
              <a:rPr lang="en-US" sz="1200" b="0" dirty="0" smtClean="0">
                <a:effectLst/>
                <a:latin typeface="Segoe UI" panose="020B0502040204020203" pitchFamily="34" charset="0"/>
              </a:rPr>
              <a:t>Show</a:t>
            </a:r>
            <a:r>
              <a:rPr lang="en-US" sz="1200" b="0" baseline="0" dirty="0" smtClean="0">
                <a:effectLst/>
                <a:latin typeface="Segoe UI" panose="020B0502040204020203" pitchFamily="34" charset="0"/>
              </a:rPr>
              <a:t> off VM creation</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Demo Points:</a:t>
            </a:r>
          </a:p>
          <a:p>
            <a:pPr marL="171450" indent="-171450" rtl="0">
              <a:buFontTx/>
              <a:buChar char="•"/>
            </a:pPr>
            <a:r>
              <a:rPr lang="en-US" sz="1200" b="0" dirty="0" smtClean="0">
                <a:effectLst/>
                <a:latin typeface="Segoe UI" panose="020B0502040204020203" pitchFamily="34" charset="0"/>
              </a:rPr>
              <a:t>Go to the portal</a:t>
            </a:r>
          </a:p>
          <a:p>
            <a:pPr marL="171450" indent="-171450" rtl="0">
              <a:buFontTx/>
              <a:buChar char="•"/>
            </a:pPr>
            <a:r>
              <a:rPr lang="en-US" sz="1200" b="0" dirty="0" smtClean="0">
                <a:effectLst/>
                <a:latin typeface="Segoe UI" panose="020B0502040204020203" pitchFamily="34" charset="0"/>
              </a:rPr>
              <a:t>Create a new VM from the custom create screen</a:t>
            </a:r>
          </a:p>
          <a:p>
            <a:pPr marL="171450" indent="-171450" rtl="0">
              <a:buFontTx/>
              <a:buChar char="•"/>
            </a:pPr>
            <a:r>
              <a:rPr lang="en-US" sz="1200" b="0" dirty="0" smtClean="0">
                <a:effectLst/>
                <a:latin typeface="Segoe UI" panose="020B0502040204020203" pitchFamily="34" charset="0"/>
              </a:rPr>
              <a:t>Go</a:t>
            </a:r>
            <a:r>
              <a:rPr lang="en-US" sz="1200" b="0" baseline="0" dirty="0" smtClean="0">
                <a:effectLst/>
                <a:latin typeface="Segoe UI" panose="020B0502040204020203" pitchFamily="34" charset="0"/>
              </a:rPr>
              <a:t> through the steps to create it</a:t>
            </a:r>
          </a:p>
          <a:p>
            <a:pPr marL="171450" indent="-171450" rtl="0">
              <a:buFontTx/>
              <a:buChar char="•"/>
            </a:pPr>
            <a:r>
              <a:rPr lang="en-US" sz="1200" b="0" baseline="0" dirty="0" smtClean="0">
                <a:effectLst/>
                <a:latin typeface="Segoe UI" panose="020B0502040204020203" pitchFamily="34" charset="0"/>
              </a:rPr>
              <a:t>Leave it to spin up, go to the gallery and review options there</a:t>
            </a:r>
          </a:p>
          <a:p>
            <a:pPr marL="171450" indent="-171450" rtl="0">
              <a:buFontTx/>
              <a:buChar char="•"/>
            </a:pPr>
            <a:r>
              <a:rPr lang="en-US" sz="1200" b="0" baseline="0" dirty="0" smtClean="0">
                <a:effectLst/>
                <a:latin typeface="Segoe UI" panose="020B0502040204020203" pitchFamily="34" charset="0"/>
              </a:rPr>
              <a:t>Go to an existing VM and go through the different screens there.</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2310959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Switch to </a:t>
            </a:r>
            <a:r>
              <a:rPr lang="en-US" sz="1200" b="0" dirty="0" err="1" smtClean="0">
                <a:effectLst/>
                <a:latin typeface="Segoe UI" panose="020B0502040204020203" pitchFamily="34" charset="0"/>
              </a:rPr>
              <a:t>PaaS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We’ll next switch to start talking about different </a:t>
            </a:r>
            <a:r>
              <a:rPr lang="en-US" sz="1200" b="0" dirty="0" err="1" smtClean="0">
                <a:effectLst/>
                <a:latin typeface="Segoe UI" panose="020B0502040204020203" pitchFamily="34" charset="0"/>
              </a:rPr>
              <a:t>PaaS</a:t>
            </a:r>
            <a:r>
              <a:rPr lang="en-US" sz="1200" b="0" dirty="0" smtClean="0">
                <a:effectLst/>
                <a:latin typeface="Segoe UI" panose="020B0502040204020203" pitchFamily="34" charset="0"/>
              </a:rPr>
              <a:t> options</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109921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Web</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first</a:t>
            </a:r>
            <a:r>
              <a:rPr lang="en-US" sz="1200" b="0" baseline="0" dirty="0" smtClean="0">
                <a:effectLst/>
                <a:latin typeface="Segoe UI" panose="020B0502040204020203" pitchFamily="34" charset="0"/>
              </a:rPr>
              <a:t> form of </a:t>
            </a:r>
            <a:r>
              <a:rPr lang="en-US" sz="1200" b="0" baseline="0" dirty="0" err="1" smtClean="0">
                <a:effectLst/>
                <a:latin typeface="Segoe UI" panose="020B0502040204020203" pitchFamily="34" charset="0"/>
              </a:rPr>
              <a:t>PaaS</a:t>
            </a:r>
            <a:r>
              <a:rPr lang="en-US" sz="1200" b="0" baseline="0" dirty="0" smtClean="0">
                <a:effectLst/>
                <a:latin typeface="Segoe UI" panose="020B0502040204020203" pitchFamily="34" charset="0"/>
              </a:rPr>
              <a:t> we’ll talk about is Websites</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220583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the languages you can build websites</a:t>
            </a:r>
            <a:r>
              <a:rPr lang="en-US" sz="1200" b="0" baseline="0" dirty="0" smtClean="0">
                <a:effectLst/>
                <a:latin typeface="Segoe UI" panose="020B0502040204020203" pitchFamily="34" charset="0"/>
              </a:rPr>
              <a:t> in</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Websites provide an easy way to host websites that can be built in many different languages</a:t>
            </a:r>
          </a:p>
          <a:p>
            <a:pPr marL="171450" indent="-171450" rtl="0">
              <a:buFontTx/>
              <a:buChar char="•"/>
            </a:pPr>
            <a:r>
              <a:rPr lang="en-US" sz="1200" b="0" dirty="0" smtClean="0">
                <a:effectLst/>
                <a:latin typeface="Segoe UI" panose="020B0502040204020203" pitchFamily="34" charset="0"/>
              </a:rPr>
              <a:t>Support for .NET, Python, </a:t>
            </a:r>
            <a:r>
              <a:rPr lang="en-US" sz="1200" b="0" dirty="0" err="1" smtClean="0">
                <a:effectLst/>
                <a:latin typeface="Segoe UI" panose="020B0502040204020203" pitchFamily="34" charset="0"/>
              </a:rPr>
              <a:t>Node.js</a:t>
            </a:r>
            <a:r>
              <a:rPr lang="en-US" sz="1200" b="0" dirty="0" smtClean="0">
                <a:effectLst/>
                <a:latin typeface="Segoe UI" panose="020B0502040204020203" pitchFamily="34" charset="0"/>
              </a:rPr>
              <a:t>,</a:t>
            </a:r>
            <a:r>
              <a:rPr lang="en-US" sz="1200" b="0" baseline="0" dirty="0" smtClean="0">
                <a:effectLst/>
                <a:latin typeface="Segoe UI" panose="020B0502040204020203" pitchFamily="34" charset="0"/>
              </a:rPr>
              <a:t> Java, and PHP out of the box</a:t>
            </a:r>
          </a:p>
          <a:p>
            <a:pPr marL="171450" indent="-171450" rtl="0">
              <a:buFontTx/>
              <a:buChar char="•"/>
            </a:pPr>
            <a:r>
              <a:rPr lang="en-US" sz="1200" b="0" baseline="0" dirty="0" smtClean="0">
                <a:effectLst/>
                <a:latin typeface="Segoe UI" panose="020B0502040204020203" pitchFamily="34" charset="0"/>
              </a:rPr>
              <a:t>You can create an empty site and add your code using several source control systems</a:t>
            </a:r>
          </a:p>
          <a:p>
            <a:pPr marL="171450" indent="-171450" rtl="0">
              <a:buFontTx/>
              <a:buChar char="•"/>
            </a:pPr>
            <a:r>
              <a:rPr lang="en-US" sz="1200" b="0" baseline="0" dirty="0" smtClean="0">
                <a:effectLst/>
                <a:latin typeface="Segoe UI" panose="020B0502040204020203" pitchFamily="34" charset="0"/>
              </a:rPr>
              <a:t>Or you can choose from many web apps in the gallery</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085709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Discuss web </a:t>
            </a:r>
            <a:r>
              <a:rPr lang="en-US" sz="1200" b="0" dirty="0" err="1" smtClean="0">
                <a:effectLst/>
                <a:latin typeface="Segoe UI" panose="020B0502040204020203" pitchFamily="34" charset="0"/>
              </a:rPr>
              <a:t>AutoScaling</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When you create a website, you chose</a:t>
            </a:r>
            <a:r>
              <a:rPr lang="en-US" sz="1200" b="0" baseline="0" dirty="0" smtClean="0">
                <a:effectLst/>
                <a:latin typeface="Segoe UI" panose="020B0502040204020203" pitchFamily="34" charset="0"/>
              </a:rPr>
              <a:t> what VM size that site should run in</a:t>
            </a:r>
          </a:p>
          <a:p>
            <a:pPr marL="171450" indent="-171450" rtl="0">
              <a:buFontTx/>
              <a:buChar char="•"/>
            </a:pPr>
            <a:r>
              <a:rPr lang="en-US" sz="1200" b="0" baseline="0" dirty="0" smtClean="0">
                <a:effectLst/>
                <a:latin typeface="Segoe UI" panose="020B0502040204020203" pitchFamily="34" charset="0"/>
              </a:rPr>
              <a:t>You don’t deal with all of the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stuff, but this does determine the </a:t>
            </a:r>
            <a:r>
              <a:rPr lang="en-US" sz="1200" b="0" baseline="0" dirty="0" err="1" smtClean="0">
                <a:effectLst/>
                <a:latin typeface="Segoe UI" panose="020B0502040204020203" pitchFamily="34" charset="0"/>
              </a:rPr>
              <a:t>cpu</a:t>
            </a:r>
            <a:r>
              <a:rPr lang="en-US" sz="1200" b="0" baseline="0" dirty="0" smtClean="0">
                <a:effectLst/>
                <a:latin typeface="Segoe UI" panose="020B0502040204020203" pitchFamily="34" charset="0"/>
              </a:rPr>
              <a:t> / memory size</a:t>
            </a:r>
          </a:p>
          <a:p>
            <a:pPr marL="171450" indent="-171450" rtl="0">
              <a:buFontTx/>
              <a:buChar char="•"/>
            </a:pPr>
            <a:r>
              <a:rPr lang="en-US" sz="1200" b="0" baseline="0" dirty="0" smtClean="0">
                <a:effectLst/>
                <a:latin typeface="Segoe UI" panose="020B0502040204020203" pitchFamily="34" charset="0"/>
              </a:rPr>
              <a:t>When your site is getting used heavily enough that you’d need multiple VMs running your site</a:t>
            </a:r>
          </a:p>
          <a:p>
            <a:pPr marL="171450" indent="-171450" rtl="0">
              <a:buFontTx/>
              <a:buChar char="•"/>
            </a:pPr>
            <a:r>
              <a:rPr lang="en-US" sz="1200" b="0" baseline="0" dirty="0" smtClean="0">
                <a:effectLst/>
                <a:latin typeface="Segoe UI" panose="020B0502040204020203" pitchFamily="34" charset="0"/>
              </a:rPr>
              <a:t>You can scale it manually, or you can turn on </a:t>
            </a:r>
            <a:r>
              <a:rPr lang="en-US" sz="1200" b="0" baseline="0" dirty="0" err="1" smtClean="0">
                <a:effectLst/>
                <a:latin typeface="Segoe UI" panose="020B0502040204020203" pitchFamily="34" charset="0"/>
              </a:rPr>
              <a:t>AutoScale</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1297832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err="1" smtClean="0">
                <a:effectLst/>
                <a:latin typeface="Segoe UI" panose="020B0502040204020203" pitchFamily="34" charset="0"/>
              </a:rPr>
              <a:t>AutoScale</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err="1" smtClean="0">
                <a:effectLst/>
                <a:latin typeface="Segoe UI" panose="020B0502040204020203" pitchFamily="34" charset="0"/>
              </a:rPr>
              <a:t>AutoScale</a:t>
            </a:r>
            <a:r>
              <a:rPr lang="en-US" sz="1200" b="0" dirty="0" smtClean="0">
                <a:effectLst/>
                <a:latin typeface="Segoe UI" panose="020B0502040204020203" pitchFamily="34" charset="0"/>
              </a:rPr>
              <a:t> works by specifying what criteria</a:t>
            </a:r>
            <a:r>
              <a:rPr lang="en-US" sz="1200" b="0" baseline="0" dirty="0" smtClean="0">
                <a:effectLst/>
                <a:latin typeface="Segoe UI" panose="020B0502040204020203" pitchFamily="34" charset="0"/>
              </a:rPr>
              <a:t> you want to scale on (i.e. CPU speed)</a:t>
            </a:r>
          </a:p>
          <a:p>
            <a:pPr marL="171450" indent="-171450" rtl="0">
              <a:buFontTx/>
              <a:buChar char="•"/>
            </a:pPr>
            <a:r>
              <a:rPr lang="en-US" sz="1200" b="0" baseline="0" dirty="0" smtClean="0">
                <a:effectLst/>
                <a:latin typeface="Segoe UI" panose="020B0502040204020203" pitchFamily="34" charset="0"/>
              </a:rPr>
              <a:t>You can then specify the minimum and maximum VMs you want to run your site</a:t>
            </a:r>
          </a:p>
          <a:p>
            <a:pPr marL="171450" indent="-171450" rtl="0">
              <a:buFontTx/>
              <a:buChar char="•"/>
            </a:pPr>
            <a:r>
              <a:rPr lang="en-US" sz="1200" b="0" baseline="0" dirty="0" smtClean="0">
                <a:effectLst/>
                <a:latin typeface="Segoe UI" panose="020B0502040204020203" pitchFamily="34" charset="0"/>
              </a:rPr>
              <a:t>Azure will handle everything for you from there</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48273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Staging</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Another useful feature</a:t>
            </a:r>
            <a:r>
              <a:rPr lang="en-US" sz="1200" b="0" baseline="0" dirty="0" smtClean="0">
                <a:effectLst/>
                <a:latin typeface="Segoe UI" panose="020B0502040204020203" pitchFamily="34" charset="0"/>
              </a:rPr>
              <a:t> is staging.</a:t>
            </a:r>
          </a:p>
          <a:p>
            <a:pPr marL="171450" indent="-171450" rtl="0">
              <a:buFontTx/>
              <a:buChar char="•"/>
            </a:pPr>
            <a:r>
              <a:rPr lang="en-US" sz="1200" b="0" baseline="0" dirty="0" smtClean="0">
                <a:effectLst/>
                <a:latin typeface="Segoe UI" panose="020B0502040204020203" pitchFamily="34" charset="0"/>
              </a:rPr>
              <a:t>Often when you’re working on a web app, you’ll want a production version and a test or staging version.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533283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Staging</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mn-lt"/>
              </a:rPr>
              <a:t>Here we’re creating a new slot for our site</a:t>
            </a:r>
          </a:p>
          <a:p>
            <a:pPr marL="171450" indent="-171450" rtl="0">
              <a:buFontTx/>
              <a:buChar char="•"/>
            </a:pPr>
            <a:endParaRPr lang="en-US" sz="1200" b="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294969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Staging</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Now we have</a:t>
            </a:r>
            <a:r>
              <a:rPr lang="en-US" sz="1200" b="0" baseline="0" dirty="0" smtClean="0">
                <a:effectLst/>
                <a:latin typeface="Segoe UI" panose="020B0502040204020203" pitchFamily="34" charset="0"/>
              </a:rPr>
              <a:t> a production slot and a second slot</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481099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Staging</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Here we’ll push our changes</a:t>
            </a:r>
            <a:r>
              <a:rPr lang="en-US" sz="1200" b="0" baseline="0" dirty="0" smtClean="0">
                <a:effectLst/>
                <a:latin typeface="Segoe UI" panose="020B0502040204020203" pitchFamily="34" charset="0"/>
              </a:rPr>
              <a:t> so they are deployed to staging</a:t>
            </a:r>
          </a:p>
          <a:p>
            <a:pPr marL="171450" indent="-171450" rtl="0">
              <a:buFontTx/>
              <a:buChar char="•"/>
            </a:pPr>
            <a:r>
              <a:rPr lang="en-US" sz="1200" b="0" baseline="0" dirty="0" smtClean="0">
                <a:effectLst/>
                <a:latin typeface="Segoe UI" panose="020B0502040204020203" pitchFamily="34" charset="0"/>
              </a:rPr>
              <a:t>Then once we’ve tested</a:t>
            </a:r>
          </a:p>
          <a:p>
            <a:pPr marL="171450" indent="-171450" rtl="0">
              <a:buFontTx/>
              <a:buChar char="•"/>
            </a:pPr>
            <a:r>
              <a:rPr lang="en-US" sz="1200" b="0" baseline="0" dirty="0" smtClean="0">
                <a:effectLst/>
                <a:latin typeface="Segoe UI" panose="020B0502040204020203" pitchFamily="34" charset="0"/>
              </a:rPr>
              <a:t>We can switch deployments so Production has the latest code</a:t>
            </a:r>
          </a:p>
          <a:p>
            <a:pPr marL="171450" indent="-171450" rtl="0">
              <a:buFontTx/>
              <a:buChar char="•"/>
            </a:pPr>
            <a:r>
              <a:rPr lang="en-US" sz="1200" b="0" baseline="0" dirty="0" smtClean="0">
                <a:effectLst/>
                <a:latin typeface="Segoe UI" panose="020B0502040204020203" pitchFamily="34" charset="0"/>
              </a:rPr>
              <a:t>This also has support for sticky </a:t>
            </a:r>
            <a:r>
              <a:rPr lang="en-US" sz="1200" b="0" baseline="0" dirty="0" err="1" smtClean="0">
                <a:effectLst/>
                <a:latin typeface="Segoe UI" panose="020B0502040204020203" pitchFamily="34" charset="0"/>
              </a:rPr>
              <a:t>config</a:t>
            </a:r>
            <a:r>
              <a:rPr lang="en-US" sz="1200" b="0" baseline="0" dirty="0" smtClean="0">
                <a:effectLst/>
                <a:latin typeface="Segoe UI" panose="020B0502040204020203" pitchFamily="34" charset="0"/>
              </a:rPr>
              <a:t> values so staging always uses staging connection strings / keys and production has its own.</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27824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Cover how we’re accessible</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first</a:t>
            </a:r>
            <a:r>
              <a:rPr lang="en-US" sz="1200" b="0" baseline="0" dirty="0" smtClean="0">
                <a:effectLst/>
                <a:latin typeface="Segoe UI" panose="020B0502040204020203" pitchFamily="34" charset="0"/>
              </a:rPr>
              <a:t> point to talk about is accessibility</a:t>
            </a:r>
          </a:p>
          <a:p>
            <a:pPr marL="171450" indent="-171450" rtl="0">
              <a:buFontTx/>
              <a:buChar char="•"/>
            </a:pPr>
            <a:r>
              <a:rPr lang="en-US" sz="1200" b="0" baseline="0" dirty="0" smtClean="0">
                <a:effectLst/>
                <a:latin typeface="Segoe UI" panose="020B0502040204020203" pitchFamily="34" charset="0"/>
              </a:rPr>
              <a:t>We’ve made an earnest commitment to delivering our applications and experiences on the mobile platforms that people use</a:t>
            </a:r>
          </a:p>
          <a:p>
            <a:pPr marL="171450" indent="-171450" rtl="0">
              <a:buFontTx/>
              <a:buChar char="•"/>
            </a:pPr>
            <a:r>
              <a:rPr lang="en-US" sz="1200" b="0" baseline="0" dirty="0" smtClean="0">
                <a:effectLst/>
                <a:latin typeface="Segoe UI" panose="020B0502040204020203" pitchFamily="34" charset="0"/>
              </a:rPr>
              <a:t>This means first-party Microsoft apps on Android including Skype and Office as well as </a:t>
            </a:r>
            <a:r>
              <a:rPr lang="en-US" sz="1200" b="0" baseline="0" dirty="0" err="1" smtClean="0">
                <a:effectLst/>
                <a:latin typeface="Segoe UI" panose="020B0502040204020203" pitchFamily="34" charset="0"/>
              </a:rPr>
              <a:t>OneDrive</a:t>
            </a:r>
            <a:r>
              <a:rPr lang="en-US" sz="1200" b="0" baseline="0" dirty="0" smtClean="0">
                <a:effectLst/>
                <a:latin typeface="Segoe UI" panose="020B0502040204020203" pitchFamily="34" charset="0"/>
              </a:rPr>
              <a:t>, Xbox Smart Glass and others</a:t>
            </a:r>
          </a:p>
          <a:p>
            <a:pPr marL="171450" indent="-171450" rtl="0">
              <a:buFontTx/>
              <a:buChar char="•"/>
            </a:pPr>
            <a:r>
              <a:rPr lang="en-US" sz="1200" b="0" baseline="0" dirty="0" smtClean="0">
                <a:effectLst/>
                <a:latin typeface="Segoe UI" panose="020B0502040204020203" pitchFamily="34" charset="0"/>
              </a:rPr>
              <a:t>We’ve also made sure to deliver SDKs for many areas of Microsoft Azure on these platforms</a:t>
            </a:r>
            <a:endParaRPr lang="en-US" sz="100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09:19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75461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Web Jobs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last feature of Websites we’ll talk</a:t>
            </a:r>
            <a:r>
              <a:rPr lang="en-US" sz="1200" b="0" baseline="0" dirty="0" smtClean="0">
                <a:effectLst/>
                <a:latin typeface="Segoe UI" panose="020B0502040204020203" pitchFamily="34" charset="0"/>
              </a:rPr>
              <a:t> about before looking at Websites is </a:t>
            </a:r>
            <a:r>
              <a:rPr lang="en-US" sz="1200" b="0" baseline="0" dirty="0" err="1" smtClean="0">
                <a:effectLst/>
                <a:latin typeface="Segoe UI" panose="020B0502040204020203" pitchFamily="34" charset="0"/>
              </a:rPr>
              <a:t>WebJobs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This enables you to run any backend job (like a </a:t>
            </a:r>
            <a:r>
              <a:rPr lang="en-US" sz="1200" b="0" baseline="0" dirty="0" err="1" smtClean="0">
                <a:effectLst/>
                <a:latin typeface="Segoe UI" panose="020B0502040204020203" pitchFamily="34" charset="0"/>
              </a:rPr>
              <a:t>cron</a:t>
            </a:r>
            <a:r>
              <a:rPr lang="en-US" sz="1200" b="0" baseline="0" dirty="0" smtClean="0">
                <a:effectLst/>
                <a:latin typeface="Segoe UI" panose="020B0502040204020203" pitchFamily="34" charset="0"/>
              </a:rPr>
              <a:t> job) </a:t>
            </a:r>
          </a:p>
          <a:p>
            <a:pPr marL="171450" indent="-171450" rtl="0">
              <a:buFontTx/>
              <a:buChar char="•"/>
            </a:pPr>
            <a:r>
              <a:rPr lang="en-US" sz="1200" b="0" baseline="0" dirty="0" smtClean="0">
                <a:effectLst/>
                <a:latin typeface="Segoe UI" panose="020B0502040204020203" pitchFamily="34" charset="0"/>
              </a:rPr>
              <a:t>These can be a .NET exe, a JAR, a script, </a:t>
            </a:r>
            <a:r>
              <a:rPr lang="en-US" sz="1200" b="0" baseline="0" dirty="0" err="1" smtClean="0">
                <a:effectLst/>
                <a:latin typeface="Segoe UI" panose="020B0502040204020203" pitchFamily="34" charset="0"/>
              </a:rPr>
              <a:t>etc</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2361517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err="1" smtClean="0">
                <a:effectLst/>
                <a:latin typeface="Segoe UI" panose="020B0502040204020203" pitchFamily="34" charset="0"/>
              </a:rPr>
              <a:t>WebJobs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You can trigger these in all sorts of ways using other pieces of azure</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2457278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Demo Objectives:</a:t>
            </a:r>
            <a:endParaRPr lang="en-US" dirty="0" smtClean="0">
              <a:effectLst/>
            </a:endParaRPr>
          </a:p>
          <a:p>
            <a:pPr rtl="0"/>
            <a:r>
              <a:rPr lang="en-US" sz="1200" b="0" dirty="0" smtClean="0">
                <a:effectLst/>
                <a:latin typeface="Segoe UI" panose="020B0502040204020203" pitchFamily="34" charset="0"/>
              </a:rPr>
              <a:t>Websites</a:t>
            </a:r>
          </a:p>
          <a:p>
            <a:pPr rtl="0"/>
            <a:r>
              <a:rPr lang="en-US" sz="1200" b="1" dirty="0" smtClean="0">
                <a:effectLst/>
                <a:latin typeface="Segoe UI" panose="020B0502040204020203" pitchFamily="34" charset="0"/>
              </a:rPr>
              <a:t>Demo Points:</a:t>
            </a:r>
          </a:p>
          <a:p>
            <a:pPr marL="171450" indent="-171450" rtl="0">
              <a:buFontTx/>
              <a:buChar char="•"/>
            </a:pPr>
            <a:r>
              <a:rPr lang="en-US" sz="1200" b="0" baseline="0" dirty="0" smtClean="0">
                <a:effectLst/>
                <a:latin typeface="Segoe UI" panose="020B0502040204020203" pitchFamily="34" charset="0"/>
              </a:rPr>
              <a:t>Go to portal</a:t>
            </a:r>
          </a:p>
          <a:p>
            <a:pPr marL="171450" indent="-171450" rtl="0">
              <a:buFontTx/>
              <a:buChar char="•"/>
            </a:pPr>
            <a:r>
              <a:rPr lang="en-US" sz="1200" b="0" baseline="0" dirty="0" smtClean="0">
                <a:effectLst/>
                <a:latin typeface="Segoe UI" panose="020B0502040204020203" pitchFamily="34" charset="0"/>
              </a:rPr>
              <a:t>Create a website using the custom create</a:t>
            </a:r>
          </a:p>
          <a:p>
            <a:pPr marL="171450" indent="-171450" rtl="0">
              <a:buFontTx/>
              <a:buChar char="•"/>
            </a:pPr>
            <a:r>
              <a:rPr lang="en-US" sz="1200" b="0" baseline="0" dirty="0" smtClean="0">
                <a:effectLst/>
                <a:latin typeface="Segoe UI" panose="020B0502040204020203" pitchFamily="34" charset="0"/>
              </a:rPr>
              <a:t>While that is creating go to the gallery and show that up</a:t>
            </a:r>
          </a:p>
          <a:p>
            <a:pPr marL="171450" indent="-171450" rtl="0">
              <a:buFontTx/>
              <a:buChar char="•"/>
            </a:pPr>
            <a:r>
              <a:rPr lang="en-US" sz="1200" b="0" baseline="0" dirty="0" smtClean="0">
                <a:effectLst/>
                <a:latin typeface="Segoe UI" panose="020B0502040204020203" pitchFamily="34" charset="0"/>
              </a:rPr>
              <a:t>Go to the website (or an existing one)</a:t>
            </a:r>
          </a:p>
          <a:p>
            <a:pPr marL="171450" indent="-171450" rtl="0">
              <a:buFontTx/>
              <a:buChar char="•"/>
            </a:pPr>
            <a:r>
              <a:rPr lang="en-US" sz="1200" b="0" baseline="0" dirty="0" smtClean="0">
                <a:effectLst/>
                <a:latin typeface="Segoe UI" panose="020B0502040204020203" pitchFamily="34" charset="0"/>
              </a:rPr>
              <a:t>Browse to the site in the browser, show it running</a:t>
            </a:r>
          </a:p>
          <a:p>
            <a:pPr marL="171450" indent="-171450" rtl="0">
              <a:buFontTx/>
              <a:buChar char="•"/>
            </a:pPr>
            <a:r>
              <a:rPr lang="en-US" sz="1200" b="0" baseline="0" dirty="0" smtClean="0">
                <a:effectLst/>
                <a:latin typeface="Segoe UI" panose="020B0502040204020203" pitchFamily="34" charset="0"/>
              </a:rPr>
              <a:t>Highlight Metrics, </a:t>
            </a:r>
            <a:r>
              <a:rPr lang="en-US" sz="1200" b="0" baseline="0" dirty="0" err="1" smtClean="0">
                <a:effectLst/>
                <a:latin typeface="Segoe UI" panose="020B0502040204020203" pitchFamily="34" charset="0"/>
              </a:rPr>
              <a:t>config</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etc</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Mention that you’ll return to Azure Websites later in the day and don’t go over Java options now</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255363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Switch to </a:t>
            </a:r>
            <a:r>
              <a:rPr lang="en-US" sz="1200" b="0" dirty="0" err="1" smtClean="0">
                <a:effectLst/>
                <a:latin typeface="Segoe UI" panose="020B0502040204020203" pitchFamily="34" charset="0"/>
              </a:rPr>
              <a:t>PaaS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We’ll continue talking about different </a:t>
            </a:r>
            <a:r>
              <a:rPr lang="en-US" sz="1200" b="0" dirty="0" err="1" smtClean="0">
                <a:effectLst/>
                <a:latin typeface="Segoe UI" panose="020B0502040204020203" pitchFamily="34" charset="0"/>
              </a:rPr>
              <a:t>PaaS</a:t>
            </a:r>
            <a:r>
              <a:rPr lang="en-US" sz="1200" b="0" dirty="0" smtClean="0">
                <a:effectLst/>
                <a:latin typeface="Segoe UI" panose="020B0502040204020203" pitchFamily="34" charset="0"/>
              </a:rPr>
              <a:t> options</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1099210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Cloud 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next form of </a:t>
            </a:r>
            <a:r>
              <a:rPr lang="en-US" sz="1200" b="0" dirty="0" err="1" smtClean="0">
                <a:effectLst/>
                <a:latin typeface="Segoe UI" panose="020B0502040204020203" pitchFamily="34" charset="0"/>
              </a:rPr>
              <a:t>PaaS</a:t>
            </a:r>
            <a:r>
              <a:rPr lang="en-US" sz="1200" b="0" dirty="0" smtClean="0">
                <a:effectLst/>
                <a:latin typeface="Segoe UI" panose="020B0502040204020203" pitchFamily="34" charset="0"/>
              </a:rPr>
              <a:t> we’ll discuss is Cloud Services</a:t>
            </a:r>
          </a:p>
          <a:p>
            <a:pPr marL="171450" indent="-171450" rtl="0">
              <a:buFontTx/>
              <a:buChar char="•"/>
            </a:pPr>
            <a:r>
              <a:rPr lang="en-US" sz="1200" b="0" dirty="0" smtClean="0">
                <a:effectLst/>
                <a:latin typeface="Segoe UI" panose="020B0502040204020203" pitchFamily="34" charset="0"/>
              </a:rPr>
              <a:t>Cloud Services are a less abstracted version of </a:t>
            </a:r>
            <a:r>
              <a:rPr lang="en-US" sz="1200" b="0" dirty="0" err="1" smtClean="0">
                <a:effectLst/>
                <a:latin typeface="Segoe UI" panose="020B0502040204020203" pitchFamily="34" charset="0"/>
              </a:rPr>
              <a:t>PaaS</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2205833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Cloud 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mn-lt"/>
              </a:rPr>
              <a:t>Cloud Services are Web and Worker roles running in VMs</a:t>
            </a:r>
          </a:p>
          <a:p>
            <a:pPr marL="171450" indent="-171450" rtl="0">
              <a:buFontTx/>
              <a:buChar char="•"/>
            </a:pPr>
            <a:r>
              <a:rPr lang="en-US" sz="1200" b="0" baseline="0" dirty="0" smtClean="0">
                <a:effectLst/>
                <a:latin typeface="+mn-lt"/>
              </a:rPr>
              <a:t>These roles have a specific runtime with Web providing the ability to host web applications (web sites, web services)</a:t>
            </a:r>
          </a:p>
          <a:p>
            <a:pPr marL="171450" indent="-171450" rtl="0">
              <a:buFontTx/>
              <a:buChar char="•"/>
            </a:pPr>
            <a:r>
              <a:rPr lang="en-US" sz="1200" b="0" baseline="0" dirty="0" smtClean="0">
                <a:effectLst/>
                <a:latin typeface="+mn-lt"/>
              </a:rPr>
              <a:t>Worker Roles are like backend jobs that can do processing for you.</a:t>
            </a:r>
          </a:p>
          <a:p>
            <a:pPr marL="171450" indent="-171450" rtl="0">
              <a:buFontTx/>
              <a:buChar char="•"/>
            </a:pPr>
            <a:r>
              <a:rPr lang="en-US" sz="1200" b="0" baseline="0" dirty="0" smtClean="0">
                <a:effectLst/>
                <a:latin typeface="+mn-lt"/>
              </a:rPr>
              <a:t>This is an abstraction on top of </a:t>
            </a:r>
            <a:r>
              <a:rPr lang="en-US" sz="1200" b="0" baseline="0" dirty="0" err="1" smtClean="0">
                <a:effectLst/>
                <a:latin typeface="+mn-lt"/>
              </a:rPr>
              <a:t>IaaS</a:t>
            </a:r>
            <a:r>
              <a:rPr lang="en-US" sz="1200" b="0" baseline="0" dirty="0" smtClean="0">
                <a:effectLst/>
                <a:latin typeface="+mn-lt"/>
              </a:rPr>
              <a:t> because you don’t deal with the middleware or down the stack</a:t>
            </a:r>
            <a:endParaRPr lang="en-US" sz="1200" b="0" dirty="0" smtClean="0">
              <a:effectLst/>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Switch to </a:t>
            </a:r>
            <a:r>
              <a:rPr lang="en-US" sz="1200" b="0" dirty="0" err="1" smtClean="0">
                <a:effectLst/>
                <a:latin typeface="Segoe UI" panose="020B0502040204020203" pitchFamily="34" charset="0"/>
              </a:rPr>
              <a:t>PaaS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last form of </a:t>
            </a:r>
            <a:r>
              <a:rPr lang="en-US" sz="1200" b="0" dirty="0" err="1" smtClean="0">
                <a:effectLst/>
                <a:latin typeface="Segoe UI" panose="020B0502040204020203" pitchFamily="34" charset="0"/>
              </a:rPr>
              <a:t>PaaS</a:t>
            </a:r>
            <a:r>
              <a:rPr lang="en-US" sz="1200" b="0" baseline="0" dirty="0" smtClean="0">
                <a:effectLst/>
                <a:latin typeface="Segoe UI" panose="020B0502040204020203" pitchFamily="34" charset="0"/>
              </a:rPr>
              <a:t> we’ll talk about is specific to Mobile</a:t>
            </a:r>
            <a:endParaRPr lang="en-US" sz="1200" b="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2782689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Mobile Services is a feature designed specifically for making it easy to build Mobile Applications and is what we’ll focus on for part</a:t>
            </a:r>
            <a:r>
              <a:rPr lang="en-US" sz="1200" b="0" baseline="0" dirty="0" smtClean="0">
                <a:effectLst/>
                <a:latin typeface="Segoe UI" panose="020B0502040204020203" pitchFamily="34" charset="0"/>
              </a:rPr>
              <a:t> of the day</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1845711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 backend</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When you create a Mobile Service,</a:t>
            </a:r>
            <a:r>
              <a:rPr lang="en-US" sz="1200" b="0" baseline="0" dirty="0" smtClean="0">
                <a:effectLst/>
                <a:latin typeface="Segoe UI" panose="020B0502040204020203" pitchFamily="34" charset="0"/>
              </a:rPr>
              <a:t> you have a enhanced runtime that provides a lot of functionality out of the box for you</a:t>
            </a:r>
          </a:p>
          <a:p>
            <a:pPr marL="171450" indent="-171450" rtl="0">
              <a:buFontTx/>
              <a:buChar char="•"/>
            </a:pPr>
            <a:r>
              <a:rPr lang="en-US" sz="1200" b="0" baseline="0" dirty="0" smtClean="0">
                <a:effectLst/>
                <a:latin typeface="Segoe UI" panose="020B0502040204020203" pitchFamily="34" charset="0"/>
              </a:rPr>
              <a:t>You can build some of the backend yourself though and you can choose between .NET and </a:t>
            </a:r>
            <a:r>
              <a:rPr lang="en-US" sz="1200" b="0" baseline="0" dirty="0" err="1" smtClean="0">
                <a:effectLst/>
                <a:latin typeface="Segoe UI" panose="020B0502040204020203" pitchFamily="34" charset="0"/>
              </a:rPr>
              <a:t>Node.js</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359069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Mobile Services Data Storage</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The default storage for Mobile Services is Azure SQL Database</a:t>
            </a:r>
          </a:p>
          <a:p>
            <a:pPr marL="171450" indent="-171450" rtl="0">
              <a:buFontTx/>
              <a:buChar char="•"/>
            </a:pPr>
            <a:r>
              <a:rPr lang="en-US" sz="1200" b="0" baseline="0" dirty="0" smtClean="0">
                <a:effectLst/>
                <a:latin typeface="Segoe UI" panose="020B0502040204020203" pitchFamily="34" charset="0"/>
              </a:rPr>
              <a:t>However, you can also connect to other storage systems in azure</a:t>
            </a:r>
          </a:p>
          <a:p>
            <a:pPr marL="171450" indent="-171450" rtl="0">
              <a:buFontTx/>
              <a:buChar char="•"/>
            </a:pPr>
            <a:r>
              <a:rPr lang="en-US" sz="1200" b="0" baseline="0" dirty="0" smtClean="0">
                <a:effectLst/>
                <a:latin typeface="Segoe UI" panose="020B0502040204020203" pitchFamily="34" charset="0"/>
              </a:rPr>
              <a:t>We’ll talk more about storage in a minute</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187644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a:t>
            </a:r>
            <a:r>
              <a:rPr lang="en-US" sz="1200" b="0" baseline="0" dirty="0" smtClean="0">
                <a:effectLst/>
                <a:latin typeface="Segoe UI" panose="020B0502040204020203" pitchFamily="34" charset="0"/>
              </a:rPr>
              <a:t> our open source initiatives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When it comes to Open Source,</a:t>
            </a:r>
            <a:r>
              <a:rPr lang="en-US" sz="1200" b="0" baseline="0" dirty="0" smtClean="0">
                <a:effectLst/>
                <a:latin typeface="Segoe UI" panose="020B0502040204020203" pitchFamily="34" charset="0"/>
              </a:rPr>
              <a:t> the one thing that most people will have most recently heard about was us open sourcing .NET itself</a:t>
            </a:r>
          </a:p>
          <a:p>
            <a:pPr marL="171450" indent="-171450" rtl="0">
              <a:buFontTx/>
              <a:buChar char="•"/>
            </a:pPr>
            <a:r>
              <a:rPr lang="en-US" sz="1200" b="0" baseline="0" dirty="0" smtClean="0">
                <a:effectLst/>
                <a:latin typeface="Segoe UI" panose="020B0502040204020203" pitchFamily="34" charset="0"/>
              </a:rPr>
              <a:t>This is part of being more open</a:t>
            </a:r>
          </a:p>
          <a:p>
            <a:pPr marL="171450" indent="-171450" rtl="0">
              <a:buFontTx/>
              <a:buChar char="•"/>
            </a:pPr>
            <a:r>
              <a:rPr lang="en-US" sz="1200" b="0" baseline="0" dirty="0" smtClean="0">
                <a:effectLst/>
                <a:latin typeface="Segoe UI" panose="020B0502040204020203" pitchFamily="34" charset="0"/>
              </a:rPr>
              <a:t>We’ve also contributed to many different open source frameworks like Cordova, </a:t>
            </a:r>
            <a:r>
              <a:rPr lang="en-US" sz="1200" b="0" baseline="0" dirty="0" err="1" smtClean="0">
                <a:effectLst/>
                <a:latin typeface="Segoe UI" panose="020B0502040204020203" pitchFamily="34" charset="0"/>
              </a:rPr>
              <a:t>jQuery</a:t>
            </a:r>
            <a:r>
              <a:rPr lang="en-US" sz="1200" b="0" baseline="0" dirty="0" smtClean="0">
                <a:effectLst/>
                <a:latin typeface="Segoe UI" panose="020B0502040204020203" pitchFamily="34" charset="0"/>
              </a:rPr>
              <a:t>, Couch, </a:t>
            </a:r>
            <a:r>
              <a:rPr lang="en-US" sz="1200" b="0" baseline="0" dirty="0" err="1" smtClean="0">
                <a:effectLst/>
                <a:latin typeface="Segoe UI" panose="020B0502040204020203" pitchFamily="34" charset="0"/>
              </a:rPr>
              <a:t>Docker</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etc</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Many of our SDKs (like .NET) are now developed on </a:t>
            </a:r>
            <a:r>
              <a:rPr lang="en-US" sz="1200" b="0" baseline="0" dirty="0" err="1" smtClean="0">
                <a:effectLst/>
                <a:latin typeface="Segoe UI" panose="020B0502040204020203" pitchFamily="34" charset="0"/>
              </a:rPr>
              <a:t>GitHub</a:t>
            </a:r>
            <a:r>
              <a:rPr lang="en-US" sz="1200" b="0" baseline="0" dirty="0" smtClean="0">
                <a:effectLst/>
                <a:latin typeface="Segoe UI" panose="020B0502040204020203" pitchFamily="34" charset="0"/>
              </a:rPr>
              <a:t> in public</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09:19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10657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Notification Hubs</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Mobile Services uses something called Notification Hubs to help perform push notifications</a:t>
            </a:r>
          </a:p>
          <a:p>
            <a:pPr marL="171450" indent="-171450" rtl="0">
              <a:buFontTx/>
              <a:buChar char="•"/>
            </a:pPr>
            <a:r>
              <a:rPr lang="en-US" sz="1200" b="0" baseline="0" dirty="0" smtClean="0">
                <a:effectLst/>
                <a:latin typeface="Segoe UI" panose="020B0502040204020203" pitchFamily="34" charset="0"/>
              </a:rPr>
              <a:t>We’ll also be spending a good amount of time talking about Notification Hubs</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14626104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Authentication</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Another benefit of Mobile Services is easy authentication with many different providers</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1730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APIs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Finally there are lots</a:t>
            </a:r>
            <a:r>
              <a:rPr lang="en-US" sz="1200" b="0" baseline="0" dirty="0" smtClean="0">
                <a:effectLst/>
                <a:latin typeface="Segoe UI" panose="020B0502040204020203" pitchFamily="34" charset="0"/>
              </a:rPr>
              <a:t> of APIs and access into other services that Microsoft provides that you can plug into</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1875249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Data</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Before we finish with the overview and</a:t>
            </a:r>
            <a:r>
              <a:rPr lang="en-US" sz="1200" b="0" baseline="0" dirty="0" smtClean="0">
                <a:effectLst/>
                <a:latin typeface="Segoe UI" panose="020B0502040204020203" pitchFamily="34" charset="0"/>
              </a:rPr>
              <a:t> start diving into the technology, we’ll talk about the data storage options in Azure</a:t>
            </a: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755697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Data</a:t>
            </a:r>
            <a:r>
              <a:rPr lang="en-US" sz="1200" b="0" baseline="0" dirty="0" smtClean="0">
                <a:effectLst/>
                <a:latin typeface="Segoe UI" panose="020B0502040204020203" pitchFamily="34" charset="0"/>
              </a:rPr>
              <a:t> options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Azure Has many data storage options</a:t>
            </a:r>
          </a:p>
          <a:p>
            <a:pPr marL="171450" indent="-171450" rtl="0">
              <a:buFontTx/>
              <a:buChar char="•"/>
            </a:pPr>
            <a:r>
              <a:rPr lang="en-US" sz="1200" b="0" baseline="0" dirty="0" smtClean="0">
                <a:effectLst/>
                <a:latin typeface="Segoe UI" panose="020B0502040204020203" pitchFamily="34" charset="0"/>
              </a:rPr>
              <a:t>SQL Database which is a full SQL DB running as a service in Azure</a:t>
            </a:r>
          </a:p>
          <a:p>
            <a:pPr marL="171450" indent="-171450" rtl="0">
              <a:buFontTx/>
              <a:buChar char="•"/>
            </a:pPr>
            <a:r>
              <a:rPr lang="en-US" sz="1200" b="0" baseline="0" dirty="0" smtClean="0">
                <a:effectLst/>
                <a:latin typeface="Segoe UI" panose="020B0502040204020203" pitchFamily="34" charset="0"/>
              </a:rPr>
              <a:t>Alternatively, you can deploy your own SQL Database Server on VMs using </a:t>
            </a:r>
            <a:r>
              <a:rPr lang="en-US" sz="1200" b="0" baseline="0" dirty="0" err="1" smtClean="0">
                <a:effectLst/>
                <a:latin typeface="Segoe UI" panose="020B0502040204020203" pitchFamily="34" charset="0"/>
              </a:rPr>
              <a:t>IaaS</a:t>
            </a:r>
            <a:endParaRPr lang="en-US" sz="1200" b="0" baseline="0" dirty="0" smtClean="0">
              <a:effectLst/>
              <a:latin typeface="Segoe UI" panose="020B0502040204020203" pitchFamily="34" charset="0"/>
            </a:endParaRPr>
          </a:p>
          <a:p>
            <a:pPr marL="171450" indent="-171450" rtl="0">
              <a:buFontTx/>
              <a:buChar char="•"/>
            </a:pPr>
            <a:r>
              <a:rPr lang="en-US" sz="1200" b="0" baseline="0" dirty="0" err="1" smtClean="0">
                <a:effectLst/>
                <a:latin typeface="Segoe UI" panose="020B0502040204020203" pitchFamily="34" charset="0"/>
              </a:rPr>
              <a:t>NoSQL</a:t>
            </a:r>
            <a:r>
              <a:rPr lang="en-US" sz="1200" b="0" baseline="0" dirty="0" smtClean="0">
                <a:effectLst/>
                <a:latin typeface="Segoe UI" panose="020B0502040204020203" pitchFamily="34" charset="0"/>
              </a:rPr>
              <a:t> options include Azure Table Storage, </a:t>
            </a:r>
            <a:r>
              <a:rPr lang="en-US" sz="1200" b="0" baseline="0" dirty="0" err="1" smtClean="0">
                <a:effectLst/>
                <a:latin typeface="Segoe UI" panose="020B0502040204020203" pitchFamily="34" charset="0"/>
              </a:rPr>
              <a:t>MongoDB</a:t>
            </a:r>
            <a:r>
              <a:rPr lang="en-US" sz="1200" b="0" baseline="0" dirty="0" smtClean="0">
                <a:effectLst/>
                <a:latin typeface="Segoe UI" panose="020B0502040204020203" pitchFamily="34" charset="0"/>
              </a:rPr>
              <a:t> (running in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and Document DB (a JSON Document based store)</a:t>
            </a:r>
          </a:p>
          <a:p>
            <a:pPr marL="171450" indent="-171450" rtl="0">
              <a:buFontTx/>
              <a:buChar char="•"/>
            </a:pPr>
            <a:r>
              <a:rPr lang="en-US" sz="1200" b="0" baseline="0" dirty="0" smtClean="0">
                <a:effectLst/>
                <a:latin typeface="Segoe UI" panose="020B0502040204020203" pitchFamily="34" charset="0"/>
              </a:rPr>
              <a:t>Blob storage can be used for file storage from any other area in Azure and also is used for disks in VMs</a:t>
            </a:r>
          </a:p>
          <a:p>
            <a:pPr marL="171450" indent="-171450" rtl="0">
              <a:buFontTx/>
              <a:buChar char="•"/>
            </a:pPr>
            <a:r>
              <a:rPr lang="en-US" sz="1200" b="0" baseline="0" dirty="0" smtClean="0">
                <a:effectLst/>
                <a:latin typeface="Segoe UI" panose="020B0502040204020203" pitchFamily="34" charset="0"/>
              </a:rPr>
              <a:t>Azure Files provides for shared file directories for VMs</a:t>
            </a:r>
          </a:p>
          <a:p>
            <a:pPr marL="171450" indent="-171450" rtl="0">
              <a:buFontTx/>
              <a:buChar char="•"/>
            </a:pPr>
            <a:r>
              <a:rPr lang="en-US" sz="1200" b="0" baseline="0" dirty="0" smtClean="0">
                <a:effectLst/>
                <a:latin typeface="Segoe UI" panose="020B0502040204020203" pitchFamily="34" charset="0"/>
              </a:rPr>
              <a:t>Queues provide a way to do messaging between pieces of applications in Azure</a:t>
            </a:r>
            <a:endParaRPr lang="en-US" sz="1200" b="0" dirty="0" smtClean="0">
              <a:effectLst/>
              <a:latin typeface="Segoe UI" panose="020B0502040204020203" pitchFamily="34" charset="0"/>
            </a:endParaRPr>
          </a:p>
          <a:p>
            <a:pPr rtl="0"/>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4100909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Azure Services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On top</a:t>
            </a:r>
            <a:r>
              <a:rPr lang="en-US" sz="1200" b="0" baseline="0" dirty="0" smtClean="0">
                <a:effectLst/>
                <a:latin typeface="Segoe UI" panose="020B0502040204020203" pitchFamily="34" charset="0"/>
              </a:rPr>
              <a:t> of the compute options we’ve gone over</a:t>
            </a:r>
          </a:p>
          <a:p>
            <a:pPr marL="171450" indent="-171450" rtl="0">
              <a:buFontTx/>
              <a:buChar char="•"/>
            </a:pPr>
            <a:r>
              <a:rPr lang="en-US" sz="1200" b="0" baseline="0" dirty="0" smtClean="0">
                <a:effectLst/>
                <a:latin typeface="Segoe UI" panose="020B0502040204020203" pitchFamily="34" charset="0"/>
              </a:rPr>
              <a:t>Azure also offers tons of different services that we won’t get into today</a:t>
            </a:r>
          </a:p>
          <a:p>
            <a:pPr marL="171450" indent="-171450" rtl="0">
              <a:buFontTx/>
              <a:buChar char="•"/>
            </a:pPr>
            <a:r>
              <a:rPr lang="en-US" sz="1200" b="0" baseline="0" dirty="0" smtClean="0">
                <a:effectLst/>
                <a:latin typeface="Segoe UI" panose="020B0502040204020203" pitchFamily="34" charset="0"/>
              </a:rPr>
              <a:t>These services help build full featured web applications and include things like Automation, Machine Learning, HD Insight, Backup and Recovery, Traffic Manager routing, API management and much more</a:t>
            </a:r>
            <a:endParaRPr lang="en-US" sz="1200" b="0" dirty="0" smtClean="0">
              <a:effectLst/>
              <a:latin typeface="Segoe UI" panose="020B0502040204020203" pitchFamily="34" charset="0"/>
            </a:endParaRPr>
          </a:p>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46</a:t>
            </a:fld>
            <a:endParaRPr lang="en-US"/>
          </a:p>
        </p:txBody>
      </p:sp>
    </p:spTree>
    <p:extLst>
      <p:ext uri="{BB962C8B-B14F-4D97-AF65-F5344CB8AC3E}">
        <p14:creationId xmlns:p14="http://schemas.microsoft.com/office/powerpoint/2010/main" val="2839578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Get Started</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We’ll talk more about this in the wrap up but the easiest way to get started is to go to http://</a:t>
            </a:r>
            <a:r>
              <a:rPr lang="en-US" sz="1200" b="0" dirty="0" err="1" smtClean="0">
                <a:effectLst/>
                <a:latin typeface="Segoe UI" panose="020B0502040204020203" pitchFamily="34" charset="0"/>
              </a:rPr>
              <a:t>azure.microsoft.com</a:t>
            </a:r>
            <a:endParaRPr lang="en-US" sz="1200" b="0" dirty="0" smtClean="0">
              <a:effectLst/>
              <a:latin typeface="Segoe UI" panose="020B0502040204020203" pitchFamily="34" charset="0"/>
            </a:endParaRPr>
          </a:p>
          <a:p>
            <a:pPr marL="171450" indent="-171450" rtl="0">
              <a:buFontTx/>
              <a:buChar char="•"/>
            </a:pPr>
            <a:endParaRPr lang="en-US" sz="1200" b="0" dirty="0" smtClean="0">
              <a:effectLst/>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09:22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9571793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12/16/14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More open source</a:t>
            </a: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We’re also very open source about how we develop some of our products</a:t>
            </a:r>
          </a:p>
          <a:p>
            <a:pPr marL="171450" indent="-171450" rtl="0">
              <a:buFontTx/>
              <a:buChar char="•"/>
            </a:pPr>
            <a:r>
              <a:rPr lang="en-US" sz="1200" b="0" baseline="0" dirty="0" smtClean="0">
                <a:effectLst/>
                <a:latin typeface="Segoe UI" panose="020B0502040204020203" pitchFamily="34" charset="0"/>
              </a:rPr>
              <a:t>For example, most of the SDKs you’ll see in use today are on </a:t>
            </a:r>
            <a:r>
              <a:rPr lang="en-US" sz="1200" b="0" baseline="0" dirty="0" err="1" smtClean="0">
                <a:effectLst/>
                <a:latin typeface="Segoe UI" panose="020B0502040204020203" pitchFamily="34" charset="0"/>
              </a:rPr>
              <a:t>GitHub</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And they accept community contributions</a:t>
            </a:r>
          </a:p>
          <a:p>
            <a:pPr marL="171450" indent="-171450" rtl="0">
              <a:buFontTx/>
              <a:buChar char="•"/>
            </a:pPr>
            <a:r>
              <a:rPr lang="en-US" sz="1200" b="0" baseline="0" dirty="0" smtClean="0">
                <a:effectLst/>
                <a:latin typeface="Segoe UI" panose="020B0502040204020203" pitchFamily="34" charset="0"/>
              </a:rPr>
              <a:t>We also have just about all of our Azure systems on </a:t>
            </a:r>
            <a:r>
              <a:rPr lang="en-US" sz="1200" b="0" baseline="0" dirty="0" err="1" smtClean="0">
                <a:effectLst/>
                <a:latin typeface="Segoe UI" panose="020B0502040204020203" pitchFamily="34" charset="0"/>
              </a:rPr>
              <a:t>UserVoice</a:t>
            </a:r>
            <a:r>
              <a:rPr lang="en-US" sz="1200" b="0" baseline="0" dirty="0" smtClean="0">
                <a:effectLst/>
                <a:latin typeface="Segoe UI" panose="020B0502040204020203" pitchFamily="34" charset="0"/>
              </a:rPr>
              <a:t> where we accept feature requests and votes on features</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09:20</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1065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Expan</a:t>
            </a:r>
            <a:r>
              <a:rPr lang="en-US" sz="1200" b="0" baseline="0" dirty="0" smtClean="0">
                <a:effectLst/>
                <a:latin typeface="Segoe UI" panose="020B0502040204020203" pitchFamily="34" charset="0"/>
              </a:rPr>
              <a:t>d on our open source</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In addition to open sourcing our</a:t>
            </a:r>
            <a:r>
              <a:rPr lang="en-US" sz="1200" b="0" baseline="0" dirty="0" smtClean="0">
                <a:effectLst/>
                <a:latin typeface="Segoe UI" panose="020B0502040204020203" pitchFamily="34" charset="0"/>
              </a:rPr>
              <a:t> software and contributing to open source software</a:t>
            </a:r>
          </a:p>
          <a:p>
            <a:pPr marL="171450" indent="-171450" rtl="0">
              <a:buFontTx/>
              <a:buChar char="•"/>
            </a:pPr>
            <a:r>
              <a:rPr lang="en-US" sz="1200" b="0" baseline="0" dirty="0" smtClean="0">
                <a:effectLst/>
                <a:latin typeface="Segoe UI" panose="020B0502040204020203" pitchFamily="34" charset="0"/>
              </a:rPr>
              <a:t>We’re also ensuring our cloud platform is open and usable with many different languages</a:t>
            </a:r>
          </a:p>
          <a:p>
            <a:pPr marL="171450" indent="-171450" rtl="0">
              <a:buFontTx/>
              <a:buChar char="•"/>
            </a:pPr>
            <a:r>
              <a:rPr lang="en-US" sz="1200" b="0" dirty="0" smtClean="0">
                <a:effectLst/>
                <a:latin typeface="Segoe UI" panose="020B0502040204020203" pitchFamily="34" charset="0"/>
              </a:rPr>
              <a:t>Great support for .NET, PHP, Java,</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NodeJS</a:t>
            </a:r>
            <a:r>
              <a:rPr lang="en-US" sz="1200" b="0" baseline="0" dirty="0" smtClean="0">
                <a:effectLst/>
                <a:latin typeface="Segoe UI" panose="020B0502040204020203" pitchFamily="34" charset="0"/>
              </a:rPr>
              <a:t>, Python</a:t>
            </a:r>
          </a:p>
          <a:p>
            <a:pPr marL="171450" indent="-171450" rtl="0">
              <a:buFontTx/>
              <a:buChar char="•"/>
            </a:pPr>
            <a:r>
              <a:rPr lang="en-US" sz="1200" b="0" baseline="0" dirty="0" smtClean="0">
                <a:effectLst/>
                <a:latin typeface="Segoe UI" panose="020B0502040204020203" pitchFamily="34" charset="0"/>
              </a:rPr>
              <a:t>Easy deployment of </a:t>
            </a:r>
            <a:r>
              <a:rPr lang="en-US" sz="1200" b="0" baseline="0" dirty="0" err="1" smtClean="0">
                <a:effectLst/>
                <a:latin typeface="Segoe UI" panose="020B0502040204020203" pitchFamily="34" charset="0"/>
              </a:rPr>
              <a:t>WordPress</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Joomla</a:t>
            </a:r>
            <a:r>
              <a:rPr lang="en-US" sz="1200" b="0" baseline="0" dirty="0" smtClean="0">
                <a:effectLst/>
                <a:latin typeface="Segoe UI" panose="020B0502040204020203" pitchFamily="34" charset="0"/>
              </a:rPr>
              <a:t>, Drupal</a:t>
            </a:r>
          </a:p>
          <a:p>
            <a:pPr marL="171450" indent="-171450" rtl="0">
              <a:buFontTx/>
              <a:buChar char="•"/>
            </a:pPr>
            <a:r>
              <a:rPr lang="en-US" sz="1200" b="0" baseline="0" dirty="0" smtClean="0">
                <a:effectLst/>
                <a:latin typeface="Segoe UI" panose="020B0502040204020203" pitchFamily="34" charset="0"/>
              </a:rPr>
              <a:t>Support for popular mobile </a:t>
            </a:r>
            <a:r>
              <a:rPr lang="en-US" sz="1200" b="0" baseline="0" dirty="0" err="1" smtClean="0">
                <a:effectLst/>
                <a:latin typeface="Segoe UI" panose="020B0502040204020203" pitchFamily="34" charset="0"/>
              </a:rPr>
              <a:t>OSes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Open Source data storage: </a:t>
            </a:r>
            <a:r>
              <a:rPr lang="en-US" sz="1200" b="0" baseline="0" dirty="0" err="1" smtClean="0">
                <a:effectLst/>
                <a:latin typeface="Segoe UI" panose="020B0502040204020203" pitchFamily="34" charset="0"/>
              </a:rPr>
              <a:t>MonogDB</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Hadoop</a:t>
            </a:r>
            <a:r>
              <a:rPr lang="en-US" sz="1200" b="0" baseline="0" dirty="0" smtClean="0">
                <a:effectLst/>
                <a:latin typeface="Segoe UI" panose="020B0502040204020203" pitchFamily="34" charset="0"/>
              </a:rPr>
              <a:t>, MySQL, </a:t>
            </a:r>
            <a:r>
              <a:rPr lang="en-US" sz="1200" b="0" baseline="0" dirty="0" err="1" smtClean="0">
                <a:effectLst/>
                <a:latin typeface="Segoe UI" panose="020B0502040204020203" pitchFamily="34" charset="0"/>
              </a:rPr>
              <a:t>Redis</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CouchDB</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Linux and Windows</a:t>
            </a:r>
          </a:p>
          <a:p>
            <a:pPr marL="171450" indent="-171450" rtl="0">
              <a:buFontTx/>
              <a:buChar char="•"/>
            </a:pPr>
            <a:r>
              <a:rPr lang="en-US" sz="1200" b="0" baseline="0" dirty="0" smtClean="0">
                <a:effectLst/>
                <a:latin typeface="Segoe UI" panose="020B0502040204020203" pitchFamily="34" charset="0"/>
              </a:rPr>
              <a:t>Puppet, Chef, </a:t>
            </a:r>
            <a:r>
              <a:rPr lang="en-US" sz="1200" b="0" baseline="0" dirty="0" err="1" smtClean="0">
                <a:effectLst/>
                <a:latin typeface="Segoe UI" panose="020B0502040204020203" pitchFamily="34" charset="0"/>
              </a:rPr>
              <a:t>Docker</a:t>
            </a:r>
            <a:endParaRPr lang="en-US" sz="1200" b="0" dirty="0" smtClean="0">
              <a:effectLst/>
              <a:latin typeface="Segoe UI" panose="020B0502040204020203" pitchFamily="34" charset="0"/>
            </a:endParaRPr>
          </a:p>
          <a:p>
            <a:pPr lvl="0"/>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4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ED8F25-B083-4128-B7CF-A5DE61C89776}" type="datetime1">
              <a:rPr lang="en-US" smtClean="0">
                <a:solidFill>
                  <a:prstClr val="black"/>
                </a:solidFill>
              </a:rPr>
              <a:pPr/>
              <a:t>12/16/14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217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how it’s easy to use Microsoft and Azure</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last point before we start focusing entirely on Azure is ease</a:t>
            </a:r>
          </a:p>
          <a:p>
            <a:pPr marL="171450" indent="-171450" rtl="0">
              <a:buFontTx/>
              <a:buChar char="•"/>
            </a:pPr>
            <a:r>
              <a:rPr lang="en-US" sz="1200" b="0" dirty="0" smtClean="0">
                <a:effectLst/>
                <a:latin typeface="Segoe UI" panose="020B0502040204020203" pitchFamily="34" charset="0"/>
              </a:rPr>
              <a:t>Being</a:t>
            </a:r>
            <a:r>
              <a:rPr lang="en-US" sz="1200" b="0" baseline="0" dirty="0" smtClean="0">
                <a:effectLst/>
                <a:latin typeface="Segoe UI" panose="020B0502040204020203" pitchFamily="34" charset="0"/>
              </a:rPr>
              <a:t> accessible and open are great, but if it isn’t easy to develop on our platforms, we know it won’t matter.</a:t>
            </a:r>
          </a:p>
          <a:p>
            <a:pPr marL="171450" indent="-171450" rtl="0">
              <a:buFontTx/>
              <a:buChar char="•"/>
            </a:pPr>
            <a:r>
              <a:rPr lang="en-US" sz="1200" b="0" baseline="0" dirty="0" smtClean="0">
                <a:effectLst/>
                <a:latin typeface="Segoe UI" panose="020B0502040204020203" pitchFamily="34" charset="0"/>
              </a:rPr>
              <a:t>You can build for azure on any OS</a:t>
            </a:r>
          </a:p>
          <a:p>
            <a:pPr marL="171450" indent="-171450" rtl="0">
              <a:buFontTx/>
              <a:buChar char="•"/>
            </a:pPr>
            <a:r>
              <a:rPr lang="en-US" sz="1200" b="0" baseline="0" dirty="0" smtClean="0">
                <a:effectLst/>
                <a:latin typeface="Segoe UI" panose="020B0502040204020203" pitchFamily="34" charset="0"/>
              </a:rPr>
              <a:t>We have SDKs FOR the languages you want to build with</a:t>
            </a:r>
          </a:p>
          <a:p>
            <a:pPr marL="171450" indent="-171450" rtl="0">
              <a:buFontTx/>
              <a:buChar char="•"/>
            </a:pPr>
            <a:r>
              <a:rPr lang="en-US" sz="1200" b="0" baseline="0" dirty="0" smtClean="0">
                <a:effectLst/>
                <a:latin typeface="Segoe UI" panose="020B0502040204020203" pitchFamily="34" charset="0"/>
              </a:rPr>
              <a:t>Everything we expose uses industry standard REST</a:t>
            </a:r>
          </a:p>
          <a:p>
            <a:pPr marL="171450" indent="-171450" rtl="0">
              <a:buFontTx/>
              <a:buChar char="•"/>
            </a:pPr>
            <a:r>
              <a:rPr lang="en-US" sz="1200" b="0" baseline="0" dirty="0" smtClean="0">
                <a:effectLst/>
                <a:latin typeface="Segoe UI" panose="020B0502040204020203" pitchFamily="34" charset="0"/>
              </a:rPr>
              <a:t>Our systems connect to popular source control systems like </a:t>
            </a:r>
            <a:r>
              <a:rPr lang="en-US" sz="1200" b="0" baseline="0" dirty="0" err="1" smtClean="0">
                <a:effectLst/>
                <a:latin typeface="Segoe UI" panose="020B0502040204020203" pitchFamily="34" charset="0"/>
              </a:rPr>
              <a:t>GitHub</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Azure is free to get started with the trial</a:t>
            </a:r>
          </a:p>
          <a:p>
            <a:pPr marL="171450" indent="-171450" rtl="0">
              <a:buFontTx/>
              <a:buChar char="•"/>
            </a:pPr>
            <a:r>
              <a:rPr lang="en-US" sz="1200" b="0" baseline="0" dirty="0" smtClean="0">
                <a:effectLst/>
                <a:latin typeface="Segoe UI" panose="020B0502040204020203" pitchFamily="34" charset="0"/>
              </a:rPr>
              <a:t>Plus there are many free tiers to many services</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09:21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2192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Highlight the three principles we’re going to talk</a:t>
            </a:r>
            <a:r>
              <a:rPr lang="en-US" sz="1200" b="0" baseline="0" dirty="0" smtClean="0">
                <a:effectLst/>
                <a:latin typeface="Segoe UI" panose="020B0502040204020203" pitchFamily="34" charset="0"/>
              </a:rPr>
              <a:t> about for Microsoft</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When we talk about the new Microsoft, we talk often about three core principles</a:t>
            </a:r>
          </a:p>
          <a:p>
            <a:pPr marL="171450" indent="-171450" rtl="0">
              <a:buFontTx/>
              <a:buChar char="•"/>
            </a:pPr>
            <a:r>
              <a:rPr lang="en-US" sz="1200" b="0" baseline="0" dirty="0" smtClean="0">
                <a:effectLst/>
                <a:latin typeface="Segoe UI" panose="020B0502040204020203" pitchFamily="34" charset="0"/>
              </a:rPr>
              <a:t>Accessible, Open, and Easy</a:t>
            </a:r>
          </a:p>
          <a:p>
            <a:pPr marL="171450" indent="-171450" rtl="0">
              <a:buFontTx/>
              <a:buChar char="•"/>
            </a:pPr>
            <a:r>
              <a:rPr lang="en-US" sz="1200" b="0" baseline="0" dirty="0" smtClean="0">
                <a:effectLst/>
                <a:latin typeface="Segoe UI" panose="020B0502040204020203" pitchFamily="34" charset="0"/>
              </a:rPr>
              <a:t>We think these things are just as important to you as developers</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10:26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2112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Mobile,</a:t>
            </a:r>
            <a:r>
              <a:rPr lang="en-US" sz="1200" b="0" baseline="0" dirty="0" smtClean="0">
                <a:effectLst/>
                <a:latin typeface="Segoe UI" panose="020B0502040204020203" pitchFamily="34" charset="0"/>
              </a:rPr>
              <a:t> cloud first</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For some time now, Microsoft’s mantra has been mobile-first, cloud-first</a:t>
            </a:r>
          </a:p>
          <a:p>
            <a:pPr marL="171450" indent="-171450" rtl="0">
              <a:buFontTx/>
              <a:buChar char="•"/>
            </a:pPr>
            <a:r>
              <a:rPr lang="en-US" sz="1200" b="0" dirty="0" smtClean="0">
                <a:effectLst/>
                <a:latin typeface="Segoe UI" panose="020B0502040204020203" pitchFamily="34" charset="0"/>
              </a:rPr>
              <a:t>This</a:t>
            </a:r>
            <a:r>
              <a:rPr lang="en-US" sz="1200" b="0" baseline="0" dirty="0" smtClean="0">
                <a:effectLst/>
                <a:latin typeface="Segoe UI" panose="020B0502040204020203" pitchFamily="34" charset="0"/>
              </a:rPr>
              <a:t> means making things available to and easy to use on mobile devices</a:t>
            </a:r>
          </a:p>
          <a:p>
            <a:pPr marL="171450" indent="-171450" rtl="0">
              <a:buFontTx/>
              <a:buChar char="•"/>
            </a:pPr>
            <a:r>
              <a:rPr lang="en-US" sz="1200" b="0" baseline="0" dirty="0" smtClean="0">
                <a:effectLst/>
                <a:latin typeface="Segoe UI" panose="020B0502040204020203" pitchFamily="34" charset="0"/>
              </a:rPr>
              <a:t>It also means exposing the cloud so it’s easy to use</a:t>
            </a:r>
            <a:endParaRPr lang="en-US" sz="1200" b="0" dirty="0" smtClean="0">
              <a:effectLst/>
              <a:latin typeface="Segoe UI" panose="020B0502040204020203" pitchFamily="34" charset="0"/>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12/16/14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1219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7"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2921"/>
            <a:ext cx="12192000" cy="6852165"/>
          </a:xfrm>
          <a:prstGeom prst="rect">
            <a:avLst/>
          </a:prstGeom>
        </p:spPr>
      </p:pic>
      <p:sp>
        <p:nvSpPr>
          <p:cNvPr id="3" name="Rectangle 2"/>
          <p:cNvSpPr/>
          <p:nvPr userDrawn="1"/>
        </p:nvSpPr>
        <p:spPr>
          <a:xfrm>
            <a:off x="2"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2"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4"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8" y="2968094"/>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8"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299"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761227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2024766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2642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Tree>
    <p:extLst>
      <p:ext uri="{BB962C8B-B14F-4D97-AF65-F5344CB8AC3E}">
        <p14:creationId xmlns:p14="http://schemas.microsoft.com/office/powerpoint/2010/main" val="427317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4643783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22456775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213" y="470067"/>
            <a:ext cx="1523906" cy="326488"/>
          </a:xfrm>
          <a:prstGeom prst="rect">
            <a:avLst/>
          </a:prstGeom>
        </p:spPr>
      </p:pic>
      <p:grpSp>
        <p:nvGrpSpPr>
          <p:cNvPr id="10" name="Group 9"/>
          <p:cNvGrpSpPr/>
          <p:nvPr userDrawn="1"/>
        </p:nvGrpSpPr>
        <p:grpSpPr bwMode="gray">
          <a:xfrm>
            <a:off x="269240" y="2084172"/>
            <a:ext cx="4482124"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sp>
        <p:nvSpPr>
          <p:cNvPr id="18" name="Rectangle 17"/>
          <p:cNvSpPr/>
          <p:nvPr userDrawn="1"/>
        </p:nvSpPr>
        <p:spPr bwMode="gray">
          <a:xfrm>
            <a:off x="5647788" y="2995667"/>
            <a:ext cx="6274974"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5646231" y="2980725"/>
            <a:ext cx="6276531"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7788" y="5042797"/>
            <a:ext cx="6274974"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21386" y="473037"/>
            <a:ext cx="1522403" cy="326167"/>
          </a:xfrm>
          <a:prstGeom prst="rect">
            <a:avLst/>
          </a:prstGeom>
        </p:spPr>
      </p:pic>
      <p:grpSp>
        <p:nvGrpSpPr>
          <p:cNvPr id="4" name="Group 3"/>
          <p:cNvGrpSpPr/>
          <p:nvPr userDrawn="1"/>
        </p:nvGrpSpPr>
        <p:grpSpPr bwMode="gray">
          <a:xfrm>
            <a:off x="2956179" y="3892219"/>
            <a:ext cx="26892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7"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4"/>
            <a:ext cx="7169132"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73" y="4773830"/>
            <a:ext cx="7170265"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3"/>
            <a:ext cx="7171398"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7"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61377"/>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61377"/>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31319"/>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7"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841" y="-312"/>
            <a:ext cx="6103159" cy="6858623"/>
          </a:xfrm>
          <a:prstGeom prst="rect">
            <a:avLst/>
          </a:prstGeom>
        </p:spPr>
      </p:pic>
    </p:spTree>
    <p:extLst>
      <p:ext uri="{BB962C8B-B14F-4D97-AF65-F5344CB8AC3E}">
        <p14:creationId xmlns:p14="http://schemas.microsoft.com/office/powerpoint/2010/main" val="17773214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5" y="1217196"/>
            <a:ext cx="5378548"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2"/>
            <a:ext cx="6088218" cy="6858623"/>
          </a:xfrm>
          <a:prstGeom prst="rect">
            <a:avLst/>
          </a:prstGeom>
        </p:spPr>
      </p:pic>
    </p:spTree>
    <p:extLst>
      <p:ext uri="{BB962C8B-B14F-4D97-AF65-F5344CB8AC3E}">
        <p14:creationId xmlns:p14="http://schemas.microsoft.com/office/powerpoint/2010/main" val="39773393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2416"/>
            <a:ext cx="11653522"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800" y="457203"/>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9"/>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800" y="2604074"/>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2"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slideLayout" Target="../slideLayouts/slideLayout38.xml"/><Relationship Id="rId22" Type="http://schemas.openxmlformats.org/officeDocument/2006/relationships/slideLayout" Target="../slideLayouts/slideLayout39.xml"/><Relationship Id="rId23" Type="http://schemas.openxmlformats.org/officeDocument/2006/relationships/slideLayout" Target="../slideLayouts/slideLayout40.xml"/><Relationship Id="rId24" Type="http://schemas.openxmlformats.org/officeDocument/2006/relationships/slideLayout" Target="../slideLayouts/slideLayout41.xml"/><Relationship Id="rId25" Type="http://schemas.openxmlformats.org/officeDocument/2006/relationships/slideLayout" Target="../slideLayouts/slideLayout42.xml"/><Relationship Id="rId26" Type="http://schemas.openxmlformats.org/officeDocument/2006/relationships/slideLayout" Target="../slideLayouts/slideLayout43.xml"/><Relationship Id="rId27" Type="http://schemas.openxmlformats.org/officeDocument/2006/relationships/slideLayout" Target="../slideLayouts/slideLayout44.xml"/><Relationship Id="rId28" Type="http://schemas.openxmlformats.org/officeDocument/2006/relationships/slideLayout" Target="../slideLayouts/slideLayout45.xml"/><Relationship Id="rId29" Type="http://schemas.openxmlformats.org/officeDocument/2006/relationships/slideLayout" Target="../slideLayouts/slideLayout46.xml"/><Relationship Id="rId30" Type="http://schemas.openxmlformats.org/officeDocument/2006/relationships/slideLayout" Target="../slideLayouts/slideLayout47.xml"/><Relationship Id="rId31" Type="http://schemas.openxmlformats.org/officeDocument/2006/relationships/theme" Target="../theme/theme2.xml"/><Relationship Id="rId32" Type="http://schemas.openxmlformats.org/officeDocument/2006/relationships/image" Target="../media/image4.png"/><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9" y="973"/>
            <a:ext cx="12170106" cy="6857027"/>
          </a:xfrm>
          <a:prstGeom prst="rect">
            <a:avLst/>
          </a:prstGeom>
        </p:spPr>
      </p:pic>
      <p:sp>
        <p:nvSpPr>
          <p:cNvPr id="2" name="Title Placeholder 1"/>
          <p:cNvSpPr>
            <a:spLocks noGrp="1"/>
          </p:cNvSpPr>
          <p:nvPr>
            <p:ph type="title"/>
          </p:nvPr>
        </p:nvSpPr>
        <p:spPr>
          <a:xfrm>
            <a:off x="560800"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800"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2"/>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1" r:id="rId12"/>
    <p:sldLayoutId id="2147483692" r:id="rId13"/>
    <p:sldLayoutId id="2147483725" r:id="rId14"/>
    <p:sldLayoutId id="2147483726" r:id="rId15"/>
    <p:sldLayoutId id="2147483727" r:id="rId16"/>
    <p:sldLayoutId id="2147483728" r:id="rId17"/>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6.jp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jpg"/><Relationship Id="rId7" Type="http://schemas.openxmlformats.org/officeDocument/2006/relationships/image" Target="../media/image60.png"/><Relationship Id="rId8" Type="http://schemas.openxmlformats.org/officeDocument/2006/relationships/image" Target="../media/image61.png"/><Relationship Id="rId9" Type="http://schemas.openxmlformats.org/officeDocument/2006/relationships/image" Target="../media/image62.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1" Type="http://schemas.openxmlformats.org/officeDocument/2006/relationships/image" Target="../media/image71.emf"/><Relationship Id="rId12" Type="http://schemas.openxmlformats.org/officeDocument/2006/relationships/image" Target="../media/image72.png"/><Relationship Id="rId13" Type="http://schemas.openxmlformats.org/officeDocument/2006/relationships/image" Target="../media/image73.emf"/><Relationship Id="rId14" Type="http://schemas.openxmlformats.org/officeDocument/2006/relationships/image" Target="../media/image74.emf"/><Relationship Id="rId15" Type="http://schemas.openxmlformats.org/officeDocument/2006/relationships/image" Target="../media/image75.emf"/><Relationship Id="rId16" Type="http://schemas.openxmlformats.org/officeDocument/2006/relationships/image" Target="../media/image76.emf"/><Relationship Id="rId17" Type="http://schemas.openxmlformats.org/officeDocument/2006/relationships/image" Target="../media/image77.emf"/><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63.emf"/><Relationship Id="rId4" Type="http://schemas.openxmlformats.org/officeDocument/2006/relationships/image" Target="../media/image64.emf"/><Relationship Id="rId5" Type="http://schemas.openxmlformats.org/officeDocument/2006/relationships/image" Target="../media/image65.emf"/><Relationship Id="rId6" Type="http://schemas.openxmlformats.org/officeDocument/2006/relationships/image" Target="../media/image66.emf"/><Relationship Id="rId7" Type="http://schemas.openxmlformats.org/officeDocument/2006/relationships/image" Target="../media/image67.emf"/><Relationship Id="rId8" Type="http://schemas.openxmlformats.org/officeDocument/2006/relationships/image" Target="../media/image68.emf"/><Relationship Id="rId9" Type="http://schemas.openxmlformats.org/officeDocument/2006/relationships/image" Target="../media/image69.emf"/><Relationship Id="rId10" Type="http://schemas.openxmlformats.org/officeDocument/2006/relationships/image" Target="../media/image70.emf"/></Relationships>
</file>

<file path=ppt/slides/_rels/slide25.xml.rels><?xml version="1.0" encoding="UTF-8" standalone="yes"?>
<Relationships xmlns="http://schemas.openxmlformats.org/package/2006/relationships"><Relationship Id="rId11" Type="http://schemas.openxmlformats.org/officeDocument/2006/relationships/image" Target="../media/image73.emf"/><Relationship Id="rId12" Type="http://schemas.openxmlformats.org/officeDocument/2006/relationships/image" Target="../media/image76.emf"/><Relationship Id="rId13" Type="http://schemas.openxmlformats.org/officeDocument/2006/relationships/image" Target="../media/image71.emf"/><Relationship Id="rId14" Type="http://schemas.openxmlformats.org/officeDocument/2006/relationships/image" Target="../media/image72.png"/><Relationship Id="rId15" Type="http://schemas.openxmlformats.org/officeDocument/2006/relationships/image" Target="../media/image74.emf"/><Relationship Id="rId16" Type="http://schemas.openxmlformats.org/officeDocument/2006/relationships/image" Target="../media/image75.emf"/><Relationship Id="rId17" Type="http://schemas.openxmlformats.org/officeDocument/2006/relationships/image" Target="../media/image70.emf"/><Relationship Id="rId18" Type="http://schemas.openxmlformats.org/officeDocument/2006/relationships/image" Target="../media/image77.emf"/><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78.emf"/><Relationship Id="rId4" Type="http://schemas.openxmlformats.org/officeDocument/2006/relationships/image" Target="../media/image63.emf"/><Relationship Id="rId5" Type="http://schemas.openxmlformats.org/officeDocument/2006/relationships/image" Target="../media/image65.emf"/><Relationship Id="rId6" Type="http://schemas.openxmlformats.org/officeDocument/2006/relationships/image" Target="../media/image66.emf"/><Relationship Id="rId7" Type="http://schemas.openxmlformats.org/officeDocument/2006/relationships/image" Target="../media/image64.emf"/><Relationship Id="rId8" Type="http://schemas.openxmlformats.org/officeDocument/2006/relationships/image" Target="../media/image67.emf"/><Relationship Id="rId9" Type="http://schemas.openxmlformats.org/officeDocument/2006/relationships/image" Target="../media/image68.emf"/><Relationship Id="rId10" Type="http://schemas.openxmlformats.org/officeDocument/2006/relationships/image" Target="../media/image69.emf"/></Relationships>
</file>

<file path=ppt/slides/_rels/slide26.xml.rels><?xml version="1.0" encoding="UTF-8" standalone="yes"?>
<Relationships xmlns="http://schemas.openxmlformats.org/package/2006/relationships"><Relationship Id="rId11" Type="http://schemas.openxmlformats.org/officeDocument/2006/relationships/image" Target="../media/image71.emf"/><Relationship Id="rId12" Type="http://schemas.openxmlformats.org/officeDocument/2006/relationships/image" Target="../media/image72.png"/><Relationship Id="rId13" Type="http://schemas.openxmlformats.org/officeDocument/2006/relationships/image" Target="../media/image74.emf"/><Relationship Id="rId14" Type="http://schemas.openxmlformats.org/officeDocument/2006/relationships/image" Target="../media/image75.emf"/><Relationship Id="rId15" Type="http://schemas.openxmlformats.org/officeDocument/2006/relationships/image" Target="../media/image67.emf"/><Relationship Id="rId16" Type="http://schemas.openxmlformats.org/officeDocument/2006/relationships/image" Target="../media/image68.emf"/><Relationship Id="rId17" Type="http://schemas.openxmlformats.org/officeDocument/2006/relationships/image" Target="../media/image70.emf"/><Relationship Id="rId18" Type="http://schemas.openxmlformats.org/officeDocument/2006/relationships/image" Target="../media/image77.emf"/><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78.emf"/><Relationship Id="rId4" Type="http://schemas.openxmlformats.org/officeDocument/2006/relationships/image" Target="../media/image63.emf"/><Relationship Id="rId5" Type="http://schemas.openxmlformats.org/officeDocument/2006/relationships/image" Target="../media/image65.emf"/><Relationship Id="rId6" Type="http://schemas.openxmlformats.org/officeDocument/2006/relationships/image" Target="../media/image66.emf"/><Relationship Id="rId7" Type="http://schemas.openxmlformats.org/officeDocument/2006/relationships/image" Target="../media/image64.emf"/><Relationship Id="rId8" Type="http://schemas.openxmlformats.org/officeDocument/2006/relationships/image" Target="../media/image69.emf"/><Relationship Id="rId9" Type="http://schemas.openxmlformats.org/officeDocument/2006/relationships/image" Target="../media/image73.emf"/><Relationship Id="rId10" Type="http://schemas.openxmlformats.org/officeDocument/2006/relationships/image" Target="../media/image76.emf"/></Relationships>
</file>

<file path=ppt/slides/_rels/slide27.xml.rels><?xml version="1.0" encoding="UTF-8" standalone="yes"?>
<Relationships xmlns="http://schemas.openxmlformats.org/package/2006/relationships"><Relationship Id="rId11" Type="http://schemas.openxmlformats.org/officeDocument/2006/relationships/image" Target="../media/image71.emf"/><Relationship Id="rId12" Type="http://schemas.openxmlformats.org/officeDocument/2006/relationships/image" Target="../media/image72.png"/><Relationship Id="rId13" Type="http://schemas.openxmlformats.org/officeDocument/2006/relationships/image" Target="../media/image79.emf"/><Relationship Id="rId14" Type="http://schemas.openxmlformats.org/officeDocument/2006/relationships/image" Target="../media/image74.emf"/><Relationship Id="rId15" Type="http://schemas.openxmlformats.org/officeDocument/2006/relationships/image" Target="../media/image75.emf"/><Relationship Id="rId16" Type="http://schemas.openxmlformats.org/officeDocument/2006/relationships/image" Target="../media/image67.emf"/><Relationship Id="rId17" Type="http://schemas.openxmlformats.org/officeDocument/2006/relationships/image" Target="../media/image68.emf"/><Relationship Id="rId18" Type="http://schemas.openxmlformats.org/officeDocument/2006/relationships/image" Target="../media/image70.emf"/><Relationship Id="rId19" Type="http://schemas.openxmlformats.org/officeDocument/2006/relationships/image" Target="../media/image77.emf"/><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78.emf"/><Relationship Id="rId4" Type="http://schemas.openxmlformats.org/officeDocument/2006/relationships/image" Target="../media/image63.emf"/><Relationship Id="rId5" Type="http://schemas.openxmlformats.org/officeDocument/2006/relationships/image" Target="../media/image65.emf"/><Relationship Id="rId6" Type="http://schemas.openxmlformats.org/officeDocument/2006/relationships/image" Target="../media/image66.emf"/><Relationship Id="rId7" Type="http://schemas.openxmlformats.org/officeDocument/2006/relationships/image" Target="../media/image64.emf"/><Relationship Id="rId8" Type="http://schemas.openxmlformats.org/officeDocument/2006/relationships/image" Target="../media/image69.emf"/><Relationship Id="rId9" Type="http://schemas.openxmlformats.org/officeDocument/2006/relationships/image" Target="../media/image73.emf"/><Relationship Id="rId10" Type="http://schemas.openxmlformats.org/officeDocument/2006/relationships/image" Target="../media/image76.emf"/></Relationships>
</file>

<file path=ppt/slides/_rels/slide28.xml.rels><?xml version="1.0" encoding="UTF-8" standalone="yes"?>
<Relationships xmlns="http://schemas.openxmlformats.org/package/2006/relationships"><Relationship Id="rId9" Type="http://schemas.openxmlformats.org/officeDocument/2006/relationships/image" Target="../media/image63.emf"/><Relationship Id="rId20" Type="http://schemas.openxmlformats.org/officeDocument/2006/relationships/image" Target="../media/image82.emf"/><Relationship Id="rId21" Type="http://schemas.openxmlformats.org/officeDocument/2006/relationships/image" Target="../media/image70.emf"/><Relationship Id="rId22" Type="http://schemas.openxmlformats.org/officeDocument/2006/relationships/image" Target="../media/image77.emf"/><Relationship Id="rId10" Type="http://schemas.openxmlformats.org/officeDocument/2006/relationships/image" Target="../media/image65.emf"/><Relationship Id="rId11" Type="http://schemas.openxmlformats.org/officeDocument/2006/relationships/image" Target="../media/image69.emf"/><Relationship Id="rId12" Type="http://schemas.openxmlformats.org/officeDocument/2006/relationships/image" Target="../media/image73.emf"/><Relationship Id="rId13" Type="http://schemas.openxmlformats.org/officeDocument/2006/relationships/image" Target="../media/image76.emf"/><Relationship Id="rId14" Type="http://schemas.openxmlformats.org/officeDocument/2006/relationships/image" Target="../media/image71.emf"/><Relationship Id="rId15" Type="http://schemas.openxmlformats.org/officeDocument/2006/relationships/image" Target="../media/image72.png"/><Relationship Id="rId16" Type="http://schemas.openxmlformats.org/officeDocument/2006/relationships/image" Target="../media/image79.emf"/><Relationship Id="rId17" Type="http://schemas.openxmlformats.org/officeDocument/2006/relationships/image" Target="../media/image74.emf"/><Relationship Id="rId18" Type="http://schemas.openxmlformats.org/officeDocument/2006/relationships/image" Target="../media/image75.emf"/><Relationship Id="rId19" Type="http://schemas.openxmlformats.org/officeDocument/2006/relationships/image" Target="../media/image81.emf"/><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80.emf"/><Relationship Id="rId4" Type="http://schemas.openxmlformats.org/officeDocument/2006/relationships/image" Target="../media/image66.emf"/><Relationship Id="rId5" Type="http://schemas.openxmlformats.org/officeDocument/2006/relationships/image" Target="../media/image64.emf"/><Relationship Id="rId6" Type="http://schemas.openxmlformats.org/officeDocument/2006/relationships/image" Target="../media/image67.emf"/><Relationship Id="rId7" Type="http://schemas.openxmlformats.org/officeDocument/2006/relationships/image" Target="../media/image68.emf"/><Relationship Id="rId8" Type="http://schemas.openxmlformats.org/officeDocument/2006/relationships/image" Target="../media/image78.emf"/></Relationships>
</file>

<file path=ppt/slides/_rels/slide29.xml.rels><?xml version="1.0" encoding="UTF-8" standalone="yes"?>
<Relationships xmlns="http://schemas.openxmlformats.org/package/2006/relationships"><Relationship Id="rId9" Type="http://schemas.openxmlformats.org/officeDocument/2006/relationships/image" Target="../media/image79.emf"/><Relationship Id="rId20" Type="http://schemas.openxmlformats.org/officeDocument/2006/relationships/image" Target="../media/image86.emf"/><Relationship Id="rId21" Type="http://schemas.openxmlformats.org/officeDocument/2006/relationships/image" Target="../media/image81.emf"/><Relationship Id="rId22" Type="http://schemas.openxmlformats.org/officeDocument/2006/relationships/image" Target="../media/image82.emf"/><Relationship Id="rId23" Type="http://schemas.openxmlformats.org/officeDocument/2006/relationships/image" Target="../media/image70.emf"/><Relationship Id="rId24" Type="http://schemas.openxmlformats.org/officeDocument/2006/relationships/image" Target="../media/image77.emf"/><Relationship Id="rId10" Type="http://schemas.openxmlformats.org/officeDocument/2006/relationships/image" Target="../media/image84.emf"/><Relationship Id="rId11" Type="http://schemas.openxmlformats.org/officeDocument/2006/relationships/image" Target="../media/image78.emf"/><Relationship Id="rId12" Type="http://schemas.openxmlformats.org/officeDocument/2006/relationships/image" Target="../media/image69.emf"/><Relationship Id="rId13" Type="http://schemas.openxmlformats.org/officeDocument/2006/relationships/image" Target="../media/image73.emf"/><Relationship Id="rId14" Type="http://schemas.openxmlformats.org/officeDocument/2006/relationships/image" Target="../media/image76.emf"/><Relationship Id="rId15" Type="http://schemas.openxmlformats.org/officeDocument/2006/relationships/image" Target="../media/image71.emf"/><Relationship Id="rId16" Type="http://schemas.openxmlformats.org/officeDocument/2006/relationships/image" Target="../media/image72.png"/><Relationship Id="rId17" Type="http://schemas.openxmlformats.org/officeDocument/2006/relationships/image" Target="../media/image74.emf"/><Relationship Id="rId18" Type="http://schemas.openxmlformats.org/officeDocument/2006/relationships/image" Target="../media/image75.emf"/><Relationship Id="rId19" Type="http://schemas.openxmlformats.org/officeDocument/2006/relationships/image" Target="../media/image85.emf"/><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80.emf"/><Relationship Id="rId4" Type="http://schemas.openxmlformats.org/officeDocument/2006/relationships/image" Target="../media/image67.emf"/><Relationship Id="rId5" Type="http://schemas.openxmlformats.org/officeDocument/2006/relationships/image" Target="../media/image68.emf"/><Relationship Id="rId6" Type="http://schemas.openxmlformats.org/officeDocument/2006/relationships/image" Target="../media/image63.emf"/><Relationship Id="rId7" Type="http://schemas.openxmlformats.org/officeDocument/2006/relationships/image" Target="../media/image64.emf"/><Relationship Id="rId8" Type="http://schemas.openxmlformats.org/officeDocument/2006/relationships/image" Target="../media/image83.emf"/></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9" Type="http://schemas.openxmlformats.org/officeDocument/2006/relationships/image" Target="../media/image67.emf"/><Relationship Id="rId20" Type="http://schemas.openxmlformats.org/officeDocument/2006/relationships/image" Target="../media/image81.emf"/><Relationship Id="rId21" Type="http://schemas.openxmlformats.org/officeDocument/2006/relationships/image" Target="../media/image70.emf"/><Relationship Id="rId22" Type="http://schemas.openxmlformats.org/officeDocument/2006/relationships/image" Target="../media/image77.emf"/><Relationship Id="rId10" Type="http://schemas.openxmlformats.org/officeDocument/2006/relationships/image" Target="../media/image78.emf"/><Relationship Id="rId11" Type="http://schemas.openxmlformats.org/officeDocument/2006/relationships/image" Target="../media/image69.emf"/><Relationship Id="rId12" Type="http://schemas.openxmlformats.org/officeDocument/2006/relationships/image" Target="../media/image73.emf"/><Relationship Id="rId13" Type="http://schemas.openxmlformats.org/officeDocument/2006/relationships/image" Target="../media/image76.emf"/><Relationship Id="rId14" Type="http://schemas.openxmlformats.org/officeDocument/2006/relationships/image" Target="../media/image71.emf"/><Relationship Id="rId15" Type="http://schemas.openxmlformats.org/officeDocument/2006/relationships/image" Target="../media/image72.png"/><Relationship Id="rId16" Type="http://schemas.openxmlformats.org/officeDocument/2006/relationships/image" Target="../media/image74.emf"/><Relationship Id="rId17" Type="http://schemas.openxmlformats.org/officeDocument/2006/relationships/image" Target="../media/image75.emf"/><Relationship Id="rId18" Type="http://schemas.openxmlformats.org/officeDocument/2006/relationships/image" Target="../media/image85.emf"/><Relationship Id="rId19" Type="http://schemas.openxmlformats.org/officeDocument/2006/relationships/image" Target="../media/image86.emf"/><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63.emf"/><Relationship Id="rId4" Type="http://schemas.openxmlformats.org/officeDocument/2006/relationships/image" Target="../media/image80.emf"/><Relationship Id="rId5" Type="http://schemas.openxmlformats.org/officeDocument/2006/relationships/image" Target="../media/image64.emf"/><Relationship Id="rId6" Type="http://schemas.openxmlformats.org/officeDocument/2006/relationships/image" Target="../media/image83.emf"/><Relationship Id="rId7" Type="http://schemas.openxmlformats.org/officeDocument/2006/relationships/image" Target="../media/image84.emf"/><Relationship Id="rId8" Type="http://schemas.openxmlformats.org/officeDocument/2006/relationships/image" Target="../media/image68.emf"/></Relationships>
</file>

<file path=ppt/slides/_rels/slide31.xml.rels><?xml version="1.0" encoding="UTF-8" standalone="yes"?>
<Relationships xmlns="http://schemas.openxmlformats.org/package/2006/relationships"><Relationship Id="rId9" Type="http://schemas.openxmlformats.org/officeDocument/2006/relationships/image" Target="../media/image69.emf"/><Relationship Id="rId20" Type="http://schemas.openxmlformats.org/officeDocument/2006/relationships/image" Target="../media/image67.emf"/><Relationship Id="rId21" Type="http://schemas.openxmlformats.org/officeDocument/2006/relationships/image" Target="../media/image68.emf"/><Relationship Id="rId22" Type="http://schemas.openxmlformats.org/officeDocument/2006/relationships/image" Target="../media/image90.emf"/><Relationship Id="rId23" Type="http://schemas.openxmlformats.org/officeDocument/2006/relationships/image" Target="../media/image91.emf"/><Relationship Id="rId24" Type="http://schemas.openxmlformats.org/officeDocument/2006/relationships/image" Target="../media/image92.emf"/><Relationship Id="rId25" Type="http://schemas.openxmlformats.org/officeDocument/2006/relationships/image" Target="../media/image77.emf"/><Relationship Id="rId10" Type="http://schemas.openxmlformats.org/officeDocument/2006/relationships/image" Target="../media/image73.emf"/><Relationship Id="rId11" Type="http://schemas.openxmlformats.org/officeDocument/2006/relationships/image" Target="../media/image76.emf"/><Relationship Id="rId12" Type="http://schemas.openxmlformats.org/officeDocument/2006/relationships/image" Target="../media/image71.emf"/><Relationship Id="rId13" Type="http://schemas.openxmlformats.org/officeDocument/2006/relationships/image" Target="../media/image72.png"/><Relationship Id="rId14" Type="http://schemas.openxmlformats.org/officeDocument/2006/relationships/image" Target="../media/image79.emf"/><Relationship Id="rId15" Type="http://schemas.openxmlformats.org/officeDocument/2006/relationships/image" Target="../media/image74.emf"/><Relationship Id="rId16" Type="http://schemas.openxmlformats.org/officeDocument/2006/relationships/image" Target="../media/image75.emf"/><Relationship Id="rId17" Type="http://schemas.openxmlformats.org/officeDocument/2006/relationships/image" Target="../media/image70.emf"/><Relationship Id="rId18" Type="http://schemas.openxmlformats.org/officeDocument/2006/relationships/image" Target="../media/image88.emf"/><Relationship Id="rId19" Type="http://schemas.openxmlformats.org/officeDocument/2006/relationships/image" Target="../media/image89.emf"/><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87.emf"/><Relationship Id="rId4" Type="http://schemas.openxmlformats.org/officeDocument/2006/relationships/image" Target="../media/image78.emf"/><Relationship Id="rId5" Type="http://schemas.openxmlformats.org/officeDocument/2006/relationships/image" Target="../media/image63.emf"/><Relationship Id="rId6" Type="http://schemas.openxmlformats.org/officeDocument/2006/relationships/image" Target="../media/image65.emf"/><Relationship Id="rId7" Type="http://schemas.openxmlformats.org/officeDocument/2006/relationships/image" Target="../media/image66.emf"/><Relationship Id="rId8" Type="http://schemas.openxmlformats.org/officeDocument/2006/relationships/image" Target="../media/image64.emf"/></Relationships>
</file>

<file path=ppt/slides/_rels/slide32.xml.rels><?xml version="1.0" encoding="UTF-8" standalone="yes"?>
<Relationships xmlns="http://schemas.openxmlformats.org/package/2006/relationships"><Relationship Id="rId9" Type="http://schemas.openxmlformats.org/officeDocument/2006/relationships/image" Target="../media/image89.emf"/><Relationship Id="rId20" Type="http://schemas.openxmlformats.org/officeDocument/2006/relationships/image" Target="../media/image68.emf"/><Relationship Id="rId21" Type="http://schemas.openxmlformats.org/officeDocument/2006/relationships/image" Target="../media/image94.emf"/><Relationship Id="rId22" Type="http://schemas.openxmlformats.org/officeDocument/2006/relationships/image" Target="../media/image90.emf"/><Relationship Id="rId23" Type="http://schemas.openxmlformats.org/officeDocument/2006/relationships/image" Target="../media/image91.emf"/><Relationship Id="rId24" Type="http://schemas.openxmlformats.org/officeDocument/2006/relationships/image" Target="../media/image92.emf"/><Relationship Id="rId25" Type="http://schemas.openxmlformats.org/officeDocument/2006/relationships/image" Target="../media/image95.emf"/><Relationship Id="rId26" Type="http://schemas.openxmlformats.org/officeDocument/2006/relationships/image" Target="../media/image96.emf"/><Relationship Id="rId27" Type="http://schemas.openxmlformats.org/officeDocument/2006/relationships/image" Target="../media/image97.emf"/><Relationship Id="rId28" Type="http://schemas.openxmlformats.org/officeDocument/2006/relationships/image" Target="../media/image77.emf"/><Relationship Id="rId10" Type="http://schemas.openxmlformats.org/officeDocument/2006/relationships/image" Target="../media/image63.emf"/><Relationship Id="rId11" Type="http://schemas.openxmlformats.org/officeDocument/2006/relationships/image" Target="../media/image65.emf"/><Relationship Id="rId12" Type="http://schemas.openxmlformats.org/officeDocument/2006/relationships/image" Target="../media/image69.emf"/><Relationship Id="rId13" Type="http://schemas.openxmlformats.org/officeDocument/2006/relationships/image" Target="../media/image76.emf"/><Relationship Id="rId14" Type="http://schemas.openxmlformats.org/officeDocument/2006/relationships/image" Target="../media/image71.emf"/><Relationship Id="rId15" Type="http://schemas.openxmlformats.org/officeDocument/2006/relationships/image" Target="../media/image72.png"/><Relationship Id="rId16" Type="http://schemas.openxmlformats.org/officeDocument/2006/relationships/image" Target="../media/image74.emf"/><Relationship Id="rId17" Type="http://schemas.openxmlformats.org/officeDocument/2006/relationships/image" Target="../media/image75.emf"/><Relationship Id="rId18" Type="http://schemas.openxmlformats.org/officeDocument/2006/relationships/image" Target="../media/image88.emf"/><Relationship Id="rId19" Type="http://schemas.openxmlformats.org/officeDocument/2006/relationships/image" Target="../media/image67.emf"/><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78.emf"/><Relationship Id="rId4" Type="http://schemas.openxmlformats.org/officeDocument/2006/relationships/image" Target="../media/image93.emf"/><Relationship Id="rId5" Type="http://schemas.openxmlformats.org/officeDocument/2006/relationships/image" Target="../media/image87.emf"/><Relationship Id="rId6" Type="http://schemas.openxmlformats.org/officeDocument/2006/relationships/image" Target="../media/image70.emf"/><Relationship Id="rId7" Type="http://schemas.openxmlformats.org/officeDocument/2006/relationships/image" Target="../media/image73.emf"/><Relationship Id="rId8" Type="http://schemas.openxmlformats.org/officeDocument/2006/relationships/image" Target="../media/image6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slideLayout" Target="../slideLayouts/slideLayout13.xml"/><Relationship Id="rId6" Type="http://schemas.openxmlformats.org/officeDocument/2006/relationships/notesSlide" Target="../notesSlides/notesSlide35.xml"/><Relationship Id="rId7" Type="http://schemas.openxmlformats.org/officeDocument/2006/relationships/oleObject" Target="../embeddings/oleObject1.bin"/><Relationship Id="rId8" Type="http://schemas.openxmlformats.org/officeDocument/2006/relationships/image" Target="../media/image98.emf"/><Relationship Id="rId9" Type="http://schemas.openxmlformats.org/officeDocument/2006/relationships/image" Target="../media/image99.emf"/><Relationship Id="rId10" Type="http://schemas.openxmlformats.org/officeDocument/2006/relationships/image" Target="../media/image100.emf"/><Relationship Id="rId11" Type="http://schemas.openxmlformats.org/officeDocument/2006/relationships/image" Target="../media/image101.emf"/><Relationship Id="rId1" Type="http://schemas.openxmlformats.org/officeDocument/2006/relationships/vmlDrawing" Target="../drawings/vmlDrawing1.vml"/><Relationship Id="rId2" Type="http://schemas.openxmlformats.org/officeDocument/2006/relationships/tags" Target="../tags/tag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1" Type="http://schemas.openxmlformats.org/officeDocument/2006/relationships/image" Target="../media/image103.emf"/><Relationship Id="rId12" Type="http://schemas.openxmlformats.org/officeDocument/2006/relationships/image" Target="../media/image104.emf"/><Relationship Id="rId13" Type="http://schemas.openxmlformats.org/officeDocument/2006/relationships/image" Target="../media/image105.emf"/><Relationship Id="rId14" Type="http://schemas.openxmlformats.org/officeDocument/2006/relationships/image" Target="../media/image106.emf"/><Relationship Id="rId15" Type="http://schemas.openxmlformats.org/officeDocument/2006/relationships/image" Target="../media/image107.emf"/><Relationship Id="rId16" Type="http://schemas.openxmlformats.org/officeDocument/2006/relationships/image" Target="../media/image108.emf"/><Relationship Id="rId17" Type="http://schemas.openxmlformats.org/officeDocument/2006/relationships/image" Target="../media/image77.emf"/><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02.emf"/><Relationship Id="rId4" Type="http://schemas.openxmlformats.org/officeDocument/2006/relationships/image" Target="../media/image64.emf"/><Relationship Id="rId5" Type="http://schemas.openxmlformats.org/officeDocument/2006/relationships/image" Target="../media/image63.emf"/><Relationship Id="rId6" Type="http://schemas.openxmlformats.org/officeDocument/2006/relationships/image" Target="../media/image73.emf"/><Relationship Id="rId7" Type="http://schemas.openxmlformats.org/officeDocument/2006/relationships/image" Target="../media/image69.emf"/><Relationship Id="rId8" Type="http://schemas.openxmlformats.org/officeDocument/2006/relationships/image" Target="../media/image76.emf"/><Relationship Id="rId9" Type="http://schemas.openxmlformats.org/officeDocument/2006/relationships/image" Target="../media/image71.emf"/><Relationship Id="rId10" Type="http://schemas.openxmlformats.org/officeDocument/2006/relationships/image" Target="../media/image72.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6.png"/><Relationship Id="rId5" Type="http://schemas.openxmlformats.org/officeDocument/2006/relationships/image" Target="../media/image17.png"/><Relationship Id="rId6" Type="http://schemas.microsoft.com/office/2007/relationships/hdphoto" Target="../media/hdphoto1.wdp"/><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9" Type="http://schemas.openxmlformats.org/officeDocument/2006/relationships/image" Target="../media/image76.emf"/><Relationship Id="rId20" Type="http://schemas.openxmlformats.org/officeDocument/2006/relationships/image" Target="../media/image114.emf"/><Relationship Id="rId21" Type="http://schemas.openxmlformats.org/officeDocument/2006/relationships/image" Target="../media/image115.emf"/><Relationship Id="rId22" Type="http://schemas.openxmlformats.org/officeDocument/2006/relationships/image" Target="../media/image108.emf"/><Relationship Id="rId23" Type="http://schemas.openxmlformats.org/officeDocument/2006/relationships/image" Target="../media/image77.emf"/><Relationship Id="rId10" Type="http://schemas.openxmlformats.org/officeDocument/2006/relationships/image" Target="../media/image71.emf"/><Relationship Id="rId11" Type="http://schemas.openxmlformats.org/officeDocument/2006/relationships/image" Target="../media/image72.png"/><Relationship Id="rId12" Type="http://schemas.openxmlformats.org/officeDocument/2006/relationships/image" Target="../media/image103.emf"/><Relationship Id="rId13" Type="http://schemas.openxmlformats.org/officeDocument/2006/relationships/image" Target="../media/image104.emf"/><Relationship Id="rId14" Type="http://schemas.openxmlformats.org/officeDocument/2006/relationships/image" Target="../media/image105.emf"/><Relationship Id="rId15" Type="http://schemas.openxmlformats.org/officeDocument/2006/relationships/image" Target="../media/image106.emf"/><Relationship Id="rId16" Type="http://schemas.openxmlformats.org/officeDocument/2006/relationships/image" Target="../media/image110.emf"/><Relationship Id="rId17" Type="http://schemas.openxmlformats.org/officeDocument/2006/relationships/image" Target="../media/image111.emf"/><Relationship Id="rId18" Type="http://schemas.openxmlformats.org/officeDocument/2006/relationships/image" Target="../media/image112.emf"/><Relationship Id="rId19" Type="http://schemas.openxmlformats.org/officeDocument/2006/relationships/image" Target="../media/image113.emf"/><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109.emf"/><Relationship Id="rId4" Type="http://schemas.openxmlformats.org/officeDocument/2006/relationships/image" Target="../media/image102.emf"/><Relationship Id="rId5" Type="http://schemas.openxmlformats.org/officeDocument/2006/relationships/image" Target="../media/image64.emf"/><Relationship Id="rId6" Type="http://schemas.openxmlformats.org/officeDocument/2006/relationships/image" Target="../media/image63.emf"/><Relationship Id="rId7" Type="http://schemas.openxmlformats.org/officeDocument/2006/relationships/image" Target="../media/image73.emf"/><Relationship Id="rId8" Type="http://schemas.openxmlformats.org/officeDocument/2006/relationships/image" Target="../media/image69.emf"/></Relationships>
</file>

<file path=ppt/slides/_rels/slide41.xml.rels><?xml version="1.0" encoding="UTF-8" standalone="yes"?>
<Relationships xmlns="http://schemas.openxmlformats.org/package/2006/relationships"><Relationship Id="rId9" Type="http://schemas.openxmlformats.org/officeDocument/2006/relationships/image" Target="../media/image72.png"/><Relationship Id="rId20" Type="http://schemas.openxmlformats.org/officeDocument/2006/relationships/image" Target="../media/image116.emf"/><Relationship Id="rId21" Type="http://schemas.openxmlformats.org/officeDocument/2006/relationships/image" Target="../media/image117.emf"/><Relationship Id="rId22" Type="http://schemas.openxmlformats.org/officeDocument/2006/relationships/image" Target="../media/image118.emf"/><Relationship Id="rId23" Type="http://schemas.openxmlformats.org/officeDocument/2006/relationships/image" Target="../media/image119.emf"/><Relationship Id="rId24" Type="http://schemas.openxmlformats.org/officeDocument/2006/relationships/image" Target="../media/image77.emf"/><Relationship Id="rId10" Type="http://schemas.openxmlformats.org/officeDocument/2006/relationships/image" Target="../media/image103.emf"/><Relationship Id="rId11" Type="http://schemas.openxmlformats.org/officeDocument/2006/relationships/image" Target="../media/image105.emf"/><Relationship Id="rId12" Type="http://schemas.openxmlformats.org/officeDocument/2006/relationships/image" Target="../media/image106.emf"/><Relationship Id="rId13" Type="http://schemas.openxmlformats.org/officeDocument/2006/relationships/image" Target="../media/image104.emf"/><Relationship Id="rId14" Type="http://schemas.openxmlformats.org/officeDocument/2006/relationships/image" Target="../media/image110.emf"/><Relationship Id="rId15" Type="http://schemas.openxmlformats.org/officeDocument/2006/relationships/image" Target="../media/image111.emf"/><Relationship Id="rId16" Type="http://schemas.openxmlformats.org/officeDocument/2006/relationships/image" Target="../media/image112.emf"/><Relationship Id="rId17" Type="http://schemas.openxmlformats.org/officeDocument/2006/relationships/image" Target="../media/image113.emf"/><Relationship Id="rId18" Type="http://schemas.openxmlformats.org/officeDocument/2006/relationships/image" Target="../media/image114.emf"/><Relationship Id="rId19" Type="http://schemas.openxmlformats.org/officeDocument/2006/relationships/image" Target="../media/image115.emf"/><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64.emf"/><Relationship Id="rId4" Type="http://schemas.openxmlformats.org/officeDocument/2006/relationships/image" Target="../media/image63.emf"/><Relationship Id="rId5" Type="http://schemas.openxmlformats.org/officeDocument/2006/relationships/image" Target="../media/image69.emf"/><Relationship Id="rId6" Type="http://schemas.openxmlformats.org/officeDocument/2006/relationships/image" Target="../media/image73.emf"/><Relationship Id="rId7" Type="http://schemas.openxmlformats.org/officeDocument/2006/relationships/image" Target="../media/image76.emf"/><Relationship Id="rId8" Type="http://schemas.openxmlformats.org/officeDocument/2006/relationships/image" Target="../media/image71.emf"/></Relationships>
</file>

<file path=ppt/slides/_rels/slide42.xml.rels><?xml version="1.0" encoding="UTF-8" standalone="yes"?>
<Relationships xmlns="http://schemas.openxmlformats.org/package/2006/relationships"><Relationship Id="rId9" Type="http://schemas.openxmlformats.org/officeDocument/2006/relationships/image" Target="../media/image63.emf"/><Relationship Id="rId20" Type="http://schemas.openxmlformats.org/officeDocument/2006/relationships/image" Target="../media/image116.emf"/><Relationship Id="rId21" Type="http://schemas.openxmlformats.org/officeDocument/2006/relationships/image" Target="../media/image113.emf"/><Relationship Id="rId22" Type="http://schemas.openxmlformats.org/officeDocument/2006/relationships/image" Target="../media/image114.emf"/><Relationship Id="rId23" Type="http://schemas.openxmlformats.org/officeDocument/2006/relationships/image" Target="../media/image115.emf"/><Relationship Id="rId24" Type="http://schemas.openxmlformats.org/officeDocument/2006/relationships/image" Target="../media/image71.emf"/><Relationship Id="rId25" Type="http://schemas.openxmlformats.org/officeDocument/2006/relationships/image" Target="../media/image72.png"/><Relationship Id="rId26" Type="http://schemas.openxmlformats.org/officeDocument/2006/relationships/image" Target="../media/image125.emf"/><Relationship Id="rId27" Type="http://schemas.openxmlformats.org/officeDocument/2006/relationships/image" Target="../media/image126.emf"/><Relationship Id="rId28" Type="http://schemas.openxmlformats.org/officeDocument/2006/relationships/image" Target="../media/image127.emf"/><Relationship Id="rId29" Type="http://schemas.openxmlformats.org/officeDocument/2006/relationships/image" Target="../media/image119.emf"/><Relationship Id="rId30" Type="http://schemas.openxmlformats.org/officeDocument/2006/relationships/image" Target="../media/image77.emf"/><Relationship Id="rId31" Type="http://schemas.openxmlformats.org/officeDocument/2006/relationships/image" Target="../media/image128.emf"/><Relationship Id="rId10" Type="http://schemas.openxmlformats.org/officeDocument/2006/relationships/image" Target="../media/image69.emf"/><Relationship Id="rId11" Type="http://schemas.openxmlformats.org/officeDocument/2006/relationships/image" Target="../media/image73.emf"/><Relationship Id="rId12" Type="http://schemas.openxmlformats.org/officeDocument/2006/relationships/image" Target="../media/image76.emf"/><Relationship Id="rId13" Type="http://schemas.openxmlformats.org/officeDocument/2006/relationships/image" Target="../media/image103.emf"/><Relationship Id="rId14" Type="http://schemas.openxmlformats.org/officeDocument/2006/relationships/image" Target="../media/image104.emf"/><Relationship Id="rId15" Type="http://schemas.openxmlformats.org/officeDocument/2006/relationships/image" Target="../media/image105.emf"/><Relationship Id="rId16" Type="http://schemas.openxmlformats.org/officeDocument/2006/relationships/image" Target="../media/image106.emf"/><Relationship Id="rId17" Type="http://schemas.openxmlformats.org/officeDocument/2006/relationships/image" Target="../media/image110.emf"/><Relationship Id="rId18" Type="http://schemas.openxmlformats.org/officeDocument/2006/relationships/image" Target="../media/image111.emf"/><Relationship Id="rId19" Type="http://schemas.openxmlformats.org/officeDocument/2006/relationships/image" Target="../media/image112.emf"/><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120.emf"/><Relationship Id="rId4" Type="http://schemas.openxmlformats.org/officeDocument/2006/relationships/image" Target="../media/image121.emf"/><Relationship Id="rId5" Type="http://schemas.openxmlformats.org/officeDocument/2006/relationships/image" Target="../media/image122.emf"/><Relationship Id="rId6" Type="http://schemas.openxmlformats.org/officeDocument/2006/relationships/image" Target="../media/image123.emf"/><Relationship Id="rId7" Type="http://schemas.openxmlformats.org/officeDocument/2006/relationships/image" Target="../media/image124.emf"/><Relationship Id="rId8" Type="http://schemas.openxmlformats.org/officeDocument/2006/relationships/image" Target="../media/image64.emf"/></Relationships>
</file>

<file path=ppt/slides/_rels/slide43.xml.rels><?xml version="1.0" encoding="UTF-8" standalone="yes"?>
<Relationships xmlns="http://schemas.openxmlformats.org/package/2006/relationships"><Relationship Id="rId20" Type="http://schemas.openxmlformats.org/officeDocument/2006/relationships/image" Target="../media/image112.emf"/><Relationship Id="rId21" Type="http://schemas.openxmlformats.org/officeDocument/2006/relationships/image" Target="../media/image116.emf"/><Relationship Id="rId22" Type="http://schemas.openxmlformats.org/officeDocument/2006/relationships/image" Target="../media/image130.emf"/><Relationship Id="rId23" Type="http://schemas.openxmlformats.org/officeDocument/2006/relationships/image" Target="../media/image113.emf"/><Relationship Id="rId24" Type="http://schemas.openxmlformats.org/officeDocument/2006/relationships/image" Target="../media/image114.emf"/><Relationship Id="rId25" Type="http://schemas.openxmlformats.org/officeDocument/2006/relationships/image" Target="../media/image115.emf"/><Relationship Id="rId26" Type="http://schemas.openxmlformats.org/officeDocument/2006/relationships/image" Target="../media/image131.emf"/><Relationship Id="rId27" Type="http://schemas.openxmlformats.org/officeDocument/2006/relationships/image" Target="../media/image132.emf"/><Relationship Id="rId28" Type="http://schemas.openxmlformats.org/officeDocument/2006/relationships/image" Target="../media/image71.emf"/><Relationship Id="rId29" Type="http://schemas.openxmlformats.org/officeDocument/2006/relationships/image" Target="../media/image133.png"/><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120.emf"/><Relationship Id="rId4" Type="http://schemas.openxmlformats.org/officeDocument/2006/relationships/image" Target="../media/image121.emf"/><Relationship Id="rId5" Type="http://schemas.openxmlformats.org/officeDocument/2006/relationships/image" Target="../media/image122.emf"/><Relationship Id="rId30" Type="http://schemas.openxmlformats.org/officeDocument/2006/relationships/image" Target="../media/image72.png"/><Relationship Id="rId31" Type="http://schemas.openxmlformats.org/officeDocument/2006/relationships/image" Target="../media/image134.emf"/><Relationship Id="rId32" Type="http://schemas.openxmlformats.org/officeDocument/2006/relationships/image" Target="../media/image135.emf"/><Relationship Id="rId9" Type="http://schemas.openxmlformats.org/officeDocument/2006/relationships/image" Target="../media/image64.emf"/><Relationship Id="rId6" Type="http://schemas.openxmlformats.org/officeDocument/2006/relationships/image" Target="../media/image123.emf"/><Relationship Id="rId7" Type="http://schemas.openxmlformats.org/officeDocument/2006/relationships/image" Target="../media/image124.emf"/><Relationship Id="rId8" Type="http://schemas.openxmlformats.org/officeDocument/2006/relationships/image" Target="../media/image129.emf"/><Relationship Id="rId33" Type="http://schemas.openxmlformats.org/officeDocument/2006/relationships/image" Target="../media/image136.emf"/><Relationship Id="rId34" Type="http://schemas.openxmlformats.org/officeDocument/2006/relationships/image" Target="../media/image137.emf"/><Relationship Id="rId35" Type="http://schemas.openxmlformats.org/officeDocument/2006/relationships/image" Target="../media/image138.emf"/><Relationship Id="rId36" Type="http://schemas.openxmlformats.org/officeDocument/2006/relationships/image" Target="../media/image139.emf"/><Relationship Id="rId10" Type="http://schemas.openxmlformats.org/officeDocument/2006/relationships/image" Target="../media/image63.emf"/><Relationship Id="rId11" Type="http://schemas.openxmlformats.org/officeDocument/2006/relationships/image" Target="../media/image69.emf"/><Relationship Id="rId12" Type="http://schemas.openxmlformats.org/officeDocument/2006/relationships/image" Target="../media/image73.emf"/><Relationship Id="rId13" Type="http://schemas.openxmlformats.org/officeDocument/2006/relationships/image" Target="../media/image76.emf"/><Relationship Id="rId14" Type="http://schemas.openxmlformats.org/officeDocument/2006/relationships/image" Target="../media/image103.emf"/><Relationship Id="rId15" Type="http://schemas.openxmlformats.org/officeDocument/2006/relationships/image" Target="../media/image104.emf"/><Relationship Id="rId16" Type="http://schemas.openxmlformats.org/officeDocument/2006/relationships/image" Target="../media/image105.emf"/><Relationship Id="rId17" Type="http://schemas.openxmlformats.org/officeDocument/2006/relationships/image" Target="../media/image106.emf"/><Relationship Id="rId18" Type="http://schemas.openxmlformats.org/officeDocument/2006/relationships/image" Target="../media/image110.emf"/><Relationship Id="rId19" Type="http://schemas.openxmlformats.org/officeDocument/2006/relationships/image" Target="../media/image111.emf"/><Relationship Id="rId37" Type="http://schemas.openxmlformats.org/officeDocument/2006/relationships/image" Target="../media/image119.emf"/><Relationship Id="rId38" Type="http://schemas.openxmlformats.org/officeDocument/2006/relationships/image" Target="../media/image1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20" Type="http://schemas.openxmlformats.org/officeDocument/2006/relationships/image" Target="../media/image154.png"/><Relationship Id="rId21" Type="http://schemas.openxmlformats.org/officeDocument/2006/relationships/image" Target="../media/image155.emf"/><Relationship Id="rId22" Type="http://schemas.openxmlformats.org/officeDocument/2006/relationships/image" Target="../media/image156.emf"/><Relationship Id="rId23" Type="http://schemas.openxmlformats.org/officeDocument/2006/relationships/image" Target="../media/image157.emf"/><Relationship Id="rId24" Type="http://schemas.openxmlformats.org/officeDocument/2006/relationships/image" Target="../media/image158.emf"/><Relationship Id="rId25" Type="http://schemas.openxmlformats.org/officeDocument/2006/relationships/image" Target="../media/image159.emf"/><Relationship Id="rId26" Type="http://schemas.openxmlformats.org/officeDocument/2006/relationships/image" Target="../media/image160.emf"/><Relationship Id="rId27" Type="http://schemas.openxmlformats.org/officeDocument/2006/relationships/image" Target="../media/image161.emf"/><Relationship Id="rId28" Type="http://schemas.openxmlformats.org/officeDocument/2006/relationships/image" Target="../media/image162.emf"/><Relationship Id="rId29" Type="http://schemas.openxmlformats.org/officeDocument/2006/relationships/image" Target="../media/image163.emf"/><Relationship Id="rId1" Type="http://schemas.openxmlformats.org/officeDocument/2006/relationships/slideLayout" Target="../slideLayouts/slideLayout16.xml"/><Relationship Id="rId2" Type="http://schemas.openxmlformats.org/officeDocument/2006/relationships/notesSlide" Target="../notesSlides/notesSlide45.xml"/><Relationship Id="rId3" Type="http://schemas.openxmlformats.org/officeDocument/2006/relationships/image" Target="../media/image140.png"/><Relationship Id="rId4" Type="http://schemas.microsoft.com/office/2007/relationships/hdphoto" Target="../media/hdphoto13.wdp"/><Relationship Id="rId5" Type="http://schemas.openxmlformats.org/officeDocument/2006/relationships/image" Target="../media/image141.png"/><Relationship Id="rId30" Type="http://schemas.openxmlformats.org/officeDocument/2006/relationships/image" Target="../media/image164.emf"/><Relationship Id="rId31" Type="http://schemas.openxmlformats.org/officeDocument/2006/relationships/image" Target="../media/image165.emf"/><Relationship Id="rId32" Type="http://schemas.openxmlformats.org/officeDocument/2006/relationships/image" Target="../media/image166.emf"/><Relationship Id="rId9" Type="http://schemas.openxmlformats.org/officeDocument/2006/relationships/image" Target="../media/image144.emf"/><Relationship Id="rId6" Type="http://schemas.microsoft.com/office/2007/relationships/hdphoto" Target="../media/hdphoto14.wdp"/><Relationship Id="rId7" Type="http://schemas.openxmlformats.org/officeDocument/2006/relationships/image" Target="../media/image142.emf"/><Relationship Id="rId8" Type="http://schemas.openxmlformats.org/officeDocument/2006/relationships/image" Target="../media/image143.png"/><Relationship Id="rId33" Type="http://schemas.openxmlformats.org/officeDocument/2006/relationships/image" Target="../media/image167.emf"/><Relationship Id="rId34" Type="http://schemas.openxmlformats.org/officeDocument/2006/relationships/image" Target="../media/image168.emf"/><Relationship Id="rId35" Type="http://schemas.openxmlformats.org/officeDocument/2006/relationships/image" Target="../media/image169.emf"/><Relationship Id="rId36" Type="http://schemas.openxmlformats.org/officeDocument/2006/relationships/image" Target="../media/image170.emf"/><Relationship Id="rId10" Type="http://schemas.openxmlformats.org/officeDocument/2006/relationships/image" Target="../media/image145.png"/><Relationship Id="rId11" Type="http://schemas.microsoft.com/office/2007/relationships/hdphoto" Target="../media/hdphoto15.wdp"/><Relationship Id="rId12" Type="http://schemas.openxmlformats.org/officeDocument/2006/relationships/image" Target="../media/image146.emf"/><Relationship Id="rId13" Type="http://schemas.openxmlformats.org/officeDocument/2006/relationships/image" Target="../media/image147.emf"/><Relationship Id="rId14" Type="http://schemas.openxmlformats.org/officeDocument/2006/relationships/image" Target="../media/image148.emf"/><Relationship Id="rId15" Type="http://schemas.openxmlformats.org/officeDocument/2006/relationships/image" Target="../media/image149.emf"/><Relationship Id="rId16" Type="http://schemas.openxmlformats.org/officeDocument/2006/relationships/image" Target="../media/image150.emf"/><Relationship Id="rId17" Type="http://schemas.openxmlformats.org/officeDocument/2006/relationships/image" Target="../media/image151.emf"/><Relationship Id="rId18" Type="http://schemas.openxmlformats.org/officeDocument/2006/relationships/image" Target="../media/image152.emf"/><Relationship Id="rId19" Type="http://schemas.openxmlformats.org/officeDocument/2006/relationships/image" Target="../media/image153.png"/><Relationship Id="rId37" Type="http://schemas.openxmlformats.org/officeDocument/2006/relationships/image" Target="../media/image1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image" Target="../media/image172.png"/><Relationship Id="rId4" Type="http://schemas.openxmlformats.org/officeDocument/2006/relationships/image" Target="../media/image173.png"/><Relationship Id="rId5" Type="http://schemas.openxmlformats.org/officeDocument/2006/relationships/image" Target="../media/image174.png"/><Relationship Id="rId6" Type="http://schemas.openxmlformats.org/officeDocument/2006/relationships/image" Target="../media/image175.png"/><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8.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0" Type="http://schemas.openxmlformats.org/officeDocument/2006/relationships/image" Target="../media/image39.png"/><Relationship Id="rId21" Type="http://schemas.openxmlformats.org/officeDocument/2006/relationships/image" Target="../media/image40.emf"/><Relationship Id="rId22" Type="http://schemas.openxmlformats.org/officeDocument/2006/relationships/image" Target="../media/image41.png"/><Relationship Id="rId23" Type="http://schemas.openxmlformats.org/officeDocument/2006/relationships/image" Target="../media/image42.png"/><Relationship Id="rId24" Type="http://schemas.openxmlformats.org/officeDocument/2006/relationships/image" Target="../media/image43.png"/><Relationship Id="rId25" Type="http://schemas.microsoft.com/office/2007/relationships/hdphoto" Target="../media/hdphoto9.wdp"/><Relationship Id="rId26" Type="http://schemas.openxmlformats.org/officeDocument/2006/relationships/image" Target="../media/image44.jpg"/><Relationship Id="rId27" Type="http://schemas.openxmlformats.org/officeDocument/2006/relationships/image" Target="../media/image45.png"/><Relationship Id="rId28" Type="http://schemas.openxmlformats.org/officeDocument/2006/relationships/image" Target="../media/image46.jpg"/><Relationship Id="rId29" Type="http://schemas.openxmlformats.org/officeDocument/2006/relationships/image" Target="../media/image47.jpg"/><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9.png"/><Relationship Id="rId4" Type="http://schemas.microsoft.com/office/2007/relationships/hdphoto" Target="../media/hdphoto2.wdp"/><Relationship Id="rId5" Type="http://schemas.openxmlformats.org/officeDocument/2006/relationships/image" Target="../media/image30.png"/><Relationship Id="rId30" Type="http://schemas.openxmlformats.org/officeDocument/2006/relationships/image" Target="../media/image48.jpg"/><Relationship Id="rId31" Type="http://schemas.openxmlformats.org/officeDocument/2006/relationships/image" Target="../media/image49.png"/><Relationship Id="rId32" Type="http://schemas.openxmlformats.org/officeDocument/2006/relationships/image" Target="../media/image50.png"/><Relationship Id="rId9" Type="http://schemas.openxmlformats.org/officeDocument/2006/relationships/image" Target="../media/image32.png"/><Relationship Id="rId6" Type="http://schemas.microsoft.com/office/2007/relationships/hdphoto" Target="../media/hdphoto3.wdp"/><Relationship Id="rId7" Type="http://schemas.openxmlformats.org/officeDocument/2006/relationships/image" Target="../media/image31.png"/><Relationship Id="rId8" Type="http://schemas.microsoft.com/office/2007/relationships/hdphoto" Target="../media/hdphoto4.wdp"/><Relationship Id="rId33" Type="http://schemas.openxmlformats.org/officeDocument/2006/relationships/image" Target="../media/image51.png"/><Relationship Id="rId34" Type="http://schemas.microsoft.com/office/2007/relationships/hdphoto" Target="../media/hdphoto10.wdp"/><Relationship Id="rId35" Type="http://schemas.openxmlformats.org/officeDocument/2006/relationships/image" Target="../media/image52.png"/><Relationship Id="rId36" Type="http://schemas.microsoft.com/office/2007/relationships/hdphoto" Target="../media/hdphoto11.wdp"/><Relationship Id="rId10" Type="http://schemas.microsoft.com/office/2007/relationships/hdphoto" Target="../media/hdphoto5.wdp"/><Relationship Id="rId11" Type="http://schemas.openxmlformats.org/officeDocument/2006/relationships/image" Target="../media/image33.emf"/><Relationship Id="rId12" Type="http://schemas.openxmlformats.org/officeDocument/2006/relationships/image" Target="../media/image34.png"/><Relationship Id="rId13" Type="http://schemas.microsoft.com/office/2007/relationships/hdphoto" Target="../media/hdphoto6.wdp"/><Relationship Id="rId14" Type="http://schemas.openxmlformats.org/officeDocument/2006/relationships/image" Target="../media/image35.png"/><Relationship Id="rId15" Type="http://schemas.microsoft.com/office/2007/relationships/hdphoto" Target="../media/hdphoto7.wdp"/><Relationship Id="rId16" Type="http://schemas.openxmlformats.org/officeDocument/2006/relationships/image" Target="../media/image36.png"/><Relationship Id="rId17" Type="http://schemas.microsoft.com/office/2007/relationships/hdphoto" Target="../media/hdphoto8.wdp"/><Relationship Id="rId18" Type="http://schemas.openxmlformats.org/officeDocument/2006/relationships/image" Target="../media/image37.png"/><Relationship Id="rId19" Type="http://schemas.openxmlformats.org/officeDocument/2006/relationships/image" Target="../media/image38.png"/><Relationship Id="rId37" Type="http://schemas.openxmlformats.org/officeDocument/2006/relationships/image" Target="../media/image53.png"/><Relationship Id="rId38" Type="http://schemas.microsoft.com/office/2007/relationships/hdphoto" Target="../media/hdphoto12.wdp"/><Relationship Id="rId39"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0" y="0"/>
            <a:ext cx="12210661" cy="6858000"/>
          </a:xfrm>
          <a:prstGeom prst="rect">
            <a:avLst/>
          </a:prstGeom>
        </p:spPr>
      </p:pic>
      <p:sp>
        <p:nvSpPr>
          <p:cNvPr id="2" name="Title 1"/>
          <p:cNvSpPr>
            <a:spLocks noGrp="1"/>
          </p:cNvSpPr>
          <p:nvPr>
            <p:ph type="ctrTitle"/>
          </p:nvPr>
        </p:nvSpPr>
        <p:spPr>
          <a:xfrm>
            <a:off x="606177" y="2121267"/>
            <a:ext cx="11034445" cy="2387600"/>
          </a:xfrm>
        </p:spPr>
        <p:txBody>
          <a:bodyPr>
            <a:noAutofit/>
          </a:bodyPr>
          <a:lstStyle/>
          <a:p>
            <a:pPr algn="l"/>
            <a:r>
              <a:rPr lang="en-US" sz="6600" dirty="0" smtClean="0">
                <a:solidFill>
                  <a:schemeClr val="bg1"/>
                </a:solidFill>
              </a:rPr>
              <a:t>The New Microsoft</a:t>
            </a:r>
            <a:endParaRPr lang="en-US" sz="6600" dirty="0">
              <a:solidFill>
                <a:schemeClr val="bg1"/>
              </a:solidFill>
            </a:endParaRPr>
          </a:p>
        </p:txBody>
      </p:sp>
      <p:sp>
        <p:nvSpPr>
          <p:cNvPr id="3" name="Subtitle 2"/>
          <p:cNvSpPr>
            <a:spLocks noGrp="1"/>
          </p:cNvSpPr>
          <p:nvPr>
            <p:ph type="subTitle" idx="1"/>
          </p:nvPr>
        </p:nvSpPr>
        <p:spPr>
          <a:xfrm>
            <a:off x="606177" y="4740418"/>
            <a:ext cx="11034445" cy="1655762"/>
          </a:xfrm>
        </p:spPr>
        <p:txBody>
          <a:bodyPr>
            <a:normAutofit lnSpcReduction="10000"/>
          </a:bodyPr>
          <a:lstStyle/>
          <a:p>
            <a:pPr algn="l"/>
            <a:r>
              <a:rPr lang="en-US" sz="4400" dirty="0" smtClean="0">
                <a:solidFill>
                  <a:srgbClr val="00B0F0"/>
                </a:solidFill>
                <a:latin typeface="+mj-lt"/>
              </a:rPr>
              <a:t>&lt;Speaker Name&gt;</a:t>
            </a:r>
          </a:p>
          <a:p>
            <a:r>
              <a:rPr lang="en-US" sz="2800" dirty="0" smtClean="0">
                <a:solidFill>
                  <a:schemeClr val="bg1"/>
                </a:solidFill>
                <a:latin typeface="+mj-lt"/>
              </a:rPr>
              <a:t>&lt;Role&gt;</a:t>
            </a:r>
          </a:p>
          <a:p>
            <a:r>
              <a:rPr lang="en-US" sz="2800" dirty="0" smtClean="0">
                <a:solidFill>
                  <a:schemeClr val="bg1"/>
                </a:solidFill>
                <a:latin typeface="+mj-lt"/>
              </a:rPr>
              <a:t>&lt;Contact Info&gt;</a:t>
            </a:r>
          </a:p>
          <a:p>
            <a:pPr algn="l"/>
            <a:endParaRPr lang="en-US" sz="3200" dirty="0" smtClean="0">
              <a:solidFill>
                <a:srgbClr val="92D050"/>
              </a:solidFill>
            </a:endParaRPr>
          </a:p>
        </p:txBody>
      </p:sp>
      <p:sp>
        <p:nvSpPr>
          <p:cNvPr id="6" name="TextBox 5"/>
          <p:cNvSpPr txBox="1"/>
          <p:nvPr/>
        </p:nvSpPr>
        <p:spPr>
          <a:xfrm>
            <a:off x="9662580"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6999337" y="2241656"/>
            <a:ext cx="3159073" cy="1202929"/>
            <a:chOff x="6992340" y="2285791"/>
            <a:chExt cx="3222419" cy="1227370"/>
          </a:xfrm>
          <a:solidFill>
            <a:srgbClr val="0072C6"/>
          </a:solidFill>
        </p:grpSpPr>
        <p:sp>
          <p:nvSpPr>
            <p:cNvPr id="47" name="Freeform 6"/>
            <p:cNvSpPr>
              <a:spLocks/>
            </p:cNvSpPr>
            <p:nvPr/>
          </p:nvSpPr>
          <p:spPr bwMode="auto">
            <a:xfrm flipH="1">
              <a:off x="6992340" y="2381956"/>
              <a:ext cx="2790499" cy="1131205"/>
            </a:xfrm>
            <a:custGeom>
              <a:avLst/>
              <a:gdLst>
                <a:gd name="T0" fmla="*/ 349 w 391"/>
                <a:gd name="T1" fmla="*/ 74 h 158"/>
                <a:gd name="T2" fmla="*/ 342 w 391"/>
                <a:gd name="T3" fmla="*/ 75 h 158"/>
                <a:gd name="T4" fmla="*/ 263 w 391"/>
                <a:gd name="T5" fmla="*/ 0 h 158"/>
                <a:gd name="T6" fmla="*/ 186 w 391"/>
                <a:gd name="T7" fmla="*/ 59 h 158"/>
                <a:gd name="T8" fmla="*/ 145 w 391"/>
                <a:gd name="T9" fmla="*/ 41 h 158"/>
                <a:gd name="T10" fmla="*/ 86 w 391"/>
                <a:gd name="T11" fmla="*/ 94 h 158"/>
                <a:gd name="T12" fmla="*/ 59 w 391"/>
                <a:gd name="T13" fmla="*/ 107 h 158"/>
                <a:gd name="T14" fmla="*/ 32 w 391"/>
                <a:gd name="T15" fmla="*/ 93 h 158"/>
                <a:gd name="T16" fmla="*/ 0 w 391"/>
                <a:gd name="T17" fmla="*/ 126 h 158"/>
                <a:gd name="T18" fmla="*/ 32 w 391"/>
                <a:gd name="T19" fmla="*/ 158 h 158"/>
                <a:gd name="T20" fmla="*/ 41 w 391"/>
                <a:gd name="T21" fmla="*/ 158 h 158"/>
                <a:gd name="T22" fmla="*/ 148 w 391"/>
                <a:gd name="T23" fmla="*/ 158 h 158"/>
                <a:gd name="T24" fmla="*/ 208 w 391"/>
                <a:gd name="T25" fmla="*/ 158 h 158"/>
                <a:gd name="T26" fmla="*/ 351 w 391"/>
                <a:gd name="T27" fmla="*/ 158 h 158"/>
                <a:gd name="T28" fmla="*/ 351 w 391"/>
                <a:gd name="T29" fmla="*/ 158 h 158"/>
                <a:gd name="T30" fmla="*/ 391 w 391"/>
                <a:gd name="T31" fmla="*/ 116 h 158"/>
                <a:gd name="T32" fmla="*/ 349 w 391"/>
                <a:gd name="T33" fmla="*/ 7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8">
                  <a:moveTo>
                    <a:pt x="349" y="74"/>
                  </a:moveTo>
                  <a:cubicBezTo>
                    <a:pt x="347" y="74"/>
                    <a:pt x="344" y="75"/>
                    <a:pt x="342" y="75"/>
                  </a:cubicBezTo>
                  <a:cubicBezTo>
                    <a:pt x="340" y="33"/>
                    <a:pt x="305" y="0"/>
                    <a:pt x="263" y="0"/>
                  </a:cubicBezTo>
                  <a:cubicBezTo>
                    <a:pt x="226" y="0"/>
                    <a:pt x="195" y="25"/>
                    <a:pt x="186" y="59"/>
                  </a:cubicBezTo>
                  <a:cubicBezTo>
                    <a:pt x="176" y="48"/>
                    <a:pt x="161" y="41"/>
                    <a:pt x="145" y="41"/>
                  </a:cubicBezTo>
                  <a:cubicBezTo>
                    <a:pt x="114" y="41"/>
                    <a:pt x="89" y="64"/>
                    <a:pt x="86" y="94"/>
                  </a:cubicBezTo>
                  <a:cubicBezTo>
                    <a:pt x="76" y="95"/>
                    <a:pt x="66" y="100"/>
                    <a:pt x="59" y="107"/>
                  </a:cubicBezTo>
                  <a:cubicBezTo>
                    <a:pt x="53" y="98"/>
                    <a:pt x="43" y="93"/>
                    <a:pt x="32" y="93"/>
                  </a:cubicBezTo>
                  <a:cubicBezTo>
                    <a:pt x="14" y="93"/>
                    <a:pt x="0" y="108"/>
                    <a:pt x="0" y="126"/>
                  </a:cubicBezTo>
                  <a:cubicBezTo>
                    <a:pt x="0" y="144"/>
                    <a:pt x="14" y="158"/>
                    <a:pt x="32" y="158"/>
                  </a:cubicBezTo>
                  <a:cubicBezTo>
                    <a:pt x="41" y="158"/>
                    <a:pt x="41" y="158"/>
                    <a:pt x="41" y="158"/>
                  </a:cubicBezTo>
                  <a:cubicBezTo>
                    <a:pt x="148" y="158"/>
                    <a:pt x="148" y="158"/>
                    <a:pt x="148" y="158"/>
                  </a:cubicBezTo>
                  <a:cubicBezTo>
                    <a:pt x="208" y="158"/>
                    <a:pt x="208" y="158"/>
                    <a:pt x="208" y="158"/>
                  </a:cubicBezTo>
                  <a:cubicBezTo>
                    <a:pt x="351" y="158"/>
                    <a:pt x="351" y="158"/>
                    <a:pt x="351" y="158"/>
                  </a:cubicBezTo>
                  <a:cubicBezTo>
                    <a:pt x="351" y="158"/>
                    <a:pt x="351" y="158"/>
                    <a:pt x="351" y="158"/>
                  </a:cubicBezTo>
                  <a:cubicBezTo>
                    <a:pt x="373" y="157"/>
                    <a:pt x="391" y="139"/>
                    <a:pt x="391" y="116"/>
                  </a:cubicBezTo>
                  <a:cubicBezTo>
                    <a:pt x="391" y="93"/>
                    <a:pt x="372" y="74"/>
                    <a:pt x="349" y="74"/>
                  </a:cubicBezTo>
                  <a:close/>
                </a:path>
              </a:pathLst>
            </a:custGeom>
            <a:grpFill/>
            <a:ln>
              <a:noFill/>
            </a:ln>
            <a:effectLst/>
            <a:extLst/>
          </p:spPr>
          <p:txBody>
            <a:bodyPr vert="horz" wrap="square" lIns="89619" tIns="44809" rIns="89619" bIns="44809" numCol="1" anchor="t" anchorCtr="0" compatLnSpc="1">
              <a:prstTxWarp prst="textNoShape">
                <a:avLst/>
              </a:prstTxWarp>
              <a:noAutofit/>
            </a:bodyPr>
            <a:lstStyle/>
            <a:p>
              <a:pPr algn="ctr" defTabSz="896117" fontAlgn="base">
                <a:defRPr/>
              </a:pPr>
              <a:endParaRPr lang="en-US" sz="1568" kern="0" dirty="0">
                <a:solidFill>
                  <a:srgbClr val="505050"/>
                </a:solidFill>
              </a:endParaRPr>
            </a:p>
          </p:txBody>
        </p:sp>
        <p:sp>
          <p:nvSpPr>
            <p:cNvPr id="48" name="Freeform 8"/>
            <p:cNvSpPr>
              <a:spLocks/>
            </p:cNvSpPr>
            <p:nvPr/>
          </p:nvSpPr>
          <p:spPr bwMode="auto">
            <a:xfrm flipH="1">
              <a:off x="9292780" y="2285791"/>
              <a:ext cx="921979" cy="51923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50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6" y="48"/>
                    <a:pt x="187" y="43"/>
                    <a:pt x="187" y="37"/>
                  </a:cubicBezTo>
                  <a:cubicBezTo>
                    <a:pt x="187" y="16"/>
                    <a:pt x="171" y="0"/>
                    <a:pt x="150" y="0"/>
                  </a:cubicBezTo>
                  <a:cubicBezTo>
                    <a:pt x="131" y="0"/>
                    <a:pt x="116" y="14"/>
                    <a:pt x="114" y="32"/>
                  </a:cubicBezTo>
                  <a:cubicBezTo>
                    <a:pt x="107" y="25"/>
                    <a:pt x="97" y="20"/>
                    <a:pt x="86" y="20"/>
                  </a:cubicBezTo>
                  <a:cubicBezTo>
                    <a:pt x="67" y="20"/>
                    <a:pt x="51" y="36"/>
                    <a:pt x="50" y="55"/>
                  </a:cubicBezTo>
                  <a:cubicBezTo>
                    <a:pt x="46" y="54"/>
                    <a:pt x="41" y="53"/>
                    <a:pt x="37" y="53"/>
                  </a:cubicBezTo>
                  <a:cubicBezTo>
                    <a:pt x="17" y="53"/>
                    <a:pt x="0" y="69"/>
                    <a:pt x="0" y="90"/>
                  </a:cubicBezTo>
                  <a:cubicBezTo>
                    <a:pt x="0" y="110"/>
                    <a:pt x="17"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00BCF2"/>
            </a:solidFill>
            <a:ln>
              <a:noFill/>
            </a:ln>
            <a:effectLst/>
            <a:extLst/>
          </p:spPr>
          <p:txBody>
            <a:bodyPr vert="horz" wrap="square" lIns="89619" tIns="44809" rIns="89619" bIns="44809" numCol="1" anchor="t" anchorCtr="0" compatLnSpc="1">
              <a:prstTxWarp prst="textNoShape">
                <a:avLst/>
              </a:prstTxWarp>
              <a:noAutofit/>
            </a:bodyPr>
            <a:lstStyle/>
            <a:p>
              <a:pPr algn="ctr" defTabSz="896117" fontAlgn="base">
                <a:defRPr/>
              </a:pPr>
              <a:endParaRPr lang="en-US" sz="1568" kern="0" dirty="0">
                <a:solidFill>
                  <a:srgbClr val="505050"/>
                </a:solidFill>
              </a:endParaRPr>
            </a:p>
          </p:txBody>
        </p:sp>
      </p:grpSp>
      <p:grpSp>
        <p:nvGrpSpPr>
          <p:cNvPr id="49" name="Group 48"/>
          <p:cNvGrpSpPr/>
          <p:nvPr/>
        </p:nvGrpSpPr>
        <p:grpSpPr>
          <a:xfrm>
            <a:off x="1914556" y="2287851"/>
            <a:ext cx="3770564" cy="1216952"/>
            <a:chOff x="1276351" y="2130426"/>
            <a:chExt cx="4233861" cy="1366838"/>
          </a:xfrm>
          <a:solidFill>
            <a:srgbClr val="0072C6"/>
          </a:solidFill>
        </p:grpSpPr>
        <p:sp>
          <p:nvSpPr>
            <p:cNvPr id="50" name="Freeform 5"/>
            <p:cNvSpPr>
              <a:spLocks/>
            </p:cNvSpPr>
            <p:nvPr/>
          </p:nvSpPr>
          <p:spPr bwMode="auto">
            <a:xfrm>
              <a:off x="1276351" y="3406776"/>
              <a:ext cx="2109787" cy="90488"/>
            </a:xfrm>
            <a:custGeom>
              <a:avLst/>
              <a:gdLst>
                <a:gd name="T0" fmla="*/ 474 w 474"/>
                <a:gd name="T1" fmla="*/ 0 h 20"/>
                <a:gd name="T2" fmla="*/ 474 w 474"/>
                <a:gd name="T3" fmla="*/ 3 h 20"/>
                <a:gd name="T4" fmla="*/ 455 w 474"/>
                <a:gd name="T5" fmla="*/ 20 h 20"/>
                <a:gd name="T6" fmla="*/ 19 w 474"/>
                <a:gd name="T7" fmla="*/ 20 h 20"/>
                <a:gd name="T8" fmla="*/ 0 w 474"/>
                <a:gd name="T9" fmla="*/ 3 h 20"/>
                <a:gd name="T10" fmla="*/ 0 w 474"/>
                <a:gd name="T11" fmla="*/ 0 h 20"/>
                <a:gd name="T12" fmla="*/ 474 w 474"/>
                <a:gd name="T13" fmla="*/ 0 h 20"/>
                <a:gd name="T14" fmla="*/ 474 w 474"/>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20">
                  <a:moveTo>
                    <a:pt x="474" y="0"/>
                  </a:moveTo>
                  <a:cubicBezTo>
                    <a:pt x="474" y="3"/>
                    <a:pt x="474" y="3"/>
                    <a:pt x="474" y="3"/>
                  </a:cubicBezTo>
                  <a:cubicBezTo>
                    <a:pt x="474" y="11"/>
                    <a:pt x="466" y="20"/>
                    <a:pt x="455" y="20"/>
                  </a:cubicBezTo>
                  <a:cubicBezTo>
                    <a:pt x="19" y="20"/>
                    <a:pt x="19" y="20"/>
                    <a:pt x="19" y="20"/>
                  </a:cubicBezTo>
                  <a:cubicBezTo>
                    <a:pt x="8" y="20"/>
                    <a:pt x="0" y="11"/>
                    <a:pt x="0" y="3"/>
                  </a:cubicBezTo>
                  <a:cubicBezTo>
                    <a:pt x="0" y="0"/>
                    <a:pt x="0" y="0"/>
                    <a:pt x="0" y="0"/>
                  </a:cubicBezTo>
                  <a:cubicBezTo>
                    <a:pt x="474" y="0"/>
                    <a:pt x="474" y="0"/>
                    <a:pt x="474" y="0"/>
                  </a:cubicBezTo>
                  <a:cubicBezTo>
                    <a:pt x="474" y="0"/>
                    <a:pt x="474" y="0"/>
                    <a:pt x="4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algn="ctr" defTabSz="896117" fontAlgn="base">
                <a:defRPr/>
              </a:pPr>
              <a:endParaRPr lang="en-US" sz="1666" kern="0" dirty="0">
                <a:solidFill>
                  <a:srgbClr val="505050"/>
                </a:solidFill>
              </a:endParaRPr>
            </a:p>
          </p:txBody>
        </p:sp>
        <p:sp>
          <p:nvSpPr>
            <p:cNvPr id="51" name="Freeform 6"/>
            <p:cNvSpPr>
              <a:spLocks/>
            </p:cNvSpPr>
            <p:nvPr/>
          </p:nvSpPr>
          <p:spPr bwMode="auto">
            <a:xfrm>
              <a:off x="1454150" y="2130426"/>
              <a:ext cx="1754187" cy="1227138"/>
            </a:xfrm>
            <a:custGeom>
              <a:avLst/>
              <a:gdLst>
                <a:gd name="T0" fmla="*/ 381 w 394"/>
                <a:gd name="T1" fmla="*/ 0 h 274"/>
                <a:gd name="T2" fmla="*/ 13 w 394"/>
                <a:gd name="T3" fmla="*/ 0 h 274"/>
                <a:gd name="T4" fmla="*/ 0 w 394"/>
                <a:gd name="T5" fmla="*/ 13 h 274"/>
                <a:gd name="T6" fmla="*/ 0 w 394"/>
                <a:gd name="T7" fmla="*/ 261 h 274"/>
                <a:gd name="T8" fmla="*/ 13 w 394"/>
                <a:gd name="T9" fmla="*/ 274 h 274"/>
                <a:gd name="T10" fmla="*/ 381 w 394"/>
                <a:gd name="T11" fmla="*/ 274 h 274"/>
                <a:gd name="T12" fmla="*/ 394 w 394"/>
                <a:gd name="T13" fmla="*/ 261 h 274"/>
                <a:gd name="T14" fmla="*/ 394 w 394"/>
                <a:gd name="T15" fmla="*/ 13 h 274"/>
                <a:gd name="T16" fmla="*/ 381 w 394"/>
                <a:gd name="T1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274">
                  <a:moveTo>
                    <a:pt x="381" y="0"/>
                  </a:moveTo>
                  <a:cubicBezTo>
                    <a:pt x="13" y="0"/>
                    <a:pt x="13" y="0"/>
                    <a:pt x="13" y="0"/>
                  </a:cubicBezTo>
                  <a:cubicBezTo>
                    <a:pt x="6" y="0"/>
                    <a:pt x="0" y="6"/>
                    <a:pt x="0" y="13"/>
                  </a:cubicBezTo>
                  <a:cubicBezTo>
                    <a:pt x="0" y="261"/>
                    <a:pt x="0" y="261"/>
                    <a:pt x="0" y="261"/>
                  </a:cubicBezTo>
                  <a:cubicBezTo>
                    <a:pt x="0" y="268"/>
                    <a:pt x="6" y="274"/>
                    <a:pt x="13" y="274"/>
                  </a:cubicBezTo>
                  <a:cubicBezTo>
                    <a:pt x="381" y="274"/>
                    <a:pt x="381" y="274"/>
                    <a:pt x="381" y="274"/>
                  </a:cubicBezTo>
                  <a:cubicBezTo>
                    <a:pt x="389" y="274"/>
                    <a:pt x="394" y="268"/>
                    <a:pt x="394" y="261"/>
                  </a:cubicBezTo>
                  <a:cubicBezTo>
                    <a:pt x="394" y="13"/>
                    <a:pt x="394" y="13"/>
                    <a:pt x="394" y="13"/>
                  </a:cubicBezTo>
                  <a:cubicBezTo>
                    <a:pt x="394" y="6"/>
                    <a:pt x="389" y="0"/>
                    <a:pt x="3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algn="ctr" defTabSz="896117" fontAlgn="base">
                <a:defRPr/>
              </a:pPr>
              <a:endParaRPr lang="en-US" sz="1666" kern="0" dirty="0">
                <a:solidFill>
                  <a:srgbClr val="505050"/>
                </a:solidFill>
              </a:endParaRPr>
            </a:p>
          </p:txBody>
        </p:sp>
        <p:sp>
          <p:nvSpPr>
            <p:cNvPr id="54" name="Freeform 7"/>
            <p:cNvSpPr>
              <a:spLocks noEditPoints="1"/>
            </p:cNvSpPr>
            <p:nvPr/>
          </p:nvSpPr>
          <p:spPr bwMode="auto">
            <a:xfrm>
              <a:off x="3497263" y="2135188"/>
              <a:ext cx="757237" cy="1362075"/>
            </a:xfrm>
            <a:custGeom>
              <a:avLst/>
              <a:gdLst>
                <a:gd name="T0" fmla="*/ 155 w 170"/>
                <a:gd name="T1" fmla="*/ 0 h 304"/>
                <a:gd name="T2" fmla="*/ 15 w 170"/>
                <a:gd name="T3" fmla="*/ 0 h 304"/>
                <a:gd name="T4" fmla="*/ 0 w 170"/>
                <a:gd name="T5" fmla="*/ 14 h 304"/>
                <a:gd name="T6" fmla="*/ 0 w 170"/>
                <a:gd name="T7" fmla="*/ 289 h 304"/>
                <a:gd name="T8" fmla="*/ 15 w 170"/>
                <a:gd name="T9" fmla="*/ 304 h 304"/>
                <a:gd name="T10" fmla="*/ 155 w 170"/>
                <a:gd name="T11" fmla="*/ 304 h 304"/>
                <a:gd name="T12" fmla="*/ 170 w 170"/>
                <a:gd name="T13" fmla="*/ 289 h 304"/>
                <a:gd name="T14" fmla="*/ 170 w 170"/>
                <a:gd name="T15" fmla="*/ 14 h 304"/>
                <a:gd name="T16" fmla="*/ 155 w 170"/>
                <a:gd name="T17" fmla="*/ 0 h 304"/>
                <a:gd name="T18" fmla="*/ 70 w 170"/>
                <a:gd name="T19" fmla="*/ 5 h 304"/>
                <a:gd name="T20" fmla="*/ 100 w 170"/>
                <a:gd name="T21" fmla="*/ 5 h 304"/>
                <a:gd name="T22" fmla="*/ 100 w 170"/>
                <a:gd name="T23" fmla="*/ 9 h 304"/>
                <a:gd name="T24" fmla="*/ 70 w 170"/>
                <a:gd name="T25" fmla="*/ 9 h 304"/>
                <a:gd name="T26" fmla="*/ 70 w 170"/>
                <a:gd name="T27" fmla="*/ 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304">
                  <a:moveTo>
                    <a:pt x="155" y="0"/>
                  </a:moveTo>
                  <a:cubicBezTo>
                    <a:pt x="155" y="0"/>
                    <a:pt x="155" y="0"/>
                    <a:pt x="15" y="0"/>
                  </a:cubicBezTo>
                  <a:cubicBezTo>
                    <a:pt x="5" y="0"/>
                    <a:pt x="0" y="5"/>
                    <a:pt x="0" y="14"/>
                  </a:cubicBezTo>
                  <a:cubicBezTo>
                    <a:pt x="0" y="14"/>
                    <a:pt x="0" y="14"/>
                    <a:pt x="0" y="289"/>
                  </a:cubicBezTo>
                  <a:cubicBezTo>
                    <a:pt x="0" y="294"/>
                    <a:pt x="5" y="304"/>
                    <a:pt x="15" y="304"/>
                  </a:cubicBezTo>
                  <a:cubicBezTo>
                    <a:pt x="15" y="304"/>
                    <a:pt x="15" y="304"/>
                    <a:pt x="155" y="304"/>
                  </a:cubicBezTo>
                  <a:cubicBezTo>
                    <a:pt x="165" y="304"/>
                    <a:pt x="170" y="294"/>
                    <a:pt x="170" y="289"/>
                  </a:cubicBezTo>
                  <a:cubicBezTo>
                    <a:pt x="170" y="289"/>
                    <a:pt x="170" y="289"/>
                    <a:pt x="170" y="14"/>
                  </a:cubicBezTo>
                  <a:cubicBezTo>
                    <a:pt x="170" y="5"/>
                    <a:pt x="165" y="0"/>
                    <a:pt x="155" y="0"/>
                  </a:cubicBezTo>
                  <a:close/>
                  <a:moveTo>
                    <a:pt x="70" y="5"/>
                  </a:moveTo>
                  <a:cubicBezTo>
                    <a:pt x="70" y="5"/>
                    <a:pt x="70" y="5"/>
                    <a:pt x="100" y="5"/>
                  </a:cubicBezTo>
                  <a:cubicBezTo>
                    <a:pt x="100" y="9"/>
                    <a:pt x="100" y="9"/>
                    <a:pt x="100" y="9"/>
                  </a:cubicBezTo>
                  <a:cubicBezTo>
                    <a:pt x="100" y="9"/>
                    <a:pt x="100" y="9"/>
                    <a:pt x="70" y="9"/>
                  </a:cubicBezTo>
                  <a:cubicBezTo>
                    <a:pt x="70" y="9"/>
                    <a:pt x="70" y="9"/>
                    <a:pt x="7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algn="ctr" defTabSz="896117" fontAlgn="base">
                <a:defRPr/>
              </a:pPr>
              <a:endParaRPr lang="en-US" sz="1666" kern="0" dirty="0">
                <a:solidFill>
                  <a:srgbClr val="505050"/>
                </a:solidFill>
              </a:endParaRPr>
            </a:p>
          </p:txBody>
        </p:sp>
        <p:sp>
          <p:nvSpPr>
            <p:cNvPr id="57" name="Freeform 8"/>
            <p:cNvSpPr>
              <a:spLocks/>
            </p:cNvSpPr>
            <p:nvPr/>
          </p:nvSpPr>
          <p:spPr bwMode="auto">
            <a:xfrm>
              <a:off x="4508500" y="2130426"/>
              <a:ext cx="1001712" cy="1366838"/>
            </a:xfrm>
            <a:custGeom>
              <a:avLst/>
              <a:gdLst>
                <a:gd name="T0" fmla="*/ 211 w 225"/>
                <a:gd name="T1" fmla="*/ 0 h 305"/>
                <a:gd name="T2" fmla="*/ 15 w 225"/>
                <a:gd name="T3" fmla="*/ 0 h 305"/>
                <a:gd name="T4" fmla="*/ 0 w 225"/>
                <a:gd name="T5" fmla="*/ 13 h 305"/>
                <a:gd name="T6" fmla="*/ 0 w 225"/>
                <a:gd name="T7" fmla="*/ 290 h 305"/>
                <a:gd name="T8" fmla="*/ 15 w 225"/>
                <a:gd name="T9" fmla="*/ 305 h 305"/>
                <a:gd name="T10" fmla="*/ 211 w 225"/>
                <a:gd name="T11" fmla="*/ 305 h 305"/>
                <a:gd name="T12" fmla="*/ 225 w 225"/>
                <a:gd name="T13" fmla="*/ 290 h 305"/>
                <a:gd name="T14" fmla="*/ 225 w 225"/>
                <a:gd name="T15" fmla="*/ 13 h 305"/>
                <a:gd name="T16" fmla="*/ 211 w 225"/>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305">
                  <a:moveTo>
                    <a:pt x="211" y="0"/>
                  </a:moveTo>
                  <a:cubicBezTo>
                    <a:pt x="211" y="0"/>
                    <a:pt x="211" y="0"/>
                    <a:pt x="15" y="0"/>
                  </a:cubicBezTo>
                  <a:cubicBezTo>
                    <a:pt x="7" y="0"/>
                    <a:pt x="0" y="7"/>
                    <a:pt x="0" y="13"/>
                  </a:cubicBezTo>
                  <a:cubicBezTo>
                    <a:pt x="0" y="13"/>
                    <a:pt x="0" y="13"/>
                    <a:pt x="0" y="290"/>
                  </a:cubicBezTo>
                  <a:cubicBezTo>
                    <a:pt x="0" y="298"/>
                    <a:pt x="7" y="305"/>
                    <a:pt x="15" y="305"/>
                  </a:cubicBezTo>
                  <a:cubicBezTo>
                    <a:pt x="15" y="305"/>
                    <a:pt x="15" y="305"/>
                    <a:pt x="211" y="305"/>
                  </a:cubicBezTo>
                  <a:cubicBezTo>
                    <a:pt x="220" y="305"/>
                    <a:pt x="225" y="298"/>
                    <a:pt x="225" y="290"/>
                  </a:cubicBezTo>
                  <a:cubicBezTo>
                    <a:pt x="225" y="290"/>
                    <a:pt x="225" y="290"/>
                    <a:pt x="225" y="13"/>
                  </a:cubicBezTo>
                  <a:cubicBezTo>
                    <a:pt x="225" y="7"/>
                    <a:pt x="220" y="0"/>
                    <a:pt x="2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algn="ctr" defTabSz="896117" fontAlgn="base">
                <a:defRPr/>
              </a:pPr>
              <a:endParaRPr lang="en-US" sz="1666" kern="0" dirty="0">
                <a:solidFill>
                  <a:srgbClr val="505050"/>
                </a:solidFill>
              </a:endParaRPr>
            </a:p>
          </p:txBody>
        </p:sp>
      </p:grpSp>
      <p:sp>
        <p:nvSpPr>
          <p:cNvPr id="58" name="Freeform 8"/>
          <p:cNvSpPr>
            <a:spLocks/>
          </p:cNvSpPr>
          <p:nvPr/>
        </p:nvSpPr>
        <p:spPr bwMode="auto">
          <a:xfrm>
            <a:off x="4842755" y="2378220"/>
            <a:ext cx="792630" cy="104602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Freeform 8"/>
          <p:cNvSpPr>
            <a:spLocks/>
          </p:cNvSpPr>
          <p:nvPr/>
        </p:nvSpPr>
        <p:spPr bwMode="auto">
          <a:xfrm>
            <a:off x="3953122" y="2378220"/>
            <a:ext cx="554968" cy="1046021"/>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8"/>
          <p:cNvSpPr>
            <a:spLocks/>
          </p:cNvSpPr>
          <p:nvPr/>
        </p:nvSpPr>
        <p:spPr bwMode="auto">
          <a:xfrm>
            <a:off x="2147967" y="2378220"/>
            <a:ext cx="1420578" cy="91495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defRPr/>
            </a:pPr>
            <a:endParaRPr lang="en-US" sz="2352"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TextBox 65"/>
          <p:cNvSpPr txBox="1"/>
          <p:nvPr/>
        </p:nvSpPr>
        <p:spPr>
          <a:xfrm>
            <a:off x="2337085" y="3823742"/>
            <a:ext cx="2925511" cy="1495061"/>
          </a:xfrm>
          <a:prstGeom prst="rect">
            <a:avLst/>
          </a:prstGeom>
          <a:noFill/>
        </p:spPr>
        <p:txBody>
          <a:bodyPr wrap="none" lIns="179238" tIns="143391" rIns="179238" bIns="143391" rtlCol="0">
            <a:spAutoFit/>
          </a:bodyPr>
          <a:lstStyle/>
          <a:p>
            <a:pPr algn="ctr" defTabSz="896117" fontAlgn="base">
              <a:lnSpc>
                <a:spcPct val="90000"/>
              </a:lnSpc>
              <a:spcBef>
                <a:spcPct val="0"/>
              </a:spcBef>
              <a:spcAft>
                <a:spcPts val="588"/>
              </a:spcAft>
            </a:pPr>
            <a:r>
              <a:rPr lang="en-US" sz="4312" spc="-100" dirty="0">
                <a:ln w="3175">
                  <a:noFill/>
                </a:ln>
                <a:solidFill>
                  <a:schemeClr val="bg1"/>
                </a:solidFill>
                <a:latin typeface="Segoe UI Light"/>
                <a:cs typeface="Segoe UI" pitchFamily="34" charset="0"/>
              </a:rPr>
              <a:t>Mobile-first	</a:t>
            </a:r>
          </a:p>
        </p:txBody>
      </p:sp>
      <p:sp>
        <p:nvSpPr>
          <p:cNvPr id="67" name="TextBox 66"/>
          <p:cNvSpPr txBox="1"/>
          <p:nvPr/>
        </p:nvSpPr>
        <p:spPr>
          <a:xfrm>
            <a:off x="7151625" y="3823741"/>
            <a:ext cx="2747245" cy="897852"/>
          </a:xfrm>
          <a:prstGeom prst="rect">
            <a:avLst/>
          </a:prstGeom>
          <a:noFill/>
        </p:spPr>
        <p:txBody>
          <a:bodyPr wrap="none" lIns="179238" tIns="143391" rIns="179238" bIns="143391" rtlCol="0">
            <a:spAutoFit/>
          </a:bodyPr>
          <a:lstStyle/>
          <a:p>
            <a:pPr algn="ctr" defTabSz="896117" fontAlgn="base">
              <a:lnSpc>
                <a:spcPct val="90000"/>
              </a:lnSpc>
              <a:spcBef>
                <a:spcPct val="0"/>
              </a:spcBef>
              <a:spcAft>
                <a:spcPts val="588"/>
              </a:spcAft>
            </a:pPr>
            <a:r>
              <a:rPr lang="en-US" sz="4312" spc="-100" dirty="0">
                <a:ln w="3175">
                  <a:noFill/>
                </a:ln>
                <a:solidFill>
                  <a:schemeClr val="bg1"/>
                </a:solidFill>
                <a:latin typeface="Segoe UI Light"/>
                <a:cs typeface="Segoe UI" pitchFamily="34" charset="0"/>
              </a:rPr>
              <a:t>Cloud-first</a:t>
            </a:r>
          </a:p>
        </p:txBody>
      </p:sp>
    </p:spTree>
    <p:extLst>
      <p:ext uri="{BB962C8B-B14F-4D97-AF65-F5344CB8AC3E}">
        <p14:creationId xmlns:p14="http://schemas.microsoft.com/office/powerpoint/2010/main" val="41156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a:t>
            </a:r>
            <a:endParaRPr lang="en-US" dirty="0"/>
          </a:p>
        </p:txBody>
      </p:sp>
    </p:spTree>
    <p:extLst>
      <p:ext uri="{BB962C8B-B14F-4D97-AF65-F5344CB8AC3E}">
        <p14:creationId xmlns:p14="http://schemas.microsoft.com/office/powerpoint/2010/main" val="12745372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06056" y="923543"/>
            <a:ext cx="8327833"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62" name="Rectangle 61"/>
          <p:cNvSpPr/>
          <p:nvPr/>
        </p:nvSpPr>
        <p:spPr>
          <a:xfrm>
            <a:off x="1054270" y="1685050"/>
            <a:ext cx="1866508"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28720" y="2684776"/>
            <a:ext cx="400110" cy="3119729"/>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9057" y="1679022"/>
            <a:ext cx="259340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371" y="5495398"/>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371" y="5040762"/>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371" y="5950032"/>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371" y="4131490"/>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371" y="3676853"/>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371" y="4586126"/>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371" y="276758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371" y="2312946"/>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371" y="322221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610" y="4545033"/>
            <a:ext cx="22856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095" y="4605804"/>
            <a:ext cx="400110" cy="1682512"/>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279" y="2312945"/>
            <a:ext cx="133331"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0548" y="2604086"/>
            <a:ext cx="615553" cy="157929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6005" y="1663756"/>
            <a:ext cx="2575698"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4366" y="3217451"/>
            <a:ext cx="209550"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3342" y="3806191"/>
            <a:ext cx="615553" cy="19786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94" y="2293899"/>
            <a:ext cx="15237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53" y="2309297"/>
            <a:ext cx="400110" cy="109398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7099" y="549539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7099" y="504076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7099" y="595003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7099" y="4131489"/>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7099" y="367685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7099" y="4586125"/>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7099" y="2312945"/>
            <a:ext cx="1638008"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7099" y="322221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7099" y="2767581"/>
            <a:ext cx="1638008"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3843" y="1008479"/>
            <a:ext cx="7829066"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61025" y="914403"/>
            <a:ext cx="2658721"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86259" y="1685050"/>
            <a:ext cx="2430246"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Software</a:t>
            </a:r>
            <a:r>
              <a:rPr lang="en-US" sz="1999" dirty="0">
                <a:solidFill>
                  <a:schemeClr val="bg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2916" y="5495395"/>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2916" y="5040758"/>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2916" y="5950029"/>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2916" y="413148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2916" y="367684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2916" y="458612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2916" y="231294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2916" y="3222214"/>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2916" y="2767578"/>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3888" y="1020811"/>
            <a:ext cx="2866789"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6126" y="5488254"/>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6126" y="503361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6126" y="594288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6126" y="4124346"/>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6126" y="3669710"/>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6126" y="457898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6126" y="276043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6126" y="2305801"/>
            <a:ext cx="1638009"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6126" y="3215075"/>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6928" y="2305798"/>
            <a:ext cx="243576"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5" name="TextBox 54"/>
          <p:cNvSpPr txBox="1"/>
          <p:nvPr/>
        </p:nvSpPr>
        <p:spPr>
          <a:xfrm rot="10800000" flipH="1">
            <a:off x="11204193" y="3284840"/>
            <a:ext cx="615553" cy="19786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70542" y="2305998"/>
            <a:ext cx="243576"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Rectangle 1"/>
          <p:cNvSpPr/>
          <p:nvPr/>
        </p:nvSpPr>
        <p:spPr>
          <a:xfrm>
            <a:off x="537662" y="152403"/>
            <a:ext cx="4427414" cy="830997"/>
          </a:xfrm>
          <a:prstGeom prst="rect">
            <a:avLst/>
          </a:prstGeom>
        </p:spPr>
        <p:txBody>
          <a:bodyPr wrap="none">
            <a:spAutoFit/>
          </a:bodyPr>
          <a:lstStyle/>
          <a:p>
            <a:pPr>
              <a:spcBef>
                <a:spcPts val="1799"/>
              </a:spcBef>
            </a:pPr>
            <a:r>
              <a:rPr lang="en-US" sz="4800" dirty="0">
                <a:solidFill>
                  <a:schemeClr val="bg1"/>
                </a:solidFill>
                <a:latin typeface="+mj-lt"/>
              </a:rPr>
              <a:t>Why the cloud?</a:t>
            </a:r>
          </a:p>
        </p:txBody>
      </p:sp>
    </p:spTree>
    <p:extLst>
      <p:ext uri="{BB962C8B-B14F-4D97-AF65-F5344CB8AC3E}">
        <p14:creationId xmlns:p14="http://schemas.microsoft.com/office/powerpoint/2010/main" val="356852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304" y="920005"/>
            <a:ext cx="9502927" cy="5293962"/>
          </a:xfrm>
          <a:prstGeom prst="rect">
            <a:avLst/>
          </a:prstGeom>
        </p:spPr>
      </p:pic>
      <p:sp>
        <p:nvSpPr>
          <p:cNvPr id="1238" name="Title 3"/>
          <p:cNvSpPr txBox="1">
            <a:spLocks/>
          </p:cNvSpPr>
          <p:nvPr/>
        </p:nvSpPr>
        <p:spPr>
          <a:xfrm>
            <a:off x="559991" y="4099472"/>
            <a:ext cx="2710066" cy="743407"/>
          </a:xfrm>
          <a:prstGeom prst="rect">
            <a:avLst/>
          </a:prstGeom>
        </p:spPr>
        <p:txBody>
          <a:bodyPr vert="horz" wrap="square" lIns="146207" tIns="91379" rIns="146207" bIns="91379"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5292" dirty="0">
                <a:solidFill>
                  <a:srgbClr val="FFFFFF"/>
                </a:solidFill>
                <a:ea typeface="メイリオ" pitchFamily="50" charset="-128"/>
                <a:cs typeface="Segoe UI Light" panose="020B0502040204020203" pitchFamily="34" charset="0"/>
              </a:rPr>
              <a:t>Azure footprint</a:t>
            </a:r>
            <a:endParaRPr sz="5292" dirty="0">
              <a:solidFill>
                <a:srgbClr val="FFFFFF"/>
              </a:solidFill>
              <a:ea typeface="メイリオ" pitchFamily="50" charset="-128"/>
              <a:cs typeface="Segoe UI Light" panose="020B0502040204020203" pitchFamily="34" charset="0"/>
            </a:endParaRPr>
          </a:p>
        </p:txBody>
      </p:sp>
      <p:sp>
        <p:nvSpPr>
          <p:cNvPr id="2456" name="Oval 2455"/>
          <p:cNvSpPr/>
          <p:nvPr/>
        </p:nvSpPr>
        <p:spPr bwMode="auto">
          <a:xfrm>
            <a:off x="2353719" y="2493954"/>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pPr>
            <a:endParaRPr lang="en-US" sz="2397" kern="0" dirty="0">
              <a:solidFill>
                <a:srgbClr val="FFFFFF"/>
              </a:solidFill>
            </a:endParaRPr>
          </a:p>
        </p:txBody>
      </p:sp>
      <p:sp>
        <p:nvSpPr>
          <p:cNvPr id="2457" name="Oval 2456"/>
          <p:cNvSpPr/>
          <p:nvPr/>
        </p:nvSpPr>
        <p:spPr bwMode="auto">
          <a:xfrm>
            <a:off x="3349549" y="2214521"/>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58" name="Oval 2457"/>
          <p:cNvSpPr/>
          <p:nvPr/>
        </p:nvSpPr>
        <p:spPr bwMode="auto">
          <a:xfrm>
            <a:off x="2817812" y="2881830"/>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59" name="Oval 2458"/>
          <p:cNvSpPr/>
          <p:nvPr/>
        </p:nvSpPr>
        <p:spPr bwMode="auto">
          <a:xfrm>
            <a:off x="5805058" y="2068018"/>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60" name="Oval 2459"/>
          <p:cNvSpPr/>
          <p:nvPr/>
        </p:nvSpPr>
        <p:spPr bwMode="auto">
          <a:xfrm>
            <a:off x="5411351" y="2040469"/>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61" name="Oval 2460"/>
          <p:cNvSpPr/>
          <p:nvPr/>
        </p:nvSpPr>
        <p:spPr bwMode="auto">
          <a:xfrm>
            <a:off x="8834252" y="3116868"/>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2" name="Oval 2461"/>
          <p:cNvSpPr/>
          <p:nvPr/>
        </p:nvSpPr>
        <p:spPr bwMode="auto">
          <a:xfrm>
            <a:off x="8349367" y="3934650"/>
            <a:ext cx="539894" cy="543394"/>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3" name="Oval 2462"/>
          <p:cNvSpPr/>
          <p:nvPr/>
        </p:nvSpPr>
        <p:spPr bwMode="auto">
          <a:xfrm>
            <a:off x="9410207" y="4662284"/>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4" name="Oval 2463"/>
          <p:cNvSpPr/>
          <p:nvPr/>
        </p:nvSpPr>
        <p:spPr bwMode="auto">
          <a:xfrm>
            <a:off x="9562713" y="5193987"/>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5" name="Oval 2464"/>
          <p:cNvSpPr/>
          <p:nvPr/>
        </p:nvSpPr>
        <p:spPr bwMode="auto">
          <a:xfrm>
            <a:off x="9378334" y="2722608"/>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6" name="Oval 2465"/>
          <p:cNvSpPr/>
          <p:nvPr/>
        </p:nvSpPr>
        <p:spPr bwMode="auto">
          <a:xfrm>
            <a:off x="9378334" y="2474427"/>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7" name="Oval 2466"/>
          <p:cNvSpPr/>
          <p:nvPr/>
        </p:nvSpPr>
        <p:spPr bwMode="auto">
          <a:xfrm>
            <a:off x="8716340" y="2242238"/>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8" name="Oval 2467"/>
          <p:cNvSpPr/>
          <p:nvPr/>
        </p:nvSpPr>
        <p:spPr bwMode="auto">
          <a:xfrm>
            <a:off x="8473840" y="2908181"/>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69" name="Oval 2468"/>
          <p:cNvSpPr/>
          <p:nvPr/>
        </p:nvSpPr>
        <p:spPr bwMode="auto">
          <a:xfrm>
            <a:off x="3270057" y="2607703"/>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70" name="Oval 2469"/>
          <p:cNvSpPr/>
          <p:nvPr/>
        </p:nvSpPr>
        <p:spPr bwMode="auto">
          <a:xfrm>
            <a:off x="3747673" y="2474427"/>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71" name="Oval 2470"/>
          <p:cNvSpPr/>
          <p:nvPr/>
        </p:nvSpPr>
        <p:spPr bwMode="auto">
          <a:xfrm>
            <a:off x="4493043" y="4429812"/>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1237" name="Oval 1236"/>
          <p:cNvSpPr/>
          <p:nvPr/>
        </p:nvSpPr>
        <p:spPr bwMode="auto">
          <a:xfrm>
            <a:off x="3556641" y="2614985"/>
            <a:ext cx="539896" cy="543398"/>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014" fontAlgn="base">
              <a:spcBef>
                <a:spcPct val="0"/>
              </a:spcBef>
              <a:spcAft>
                <a:spcPct val="0"/>
              </a:spcAft>
              <a:defRPr/>
            </a:pPr>
            <a:endParaRPr lang="en-US" sz="2397" kern="0" dirty="0">
              <a:solidFill>
                <a:srgbClr val="FFFFFF"/>
              </a:solidFill>
            </a:endParaRPr>
          </a:p>
        </p:txBody>
      </p:sp>
      <p:sp>
        <p:nvSpPr>
          <p:cNvPr id="2455" name="Oval 2454"/>
          <p:cNvSpPr/>
          <p:nvPr/>
        </p:nvSpPr>
        <p:spPr bwMode="auto">
          <a:xfrm>
            <a:off x="3056310" y="2242694"/>
            <a:ext cx="539896" cy="543398"/>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014" fontAlgn="base">
              <a:spcBef>
                <a:spcPct val="0"/>
              </a:spcBef>
              <a:spcAft>
                <a:spcPct val="0"/>
              </a:spcAft>
              <a:defRPr/>
            </a:pPr>
            <a:endParaRPr lang="en-US" sz="2397" kern="0" dirty="0">
              <a:solidFill>
                <a:srgbClr val="FFFFFF"/>
              </a:solidFill>
            </a:endParaRPr>
          </a:p>
        </p:txBody>
      </p:sp>
      <p:sp>
        <p:nvSpPr>
          <p:cNvPr id="2476" name="Oval 2475"/>
          <p:cNvSpPr/>
          <p:nvPr/>
        </p:nvSpPr>
        <p:spPr bwMode="auto">
          <a:xfrm>
            <a:off x="7435023" y="3413389"/>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77" name="Oval 2476"/>
          <p:cNvSpPr/>
          <p:nvPr/>
        </p:nvSpPr>
        <p:spPr bwMode="auto">
          <a:xfrm>
            <a:off x="7783246" y="3426212"/>
            <a:ext cx="539896" cy="54339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Tree>
    <p:extLst>
      <p:ext uri="{BB962C8B-B14F-4D97-AF65-F5344CB8AC3E}">
        <p14:creationId xmlns:p14="http://schemas.microsoft.com/office/powerpoint/2010/main" val="20180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500"/>
                                  </p:stCondLst>
                                  <p:childTnLst>
                                    <p:set>
                                      <p:cBhvr>
                                        <p:cTn id="11" dur="1" fill="hold">
                                          <p:stCondLst>
                                            <p:cond delay="0"/>
                                          </p:stCondLst>
                                        </p:cTn>
                                        <p:tgtEl>
                                          <p:spTgt spid="1238"/>
                                        </p:tgtEl>
                                        <p:attrNameLst>
                                          <p:attrName>style.visibility</p:attrName>
                                        </p:attrNameLst>
                                      </p:cBhvr>
                                      <p:to>
                                        <p:strVal val="visible"/>
                                      </p:to>
                                    </p:set>
                                    <p:animEffect transition="in" filter="fade">
                                      <p:cBhvr>
                                        <p:cTn id="12" dur="750"/>
                                        <p:tgtEl>
                                          <p:spTgt spid="1238"/>
                                        </p:tgtEl>
                                      </p:cBhvr>
                                    </p:animEffect>
                                  </p:childTnLst>
                                </p:cTn>
                              </p:par>
                              <p:par>
                                <p:cTn id="13" presetID="10" presetClass="entr" presetSubtype="0" fill="hold" grpId="0" nodeType="withEffect">
                                  <p:stCondLst>
                                    <p:cond delay="1250"/>
                                  </p:stCondLst>
                                  <p:childTnLst>
                                    <p:set>
                                      <p:cBhvr>
                                        <p:cTn id="14" dur="1" fill="hold">
                                          <p:stCondLst>
                                            <p:cond delay="0"/>
                                          </p:stCondLst>
                                        </p:cTn>
                                        <p:tgtEl>
                                          <p:spTgt spid="2456"/>
                                        </p:tgtEl>
                                        <p:attrNameLst>
                                          <p:attrName>style.visibility</p:attrName>
                                        </p:attrNameLst>
                                      </p:cBhvr>
                                      <p:to>
                                        <p:strVal val="visible"/>
                                      </p:to>
                                    </p:set>
                                    <p:animEffect transition="in" filter="fade">
                                      <p:cBhvr>
                                        <p:cTn id="15" dur="250"/>
                                        <p:tgtEl>
                                          <p:spTgt spid="2456"/>
                                        </p:tgtEl>
                                      </p:cBhvr>
                                    </p:animEffect>
                                  </p:childTnLst>
                                </p:cTn>
                              </p:par>
                              <p:par>
                                <p:cTn id="16" presetID="10" presetClass="entr" presetSubtype="0" fill="hold" grpId="0" nodeType="withEffect">
                                  <p:stCondLst>
                                    <p:cond delay="1300"/>
                                  </p:stCondLst>
                                  <p:childTnLst>
                                    <p:set>
                                      <p:cBhvr>
                                        <p:cTn id="17" dur="1" fill="hold">
                                          <p:stCondLst>
                                            <p:cond delay="0"/>
                                          </p:stCondLst>
                                        </p:cTn>
                                        <p:tgtEl>
                                          <p:spTgt spid="2457"/>
                                        </p:tgtEl>
                                        <p:attrNameLst>
                                          <p:attrName>style.visibility</p:attrName>
                                        </p:attrNameLst>
                                      </p:cBhvr>
                                      <p:to>
                                        <p:strVal val="visible"/>
                                      </p:to>
                                    </p:set>
                                    <p:animEffect transition="in" filter="fade">
                                      <p:cBhvr>
                                        <p:cTn id="18" dur="250"/>
                                        <p:tgtEl>
                                          <p:spTgt spid="2457"/>
                                        </p:tgtEl>
                                      </p:cBhvr>
                                    </p:animEffect>
                                  </p:childTnLst>
                                </p:cTn>
                              </p:par>
                              <p:par>
                                <p:cTn id="19" presetID="10" presetClass="entr" presetSubtype="0" fill="hold" grpId="0" nodeType="withEffect">
                                  <p:stCondLst>
                                    <p:cond delay="1350"/>
                                  </p:stCondLst>
                                  <p:childTnLst>
                                    <p:set>
                                      <p:cBhvr>
                                        <p:cTn id="20" dur="1" fill="hold">
                                          <p:stCondLst>
                                            <p:cond delay="0"/>
                                          </p:stCondLst>
                                        </p:cTn>
                                        <p:tgtEl>
                                          <p:spTgt spid="2458"/>
                                        </p:tgtEl>
                                        <p:attrNameLst>
                                          <p:attrName>style.visibility</p:attrName>
                                        </p:attrNameLst>
                                      </p:cBhvr>
                                      <p:to>
                                        <p:strVal val="visible"/>
                                      </p:to>
                                    </p:set>
                                    <p:animEffect transition="in" filter="fade">
                                      <p:cBhvr>
                                        <p:cTn id="21" dur="250"/>
                                        <p:tgtEl>
                                          <p:spTgt spid="2458"/>
                                        </p:tgtEl>
                                      </p:cBhvr>
                                    </p:animEffect>
                                  </p:childTnLst>
                                </p:cTn>
                              </p:par>
                              <p:par>
                                <p:cTn id="22" presetID="10" presetClass="entr" presetSubtype="0" fill="hold" grpId="0" nodeType="withEffect">
                                  <p:stCondLst>
                                    <p:cond delay="1400"/>
                                  </p:stCondLst>
                                  <p:childTnLst>
                                    <p:set>
                                      <p:cBhvr>
                                        <p:cTn id="23" dur="1" fill="hold">
                                          <p:stCondLst>
                                            <p:cond delay="0"/>
                                          </p:stCondLst>
                                        </p:cTn>
                                        <p:tgtEl>
                                          <p:spTgt spid="2459"/>
                                        </p:tgtEl>
                                        <p:attrNameLst>
                                          <p:attrName>style.visibility</p:attrName>
                                        </p:attrNameLst>
                                      </p:cBhvr>
                                      <p:to>
                                        <p:strVal val="visible"/>
                                      </p:to>
                                    </p:set>
                                    <p:animEffect transition="in" filter="fade">
                                      <p:cBhvr>
                                        <p:cTn id="24" dur="250"/>
                                        <p:tgtEl>
                                          <p:spTgt spid="2459"/>
                                        </p:tgtEl>
                                      </p:cBhvr>
                                    </p:animEffect>
                                  </p:childTnLst>
                                </p:cTn>
                              </p:par>
                              <p:par>
                                <p:cTn id="25" presetID="10" presetClass="entr" presetSubtype="0" fill="hold" grpId="0" nodeType="withEffect">
                                  <p:stCondLst>
                                    <p:cond delay="1450"/>
                                  </p:stCondLst>
                                  <p:childTnLst>
                                    <p:set>
                                      <p:cBhvr>
                                        <p:cTn id="26" dur="1" fill="hold">
                                          <p:stCondLst>
                                            <p:cond delay="0"/>
                                          </p:stCondLst>
                                        </p:cTn>
                                        <p:tgtEl>
                                          <p:spTgt spid="2460"/>
                                        </p:tgtEl>
                                        <p:attrNameLst>
                                          <p:attrName>style.visibility</p:attrName>
                                        </p:attrNameLst>
                                      </p:cBhvr>
                                      <p:to>
                                        <p:strVal val="visible"/>
                                      </p:to>
                                    </p:set>
                                    <p:animEffect transition="in" filter="fade">
                                      <p:cBhvr>
                                        <p:cTn id="27" dur="250"/>
                                        <p:tgtEl>
                                          <p:spTgt spid="2460"/>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461"/>
                                        </p:tgtEl>
                                        <p:attrNameLst>
                                          <p:attrName>style.visibility</p:attrName>
                                        </p:attrNameLst>
                                      </p:cBhvr>
                                      <p:to>
                                        <p:strVal val="visible"/>
                                      </p:to>
                                    </p:set>
                                    <p:animEffect transition="in" filter="fade">
                                      <p:cBhvr>
                                        <p:cTn id="30" dur="250"/>
                                        <p:tgtEl>
                                          <p:spTgt spid="2461"/>
                                        </p:tgtEl>
                                      </p:cBhvr>
                                    </p:animEffect>
                                  </p:childTnLst>
                                </p:cTn>
                              </p:par>
                              <p:par>
                                <p:cTn id="31" presetID="10" presetClass="entr" presetSubtype="0" fill="hold" grpId="0" nodeType="withEffect">
                                  <p:stCondLst>
                                    <p:cond delay="1550"/>
                                  </p:stCondLst>
                                  <p:childTnLst>
                                    <p:set>
                                      <p:cBhvr>
                                        <p:cTn id="32" dur="1" fill="hold">
                                          <p:stCondLst>
                                            <p:cond delay="0"/>
                                          </p:stCondLst>
                                        </p:cTn>
                                        <p:tgtEl>
                                          <p:spTgt spid="2462"/>
                                        </p:tgtEl>
                                        <p:attrNameLst>
                                          <p:attrName>style.visibility</p:attrName>
                                        </p:attrNameLst>
                                      </p:cBhvr>
                                      <p:to>
                                        <p:strVal val="visible"/>
                                      </p:to>
                                    </p:set>
                                    <p:animEffect transition="in" filter="fade">
                                      <p:cBhvr>
                                        <p:cTn id="33" dur="250"/>
                                        <p:tgtEl>
                                          <p:spTgt spid="2462"/>
                                        </p:tgtEl>
                                      </p:cBhvr>
                                    </p:animEffect>
                                  </p:childTnLst>
                                </p:cTn>
                              </p:par>
                              <p:par>
                                <p:cTn id="34" presetID="10" presetClass="entr" presetSubtype="0" fill="hold" grpId="0" nodeType="withEffect">
                                  <p:stCondLst>
                                    <p:cond delay="1600"/>
                                  </p:stCondLst>
                                  <p:childTnLst>
                                    <p:set>
                                      <p:cBhvr>
                                        <p:cTn id="35" dur="1" fill="hold">
                                          <p:stCondLst>
                                            <p:cond delay="0"/>
                                          </p:stCondLst>
                                        </p:cTn>
                                        <p:tgtEl>
                                          <p:spTgt spid="2463"/>
                                        </p:tgtEl>
                                        <p:attrNameLst>
                                          <p:attrName>style.visibility</p:attrName>
                                        </p:attrNameLst>
                                      </p:cBhvr>
                                      <p:to>
                                        <p:strVal val="visible"/>
                                      </p:to>
                                    </p:set>
                                    <p:animEffect transition="in" filter="fade">
                                      <p:cBhvr>
                                        <p:cTn id="36" dur="250"/>
                                        <p:tgtEl>
                                          <p:spTgt spid="2463"/>
                                        </p:tgtEl>
                                      </p:cBhvr>
                                    </p:animEffect>
                                  </p:childTnLst>
                                </p:cTn>
                              </p:par>
                              <p:par>
                                <p:cTn id="37" presetID="10" presetClass="entr" presetSubtype="0" fill="hold" grpId="0" nodeType="withEffect">
                                  <p:stCondLst>
                                    <p:cond delay="1650"/>
                                  </p:stCondLst>
                                  <p:childTnLst>
                                    <p:set>
                                      <p:cBhvr>
                                        <p:cTn id="38" dur="1" fill="hold">
                                          <p:stCondLst>
                                            <p:cond delay="0"/>
                                          </p:stCondLst>
                                        </p:cTn>
                                        <p:tgtEl>
                                          <p:spTgt spid="2464"/>
                                        </p:tgtEl>
                                        <p:attrNameLst>
                                          <p:attrName>style.visibility</p:attrName>
                                        </p:attrNameLst>
                                      </p:cBhvr>
                                      <p:to>
                                        <p:strVal val="visible"/>
                                      </p:to>
                                    </p:set>
                                    <p:animEffect transition="in" filter="fade">
                                      <p:cBhvr>
                                        <p:cTn id="39" dur="250"/>
                                        <p:tgtEl>
                                          <p:spTgt spid="2464"/>
                                        </p:tgtEl>
                                      </p:cBhvr>
                                    </p:animEffect>
                                  </p:childTnLst>
                                </p:cTn>
                              </p:par>
                              <p:par>
                                <p:cTn id="40" presetID="10" presetClass="entr" presetSubtype="0" fill="hold" grpId="0" nodeType="withEffect">
                                  <p:stCondLst>
                                    <p:cond delay="1700"/>
                                  </p:stCondLst>
                                  <p:childTnLst>
                                    <p:set>
                                      <p:cBhvr>
                                        <p:cTn id="41" dur="1" fill="hold">
                                          <p:stCondLst>
                                            <p:cond delay="0"/>
                                          </p:stCondLst>
                                        </p:cTn>
                                        <p:tgtEl>
                                          <p:spTgt spid="2465"/>
                                        </p:tgtEl>
                                        <p:attrNameLst>
                                          <p:attrName>style.visibility</p:attrName>
                                        </p:attrNameLst>
                                      </p:cBhvr>
                                      <p:to>
                                        <p:strVal val="visible"/>
                                      </p:to>
                                    </p:set>
                                    <p:animEffect transition="in" filter="fade">
                                      <p:cBhvr>
                                        <p:cTn id="42" dur="250"/>
                                        <p:tgtEl>
                                          <p:spTgt spid="2465"/>
                                        </p:tgtEl>
                                      </p:cBhvr>
                                    </p:animEffect>
                                  </p:childTnLst>
                                </p:cTn>
                              </p:par>
                              <p:par>
                                <p:cTn id="43" presetID="10" presetClass="entr" presetSubtype="0" fill="hold" grpId="0" nodeType="withEffect">
                                  <p:stCondLst>
                                    <p:cond delay="1750"/>
                                  </p:stCondLst>
                                  <p:childTnLst>
                                    <p:set>
                                      <p:cBhvr>
                                        <p:cTn id="44" dur="1" fill="hold">
                                          <p:stCondLst>
                                            <p:cond delay="0"/>
                                          </p:stCondLst>
                                        </p:cTn>
                                        <p:tgtEl>
                                          <p:spTgt spid="2466"/>
                                        </p:tgtEl>
                                        <p:attrNameLst>
                                          <p:attrName>style.visibility</p:attrName>
                                        </p:attrNameLst>
                                      </p:cBhvr>
                                      <p:to>
                                        <p:strVal val="visible"/>
                                      </p:to>
                                    </p:set>
                                    <p:animEffect transition="in" filter="fade">
                                      <p:cBhvr>
                                        <p:cTn id="45" dur="250"/>
                                        <p:tgtEl>
                                          <p:spTgt spid="2466"/>
                                        </p:tgtEl>
                                      </p:cBhvr>
                                    </p:animEffect>
                                  </p:childTnLst>
                                </p:cTn>
                              </p:par>
                              <p:par>
                                <p:cTn id="46" presetID="10" presetClass="entr" presetSubtype="0" fill="hold" grpId="0" nodeType="withEffect">
                                  <p:stCondLst>
                                    <p:cond delay="1800"/>
                                  </p:stCondLst>
                                  <p:childTnLst>
                                    <p:set>
                                      <p:cBhvr>
                                        <p:cTn id="47" dur="1" fill="hold">
                                          <p:stCondLst>
                                            <p:cond delay="0"/>
                                          </p:stCondLst>
                                        </p:cTn>
                                        <p:tgtEl>
                                          <p:spTgt spid="2467"/>
                                        </p:tgtEl>
                                        <p:attrNameLst>
                                          <p:attrName>style.visibility</p:attrName>
                                        </p:attrNameLst>
                                      </p:cBhvr>
                                      <p:to>
                                        <p:strVal val="visible"/>
                                      </p:to>
                                    </p:set>
                                    <p:animEffect transition="in" filter="fade">
                                      <p:cBhvr>
                                        <p:cTn id="48" dur="250"/>
                                        <p:tgtEl>
                                          <p:spTgt spid="2467"/>
                                        </p:tgtEl>
                                      </p:cBhvr>
                                    </p:animEffect>
                                  </p:childTnLst>
                                </p:cTn>
                              </p:par>
                              <p:par>
                                <p:cTn id="49" presetID="10" presetClass="entr" presetSubtype="0" fill="hold" grpId="0" nodeType="withEffect">
                                  <p:stCondLst>
                                    <p:cond delay="1850"/>
                                  </p:stCondLst>
                                  <p:childTnLst>
                                    <p:set>
                                      <p:cBhvr>
                                        <p:cTn id="50" dur="1" fill="hold">
                                          <p:stCondLst>
                                            <p:cond delay="0"/>
                                          </p:stCondLst>
                                        </p:cTn>
                                        <p:tgtEl>
                                          <p:spTgt spid="2468"/>
                                        </p:tgtEl>
                                        <p:attrNameLst>
                                          <p:attrName>style.visibility</p:attrName>
                                        </p:attrNameLst>
                                      </p:cBhvr>
                                      <p:to>
                                        <p:strVal val="visible"/>
                                      </p:to>
                                    </p:set>
                                    <p:animEffect transition="in" filter="fade">
                                      <p:cBhvr>
                                        <p:cTn id="51" dur="250"/>
                                        <p:tgtEl>
                                          <p:spTgt spid="2468"/>
                                        </p:tgtEl>
                                      </p:cBhvr>
                                    </p:animEffect>
                                  </p:childTnLst>
                                </p:cTn>
                              </p:par>
                              <p:par>
                                <p:cTn id="52" presetID="10" presetClass="entr" presetSubtype="0" fill="hold" grpId="0" nodeType="withEffect">
                                  <p:stCondLst>
                                    <p:cond delay="1900"/>
                                  </p:stCondLst>
                                  <p:childTnLst>
                                    <p:set>
                                      <p:cBhvr>
                                        <p:cTn id="53" dur="1" fill="hold">
                                          <p:stCondLst>
                                            <p:cond delay="0"/>
                                          </p:stCondLst>
                                        </p:cTn>
                                        <p:tgtEl>
                                          <p:spTgt spid="2469"/>
                                        </p:tgtEl>
                                        <p:attrNameLst>
                                          <p:attrName>style.visibility</p:attrName>
                                        </p:attrNameLst>
                                      </p:cBhvr>
                                      <p:to>
                                        <p:strVal val="visible"/>
                                      </p:to>
                                    </p:set>
                                    <p:animEffect transition="in" filter="fade">
                                      <p:cBhvr>
                                        <p:cTn id="54" dur="250"/>
                                        <p:tgtEl>
                                          <p:spTgt spid="2469"/>
                                        </p:tgtEl>
                                      </p:cBhvr>
                                    </p:animEffect>
                                  </p:childTnLst>
                                </p:cTn>
                              </p:par>
                              <p:par>
                                <p:cTn id="55" presetID="10" presetClass="entr" presetSubtype="0" fill="hold" grpId="0" nodeType="withEffect">
                                  <p:stCondLst>
                                    <p:cond delay="1950"/>
                                  </p:stCondLst>
                                  <p:childTnLst>
                                    <p:set>
                                      <p:cBhvr>
                                        <p:cTn id="56" dur="1" fill="hold">
                                          <p:stCondLst>
                                            <p:cond delay="0"/>
                                          </p:stCondLst>
                                        </p:cTn>
                                        <p:tgtEl>
                                          <p:spTgt spid="2470"/>
                                        </p:tgtEl>
                                        <p:attrNameLst>
                                          <p:attrName>style.visibility</p:attrName>
                                        </p:attrNameLst>
                                      </p:cBhvr>
                                      <p:to>
                                        <p:strVal val="visible"/>
                                      </p:to>
                                    </p:set>
                                    <p:animEffect transition="in" filter="fade">
                                      <p:cBhvr>
                                        <p:cTn id="57" dur="250"/>
                                        <p:tgtEl>
                                          <p:spTgt spid="2470"/>
                                        </p:tgtEl>
                                      </p:cBhvr>
                                    </p:animEffect>
                                  </p:childTnLst>
                                </p:cTn>
                              </p:par>
                              <p:par>
                                <p:cTn id="58" presetID="10" presetClass="entr" presetSubtype="0" fill="hold" grpId="0" nodeType="withEffect">
                                  <p:stCondLst>
                                    <p:cond delay="2000"/>
                                  </p:stCondLst>
                                  <p:childTnLst>
                                    <p:set>
                                      <p:cBhvr>
                                        <p:cTn id="59" dur="1" fill="hold">
                                          <p:stCondLst>
                                            <p:cond delay="0"/>
                                          </p:stCondLst>
                                        </p:cTn>
                                        <p:tgtEl>
                                          <p:spTgt spid="2471"/>
                                        </p:tgtEl>
                                        <p:attrNameLst>
                                          <p:attrName>style.visibility</p:attrName>
                                        </p:attrNameLst>
                                      </p:cBhvr>
                                      <p:to>
                                        <p:strVal val="visible"/>
                                      </p:to>
                                    </p:set>
                                    <p:animEffect transition="in" filter="fade">
                                      <p:cBhvr>
                                        <p:cTn id="60" dur="250"/>
                                        <p:tgtEl>
                                          <p:spTgt spid="2471"/>
                                        </p:tgtEl>
                                      </p:cBhvr>
                                    </p:animEffect>
                                  </p:childTnLst>
                                </p:cTn>
                              </p:par>
                              <p:par>
                                <p:cTn id="61" presetID="10" presetClass="entr" presetSubtype="0" fill="hold" grpId="0" nodeType="withEffect">
                                  <p:stCondLst>
                                    <p:cond delay="2050"/>
                                  </p:stCondLst>
                                  <p:childTnLst>
                                    <p:set>
                                      <p:cBhvr>
                                        <p:cTn id="62" dur="1" fill="hold">
                                          <p:stCondLst>
                                            <p:cond delay="0"/>
                                          </p:stCondLst>
                                        </p:cTn>
                                        <p:tgtEl>
                                          <p:spTgt spid="1237"/>
                                        </p:tgtEl>
                                        <p:attrNameLst>
                                          <p:attrName>style.visibility</p:attrName>
                                        </p:attrNameLst>
                                      </p:cBhvr>
                                      <p:to>
                                        <p:strVal val="visible"/>
                                      </p:to>
                                    </p:set>
                                    <p:animEffect transition="in" filter="fade">
                                      <p:cBhvr>
                                        <p:cTn id="63" dur="250"/>
                                        <p:tgtEl>
                                          <p:spTgt spid="1237"/>
                                        </p:tgtEl>
                                      </p:cBhvr>
                                    </p:animEffect>
                                  </p:childTnLst>
                                </p:cTn>
                              </p:par>
                              <p:par>
                                <p:cTn id="64" presetID="10" presetClass="entr" presetSubtype="0" fill="hold" grpId="0" nodeType="withEffect">
                                  <p:stCondLst>
                                    <p:cond delay="2100"/>
                                  </p:stCondLst>
                                  <p:childTnLst>
                                    <p:set>
                                      <p:cBhvr>
                                        <p:cTn id="65" dur="1" fill="hold">
                                          <p:stCondLst>
                                            <p:cond delay="0"/>
                                          </p:stCondLst>
                                        </p:cTn>
                                        <p:tgtEl>
                                          <p:spTgt spid="2455"/>
                                        </p:tgtEl>
                                        <p:attrNameLst>
                                          <p:attrName>style.visibility</p:attrName>
                                        </p:attrNameLst>
                                      </p:cBhvr>
                                      <p:to>
                                        <p:strVal val="visible"/>
                                      </p:to>
                                    </p:set>
                                    <p:animEffect transition="in" filter="fade">
                                      <p:cBhvr>
                                        <p:cTn id="66" dur="250"/>
                                        <p:tgtEl>
                                          <p:spTgt spid="2455"/>
                                        </p:tgtEl>
                                      </p:cBhvr>
                                    </p:animEffect>
                                  </p:childTnLst>
                                </p:cTn>
                              </p:par>
                              <p:par>
                                <p:cTn id="67" presetID="10" presetClass="entr" presetSubtype="0" fill="hold" grpId="0" nodeType="withEffect">
                                  <p:stCondLst>
                                    <p:cond delay="2150"/>
                                  </p:stCondLst>
                                  <p:childTnLst>
                                    <p:set>
                                      <p:cBhvr>
                                        <p:cTn id="68" dur="1" fill="hold">
                                          <p:stCondLst>
                                            <p:cond delay="0"/>
                                          </p:stCondLst>
                                        </p:cTn>
                                        <p:tgtEl>
                                          <p:spTgt spid="2476"/>
                                        </p:tgtEl>
                                        <p:attrNameLst>
                                          <p:attrName>style.visibility</p:attrName>
                                        </p:attrNameLst>
                                      </p:cBhvr>
                                      <p:to>
                                        <p:strVal val="visible"/>
                                      </p:to>
                                    </p:set>
                                    <p:animEffect transition="in" filter="fade">
                                      <p:cBhvr>
                                        <p:cTn id="69" dur="250"/>
                                        <p:tgtEl>
                                          <p:spTgt spid="2476"/>
                                        </p:tgtEl>
                                      </p:cBhvr>
                                    </p:animEffect>
                                  </p:childTnLst>
                                </p:cTn>
                              </p:par>
                              <p:par>
                                <p:cTn id="70" presetID="10" presetClass="entr" presetSubtype="0" fill="hold" grpId="0" nodeType="withEffect">
                                  <p:stCondLst>
                                    <p:cond delay="2200"/>
                                  </p:stCondLst>
                                  <p:childTnLst>
                                    <p:set>
                                      <p:cBhvr>
                                        <p:cTn id="71" dur="1" fill="hold">
                                          <p:stCondLst>
                                            <p:cond delay="0"/>
                                          </p:stCondLst>
                                        </p:cTn>
                                        <p:tgtEl>
                                          <p:spTgt spid="2477"/>
                                        </p:tgtEl>
                                        <p:attrNameLst>
                                          <p:attrName>style.visibility</p:attrName>
                                        </p:attrNameLst>
                                      </p:cBhvr>
                                      <p:to>
                                        <p:strVal val="visible"/>
                                      </p:to>
                                    </p:set>
                                    <p:animEffect transition="in" filter="fade">
                                      <p:cBhvr>
                                        <p:cTn id="72" dur="250"/>
                                        <p:tgtEl>
                                          <p:spTgt spid="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 grpId="0"/>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1237" grpId="0" animBg="1"/>
      <p:bldP spid="2455" grpId="0" animBg="1"/>
      <p:bldP spid="2476" grpId="0" animBg="1"/>
      <p:bldP spid="24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59992" y="920005"/>
            <a:ext cx="10242239" cy="5293962"/>
            <a:chOff x="571220" y="937289"/>
            <a:chExt cx="10447617" cy="5401524"/>
          </a:xfrm>
        </p:grpSpPr>
        <p:pic>
          <p:nvPicPr>
            <p:cNvPr id="2478" name="Picture 24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357" y="937289"/>
              <a:ext cx="9693480" cy="5401524"/>
            </a:xfrm>
            <a:prstGeom prst="rect">
              <a:avLst/>
            </a:prstGeom>
          </p:spPr>
        </p:pic>
        <p:sp>
          <p:nvSpPr>
            <p:cNvPr id="2479" name="Title 3"/>
            <p:cNvSpPr txBox="1">
              <a:spLocks/>
            </p:cNvSpPr>
            <p:nvPr/>
          </p:nvSpPr>
          <p:spPr>
            <a:xfrm>
              <a:off x="571220" y="4181355"/>
              <a:ext cx="2764408" cy="758512"/>
            </a:xfrm>
            <a:prstGeom prst="rect">
              <a:avLst/>
            </a:prstGeom>
          </p:spPr>
          <p:txBody>
            <a:bodyPr vert="horz" wrap="square" lIns="146207" tIns="91379" rIns="146207" bIns="91379"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5292" dirty="0">
                  <a:solidFill>
                    <a:srgbClr val="FFFFFF"/>
                  </a:solidFill>
                  <a:ea typeface="メイリオ" pitchFamily="50" charset="-128"/>
                  <a:cs typeface="Segoe UI Light" panose="020B0502040204020203" pitchFamily="34" charset="0"/>
                </a:rPr>
                <a:t>Azure footprint</a:t>
              </a:r>
              <a:endParaRPr sz="5292" dirty="0">
                <a:solidFill>
                  <a:srgbClr val="FFFFFF"/>
                </a:solidFill>
                <a:ea typeface="メイリオ" pitchFamily="50" charset="-128"/>
                <a:cs typeface="Segoe UI Light" panose="020B0502040204020203" pitchFamily="34" charset="0"/>
              </a:endParaRPr>
            </a:p>
          </p:txBody>
        </p:sp>
        <p:sp>
          <p:nvSpPr>
            <p:cNvPr id="2480" name="Oval 2479"/>
            <p:cNvSpPr/>
            <p:nvPr/>
          </p:nvSpPr>
          <p:spPr bwMode="auto">
            <a:xfrm>
              <a:off x="2400915" y="254321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pPr>
              <a:endParaRPr lang="en-US" sz="2397" kern="0" dirty="0">
                <a:solidFill>
                  <a:srgbClr val="FFFFFF"/>
                </a:solidFill>
              </a:endParaRPr>
            </a:p>
          </p:txBody>
        </p:sp>
        <p:sp>
          <p:nvSpPr>
            <p:cNvPr id="2481" name="Oval 2480"/>
            <p:cNvSpPr/>
            <p:nvPr/>
          </p:nvSpPr>
          <p:spPr bwMode="auto">
            <a:xfrm>
              <a:off x="3416714" y="2258106"/>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2" name="Oval 2481"/>
            <p:cNvSpPr/>
            <p:nvPr/>
          </p:nvSpPr>
          <p:spPr bwMode="auto">
            <a:xfrm>
              <a:off x="2874314" y="2938974"/>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3" name="Oval 2482"/>
            <p:cNvSpPr/>
            <p:nvPr/>
          </p:nvSpPr>
          <p:spPr bwMode="auto">
            <a:xfrm>
              <a:off x="5921461" y="210862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4" name="Oval 2483"/>
            <p:cNvSpPr/>
            <p:nvPr/>
          </p:nvSpPr>
          <p:spPr bwMode="auto">
            <a:xfrm>
              <a:off x="5519859" y="2080518"/>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5" name="Oval 2484"/>
            <p:cNvSpPr/>
            <p:nvPr/>
          </p:nvSpPr>
          <p:spPr bwMode="auto">
            <a:xfrm>
              <a:off x="9011397" y="317878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6" name="Oval 2485"/>
            <p:cNvSpPr/>
            <p:nvPr/>
          </p:nvSpPr>
          <p:spPr bwMode="auto">
            <a:xfrm>
              <a:off x="8516789" y="4013184"/>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7" name="Oval 2486"/>
            <p:cNvSpPr/>
            <p:nvPr/>
          </p:nvSpPr>
          <p:spPr bwMode="auto">
            <a:xfrm>
              <a:off x="9598901" y="4755602"/>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8" name="Oval 2487"/>
            <p:cNvSpPr/>
            <p:nvPr/>
          </p:nvSpPr>
          <p:spPr bwMode="auto">
            <a:xfrm>
              <a:off x="9754465" y="5298108"/>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9" name="Oval 2488"/>
            <p:cNvSpPr/>
            <p:nvPr/>
          </p:nvSpPr>
          <p:spPr bwMode="auto">
            <a:xfrm>
              <a:off x="9566389" y="277651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0" name="Oval 2489"/>
            <p:cNvSpPr/>
            <p:nvPr/>
          </p:nvSpPr>
          <p:spPr bwMode="auto">
            <a:xfrm>
              <a:off x="9566389" y="2523293"/>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1" name="Oval 2490"/>
            <p:cNvSpPr/>
            <p:nvPr/>
          </p:nvSpPr>
          <p:spPr bwMode="auto">
            <a:xfrm>
              <a:off x="8891120" y="228638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2" name="Oval 2491"/>
            <p:cNvSpPr/>
            <p:nvPr/>
          </p:nvSpPr>
          <p:spPr bwMode="auto">
            <a:xfrm>
              <a:off x="8643758" y="2965860"/>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3" name="Oval 2492"/>
            <p:cNvSpPr/>
            <p:nvPr/>
          </p:nvSpPr>
          <p:spPr bwMode="auto">
            <a:xfrm>
              <a:off x="3335628" y="265927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4" name="Oval 2493"/>
            <p:cNvSpPr/>
            <p:nvPr/>
          </p:nvSpPr>
          <p:spPr bwMode="auto">
            <a:xfrm>
              <a:off x="3822821" y="2523293"/>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5" name="Oval 2494"/>
            <p:cNvSpPr/>
            <p:nvPr/>
          </p:nvSpPr>
          <p:spPr bwMode="auto">
            <a:xfrm>
              <a:off x="4583137" y="4518407"/>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6" name="Oval 2495"/>
            <p:cNvSpPr/>
            <p:nvPr/>
          </p:nvSpPr>
          <p:spPr bwMode="auto">
            <a:xfrm>
              <a:off x="3627959" y="2666708"/>
              <a:ext cx="550722" cy="554439"/>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014" fontAlgn="base">
                <a:spcBef>
                  <a:spcPct val="0"/>
                </a:spcBef>
                <a:spcAft>
                  <a:spcPct val="0"/>
                </a:spcAft>
                <a:defRPr/>
              </a:pPr>
              <a:endParaRPr lang="en-US" sz="2397" kern="0" dirty="0">
                <a:solidFill>
                  <a:srgbClr val="FFFFFF"/>
                </a:solidFill>
              </a:endParaRPr>
            </a:p>
          </p:txBody>
        </p:sp>
        <p:sp>
          <p:nvSpPr>
            <p:cNvPr id="2497" name="Oval 2496"/>
            <p:cNvSpPr/>
            <p:nvPr/>
          </p:nvSpPr>
          <p:spPr bwMode="auto">
            <a:xfrm>
              <a:off x="3117595" y="2286852"/>
              <a:ext cx="550722" cy="554439"/>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014" fontAlgn="base">
                <a:spcBef>
                  <a:spcPct val="0"/>
                </a:spcBef>
                <a:spcAft>
                  <a:spcPct val="0"/>
                </a:spcAft>
                <a:defRPr/>
              </a:pPr>
              <a:endParaRPr lang="en-US" sz="2397" kern="0" dirty="0">
                <a:solidFill>
                  <a:srgbClr val="FFFFFF"/>
                </a:solidFill>
              </a:endParaRPr>
            </a:p>
          </p:txBody>
        </p:sp>
        <p:sp>
          <p:nvSpPr>
            <p:cNvPr id="2498" name="Oval 2497"/>
            <p:cNvSpPr/>
            <p:nvPr/>
          </p:nvSpPr>
          <p:spPr bwMode="auto">
            <a:xfrm>
              <a:off x="7584110" y="3481332"/>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9" name="Oval 2498"/>
            <p:cNvSpPr/>
            <p:nvPr/>
          </p:nvSpPr>
          <p:spPr bwMode="auto">
            <a:xfrm>
              <a:off x="7939316" y="349441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grpSp>
      <p:grpSp>
        <p:nvGrpSpPr>
          <p:cNvPr id="3" name="Group 2"/>
          <p:cNvGrpSpPr/>
          <p:nvPr/>
        </p:nvGrpSpPr>
        <p:grpSpPr>
          <a:xfrm>
            <a:off x="1" y="-1768571"/>
            <a:ext cx="12191999" cy="1766611"/>
            <a:chOff x="1" y="-2113806"/>
            <a:chExt cx="12436474" cy="1802504"/>
          </a:xfrm>
        </p:grpSpPr>
        <p:sp>
          <p:nvSpPr>
            <p:cNvPr id="2472" name="TextBox 2471"/>
            <p:cNvSpPr txBox="1"/>
            <p:nvPr/>
          </p:nvSpPr>
          <p:spPr>
            <a:xfrm>
              <a:off x="1" y="-2113806"/>
              <a:ext cx="12436474" cy="1802504"/>
            </a:xfrm>
            <a:prstGeom prst="rect">
              <a:avLst/>
            </a:prstGeom>
            <a:solidFill>
              <a:srgbClr val="002060"/>
            </a:solidFill>
          </p:spPr>
          <p:txBody>
            <a:bodyPr wrap="square" rtlCol="0" anchor="ctr">
              <a:noAutofit/>
            </a:bodyPr>
            <a:lstStyle/>
            <a:p>
              <a:pPr defTabSz="913676"/>
              <a:endParaRPr lang="en-US" sz="5996" dirty="0">
                <a:solidFill>
                  <a:srgbClr val="1D4380"/>
                </a:solidFill>
              </a:endParaRPr>
            </a:p>
          </p:txBody>
        </p:sp>
        <p:grpSp>
          <p:nvGrpSpPr>
            <p:cNvPr id="2473" name="Group 2472"/>
            <p:cNvGrpSpPr/>
            <p:nvPr/>
          </p:nvGrpSpPr>
          <p:grpSpPr>
            <a:xfrm>
              <a:off x="2482586" y="-2034798"/>
              <a:ext cx="9901139" cy="1569660"/>
              <a:chOff x="1959951" y="3895062"/>
              <a:chExt cx="9901139" cy="1569660"/>
            </a:xfrm>
          </p:grpSpPr>
          <p:sp>
            <p:nvSpPr>
              <p:cNvPr id="2474" name="TextBox 2473"/>
              <p:cNvSpPr txBox="1"/>
              <p:nvPr/>
            </p:nvSpPr>
            <p:spPr>
              <a:xfrm>
                <a:off x="3485614" y="4169322"/>
                <a:ext cx="8375476" cy="1118255"/>
              </a:xfrm>
              <a:prstGeom prst="rect">
                <a:avLst/>
              </a:prstGeom>
              <a:noFill/>
            </p:spPr>
            <p:txBody>
              <a:bodyPr wrap="square" rtlCol="0">
                <a:spAutoFit/>
              </a:bodyPr>
              <a:lstStyle/>
              <a:p>
                <a:pPr>
                  <a:lnSpc>
                    <a:spcPts val="3920"/>
                  </a:lnSpc>
                </a:pPr>
                <a:r>
                  <a:rPr lang="en-US" sz="3528" dirty="0">
                    <a:solidFill>
                      <a:srgbClr val="92D050"/>
                    </a:solidFill>
                    <a:latin typeface="Segoe UI Light"/>
                  </a:rPr>
                  <a:t>Azure datacenter regions </a:t>
                </a:r>
                <a:br>
                  <a:rPr lang="en-US" sz="3528" dirty="0">
                    <a:solidFill>
                      <a:srgbClr val="92D050"/>
                    </a:solidFill>
                    <a:latin typeface="Segoe UI Light"/>
                  </a:rPr>
                </a:br>
                <a:r>
                  <a:rPr lang="en-US" sz="3528" dirty="0">
                    <a:solidFill>
                      <a:srgbClr val="92D050"/>
                    </a:solidFill>
                    <a:latin typeface="Segoe UI Light"/>
                  </a:rPr>
                  <a:t>open for </a:t>
                </a:r>
                <a:r>
                  <a:rPr lang="en-US" sz="3528" dirty="0" smtClean="0">
                    <a:solidFill>
                      <a:srgbClr val="92D050"/>
                    </a:solidFill>
                    <a:latin typeface="Segoe UI Light"/>
                  </a:rPr>
                  <a:t>business</a:t>
                </a:r>
                <a:endParaRPr lang="en-US" sz="3528" dirty="0">
                  <a:solidFill>
                    <a:srgbClr val="92D050"/>
                  </a:solidFill>
                  <a:latin typeface="Segoe UI Light"/>
                </a:endParaRPr>
              </a:p>
            </p:txBody>
          </p:sp>
          <p:sp>
            <p:nvSpPr>
              <p:cNvPr id="2475" name="TextBox 2474"/>
              <p:cNvSpPr txBox="1"/>
              <p:nvPr/>
            </p:nvSpPr>
            <p:spPr>
              <a:xfrm>
                <a:off x="1959951" y="3895062"/>
                <a:ext cx="4876800" cy="1569660"/>
              </a:xfrm>
              <a:prstGeom prst="rect">
                <a:avLst/>
              </a:prstGeom>
              <a:noFill/>
            </p:spPr>
            <p:txBody>
              <a:bodyPr wrap="square" rtlCol="0">
                <a:spAutoFit/>
              </a:bodyPr>
              <a:lstStyle/>
              <a:p>
                <a:r>
                  <a:rPr lang="en-US" sz="9408" dirty="0">
                    <a:solidFill>
                      <a:schemeClr val="bg1"/>
                    </a:solidFill>
                    <a:latin typeface="Segoe UI Semibold" panose="020B0702040204020203" pitchFamily="34" charset="0"/>
                    <a:cs typeface="Segoe UI Semibold" panose="020B0702040204020203" pitchFamily="34" charset="0"/>
                  </a:rPr>
                  <a:t>19</a:t>
                </a:r>
              </a:p>
            </p:txBody>
          </p:sp>
        </p:grpSp>
      </p:grpSp>
    </p:spTree>
    <p:extLst>
      <p:ext uri="{BB962C8B-B14F-4D97-AF65-F5344CB8AC3E}">
        <p14:creationId xmlns:p14="http://schemas.microsoft.com/office/powerpoint/2010/main" val="18454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0 L 0 0.25 E" pathEditMode="relative" ptsTypes="">
                                      <p:cBhvr>
                                        <p:cTn id="6" dur="2000" fill="hold"/>
                                        <p:tgtEl>
                                          <p:spTgt spid="3"/>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2.20577E-6 -2.76441E-6 L 2.20577E-6 0.06718 " pathEditMode="relative" rAng="0" ptsTypes="AA">
                                      <p:cBhvr>
                                        <p:cTn id="8" dur="2000" fill="hold"/>
                                        <p:tgtEl>
                                          <p:spTgt spid="4"/>
                                        </p:tgtEl>
                                        <p:attrNameLst>
                                          <p:attrName>ppt_x</p:attrName>
                                          <p:attrName>ppt_y</p:attrName>
                                        </p:attrNameLst>
                                      </p:cBhvr>
                                      <p:rCtr x="0" y="33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Freeform 114"/>
          <p:cNvSpPr/>
          <p:nvPr/>
        </p:nvSpPr>
        <p:spPr bwMode="auto">
          <a:xfrm>
            <a:off x="0" y="1733007"/>
            <a:ext cx="12520092" cy="4726310"/>
          </a:xfrm>
          <a:custGeom>
            <a:avLst/>
            <a:gdLst>
              <a:gd name="connsiteX0" fmla="*/ 6344670 w 17221200"/>
              <a:gd name="connsiteY0" fmla="*/ 0 h 6502662"/>
              <a:gd name="connsiteX1" fmla="*/ 8044445 w 17221200"/>
              <a:gd name="connsiteY1" fmla="*/ 1250537 h 6502662"/>
              <a:gd name="connsiteX2" fmla="*/ 8067523 w 17221200"/>
              <a:gd name="connsiteY2" fmla="*/ 1340287 h 6502662"/>
              <a:gd name="connsiteX3" fmla="*/ 8085624 w 17221200"/>
              <a:gd name="connsiteY3" fmla="*/ 1331634 h 6502662"/>
              <a:gd name="connsiteX4" fmla="*/ 9129300 w 17221200"/>
              <a:gd name="connsiteY4" fmla="*/ 1117600 h 6502662"/>
              <a:gd name="connsiteX5" fmla="*/ 9399558 w 17221200"/>
              <a:gd name="connsiteY5" fmla="*/ 1131247 h 6502662"/>
              <a:gd name="connsiteX6" fmla="*/ 9457105 w 17221200"/>
              <a:gd name="connsiteY6" fmla="*/ 1140030 h 6502662"/>
              <a:gd name="connsiteX7" fmla="*/ 9479224 w 17221200"/>
              <a:gd name="connsiteY7" fmla="*/ 1068773 h 6502662"/>
              <a:gd name="connsiteX8" fmla="*/ 10173771 w 17221200"/>
              <a:gd name="connsiteY8" fmla="*/ 608396 h 6502662"/>
              <a:gd name="connsiteX9" fmla="*/ 10706776 w 17221200"/>
              <a:gd name="connsiteY9" fmla="*/ 829174 h 6502662"/>
              <a:gd name="connsiteX10" fmla="*/ 10718548 w 17221200"/>
              <a:gd name="connsiteY10" fmla="*/ 843442 h 6502662"/>
              <a:gd name="connsiteX11" fmla="*/ 10806869 w 17221200"/>
              <a:gd name="connsiteY11" fmla="*/ 767854 h 6502662"/>
              <a:gd name="connsiteX12" fmla="*/ 12463627 w 17221200"/>
              <a:gd name="connsiteY12" fmla="*/ 184318 h 6502662"/>
              <a:gd name="connsiteX13" fmla="*/ 14503294 w 17221200"/>
              <a:gd name="connsiteY13" fmla="*/ 1146219 h 6502662"/>
              <a:gd name="connsiteX14" fmla="*/ 14639898 w 17221200"/>
              <a:gd name="connsiteY14" fmla="*/ 1328897 h 6502662"/>
              <a:gd name="connsiteX15" fmla="*/ 14695193 w 17221200"/>
              <a:gd name="connsiteY15" fmla="*/ 1302259 h 6502662"/>
              <a:gd name="connsiteX16" fmla="*/ 15396527 w 17221200"/>
              <a:gd name="connsiteY16" fmla="*/ 1160666 h 6502662"/>
              <a:gd name="connsiteX17" fmla="*/ 17161700 w 17221200"/>
              <a:gd name="connsiteY17" fmla="*/ 2599325 h 6502662"/>
              <a:gd name="connsiteX18" fmla="*/ 17183068 w 17221200"/>
              <a:gd name="connsiteY18" fmla="*/ 2811291 h 6502662"/>
              <a:gd name="connsiteX19" fmla="*/ 17198306 w 17221200"/>
              <a:gd name="connsiteY19" fmla="*/ 2811291 h 6502662"/>
              <a:gd name="connsiteX20" fmla="*/ 17198306 w 17221200"/>
              <a:gd name="connsiteY20" fmla="*/ 2962446 h 6502662"/>
              <a:gd name="connsiteX21" fmla="*/ 17198306 w 17221200"/>
              <a:gd name="connsiteY21" fmla="*/ 4046706 h 6502662"/>
              <a:gd name="connsiteX22" fmla="*/ 17221200 w 17221200"/>
              <a:gd name="connsiteY22" fmla="*/ 4046706 h 6502662"/>
              <a:gd name="connsiteX23" fmla="*/ 17221200 w 17221200"/>
              <a:gd name="connsiteY23" fmla="*/ 6502662 h 6502662"/>
              <a:gd name="connsiteX24" fmla="*/ 17198306 w 17221200"/>
              <a:gd name="connsiteY24" fmla="*/ 6502662 h 6502662"/>
              <a:gd name="connsiteX25" fmla="*/ 11368772 w 17221200"/>
              <a:gd name="connsiteY25" fmla="*/ 6502662 h 6502662"/>
              <a:gd name="connsiteX26" fmla="*/ 1 w 17221200"/>
              <a:gd name="connsiteY26" fmla="*/ 6502662 h 6502662"/>
              <a:gd name="connsiteX27" fmla="*/ 1 w 17221200"/>
              <a:gd name="connsiteY27" fmla="*/ 4085110 h 6502662"/>
              <a:gd name="connsiteX28" fmla="*/ 0 w 17221200"/>
              <a:gd name="connsiteY28" fmla="*/ 4085107 h 6502662"/>
              <a:gd name="connsiteX29" fmla="*/ 1 w 17221200"/>
              <a:gd name="connsiteY29" fmla="*/ 4085105 h 6502662"/>
              <a:gd name="connsiteX30" fmla="*/ 1 w 17221200"/>
              <a:gd name="connsiteY30" fmla="*/ 4046706 h 6502662"/>
              <a:gd name="connsiteX31" fmla="*/ 3872 w 17221200"/>
              <a:gd name="connsiteY31" fmla="*/ 4046706 h 6502662"/>
              <a:gd name="connsiteX32" fmla="*/ 30079 w 17221200"/>
              <a:gd name="connsiteY32" fmla="*/ 3786736 h 6502662"/>
              <a:gd name="connsiteX33" fmla="*/ 1480493 w 17221200"/>
              <a:gd name="connsiteY33" fmla="*/ 2604614 h 6502662"/>
              <a:gd name="connsiteX34" fmla="*/ 1631865 w 17221200"/>
              <a:gd name="connsiteY34" fmla="*/ 2612258 h 6502662"/>
              <a:gd name="connsiteX35" fmla="*/ 1676770 w 17221200"/>
              <a:gd name="connsiteY35" fmla="*/ 2619111 h 6502662"/>
              <a:gd name="connsiteX36" fmla="*/ 1714754 w 17221200"/>
              <a:gd name="connsiteY36" fmla="*/ 2540261 h 6502662"/>
              <a:gd name="connsiteX37" fmla="*/ 4032720 w 17221200"/>
              <a:gd name="connsiteY37" fmla="*/ 1160665 h 6502662"/>
              <a:gd name="connsiteX38" fmla="*/ 4466836 w 17221200"/>
              <a:gd name="connsiteY38" fmla="*/ 1196240 h 6502662"/>
              <a:gd name="connsiteX39" fmla="*/ 4650778 w 17221200"/>
              <a:gd name="connsiteY39" fmla="*/ 1234460 h 6502662"/>
              <a:gd name="connsiteX40" fmla="*/ 4704742 w 17221200"/>
              <a:gd name="connsiteY40" fmla="*/ 1087017 h 6502662"/>
              <a:gd name="connsiteX41" fmla="*/ 6344670 w 17221200"/>
              <a:gd name="connsiteY41" fmla="*/ 0 h 650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221200" h="6502662">
                <a:moveTo>
                  <a:pt x="6344670" y="0"/>
                </a:moveTo>
                <a:cubicBezTo>
                  <a:pt x="7143317" y="0"/>
                  <a:pt x="7819103" y="526039"/>
                  <a:pt x="8044445" y="1250537"/>
                </a:cubicBezTo>
                <a:lnTo>
                  <a:pt x="8067523" y="1340287"/>
                </a:lnTo>
                <a:lnTo>
                  <a:pt x="8085624" y="1331634"/>
                </a:lnTo>
                <a:cubicBezTo>
                  <a:pt x="8405799" y="1193894"/>
                  <a:pt x="8758640" y="1117600"/>
                  <a:pt x="9129300" y="1117600"/>
                </a:cubicBezTo>
                <a:cubicBezTo>
                  <a:pt x="9220540" y="1117600"/>
                  <a:pt x="9310699" y="1122223"/>
                  <a:pt x="9399558" y="1131247"/>
                </a:cubicBezTo>
                <a:lnTo>
                  <a:pt x="9457105" y="1140030"/>
                </a:lnTo>
                <a:lnTo>
                  <a:pt x="9479224" y="1068773"/>
                </a:lnTo>
                <a:cubicBezTo>
                  <a:pt x="9593655" y="798229"/>
                  <a:pt x="9861544" y="608396"/>
                  <a:pt x="10173771" y="608396"/>
                </a:cubicBezTo>
                <a:cubicBezTo>
                  <a:pt x="10381922" y="608396"/>
                  <a:pt x="10570368" y="692766"/>
                  <a:pt x="10706776" y="829174"/>
                </a:cubicBezTo>
                <a:lnTo>
                  <a:pt x="10718548" y="843442"/>
                </a:lnTo>
                <a:lnTo>
                  <a:pt x="10806869" y="767854"/>
                </a:lnTo>
                <a:cubicBezTo>
                  <a:pt x="11260117" y="402816"/>
                  <a:pt x="11836355" y="184318"/>
                  <a:pt x="12463627" y="184318"/>
                </a:cubicBezTo>
                <a:cubicBezTo>
                  <a:pt x="13284783" y="184318"/>
                  <a:pt x="14018482" y="558762"/>
                  <a:pt x="14503294" y="1146219"/>
                </a:cubicBezTo>
                <a:lnTo>
                  <a:pt x="14639898" y="1328897"/>
                </a:lnTo>
                <a:lnTo>
                  <a:pt x="14695193" y="1302259"/>
                </a:lnTo>
                <a:cubicBezTo>
                  <a:pt x="14910755" y="1211084"/>
                  <a:pt x="15147753" y="1160666"/>
                  <a:pt x="15396527" y="1160666"/>
                </a:cubicBezTo>
                <a:cubicBezTo>
                  <a:pt x="16267235" y="1160666"/>
                  <a:pt x="16993691" y="1778284"/>
                  <a:pt x="17161700" y="2599325"/>
                </a:cubicBezTo>
                <a:lnTo>
                  <a:pt x="17183068" y="2811291"/>
                </a:lnTo>
                <a:lnTo>
                  <a:pt x="17198306" y="2811291"/>
                </a:lnTo>
                <a:lnTo>
                  <a:pt x="17198306" y="2962446"/>
                </a:lnTo>
                <a:lnTo>
                  <a:pt x="17198306" y="4046706"/>
                </a:lnTo>
                <a:lnTo>
                  <a:pt x="17221200" y="4046706"/>
                </a:lnTo>
                <a:lnTo>
                  <a:pt x="17221200" y="6502662"/>
                </a:lnTo>
                <a:lnTo>
                  <a:pt x="17198306" y="6502662"/>
                </a:lnTo>
                <a:lnTo>
                  <a:pt x="11368772" y="6502662"/>
                </a:lnTo>
                <a:lnTo>
                  <a:pt x="1" y="6502662"/>
                </a:lnTo>
                <a:lnTo>
                  <a:pt x="1" y="4085110"/>
                </a:lnTo>
                <a:lnTo>
                  <a:pt x="0" y="4085107"/>
                </a:lnTo>
                <a:lnTo>
                  <a:pt x="1" y="4085105"/>
                </a:lnTo>
                <a:lnTo>
                  <a:pt x="1" y="4046706"/>
                </a:lnTo>
                <a:lnTo>
                  <a:pt x="3872" y="4046706"/>
                </a:lnTo>
                <a:lnTo>
                  <a:pt x="30079" y="3786736"/>
                </a:lnTo>
                <a:cubicBezTo>
                  <a:pt x="168129" y="3112100"/>
                  <a:pt x="765046" y="2604614"/>
                  <a:pt x="1480493" y="2604614"/>
                </a:cubicBezTo>
                <a:cubicBezTo>
                  <a:pt x="1531597" y="2604614"/>
                  <a:pt x="1582095" y="2607203"/>
                  <a:pt x="1631865" y="2612258"/>
                </a:cubicBezTo>
                <a:lnTo>
                  <a:pt x="1676770" y="2619111"/>
                </a:lnTo>
                <a:lnTo>
                  <a:pt x="1714754" y="2540261"/>
                </a:lnTo>
                <a:cubicBezTo>
                  <a:pt x="2161155" y="1718512"/>
                  <a:pt x="3031791" y="1160665"/>
                  <a:pt x="4032720" y="1160665"/>
                </a:cubicBezTo>
                <a:cubicBezTo>
                  <a:pt x="4180584" y="1160665"/>
                  <a:pt x="4325605" y="1172839"/>
                  <a:pt x="4466836" y="1196240"/>
                </a:cubicBezTo>
                <a:lnTo>
                  <a:pt x="4650778" y="1234460"/>
                </a:lnTo>
                <a:lnTo>
                  <a:pt x="4704742" y="1087017"/>
                </a:lnTo>
                <a:cubicBezTo>
                  <a:pt x="4974929" y="448223"/>
                  <a:pt x="5607455" y="0"/>
                  <a:pt x="6344670" y="0"/>
                </a:cubicBezTo>
                <a:close/>
              </a:path>
            </a:pathLst>
          </a:custGeom>
          <a:solidFill>
            <a:srgbClr val="007AD6">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Freeform 101"/>
          <p:cNvSpPr/>
          <p:nvPr/>
        </p:nvSpPr>
        <p:spPr bwMode="auto">
          <a:xfrm>
            <a:off x="0" y="1600200"/>
            <a:ext cx="12520092" cy="6635468"/>
          </a:xfrm>
          <a:custGeom>
            <a:avLst/>
            <a:gdLst>
              <a:gd name="connsiteX0" fmla="*/ 5530285 w 12188825"/>
              <a:gd name="connsiteY0" fmla="*/ 0 h 6461584"/>
              <a:gd name="connsiteX1" fmla="*/ 7646699 w 12188825"/>
              <a:gd name="connsiteY1" fmla="*/ 876648 h 6461584"/>
              <a:gd name="connsiteX2" fmla="*/ 7748409 w 12188825"/>
              <a:gd name="connsiteY2" fmla="*/ 988557 h 6461584"/>
              <a:gd name="connsiteX3" fmla="*/ 7768773 w 12188825"/>
              <a:gd name="connsiteY3" fmla="*/ 955036 h 6461584"/>
              <a:gd name="connsiteX4" fmla="*/ 9111006 w 12188825"/>
              <a:gd name="connsiteY4" fmla="*/ 241376 h 6461584"/>
              <a:gd name="connsiteX5" fmla="*/ 10721327 w 12188825"/>
              <a:gd name="connsiteY5" fmla="*/ 1694554 h 6461584"/>
              <a:gd name="connsiteX6" fmla="*/ 10724292 w 12188825"/>
              <a:gd name="connsiteY6" fmla="*/ 1753280 h 6461584"/>
              <a:gd name="connsiteX7" fmla="*/ 10848489 w 12188825"/>
              <a:gd name="connsiteY7" fmla="*/ 1737499 h 6461584"/>
              <a:gd name="connsiteX8" fmla="*/ 11212985 w 12188825"/>
              <a:gd name="connsiteY8" fmla="*/ 1719093 h 6461584"/>
              <a:gd name="connsiteX9" fmla="*/ 12103923 w 12188825"/>
              <a:gd name="connsiteY9" fmla="*/ 1831327 h 6461584"/>
              <a:gd name="connsiteX10" fmla="*/ 12188825 w 12188825"/>
              <a:gd name="connsiteY10" fmla="*/ 1855437 h 6461584"/>
              <a:gd name="connsiteX11" fmla="*/ 12188825 w 12188825"/>
              <a:gd name="connsiteY11" fmla="*/ 6461584 h 6461584"/>
              <a:gd name="connsiteX12" fmla="*/ 0 w 12188825"/>
              <a:gd name="connsiteY12" fmla="*/ 6461584 h 6461584"/>
              <a:gd name="connsiteX13" fmla="*/ 0 w 12188825"/>
              <a:gd name="connsiteY13" fmla="*/ 5963537 h 6461584"/>
              <a:gd name="connsiteX14" fmla="*/ 0 w 12188825"/>
              <a:gd name="connsiteY14" fmla="*/ 3291371 h 6461584"/>
              <a:gd name="connsiteX15" fmla="*/ 40110 w 12188825"/>
              <a:gd name="connsiteY15" fmla="*/ 3237732 h 6461584"/>
              <a:gd name="connsiteX16" fmla="*/ 1725990 w 12188825"/>
              <a:gd name="connsiteY16" fmla="*/ 2442676 h 6461584"/>
              <a:gd name="connsiteX17" fmla="*/ 2375676 w 12188825"/>
              <a:gd name="connsiteY17" fmla="*/ 2540900 h 6461584"/>
              <a:gd name="connsiteX18" fmla="*/ 2564435 w 12188825"/>
              <a:gd name="connsiteY18" fmla="*/ 2609986 h 6461584"/>
              <a:gd name="connsiteX19" fmla="*/ 2598030 w 12188825"/>
              <a:gd name="connsiteY19" fmla="*/ 2389857 h 6461584"/>
              <a:gd name="connsiteX20" fmla="*/ 5530285 w 12188825"/>
              <a:gd name="connsiteY20" fmla="*/ 0 h 6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8825" h="6461584">
                <a:moveTo>
                  <a:pt x="5530285" y="0"/>
                </a:moveTo>
                <a:cubicBezTo>
                  <a:pt x="6356796" y="0"/>
                  <a:pt x="7105062" y="335010"/>
                  <a:pt x="7646699" y="876648"/>
                </a:cubicBezTo>
                <a:lnTo>
                  <a:pt x="7748409" y="988557"/>
                </a:lnTo>
                <a:lnTo>
                  <a:pt x="7768773" y="955036"/>
                </a:lnTo>
                <a:cubicBezTo>
                  <a:pt x="8059661" y="524465"/>
                  <a:pt x="8552274" y="241376"/>
                  <a:pt x="9111006" y="241376"/>
                </a:cubicBezTo>
                <a:cubicBezTo>
                  <a:pt x="9949104" y="241376"/>
                  <a:pt x="10638434" y="878326"/>
                  <a:pt x="10721327" y="1694554"/>
                </a:cubicBezTo>
                <a:lnTo>
                  <a:pt x="10724292" y="1753280"/>
                </a:lnTo>
                <a:lnTo>
                  <a:pt x="10848489" y="1737499"/>
                </a:lnTo>
                <a:cubicBezTo>
                  <a:pt x="10968332" y="1725328"/>
                  <a:pt x="11089931" y="1719093"/>
                  <a:pt x="11212985" y="1719093"/>
                </a:cubicBezTo>
                <a:cubicBezTo>
                  <a:pt x="11520621" y="1719093"/>
                  <a:pt x="11819156" y="1758060"/>
                  <a:pt x="12103923" y="1831327"/>
                </a:cubicBezTo>
                <a:lnTo>
                  <a:pt x="12188825" y="1855437"/>
                </a:lnTo>
                <a:lnTo>
                  <a:pt x="12188825" y="6461584"/>
                </a:lnTo>
                <a:lnTo>
                  <a:pt x="0" y="6461584"/>
                </a:lnTo>
                <a:lnTo>
                  <a:pt x="0" y="5963537"/>
                </a:lnTo>
                <a:lnTo>
                  <a:pt x="0" y="3291371"/>
                </a:lnTo>
                <a:lnTo>
                  <a:pt x="40110" y="3237732"/>
                </a:lnTo>
                <a:cubicBezTo>
                  <a:pt x="440830" y="2752172"/>
                  <a:pt x="1047267" y="2442676"/>
                  <a:pt x="1725990" y="2442676"/>
                </a:cubicBezTo>
                <a:cubicBezTo>
                  <a:pt x="1952231" y="2442676"/>
                  <a:pt x="2170440" y="2477065"/>
                  <a:pt x="2375676" y="2540900"/>
                </a:cubicBezTo>
                <a:lnTo>
                  <a:pt x="2564435" y="2609986"/>
                </a:lnTo>
                <a:lnTo>
                  <a:pt x="2598030" y="2389857"/>
                </a:lnTo>
                <a:cubicBezTo>
                  <a:pt x="2877122" y="1025969"/>
                  <a:pt x="4083890" y="0"/>
                  <a:pt x="553028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 name="Title 1"/>
          <p:cNvSpPr txBox="1">
            <a:spLocks/>
          </p:cNvSpPr>
          <p:nvPr/>
        </p:nvSpPr>
        <p:spPr>
          <a:xfrm>
            <a:off x="499734" y="314549"/>
            <a:ext cx="11084094" cy="766976"/>
          </a:xfrm>
          <a:prstGeom prst="rect">
            <a:avLst/>
          </a:prstGeom>
        </p:spPr>
        <p:txBody>
          <a:bodyPr/>
          <a:lst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smtClean="0">
                <a:solidFill>
                  <a:schemeClr val="bg1"/>
                </a:solidFill>
              </a:rPr>
              <a:t>Compliance:  aka.ms/</a:t>
            </a:r>
            <a:r>
              <a:rPr lang="en-US" sz="4400" dirty="0" err="1" smtClean="0">
                <a:solidFill>
                  <a:schemeClr val="bg1"/>
                </a:solidFill>
              </a:rPr>
              <a:t>AzureCompliance</a:t>
            </a:r>
            <a:r>
              <a:rPr lang="en-US" sz="4400" dirty="0" smtClean="0">
                <a:solidFill>
                  <a:schemeClr val="bg1"/>
                </a:solidFill>
              </a:rPr>
              <a:t> </a:t>
            </a:r>
            <a:endParaRPr lang="en-US" sz="4400" dirty="0">
              <a:solidFill>
                <a:schemeClr val="bg1"/>
              </a:solidFill>
            </a:endParaRPr>
          </a:p>
        </p:txBody>
      </p:sp>
      <p:sp>
        <p:nvSpPr>
          <p:cNvPr id="88" name="Content Placeholder 2"/>
          <p:cNvSpPr txBox="1">
            <a:spLocks/>
          </p:cNvSpPr>
          <p:nvPr/>
        </p:nvSpPr>
        <p:spPr>
          <a:xfrm>
            <a:off x="1217930" y="2955009"/>
            <a:ext cx="9203678"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6000" dirty="0">
              <a:solidFill>
                <a:srgbClr val="0070C0"/>
              </a:solidFill>
            </a:endParaRPr>
          </a:p>
        </p:txBody>
      </p:sp>
      <p:grpSp>
        <p:nvGrpSpPr>
          <p:cNvPr id="2" name="Group 1"/>
          <p:cNvGrpSpPr/>
          <p:nvPr/>
        </p:nvGrpSpPr>
        <p:grpSpPr>
          <a:xfrm>
            <a:off x="499735" y="2671152"/>
            <a:ext cx="10868177" cy="4186848"/>
            <a:chOff x="501733" y="2570912"/>
            <a:chExt cx="10865347" cy="4186848"/>
          </a:xfrm>
        </p:grpSpPr>
        <p:pic>
          <p:nvPicPr>
            <p:cNvPr id="89" name="Picture 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276" y="2631462"/>
              <a:ext cx="1626736" cy="1612213"/>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9012" y="5140518"/>
              <a:ext cx="2758068" cy="1066800"/>
            </a:xfrm>
            <a:prstGeom prst="rect">
              <a:avLst/>
            </a:prstGeom>
          </p:spPr>
        </p:pic>
        <p:pic>
          <p:nvPicPr>
            <p:cNvPr id="92" name="Picture 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9812" y="4605110"/>
              <a:ext cx="2142400" cy="1947636"/>
            </a:xfrm>
            <a:prstGeom prst="rect">
              <a:avLst/>
            </a:prstGeom>
          </p:spPr>
        </p:pic>
        <p:pic>
          <p:nvPicPr>
            <p:cNvPr id="94" name="Picture 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7095" y="4655668"/>
              <a:ext cx="1343369" cy="1965422"/>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733" y="4605110"/>
              <a:ext cx="2352675" cy="2152650"/>
            </a:xfrm>
            <a:prstGeom prst="rect">
              <a:avLst/>
            </a:prstGeom>
          </p:spPr>
        </p:pic>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7412" y="2590800"/>
              <a:ext cx="2857899" cy="1495634"/>
            </a:xfrm>
            <a:prstGeom prst="rect">
              <a:avLst/>
            </a:prstGeom>
            <a:solidFill>
              <a:schemeClr val="bg1"/>
            </a:solidFill>
          </p:spPr>
        </p:pic>
        <p:pic>
          <p:nvPicPr>
            <p:cNvPr id="104" name="Picture 103"/>
            <p:cNvPicPr>
              <a:picLocks noChangeAspect="1"/>
            </p:cNvPicPr>
            <p:nvPr/>
          </p:nvPicPr>
          <p:blipFill>
            <a:blip r:embed="rId9"/>
            <a:stretch>
              <a:fillRect/>
            </a:stretch>
          </p:blipFill>
          <p:spPr>
            <a:xfrm>
              <a:off x="8809389" y="2570912"/>
              <a:ext cx="1806667" cy="1811073"/>
            </a:xfrm>
            <a:prstGeom prst="rect">
              <a:avLst/>
            </a:prstGeom>
          </p:spPr>
        </p:pic>
      </p:grpSp>
    </p:spTree>
    <p:extLst>
      <p:ext uri="{BB962C8B-B14F-4D97-AF65-F5344CB8AC3E}">
        <p14:creationId xmlns:p14="http://schemas.microsoft.com/office/powerpoint/2010/main" val="18832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1000"/>
                                        <p:tgtEl>
                                          <p:spTgt spid="115"/>
                                        </p:tgtEl>
                                      </p:cBhvr>
                                    </p:animEffect>
                                    <p:anim calcmode="lin" valueType="num">
                                      <p:cBhvr>
                                        <p:cTn id="13" dur="1000" fill="hold"/>
                                        <p:tgtEl>
                                          <p:spTgt spid="115"/>
                                        </p:tgtEl>
                                        <p:attrNameLst>
                                          <p:attrName>ppt_x</p:attrName>
                                        </p:attrNameLst>
                                      </p:cBhvr>
                                      <p:tavLst>
                                        <p:tav tm="0">
                                          <p:val>
                                            <p:strVal val="#ppt_x"/>
                                          </p:val>
                                        </p:tav>
                                        <p:tav tm="100000">
                                          <p:val>
                                            <p:strVal val="#ppt_x"/>
                                          </p:val>
                                        </p:tav>
                                      </p:tavLst>
                                    </p:anim>
                                    <p:anim calcmode="lin" valueType="num">
                                      <p:cBhvr>
                                        <p:cTn id="14" dur="1000" fill="hold"/>
                                        <p:tgtEl>
                                          <p:spTgt spid="115"/>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42"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0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783194" y="639624"/>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sp>
        <p:nvSpPr>
          <p:cNvPr id="11" name="TextBox 10"/>
          <p:cNvSpPr txBox="1"/>
          <p:nvPr/>
        </p:nvSpPr>
        <p:spPr>
          <a:xfrm>
            <a:off x="5084815" y="784460"/>
            <a:ext cx="5262639" cy="523066"/>
          </a:xfrm>
          <a:prstGeom prst="rect">
            <a:avLst/>
          </a:prstGeom>
          <a:noFill/>
        </p:spPr>
        <p:txBody>
          <a:bodyPr wrap="none" rtlCol="0">
            <a:spAutoFit/>
          </a:bodyPr>
          <a:lstStyle/>
          <a:p>
            <a:pPr algn="ctr"/>
            <a:r>
              <a:rPr lang="en-US" sz="2799" dirty="0">
                <a:solidFill>
                  <a:srgbClr val="00B0F0"/>
                </a:solidFill>
                <a:latin typeface="Segoe UI Light"/>
              </a:rPr>
              <a:t>Programming languages + tools</a:t>
            </a:r>
          </a:p>
        </p:txBody>
      </p:sp>
      <p:sp>
        <p:nvSpPr>
          <p:cNvPr id="12" name="TextBox 11"/>
          <p:cNvSpPr txBox="1"/>
          <p:nvPr/>
        </p:nvSpPr>
        <p:spPr>
          <a:xfrm>
            <a:off x="3996092" y="1262976"/>
            <a:ext cx="7481535" cy="369332"/>
          </a:xfrm>
          <a:prstGeom prst="rect">
            <a:avLst/>
          </a:prstGeom>
          <a:noFill/>
        </p:spPr>
        <p:txBody>
          <a:bodyPr wrap="none" rtlCol="0">
            <a:spAutoFit/>
          </a:bodyPr>
          <a:lstStyle/>
          <a:p>
            <a:r>
              <a:rPr lang="en-US" dirty="0">
                <a:solidFill>
                  <a:srgbClr val="FFFFFF"/>
                </a:solidFill>
                <a:latin typeface="Segoe UI Light"/>
              </a:rPr>
              <a:t>.NET, Visual Studio, TFS + Git, Java, NodeJS, PHP, Python, Ruby, C++</a:t>
            </a:r>
          </a:p>
        </p:txBody>
      </p:sp>
      <p:sp>
        <p:nvSpPr>
          <p:cNvPr id="13" name="Rectangle 12"/>
          <p:cNvSpPr/>
          <p:nvPr/>
        </p:nvSpPr>
        <p:spPr>
          <a:xfrm>
            <a:off x="3783194" y="4965570"/>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sp>
        <p:nvSpPr>
          <p:cNvPr id="14" name="TextBox 13"/>
          <p:cNvSpPr txBox="1"/>
          <p:nvPr/>
        </p:nvSpPr>
        <p:spPr>
          <a:xfrm>
            <a:off x="5334649" y="5257329"/>
            <a:ext cx="4792752" cy="523066"/>
          </a:xfrm>
          <a:prstGeom prst="rect">
            <a:avLst/>
          </a:prstGeom>
          <a:noFill/>
        </p:spPr>
        <p:txBody>
          <a:bodyPr wrap="none" rtlCol="0">
            <a:spAutoFit/>
          </a:bodyPr>
          <a:lstStyle/>
          <a:p>
            <a:pPr algn="ctr"/>
            <a:r>
              <a:rPr lang="en-US" sz="2799" dirty="0">
                <a:solidFill>
                  <a:srgbClr val="00B0F0"/>
                </a:solidFill>
                <a:latin typeface="Segoe UI Light"/>
              </a:rPr>
              <a:t>Microsoft cloud infrastructure</a:t>
            </a:r>
          </a:p>
        </p:txBody>
      </p:sp>
      <p:sp>
        <p:nvSpPr>
          <p:cNvPr id="15" name="Rectangle 14"/>
          <p:cNvSpPr/>
          <p:nvPr/>
        </p:nvSpPr>
        <p:spPr>
          <a:xfrm>
            <a:off x="3783194" y="2010868"/>
            <a:ext cx="7890084" cy="2706571"/>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grpSp>
        <p:nvGrpSpPr>
          <p:cNvPr id="19" name="Group 18"/>
          <p:cNvGrpSpPr/>
          <p:nvPr/>
        </p:nvGrpSpPr>
        <p:grpSpPr>
          <a:xfrm>
            <a:off x="8236283" y="3254545"/>
            <a:ext cx="3302781" cy="1200016"/>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sz="1799" dirty="0">
                  <a:solidFill>
                    <a:srgbClr val="FFFFFF"/>
                  </a:solidFill>
                  <a:latin typeface="Segoe UI Light"/>
                </a:rPr>
                <a:t>Web</a:t>
              </a:r>
            </a:p>
            <a:p>
              <a:r>
                <a:rPr lang="en-US" sz="1799" dirty="0">
                  <a:solidFill>
                    <a:srgbClr val="FFFFFF"/>
                  </a:solidFill>
                  <a:latin typeface="Segoe UI Light"/>
                </a:rPr>
                <a:t>Mobile</a:t>
              </a:r>
            </a:p>
            <a:p>
              <a:r>
                <a:rPr lang="en-US" sz="1799" dirty="0">
                  <a:solidFill>
                    <a:srgbClr val="FFFFFF"/>
                  </a:solidFill>
                  <a:latin typeface="Segoe UI Light"/>
                </a:rPr>
                <a:t>Gaming</a:t>
              </a:r>
            </a:p>
            <a:p>
              <a:r>
                <a:rPr lang="en-US" sz="1799" dirty="0">
                  <a:solidFill>
                    <a:srgbClr val="FFFFFF"/>
                  </a:solidFill>
                  <a:latin typeface="Segoe UI Light"/>
                </a:rPr>
                <a:t>Cloud services</a:t>
              </a: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sz="1799" dirty="0">
                  <a:solidFill>
                    <a:srgbClr val="FFFFFF"/>
                  </a:solidFill>
                  <a:latin typeface="Segoe UI Light"/>
                </a:rPr>
                <a:t>Data</a:t>
              </a:r>
            </a:p>
            <a:p>
              <a:r>
                <a:rPr lang="en-US" sz="1799" dirty="0">
                  <a:solidFill>
                    <a:srgbClr val="FFFFFF"/>
                  </a:solidFill>
                  <a:latin typeface="Segoe UI Light"/>
                </a:rPr>
                <a:t>Analytics</a:t>
              </a:r>
            </a:p>
            <a:p>
              <a:r>
                <a:rPr lang="en-US" sz="1799" dirty="0">
                  <a:solidFill>
                    <a:srgbClr val="FFFFFF"/>
                  </a:solidFill>
                  <a:latin typeface="Segoe UI Light"/>
                </a:rPr>
                <a:t>Media</a:t>
              </a:r>
            </a:p>
            <a:p>
              <a:r>
                <a:rPr lang="en-US" sz="1799" dirty="0">
                  <a:solidFill>
                    <a:srgbClr val="FFFFFF"/>
                  </a:solidFill>
                  <a:latin typeface="Segoe UI Light"/>
                </a:rPr>
                <a:t>Identity</a:t>
              </a:r>
            </a:p>
          </p:txBody>
        </p:sp>
      </p:grpSp>
      <p:sp>
        <p:nvSpPr>
          <p:cNvPr id="21" name="TextBox 20"/>
          <p:cNvSpPr txBox="1"/>
          <p:nvPr/>
        </p:nvSpPr>
        <p:spPr>
          <a:xfrm>
            <a:off x="4228015" y="2223109"/>
            <a:ext cx="1925262" cy="1107688"/>
          </a:xfrm>
          <a:prstGeom prst="rect">
            <a:avLst/>
          </a:prstGeom>
          <a:noFill/>
        </p:spPr>
        <p:txBody>
          <a:bodyPr wrap="none" rtlCol="0">
            <a:spAutoFit/>
          </a:bodyPr>
          <a:lstStyle/>
          <a:p>
            <a:r>
              <a:rPr lang="en-US" sz="6598" dirty="0">
                <a:solidFill>
                  <a:srgbClr val="00B0F0"/>
                </a:solidFill>
                <a:latin typeface="Segoe UI Light"/>
              </a:rPr>
              <a:t>IaaS</a:t>
            </a:r>
          </a:p>
        </p:txBody>
      </p:sp>
      <p:sp>
        <p:nvSpPr>
          <p:cNvPr id="22" name="TextBox 21"/>
          <p:cNvSpPr txBox="1"/>
          <p:nvPr/>
        </p:nvSpPr>
        <p:spPr>
          <a:xfrm>
            <a:off x="4252112" y="3254545"/>
            <a:ext cx="1702581" cy="1200016"/>
          </a:xfrm>
          <a:prstGeom prst="rect">
            <a:avLst/>
          </a:prstGeom>
          <a:noFill/>
        </p:spPr>
        <p:txBody>
          <a:bodyPr wrap="square" rtlCol="0">
            <a:spAutoFit/>
          </a:bodyPr>
          <a:lstStyle/>
          <a:p>
            <a:r>
              <a:rPr lang="en-US" sz="1799" dirty="0">
                <a:solidFill>
                  <a:srgbClr val="FFFFFF"/>
                </a:solidFill>
                <a:latin typeface="Segoe UI Light"/>
              </a:rPr>
              <a:t>Windows VMs</a:t>
            </a:r>
          </a:p>
          <a:p>
            <a:r>
              <a:rPr lang="en-US" sz="1799" dirty="0">
                <a:solidFill>
                  <a:srgbClr val="FFFFFF"/>
                </a:solidFill>
                <a:latin typeface="Segoe UI Light"/>
              </a:rPr>
              <a:t>Linux VMs</a:t>
            </a:r>
          </a:p>
          <a:p>
            <a:r>
              <a:rPr lang="en-US" sz="1799" dirty="0">
                <a:solidFill>
                  <a:srgbClr val="FFFFFF"/>
                </a:solidFill>
                <a:latin typeface="Segoe UI Light"/>
              </a:rPr>
              <a:t>Storage</a:t>
            </a:r>
          </a:p>
          <a:p>
            <a:r>
              <a:rPr lang="en-US" sz="1799" dirty="0">
                <a:solidFill>
                  <a:srgbClr val="FFFFFF"/>
                </a:solidFill>
                <a:latin typeface="Segoe UI Light"/>
              </a:rPr>
              <a:t>Networking</a:t>
            </a:r>
          </a:p>
        </p:txBody>
      </p:sp>
      <p:cxnSp>
        <p:nvCxnSpPr>
          <p:cNvPr id="25" name="Straight Connector 24"/>
          <p:cNvCxnSpPr>
            <a:stCxn id="15" idx="0"/>
            <a:endCxn id="15" idx="2"/>
          </p:cNvCxnSpPr>
          <p:nvPr/>
        </p:nvCxnSpPr>
        <p:spPr>
          <a:xfrm>
            <a:off x="7728236" y="2010868"/>
            <a:ext cx="0" cy="2706571"/>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3109"/>
            <a:ext cx="2254542" cy="1107688"/>
          </a:xfrm>
          <a:prstGeom prst="rect">
            <a:avLst/>
          </a:prstGeom>
          <a:noFill/>
        </p:spPr>
        <p:txBody>
          <a:bodyPr wrap="none" rtlCol="0">
            <a:spAutoFit/>
          </a:bodyPr>
          <a:lstStyle/>
          <a:p>
            <a:r>
              <a:rPr lang="en-US" sz="6598" dirty="0">
                <a:solidFill>
                  <a:srgbClr val="00B0F0"/>
                </a:solidFill>
                <a:latin typeface="Segoe UI Light"/>
              </a:rPr>
              <a:t>PaaS</a:t>
            </a:r>
          </a:p>
        </p:txBody>
      </p:sp>
      <p:sp>
        <p:nvSpPr>
          <p:cNvPr id="26" name="Title 1"/>
          <p:cNvSpPr txBox="1">
            <a:spLocks/>
          </p:cNvSpPr>
          <p:nvPr/>
        </p:nvSpPr>
        <p:spPr>
          <a:xfrm>
            <a:off x="277328" y="2500374"/>
            <a:ext cx="2978483" cy="2418478"/>
          </a:xfrm>
          <a:prstGeom prst="rect">
            <a:avLst/>
          </a:prstGeom>
        </p:spPr>
        <p:txBody>
          <a:bodyPr vert="horz" lIns="91416" tIns="45708" rIns="91416" bIns="45708"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r"/>
            <a:r>
              <a:rPr lang="en-US" sz="5398"/>
              <a:t>Microsoft Azure</a:t>
            </a:r>
            <a:endParaRPr lang="en-US" sz="5398" dirty="0"/>
          </a:p>
        </p:txBody>
      </p:sp>
    </p:spTree>
    <p:extLst>
      <p:ext uri="{BB962C8B-B14F-4D97-AF65-F5344CB8AC3E}">
        <p14:creationId xmlns:p14="http://schemas.microsoft.com/office/powerpoint/2010/main" val="15867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Azure Portal</a:t>
            </a:r>
            <a:endParaRPr lang="en-US" dirty="0"/>
          </a:p>
        </p:txBody>
      </p:sp>
    </p:spTree>
    <p:extLst>
      <p:ext uri="{BB962C8B-B14F-4D97-AF65-F5344CB8AC3E}">
        <p14:creationId xmlns:p14="http://schemas.microsoft.com/office/powerpoint/2010/main" val="2284863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796" dirty="0"/>
              <a:t>Virtual Machines</a:t>
            </a:r>
          </a:p>
        </p:txBody>
      </p:sp>
    </p:spTree>
    <p:extLst>
      <p:ext uri="{BB962C8B-B14F-4D97-AF65-F5344CB8AC3E}">
        <p14:creationId xmlns:p14="http://schemas.microsoft.com/office/powerpoint/2010/main" val="18353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783194" y="2038574"/>
            <a:ext cx="3962595" cy="2678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277328" y="2500374"/>
            <a:ext cx="2978483" cy="2418478"/>
          </a:xfrm>
        </p:spPr>
        <p:txBody>
          <a:bodyPr/>
          <a:lstStyle/>
          <a:p>
            <a:pPr algn="r"/>
            <a:r>
              <a:rPr lang="en-US" dirty="0" smtClean="0">
                <a:solidFill>
                  <a:schemeClr val="bg1"/>
                </a:solidFill>
              </a:rPr>
              <a:t>Microsoft Azure</a:t>
            </a:r>
            <a:endParaRPr lang="en-US" dirty="0">
              <a:solidFill>
                <a:schemeClr val="bg1"/>
              </a:solidFill>
            </a:endParaRPr>
          </a:p>
        </p:txBody>
      </p:sp>
      <p:sp>
        <p:nvSpPr>
          <p:cNvPr id="10" name="Rectangle 9"/>
          <p:cNvSpPr/>
          <p:nvPr/>
        </p:nvSpPr>
        <p:spPr>
          <a:xfrm>
            <a:off x="3783194" y="639624"/>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extBox 10"/>
          <p:cNvSpPr txBox="1"/>
          <p:nvPr/>
        </p:nvSpPr>
        <p:spPr>
          <a:xfrm>
            <a:off x="5084816" y="784460"/>
            <a:ext cx="5262639" cy="523066"/>
          </a:xfrm>
          <a:prstGeom prst="rect">
            <a:avLst/>
          </a:prstGeom>
          <a:noFill/>
        </p:spPr>
        <p:txBody>
          <a:bodyPr wrap="none" rtlCol="0">
            <a:spAutoFit/>
          </a:bodyPr>
          <a:lstStyle/>
          <a:p>
            <a:pPr algn="ctr"/>
            <a:r>
              <a:rPr lang="en-US" sz="2799" dirty="0">
                <a:solidFill>
                  <a:srgbClr val="00B0F0"/>
                </a:solidFill>
                <a:latin typeface="+mj-lt"/>
              </a:rPr>
              <a:t>Programming languages + tools</a:t>
            </a:r>
          </a:p>
        </p:txBody>
      </p:sp>
      <p:sp>
        <p:nvSpPr>
          <p:cNvPr id="12" name="TextBox 11"/>
          <p:cNvSpPr txBox="1"/>
          <p:nvPr/>
        </p:nvSpPr>
        <p:spPr>
          <a:xfrm>
            <a:off x="3996092" y="1262976"/>
            <a:ext cx="8280280" cy="399955"/>
          </a:xfrm>
          <a:prstGeom prst="rect">
            <a:avLst/>
          </a:prstGeom>
          <a:noFill/>
        </p:spPr>
        <p:txBody>
          <a:bodyPr wrap="none" rtlCol="0">
            <a:spAutoFit/>
          </a:bodyPr>
          <a:lstStyle/>
          <a:p>
            <a:r>
              <a:rPr lang="en-US" sz="1999" dirty="0">
                <a:solidFill>
                  <a:schemeClr val="bg2"/>
                </a:solidFill>
                <a:latin typeface="+mj-lt"/>
              </a:rPr>
              <a:t>.NET, Visual Studio, TFS + Git, Java, NodeJS, PHP, Python, Ruby, C++</a:t>
            </a:r>
          </a:p>
        </p:txBody>
      </p:sp>
      <p:sp>
        <p:nvSpPr>
          <p:cNvPr id="13" name="Rectangle 12"/>
          <p:cNvSpPr/>
          <p:nvPr/>
        </p:nvSpPr>
        <p:spPr>
          <a:xfrm>
            <a:off x="3783194" y="4965570"/>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4" name="TextBox 13"/>
          <p:cNvSpPr txBox="1"/>
          <p:nvPr/>
        </p:nvSpPr>
        <p:spPr>
          <a:xfrm>
            <a:off x="5334649" y="5257329"/>
            <a:ext cx="4792752" cy="523066"/>
          </a:xfrm>
          <a:prstGeom prst="rect">
            <a:avLst/>
          </a:prstGeom>
          <a:noFill/>
        </p:spPr>
        <p:txBody>
          <a:bodyPr wrap="none" rtlCol="0">
            <a:spAutoFit/>
          </a:bodyPr>
          <a:lstStyle/>
          <a:p>
            <a:pPr algn="ctr"/>
            <a:r>
              <a:rPr lang="en-US" sz="2799" dirty="0">
                <a:solidFill>
                  <a:srgbClr val="00B0F0"/>
                </a:solidFill>
                <a:latin typeface="+mj-lt"/>
              </a:rPr>
              <a:t>Microsoft cloud infrastructure</a:t>
            </a:r>
          </a:p>
        </p:txBody>
      </p:sp>
      <p:sp>
        <p:nvSpPr>
          <p:cNvPr id="15" name="Rectangle 14"/>
          <p:cNvSpPr/>
          <p:nvPr/>
        </p:nvSpPr>
        <p:spPr>
          <a:xfrm>
            <a:off x="3783194" y="2010868"/>
            <a:ext cx="7890084" cy="2706571"/>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9" name="Group 18"/>
          <p:cNvGrpSpPr/>
          <p:nvPr/>
        </p:nvGrpSpPr>
        <p:grpSpPr>
          <a:xfrm>
            <a:off x="8212186" y="2223109"/>
            <a:ext cx="3326878" cy="2231453"/>
            <a:chOff x="5408908" y="2222794"/>
            <a:chExt cx="3326878" cy="2232034"/>
          </a:xfrm>
        </p:grpSpPr>
        <p:sp>
          <p:nvSpPr>
            <p:cNvPr id="16" name="TextBox 15"/>
            <p:cNvSpPr txBox="1"/>
            <p:nvPr/>
          </p:nvSpPr>
          <p:spPr>
            <a:xfrm>
              <a:off x="5408908" y="2222794"/>
              <a:ext cx="2254542" cy="1107976"/>
            </a:xfrm>
            <a:prstGeom prst="rect">
              <a:avLst/>
            </a:prstGeom>
            <a:noFill/>
          </p:spPr>
          <p:txBody>
            <a:bodyPr wrap="none" rtlCol="0">
              <a:spAutoFit/>
            </a:bodyPr>
            <a:lstStyle/>
            <a:p>
              <a:r>
                <a:rPr lang="en-US" sz="6598" dirty="0">
                  <a:solidFill>
                    <a:srgbClr val="00B0F0"/>
                  </a:solidFill>
                  <a:latin typeface="+mj-lt"/>
                </a:rPr>
                <a:t>PaaS</a:t>
              </a:r>
            </a:p>
          </p:txBody>
        </p:sp>
        <p:sp>
          <p:nvSpPr>
            <p:cNvPr id="17" name="TextBox 16"/>
            <p:cNvSpPr txBox="1"/>
            <p:nvPr/>
          </p:nvSpPr>
          <p:spPr>
            <a:xfrm>
              <a:off x="5433005" y="3254499"/>
              <a:ext cx="1702581" cy="1200329"/>
            </a:xfrm>
            <a:prstGeom prst="rect">
              <a:avLst/>
            </a:prstGeom>
            <a:noFill/>
          </p:spPr>
          <p:txBody>
            <a:bodyPr wrap="square" rtlCol="0">
              <a:spAutoFit/>
            </a:bodyPr>
            <a:lstStyle/>
            <a:p>
              <a:r>
                <a:rPr lang="en-US" sz="1799" dirty="0">
                  <a:solidFill>
                    <a:schemeClr val="bg2"/>
                  </a:solidFill>
                  <a:latin typeface="+mj-lt"/>
                </a:rPr>
                <a:t>Web</a:t>
              </a:r>
            </a:p>
            <a:p>
              <a:r>
                <a:rPr lang="en-US" sz="1799" dirty="0">
                  <a:solidFill>
                    <a:schemeClr val="bg2"/>
                  </a:solidFill>
                  <a:latin typeface="+mj-lt"/>
                </a:rPr>
                <a:t>Mobile</a:t>
              </a:r>
            </a:p>
            <a:p>
              <a:r>
                <a:rPr lang="en-US" sz="1799" dirty="0">
                  <a:solidFill>
                    <a:schemeClr val="bg2"/>
                  </a:solidFill>
                  <a:latin typeface="+mj-lt"/>
                </a:rPr>
                <a:t>Gaming</a:t>
              </a:r>
            </a:p>
            <a:p>
              <a:r>
                <a:rPr lang="en-US" sz="1799" dirty="0" err="1">
                  <a:solidFill>
                    <a:schemeClr val="bg2"/>
                  </a:solidFill>
                  <a:latin typeface="+mj-lt"/>
                </a:rPr>
                <a:t>IoT</a:t>
              </a:r>
              <a:endParaRPr lang="en-US" sz="1799"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sz="1799" dirty="0">
                  <a:solidFill>
                    <a:schemeClr val="bg2"/>
                  </a:solidFill>
                  <a:latin typeface="+mj-lt"/>
                </a:rPr>
                <a:t>Data</a:t>
              </a:r>
            </a:p>
            <a:p>
              <a:r>
                <a:rPr lang="en-US" sz="1799" dirty="0">
                  <a:solidFill>
                    <a:schemeClr val="bg2"/>
                  </a:solidFill>
                  <a:latin typeface="+mj-lt"/>
                </a:rPr>
                <a:t>Analytics</a:t>
              </a:r>
            </a:p>
            <a:p>
              <a:r>
                <a:rPr lang="en-US" sz="1799" dirty="0">
                  <a:solidFill>
                    <a:schemeClr val="bg2"/>
                  </a:solidFill>
                  <a:latin typeface="+mj-lt"/>
                </a:rPr>
                <a:t>Media</a:t>
              </a:r>
            </a:p>
            <a:p>
              <a:r>
                <a:rPr lang="en-US" sz="1799" dirty="0">
                  <a:solidFill>
                    <a:schemeClr val="bg2"/>
                  </a:solidFill>
                  <a:latin typeface="+mj-lt"/>
                </a:rPr>
                <a:t>Identity</a:t>
              </a:r>
            </a:p>
          </p:txBody>
        </p:sp>
      </p:grpSp>
      <p:sp>
        <p:nvSpPr>
          <p:cNvPr id="21" name="TextBox 20"/>
          <p:cNvSpPr txBox="1"/>
          <p:nvPr/>
        </p:nvSpPr>
        <p:spPr>
          <a:xfrm>
            <a:off x="4228015" y="2223109"/>
            <a:ext cx="1925262" cy="1107688"/>
          </a:xfrm>
          <a:prstGeom prst="rect">
            <a:avLst/>
          </a:prstGeom>
          <a:noFill/>
        </p:spPr>
        <p:txBody>
          <a:bodyPr wrap="none" rtlCol="0">
            <a:spAutoFit/>
          </a:bodyPr>
          <a:lstStyle/>
          <a:p>
            <a:r>
              <a:rPr lang="en-US" sz="6598" dirty="0">
                <a:solidFill>
                  <a:srgbClr val="00B0F0"/>
                </a:solidFill>
                <a:latin typeface="+mj-lt"/>
              </a:rPr>
              <a:t>IaaS</a:t>
            </a:r>
          </a:p>
        </p:txBody>
      </p:sp>
      <p:sp>
        <p:nvSpPr>
          <p:cNvPr id="22" name="TextBox 21"/>
          <p:cNvSpPr txBox="1"/>
          <p:nvPr/>
        </p:nvSpPr>
        <p:spPr>
          <a:xfrm>
            <a:off x="4252112" y="3254545"/>
            <a:ext cx="1702581" cy="1200016"/>
          </a:xfrm>
          <a:prstGeom prst="rect">
            <a:avLst/>
          </a:prstGeom>
          <a:noFill/>
        </p:spPr>
        <p:txBody>
          <a:bodyPr wrap="square" rtlCol="0">
            <a:spAutoFit/>
          </a:bodyPr>
          <a:lstStyle/>
          <a:p>
            <a:r>
              <a:rPr lang="en-US" sz="1799" dirty="0">
                <a:solidFill>
                  <a:schemeClr val="bg2"/>
                </a:solidFill>
                <a:latin typeface="+mj-lt"/>
              </a:rPr>
              <a:t>Windows VMs</a:t>
            </a:r>
          </a:p>
          <a:p>
            <a:r>
              <a:rPr lang="en-US" sz="1799" dirty="0">
                <a:solidFill>
                  <a:schemeClr val="bg2"/>
                </a:solidFill>
                <a:latin typeface="+mj-lt"/>
              </a:rPr>
              <a:t>Linux VMs</a:t>
            </a:r>
          </a:p>
          <a:p>
            <a:r>
              <a:rPr lang="en-US" sz="1799" dirty="0">
                <a:solidFill>
                  <a:schemeClr val="bg2"/>
                </a:solidFill>
                <a:latin typeface="+mj-lt"/>
              </a:rPr>
              <a:t>Storage</a:t>
            </a:r>
          </a:p>
          <a:p>
            <a:r>
              <a:rPr lang="en-US" sz="1799" dirty="0">
                <a:solidFill>
                  <a:schemeClr val="bg2"/>
                </a:solidFill>
                <a:latin typeface="+mj-lt"/>
              </a:rPr>
              <a:t>Networking</a:t>
            </a:r>
          </a:p>
        </p:txBody>
      </p:sp>
      <p:cxnSp>
        <p:nvCxnSpPr>
          <p:cNvPr id="25" name="Straight Connector 24"/>
          <p:cNvCxnSpPr>
            <a:stCxn id="15" idx="0"/>
            <a:endCxn id="15" idx="2"/>
          </p:cNvCxnSpPr>
          <p:nvPr/>
        </p:nvCxnSpPr>
        <p:spPr>
          <a:xfrm>
            <a:off x="7728236" y="2010868"/>
            <a:ext cx="0" cy="2706571"/>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7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22" presetClass="entr" presetSubtype="4"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childTnLst>
                                </p:cTn>
                              </p:par>
                              <p:par>
                                <p:cTn id="49" presetID="3" presetClass="emph" presetSubtype="2" fill="hold" grpId="1" nodeType="withEffect">
                                  <p:stCondLst>
                                    <p:cond delay="0"/>
                                  </p:stCondLst>
                                  <p:childTnLst>
                                    <p:animClr clrSpc="rgb" dir="cw">
                                      <p:cBhvr override="childStyle">
                                        <p:cTn id="50" dur="1000" fill="hold"/>
                                        <p:tgtEl>
                                          <p:spTgt spid="21"/>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0" grpId="0" animBg="1"/>
      <p:bldP spid="11" grpId="0"/>
      <p:bldP spid="12" grpId="0"/>
      <p:bldP spid="13" grpId="0" animBg="1"/>
      <p:bldP spid="14" grpId="0"/>
      <p:bldP spid="15" grpId="0" animBg="1"/>
      <p:bldP spid="21" grpId="0"/>
      <p:bldP spid="21" grpId="1"/>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for </a:t>
            </a:r>
            <a:r>
              <a:rPr lang="en-US" dirty="0" smtClean="0"/>
              <a:t>the Day</a:t>
            </a:r>
            <a:endParaRPr lang="en-US" dirty="0"/>
          </a:p>
        </p:txBody>
      </p:sp>
      <p:sp>
        <p:nvSpPr>
          <p:cNvPr id="3" name="Content Placeholder 2"/>
          <p:cNvSpPr>
            <a:spLocks noGrp="1"/>
          </p:cNvSpPr>
          <p:nvPr>
            <p:ph idx="1"/>
          </p:nvPr>
        </p:nvSpPr>
        <p:spPr/>
        <p:txBody>
          <a:bodyPr>
            <a:normAutofit/>
          </a:bodyPr>
          <a:lstStyle/>
          <a:p>
            <a:r>
              <a:rPr lang="en-US" dirty="0" smtClean="0"/>
              <a:t>The New Microsoft and Azure</a:t>
            </a:r>
          </a:p>
          <a:p>
            <a:r>
              <a:rPr lang="en-US" dirty="0" smtClean="0"/>
              <a:t>Azure Mobile Services</a:t>
            </a:r>
          </a:p>
          <a:p>
            <a:r>
              <a:rPr lang="en-US" dirty="0" smtClean="0"/>
              <a:t>Azure Notification Hubs</a:t>
            </a:r>
          </a:p>
          <a:p>
            <a:r>
              <a:rPr lang="en-US" dirty="0" smtClean="0"/>
              <a:t>Azure and Microsoft Services</a:t>
            </a:r>
          </a:p>
          <a:p>
            <a:r>
              <a:rPr lang="en-US" dirty="0" smtClean="0"/>
              <a:t>Wrap-up</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a:t>
            </a:fld>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896849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0604" y="-115830"/>
            <a:ext cx="11034445" cy="2386978"/>
          </a:xfrm>
        </p:spPr>
        <p:txBody>
          <a:bodyPr>
            <a:normAutofit/>
          </a:bodyPr>
          <a:lstStyle/>
          <a:p>
            <a:r>
              <a:rPr lang="en-US" sz="6598" dirty="0">
                <a:solidFill>
                  <a:schemeClr val="bg2"/>
                </a:solidFill>
              </a:rPr>
              <a:t>Core </a:t>
            </a:r>
            <a:r>
              <a:rPr lang="en-US" sz="6598" dirty="0" err="1">
                <a:solidFill>
                  <a:schemeClr val="bg2"/>
                </a:solidFill>
              </a:rPr>
              <a:t>IaaS</a:t>
            </a:r>
            <a:r>
              <a:rPr lang="en-US" sz="6598" dirty="0">
                <a:solidFill>
                  <a:schemeClr val="bg2"/>
                </a:solidFill>
              </a:rPr>
              <a:t> Capabilities</a:t>
            </a:r>
          </a:p>
        </p:txBody>
      </p:sp>
      <p:sp>
        <p:nvSpPr>
          <p:cNvPr id="6" name="Subtitle 5"/>
          <p:cNvSpPr>
            <a:spLocks noGrp="1"/>
          </p:cNvSpPr>
          <p:nvPr>
            <p:ph type="subTitle" idx="1"/>
          </p:nvPr>
        </p:nvSpPr>
        <p:spPr>
          <a:xfrm>
            <a:off x="530603" y="2603484"/>
            <a:ext cx="11034445" cy="3212443"/>
          </a:xfrm>
        </p:spPr>
        <p:txBody>
          <a:bodyPr>
            <a:noAutofit/>
          </a:bodyPr>
          <a:lstStyle/>
          <a:p>
            <a:pPr marL="571329" indent="-571329">
              <a:buFont typeface="Wingdings" panose="05000000000000000000" pitchFamily="2" charset="2"/>
              <a:buChar char="à"/>
            </a:pPr>
            <a:r>
              <a:rPr lang="en-US" dirty="0" smtClean="0">
                <a:solidFill>
                  <a:schemeClr val="bg2"/>
                </a:solidFill>
                <a:latin typeface="+mj-lt"/>
              </a:rPr>
              <a:t>Windows VMs</a:t>
            </a:r>
            <a:endParaRPr lang="en-US" dirty="0">
              <a:solidFill>
                <a:schemeClr val="bg2"/>
              </a:solidFill>
              <a:latin typeface="+mj-lt"/>
            </a:endParaRPr>
          </a:p>
          <a:p>
            <a:pPr marL="571329" indent="-571329">
              <a:buFont typeface="Wingdings" panose="05000000000000000000" pitchFamily="2" charset="2"/>
              <a:buChar char="à"/>
            </a:pPr>
            <a:r>
              <a:rPr lang="en-US" dirty="0" smtClean="0">
                <a:solidFill>
                  <a:schemeClr val="bg1"/>
                </a:solidFill>
                <a:latin typeface="+mj-lt"/>
              </a:rPr>
              <a:t>Linux VMs</a:t>
            </a:r>
          </a:p>
          <a:p>
            <a:pPr marL="571329" indent="-571329">
              <a:buFont typeface="Wingdings" panose="05000000000000000000" pitchFamily="2" charset="2"/>
              <a:buChar char="à"/>
            </a:pPr>
            <a:r>
              <a:rPr lang="en-US" dirty="0" smtClean="0">
                <a:solidFill>
                  <a:schemeClr val="bg1"/>
                </a:solidFill>
                <a:latin typeface="+mj-lt"/>
              </a:rPr>
              <a:t>Virtual Networking</a:t>
            </a:r>
          </a:p>
          <a:p>
            <a:pPr marL="571329" indent="-571329">
              <a:buFont typeface="Wingdings" panose="05000000000000000000" pitchFamily="2" charset="2"/>
              <a:buChar char="à"/>
            </a:pPr>
            <a:r>
              <a:rPr lang="en-US" dirty="0" smtClean="0">
                <a:solidFill>
                  <a:schemeClr val="bg1"/>
                </a:solidFill>
                <a:latin typeface="+mj-lt"/>
                <a:sym typeface="Wingdings" panose="05000000000000000000" pitchFamily="2" charset="2"/>
              </a:rPr>
              <a:t>Storage</a:t>
            </a:r>
          </a:p>
        </p:txBody>
      </p:sp>
    </p:spTree>
    <p:extLst>
      <p:ext uri="{BB962C8B-B14F-4D97-AF65-F5344CB8AC3E}">
        <p14:creationId xmlns:p14="http://schemas.microsoft.com/office/powerpoint/2010/main" val="279670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704703"/>
            <a:ext cx="11034445" cy="2386978"/>
          </a:xfrm>
        </p:spPr>
        <p:txBody>
          <a:bodyPr>
            <a:normAutofit/>
          </a:bodyPr>
          <a:lstStyle/>
          <a:p>
            <a:r>
              <a:rPr lang="en-US" dirty="0" smtClean="0">
                <a:solidFill>
                  <a:schemeClr val="bg1"/>
                </a:solidFill>
              </a:rPr>
              <a:t>Demo: VM Creation</a:t>
            </a:r>
            <a:endParaRPr lang="en-US" dirty="0">
              <a:solidFill>
                <a:schemeClr val="bg1"/>
              </a:solidFill>
            </a:endParaRPr>
          </a:p>
        </p:txBody>
      </p:sp>
    </p:spTree>
    <p:extLst>
      <p:ext uri="{BB962C8B-B14F-4D97-AF65-F5344CB8AC3E}">
        <p14:creationId xmlns:p14="http://schemas.microsoft.com/office/powerpoint/2010/main" val="286754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27936" y="2038574"/>
            <a:ext cx="3962595" cy="2678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277328" y="2500374"/>
            <a:ext cx="2978483" cy="2418478"/>
          </a:xfrm>
        </p:spPr>
        <p:txBody>
          <a:bodyPr/>
          <a:lstStyle/>
          <a:p>
            <a:pPr algn="r"/>
            <a:r>
              <a:rPr lang="en-US" dirty="0" smtClean="0">
                <a:solidFill>
                  <a:schemeClr val="bg1"/>
                </a:solidFill>
              </a:rPr>
              <a:t>Microsoft Azure</a:t>
            </a:r>
            <a:endParaRPr lang="en-US" dirty="0">
              <a:solidFill>
                <a:schemeClr val="bg1"/>
              </a:solidFill>
            </a:endParaRPr>
          </a:p>
        </p:txBody>
      </p:sp>
      <p:sp>
        <p:nvSpPr>
          <p:cNvPr id="10" name="Rectangle 9"/>
          <p:cNvSpPr/>
          <p:nvPr/>
        </p:nvSpPr>
        <p:spPr>
          <a:xfrm>
            <a:off x="3783194" y="639624"/>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extBox 10"/>
          <p:cNvSpPr txBox="1"/>
          <p:nvPr/>
        </p:nvSpPr>
        <p:spPr>
          <a:xfrm>
            <a:off x="5084815" y="784460"/>
            <a:ext cx="5262639" cy="523066"/>
          </a:xfrm>
          <a:prstGeom prst="rect">
            <a:avLst/>
          </a:prstGeom>
          <a:noFill/>
        </p:spPr>
        <p:txBody>
          <a:bodyPr wrap="none" rtlCol="0">
            <a:spAutoFit/>
          </a:bodyPr>
          <a:lstStyle/>
          <a:p>
            <a:pPr algn="ctr"/>
            <a:r>
              <a:rPr lang="en-US" sz="2799" dirty="0">
                <a:solidFill>
                  <a:srgbClr val="00B0F0"/>
                </a:solidFill>
                <a:latin typeface="+mj-lt"/>
              </a:rPr>
              <a:t>Programming languages + tools</a:t>
            </a:r>
          </a:p>
        </p:txBody>
      </p:sp>
      <p:sp>
        <p:nvSpPr>
          <p:cNvPr id="12" name="TextBox 11"/>
          <p:cNvSpPr txBox="1"/>
          <p:nvPr/>
        </p:nvSpPr>
        <p:spPr>
          <a:xfrm>
            <a:off x="3996092" y="1262976"/>
            <a:ext cx="7481535" cy="369332"/>
          </a:xfrm>
          <a:prstGeom prst="rect">
            <a:avLst/>
          </a:prstGeom>
          <a:noFill/>
        </p:spPr>
        <p:txBody>
          <a:bodyPr wrap="none" rtlCol="0">
            <a:spAutoFit/>
          </a:bodyPr>
          <a:lstStyle/>
          <a:p>
            <a:r>
              <a:rPr lang="en-US" dirty="0">
                <a:solidFill>
                  <a:schemeClr val="bg2"/>
                </a:solidFill>
                <a:latin typeface="+mj-lt"/>
              </a:rPr>
              <a:t>.NET, Visual Studio, TFS + Git, Java, NodeJS, PHP, Python, Ruby, C++</a:t>
            </a:r>
          </a:p>
        </p:txBody>
      </p:sp>
      <p:sp>
        <p:nvSpPr>
          <p:cNvPr id="13" name="Rectangle 12"/>
          <p:cNvSpPr/>
          <p:nvPr/>
        </p:nvSpPr>
        <p:spPr>
          <a:xfrm>
            <a:off x="3783194" y="4965570"/>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4" name="TextBox 13"/>
          <p:cNvSpPr txBox="1"/>
          <p:nvPr/>
        </p:nvSpPr>
        <p:spPr>
          <a:xfrm>
            <a:off x="5334649" y="5257329"/>
            <a:ext cx="4792752" cy="523066"/>
          </a:xfrm>
          <a:prstGeom prst="rect">
            <a:avLst/>
          </a:prstGeom>
          <a:noFill/>
        </p:spPr>
        <p:txBody>
          <a:bodyPr wrap="none" rtlCol="0">
            <a:spAutoFit/>
          </a:bodyPr>
          <a:lstStyle/>
          <a:p>
            <a:pPr algn="ctr"/>
            <a:r>
              <a:rPr lang="en-US" sz="2799" dirty="0">
                <a:solidFill>
                  <a:srgbClr val="00B0F0"/>
                </a:solidFill>
                <a:latin typeface="+mj-lt"/>
              </a:rPr>
              <a:t>Microsoft cloud infrastructure</a:t>
            </a:r>
          </a:p>
        </p:txBody>
      </p:sp>
      <p:sp>
        <p:nvSpPr>
          <p:cNvPr id="15" name="Rectangle 14"/>
          <p:cNvSpPr/>
          <p:nvPr/>
        </p:nvSpPr>
        <p:spPr>
          <a:xfrm>
            <a:off x="3783194" y="2010868"/>
            <a:ext cx="7890084" cy="2706571"/>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9" name="Group 18"/>
          <p:cNvGrpSpPr/>
          <p:nvPr/>
        </p:nvGrpSpPr>
        <p:grpSpPr>
          <a:xfrm>
            <a:off x="8236283" y="3254545"/>
            <a:ext cx="3302781" cy="1200016"/>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sz="1799" dirty="0">
                  <a:solidFill>
                    <a:schemeClr val="bg2"/>
                  </a:solidFill>
                  <a:latin typeface="+mj-lt"/>
                </a:rPr>
                <a:t>Web</a:t>
              </a:r>
            </a:p>
            <a:p>
              <a:r>
                <a:rPr lang="en-US" sz="1799" dirty="0">
                  <a:solidFill>
                    <a:schemeClr val="bg2"/>
                  </a:solidFill>
                  <a:latin typeface="+mj-lt"/>
                </a:rPr>
                <a:t>Mobile</a:t>
              </a:r>
            </a:p>
            <a:p>
              <a:r>
                <a:rPr lang="en-US" sz="1799" dirty="0">
                  <a:solidFill>
                    <a:schemeClr val="bg2"/>
                  </a:solidFill>
                  <a:latin typeface="+mj-lt"/>
                </a:rPr>
                <a:t>Gaming</a:t>
              </a:r>
            </a:p>
            <a:p>
              <a:r>
                <a:rPr lang="en-US" sz="1799" dirty="0" err="1">
                  <a:solidFill>
                    <a:schemeClr val="bg2"/>
                  </a:solidFill>
                  <a:latin typeface="+mj-lt"/>
                </a:rPr>
                <a:t>IoT</a:t>
              </a:r>
              <a:endParaRPr lang="en-US" sz="1799"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sz="1799" dirty="0">
                  <a:solidFill>
                    <a:schemeClr val="bg2"/>
                  </a:solidFill>
                  <a:latin typeface="+mj-lt"/>
                </a:rPr>
                <a:t>Data</a:t>
              </a:r>
            </a:p>
            <a:p>
              <a:r>
                <a:rPr lang="en-US" sz="1799" dirty="0">
                  <a:solidFill>
                    <a:schemeClr val="bg2"/>
                  </a:solidFill>
                  <a:latin typeface="+mj-lt"/>
                </a:rPr>
                <a:t>Analytics</a:t>
              </a:r>
            </a:p>
            <a:p>
              <a:r>
                <a:rPr lang="en-US" sz="1799" dirty="0">
                  <a:solidFill>
                    <a:schemeClr val="bg2"/>
                  </a:solidFill>
                  <a:latin typeface="+mj-lt"/>
                </a:rPr>
                <a:t>Media</a:t>
              </a:r>
            </a:p>
            <a:p>
              <a:r>
                <a:rPr lang="en-US" sz="1799" dirty="0">
                  <a:solidFill>
                    <a:schemeClr val="bg2"/>
                  </a:solidFill>
                  <a:latin typeface="+mj-lt"/>
                </a:rPr>
                <a:t>Identity</a:t>
              </a:r>
            </a:p>
          </p:txBody>
        </p:sp>
      </p:grpSp>
      <p:sp>
        <p:nvSpPr>
          <p:cNvPr id="21" name="TextBox 20"/>
          <p:cNvSpPr txBox="1"/>
          <p:nvPr/>
        </p:nvSpPr>
        <p:spPr>
          <a:xfrm>
            <a:off x="4228015" y="2223109"/>
            <a:ext cx="1925262" cy="1107688"/>
          </a:xfrm>
          <a:prstGeom prst="rect">
            <a:avLst/>
          </a:prstGeom>
          <a:noFill/>
        </p:spPr>
        <p:txBody>
          <a:bodyPr wrap="none" rtlCol="0">
            <a:spAutoFit/>
          </a:bodyPr>
          <a:lstStyle/>
          <a:p>
            <a:r>
              <a:rPr lang="en-US" sz="6598" dirty="0">
                <a:solidFill>
                  <a:srgbClr val="00B0F0"/>
                </a:solidFill>
                <a:latin typeface="+mj-lt"/>
              </a:rPr>
              <a:t>IaaS</a:t>
            </a:r>
          </a:p>
        </p:txBody>
      </p:sp>
      <p:sp>
        <p:nvSpPr>
          <p:cNvPr id="22" name="TextBox 21"/>
          <p:cNvSpPr txBox="1"/>
          <p:nvPr/>
        </p:nvSpPr>
        <p:spPr>
          <a:xfrm>
            <a:off x="4252112" y="3254545"/>
            <a:ext cx="1702581" cy="1200016"/>
          </a:xfrm>
          <a:prstGeom prst="rect">
            <a:avLst/>
          </a:prstGeom>
          <a:noFill/>
        </p:spPr>
        <p:txBody>
          <a:bodyPr wrap="square" rtlCol="0">
            <a:spAutoFit/>
          </a:bodyPr>
          <a:lstStyle/>
          <a:p>
            <a:r>
              <a:rPr lang="en-US" sz="1799" dirty="0">
                <a:solidFill>
                  <a:schemeClr val="bg2"/>
                </a:solidFill>
                <a:latin typeface="+mj-lt"/>
              </a:rPr>
              <a:t>Windows VMs</a:t>
            </a:r>
          </a:p>
          <a:p>
            <a:r>
              <a:rPr lang="en-US" sz="1799" dirty="0">
                <a:solidFill>
                  <a:schemeClr val="bg2"/>
                </a:solidFill>
                <a:latin typeface="+mj-lt"/>
              </a:rPr>
              <a:t>Linux VMs</a:t>
            </a:r>
          </a:p>
          <a:p>
            <a:r>
              <a:rPr lang="en-US" sz="1799" dirty="0">
                <a:solidFill>
                  <a:schemeClr val="bg2"/>
                </a:solidFill>
                <a:latin typeface="+mj-lt"/>
              </a:rPr>
              <a:t>Storage</a:t>
            </a:r>
          </a:p>
          <a:p>
            <a:r>
              <a:rPr lang="en-US" sz="1799" dirty="0">
                <a:solidFill>
                  <a:schemeClr val="bg2"/>
                </a:solidFill>
                <a:latin typeface="+mj-lt"/>
              </a:rPr>
              <a:t>Networking</a:t>
            </a:r>
          </a:p>
        </p:txBody>
      </p:sp>
      <p:cxnSp>
        <p:nvCxnSpPr>
          <p:cNvPr id="25" name="Straight Connector 24"/>
          <p:cNvCxnSpPr>
            <a:stCxn id="15" idx="0"/>
            <a:endCxn id="15" idx="2"/>
          </p:cNvCxnSpPr>
          <p:nvPr/>
        </p:nvCxnSpPr>
        <p:spPr>
          <a:xfrm>
            <a:off x="7728236" y="2010868"/>
            <a:ext cx="0" cy="2706571"/>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3109"/>
            <a:ext cx="2254542" cy="1107688"/>
          </a:xfrm>
          <a:prstGeom prst="rect">
            <a:avLst/>
          </a:prstGeom>
          <a:noFill/>
        </p:spPr>
        <p:txBody>
          <a:bodyPr wrap="none" rtlCol="0">
            <a:spAutoFit/>
          </a:bodyPr>
          <a:lstStyle/>
          <a:p>
            <a:r>
              <a:rPr lang="en-US" sz="6598" dirty="0">
                <a:solidFill>
                  <a:srgbClr val="00B0F0"/>
                </a:solidFill>
                <a:latin typeface="+mj-lt"/>
              </a:rPr>
              <a:t>PaaS</a:t>
            </a:r>
          </a:p>
        </p:txBody>
      </p:sp>
    </p:spTree>
    <p:extLst>
      <p:ext uri="{BB962C8B-B14F-4D97-AF65-F5344CB8AC3E}">
        <p14:creationId xmlns:p14="http://schemas.microsoft.com/office/powerpoint/2010/main" val="27080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3" presetClass="emph" presetSubtype="2" fill="hold" grpId="0" nodeType="withEffect">
                                  <p:stCondLst>
                                    <p:cond delay="0"/>
                                  </p:stCondLst>
                                  <p:childTnLst>
                                    <p:animClr clrSpc="rgb" dir="cw">
                                      <p:cBhvr override="childStyle">
                                        <p:cTn id="9" dur="1000" fill="hold"/>
                                        <p:tgtEl>
                                          <p:spTgt spid="20"/>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Websites</a:t>
            </a:r>
            <a:endParaRPr lang="en-US" dirty="0">
              <a:solidFill>
                <a:schemeClr val="bg1"/>
              </a:solidFill>
            </a:endParaRPr>
          </a:p>
        </p:txBody>
      </p:sp>
    </p:spTree>
    <p:extLst>
      <p:ext uri="{BB962C8B-B14F-4D97-AF65-F5344CB8AC3E}">
        <p14:creationId xmlns:p14="http://schemas.microsoft.com/office/powerpoint/2010/main" val="304607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502" y="893"/>
            <a:ext cx="5582498" cy="3613116"/>
          </a:xfrm>
          <a:prstGeom prst="rect">
            <a:avLst/>
          </a:prstGeom>
        </p:spPr>
      </p:pic>
      <p:pic>
        <p:nvPicPr>
          <p:cNvPr id="37" name="Picture 36"/>
          <p:cNvPicPr>
            <a:picLocks noChangeAspect="1"/>
          </p:cNvPicPr>
          <p:nvPr/>
        </p:nvPicPr>
        <p:blipFill>
          <a:blip r:embed="rId4"/>
          <a:stretch>
            <a:fillRect/>
          </a:stretch>
        </p:blipFill>
        <p:spPr>
          <a:xfrm>
            <a:off x="5276712" y="-372544"/>
            <a:ext cx="7264070" cy="4705073"/>
          </a:xfrm>
          <a:prstGeom prst="rect">
            <a:avLst/>
          </a:prstGeom>
        </p:spPr>
      </p:pic>
      <p:pic>
        <p:nvPicPr>
          <p:cNvPr id="38" name="Picture 37"/>
          <p:cNvPicPr>
            <a:picLocks noChangeAspect="1"/>
          </p:cNvPicPr>
          <p:nvPr/>
        </p:nvPicPr>
        <p:blipFill>
          <a:blip r:embed="rId5"/>
          <a:stretch>
            <a:fillRect/>
          </a:stretch>
        </p:blipFill>
        <p:spPr>
          <a:xfrm>
            <a:off x="8314314" y="268381"/>
            <a:ext cx="3327550" cy="2147421"/>
          </a:xfrm>
          <a:prstGeom prst="rect">
            <a:avLst/>
          </a:prstGeom>
        </p:spPr>
      </p:pic>
      <p:pic>
        <p:nvPicPr>
          <p:cNvPr id="18" name="Picture 17"/>
          <p:cNvPicPr>
            <a:picLocks noChangeAspect="1"/>
          </p:cNvPicPr>
          <p:nvPr/>
        </p:nvPicPr>
        <p:blipFill>
          <a:blip r:embed="rId6"/>
          <a:stretch>
            <a:fillRect/>
          </a:stretch>
        </p:blipFill>
        <p:spPr>
          <a:xfrm>
            <a:off x="3412002" y="1563222"/>
            <a:ext cx="6671087" cy="4309426"/>
          </a:xfrm>
          <a:prstGeom prst="rect">
            <a:avLst/>
          </a:prstGeom>
        </p:spPr>
      </p:pic>
      <p:grpSp>
        <p:nvGrpSpPr>
          <p:cNvPr id="41" name="Group 40"/>
          <p:cNvGrpSpPr/>
          <p:nvPr/>
        </p:nvGrpSpPr>
        <p:grpSpPr>
          <a:xfrm>
            <a:off x="439837" y="494547"/>
            <a:ext cx="5274937" cy="2177764"/>
            <a:chOff x="439837" y="493782"/>
            <a:chExt cx="5274937" cy="2178331"/>
          </a:xfrm>
        </p:grpSpPr>
        <p:sp>
          <p:nvSpPr>
            <p:cNvPr id="10" name="TextBox 9"/>
            <p:cNvSpPr txBox="1"/>
            <p:nvPr/>
          </p:nvSpPr>
          <p:spPr>
            <a:xfrm>
              <a:off x="439838" y="1287118"/>
              <a:ext cx="3600450" cy="1384995"/>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.NET</a:t>
              </a:r>
            </a:p>
            <a:p>
              <a:r>
                <a:rPr lang="en-US" sz="2799" dirty="0">
                  <a:solidFill>
                    <a:schemeClr val="bg1"/>
                  </a:solidFill>
                  <a:latin typeface="Segoe UI" panose="020B0502040204020203" pitchFamily="34" charset="0"/>
                  <a:cs typeface="Segoe UI" panose="020B0502040204020203" pitchFamily="34" charset="0"/>
                </a:rPr>
                <a:t>Python</a:t>
              </a:r>
            </a:p>
            <a:p>
              <a:endParaRPr lang="en-US" sz="2799" dirty="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439837" y="493782"/>
              <a:ext cx="5274937" cy="707916"/>
            </a:xfrm>
            <a:prstGeom prst="rect">
              <a:avLst/>
            </a:prstGeom>
            <a:noFill/>
          </p:spPr>
          <p:txBody>
            <a:bodyPr wrap="square" rtlCol="0">
              <a:spAutoFit/>
            </a:bodyPr>
            <a:lstStyle/>
            <a:p>
              <a:r>
                <a:rPr lang="en-US" sz="3999" dirty="0">
                  <a:solidFill>
                    <a:srgbClr val="92D050"/>
                  </a:solidFill>
                  <a:latin typeface="Segoe UI Light" panose="020B0502040204020203" pitchFamily="34" charset="0"/>
                  <a:cs typeface="Segoe UI Light" panose="020B0502040204020203" pitchFamily="34" charset="0"/>
                </a:rPr>
                <a:t>Develop </a:t>
              </a:r>
              <a:r>
                <a:rPr lang="en-US" sz="3999" dirty="0" smtClean="0">
                  <a:solidFill>
                    <a:srgbClr val="92D050"/>
                  </a:solidFill>
                  <a:latin typeface="Segoe UI Light" panose="020B0502040204020203" pitchFamily="34" charset="0"/>
                  <a:cs typeface="Segoe UI Light" panose="020B0502040204020203" pitchFamily="34" charset="0"/>
                </a:rPr>
                <a:t>apps with</a:t>
              </a:r>
              <a:endParaRPr lang="en-US" sz="3999" dirty="0">
                <a:solidFill>
                  <a:srgbClr val="92D0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791664" y="1287118"/>
              <a:ext cx="1389756" cy="1384995"/>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Node.js</a:t>
              </a:r>
            </a:p>
            <a:p>
              <a:r>
                <a:rPr lang="en-US" sz="2799" dirty="0">
                  <a:solidFill>
                    <a:schemeClr val="bg1"/>
                  </a:solidFill>
                  <a:latin typeface="Segoe UI" panose="020B0502040204020203" pitchFamily="34" charset="0"/>
                  <a:cs typeface="Segoe UI" panose="020B0502040204020203" pitchFamily="34" charset="0"/>
                </a:rPr>
                <a:t>Java</a:t>
              </a:r>
            </a:p>
            <a:p>
              <a:endParaRPr lang="en-US" sz="2799" dirty="0">
                <a:solidFill>
                  <a:schemeClr val="bg1"/>
                </a:solidFill>
                <a:latin typeface="Segoe UI" panose="020B0502040204020203" pitchFamily="34" charset="0"/>
                <a:cs typeface="Segoe UI" panose="020B0502040204020203" pitchFamily="34" charset="0"/>
              </a:endParaRPr>
            </a:p>
          </p:txBody>
        </p:sp>
        <p:sp>
          <p:nvSpPr>
            <p:cNvPr id="13" name="TextBox 12"/>
            <p:cNvSpPr txBox="1"/>
            <p:nvPr/>
          </p:nvSpPr>
          <p:spPr>
            <a:xfrm>
              <a:off x="3502022" y="1287118"/>
              <a:ext cx="956732" cy="954107"/>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PHP</a:t>
              </a:r>
            </a:p>
            <a:p>
              <a:endParaRPr lang="en-US" sz="2799" dirty="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5208428" y="714071"/>
            <a:ext cx="2712308" cy="4039073"/>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8" y="2524192"/>
            <a:ext cx="1468487" cy="948341"/>
          </a:xfrm>
          <a:prstGeom prst="rect">
            <a:avLst/>
          </a:prstGeom>
        </p:spPr>
      </p:pic>
      <p:pic>
        <p:nvPicPr>
          <p:cNvPr id="19" name="Picture 18"/>
          <p:cNvPicPr>
            <a:picLocks noChangeAspect="1"/>
          </p:cNvPicPr>
          <p:nvPr/>
        </p:nvPicPr>
        <p:blipFill>
          <a:blip r:embed="rId10"/>
          <a:stretch>
            <a:fillRect/>
          </a:stretch>
        </p:blipFill>
        <p:spPr>
          <a:xfrm>
            <a:off x="4607525" y="3601862"/>
            <a:ext cx="2340000" cy="1473366"/>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 name="Group 3"/>
          <p:cNvGrpSpPr/>
          <p:nvPr/>
        </p:nvGrpSpPr>
        <p:grpSpPr>
          <a:xfrm>
            <a:off x="1" y="3302250"/>
            <a:ext cx="4822369" cy="3564525"/>
            <a:chOff x="1" y="3302216"/>
            <a:chExt cx="4822369" cy="3565454"/>
          </a:xfrm>
        </p:grpSpPr>
        <p:pic>
          <p:nvPicPr>
            <p:cNvPr id="21" name="Picture 20"/>
            <p:cNvPicPr>
              <a:picLocks noChangeAspect="1"/>
            </p:cNvPicPr>
            <p:nvPr/>
          </p:nvPicPr>
          <p:blipFill>
            <a:blip r:embed="rId13"/>
            <a:stretch>
              <a:fillRect/>
            </a:stretch>
          </p:blipFill>
          <p:spPr>
            <a:xfrm>
              <a:off x="1" y="3743009"/>
              <a:ext cx="4822369" cy="3124661"/>
            </a:xfrm>
            <a:prstGeom prst="rect">
              <a:avLst/>
            </a:prstGeom>
          </p:spPr>
        </p:pic>
        <p:pic>
          <p:nvPicPr>
            <p:cNvPr id="23" name="Picture 22"/>
            <p:cNvPicPr>
              <a:picLocks noChangeAspect="1"/>
            </p:cNvPicPr>
            <p:nvPr/>
          </p:nvPicPr>
          <p:blipFill>
            <a:blip r:embed="rId14"/>
            <a:stretch>
              <a:fillRect/>
            </a:stretch>
          </p:blipFill>
          <p:spPr>
            <a:xfrm>
              <a:off x="215340" y="3302216"/>
              <a:ext cx="2092500" cy="2340000"/>
            </a:xfrm>
            <a:prstGeom prst="rect">
              <a:avLst/>
            </a:prstGeom>
          </p:spPr>
        </p:pic>
        <p:pic>
          <p:nvPicPr>
            <p:cNvPr id="24" name="Picture 23"/>
            <p:cNvPicPr>
              <a:picLocks noChangeAspect="1"/>
            </p:cNvPicPr>
            <p:nvPr/>
          </p:nvPicPr>
          <p:blipFill>
            <a:blip r:embed="rId11"/>
            <a:stretch>
              <a:fillRect/>
            </a:stretch>
          </p:blipFill>
          <p:spPr>
            <a:xfrm>
              <a:off x="1447611" y="5043761"/>
              <a:ext cx="1237500" cy="1462500"/>
            </a:xfrm>
            <a:prstGeom prst="rect">
              <a:avLst/>
            </a:prstGeom>
          </p:spPr>
        </p:pic>
        <p:pic>
          <p:nvPicPr>
            <p:cNvPr id="25" name="Picture 24"/>
            <p:cNvPicPr>
              <a:picLocks noChangeAspect="1"/>
            </p:cNvPicPr>
            <p:nvPr/>
          </p:nvPicPr>
          <p:blipFill>
            <a:blip r:embed="rId15"/>
            <a:stretch>
              <a:fillRect/>
            </a:stretch>
          </p:blipFill>
          <p:spPr>
            <a:xfrm>
              <a:off x="2788810" y="4960912"/>
              <a:ext cx="447874" cy="1224190"/>
            </a:xfrm>
            <a:prstGeom prst="rect">
              <a:avLst/>
            </a:prstGeom>
          </p:spPr>
        </p:pic>
        <p:pic>
          <p:nvPicPr>
            <p:cNvPr id="40" name="Picture 39"/>
            <p:cNvPicPr>
              <a:picLocks noChangeAspect="1"/>
            </p:cNvPicPr>
            <p:nvPr/>
          </p:nvPicPr>
          <p:blipFill>
            <a:blip r:embed="rId16"/>
            <a:stretch>
              <a:fillRect/>
            </a:stretch>
          </p:blipFill>
          <p:spPr>
            <a:xfrm>
              <a:off x="257977" y="5707769"/>
              <a:ext cx="1481228" cy="956627"/>
            </a:xfrm>
            <a:prstGeom prst="rect">
              <a:avLst/>
            </a:prstGeom>
          </p:spPr>
        </p:pic>
      </p:grpSp>
      <p:grpSp>
        <p:nvGrpSpPr>
          <p:cNvPr id="2" name="Group 1"/>
          <p:cNvGrpSpPr/>
          <p:nvPr/>
        </p:nvGrpSpPr>
        <p:grpSpPr>
          <a:xfrm>
            <a:off x="1764141" y="1287677"/>
            <a:ext cx="1686910" cy="965891"/>
            <a:chOff x="1447611" y="1287118"/>
            <a:chExt cx="1686910" cy="966143"/>
          </a:xfrm>
        </p:grpSpPr>
        <p:cxnSp>
          <p:nvCxnSpPr>
            <p:cNvPr id="6" name="Straight Connector 5"/>
            <p:cNvCxnSpPr/>
            <p:nvPr/>
          </p:nvCxnSpPr>
          <p:spPr>
            <a:xfrm>
              <a:off x="144761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34521" y="1287118"/>
              <a:ext cx="0" cy="9661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787568" y="-78879"/>
            <a:ext cx="934789" cy="1104463"/>
            <a:chOff x="9787568" y="-79793"/>
            <a:chExt cx="934789" cy="1104751"/>
          </a:xfrm>
        </p:grpSpPr>
        <p:pic>
          <p:nvPicPr>
            <p:cNvPr id="45" name="Picture 44"/>
            <p:cNvPicPr>
              <a:picLocks noChangeAspect="1"/>
            </p:cNvPicPr>
            <p:nvPr/>
          </p:nvPicPr>
          <p:blipFill>
            <a:blip r:embed="rId11"/>
            <a:stretch>
              <a:fillRect/>
            </a:stretch>
          </p:blipFill>
          <p:spPr>
            <a:xfrm>
              <a:off x="9787568" y="-79793"/>
              <a:ext cx="934789" cy="1104751"/>
            </a:xfrm>
            <a:prstGeom prst="rect">
              <a:avLst/>
            </a:prstGeom>
          </p:spPr>
        </p:pic>
        <p:pic>
          <p:nvPicPr>
            <p:cNvPr id="34" name="Picture 33"/>
            <p:cNvPicPr>
              <a:picLocks noChangeAspect="1"/>
            </p:cNvPicPr>
            <p:nvPr/>
          </p:nvPicPr>
          <p:blipFill>
            <a:blip r:embed="rId17"/>
            <a:stretch>
              <a:fillRect/>
            </a:stretch>
          </p:blipFill>
          <p:spPr>
            <a:xfrm>
              <a:off x="10328954" y="214760"/>
              <a:ext cx="147937" cy="295874"/>
            </a:xfrm>
            <a:prstGeom prst="rect">
              <a:avLst/>
            </a:prstGeom>
          </p:spPr>
        </p:pic>
      </p:grpSp>
    </p:spTree>
    <p:extLst>
      <p:ext uri="{BB962C8B-B14F-4D97-AF65-F5344CB8AC3E}">
        <p14:creationId xmlns:p14="http://schemas.microsoft.com/office/powerpoint/2010/main" val="163400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250"/>
                                        <p:tgtEl>
                                          <p:spTgt spid="3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25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75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25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50"/>
                            </p:stCondLst>
                            <p:childTnLst>
                              <p:par>
                                <p:cTn id="36" presetID="47" presetClass="entr" presetSubtype="0"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10"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537"/>
            <a:ext cx="2172796" cy="1399711"/>
          </a:xfrm>
          <a:prstGeom prst="rect">
            <a:avLst/>
          </a:prstGeom>
        </p:spPr>
      </p:pic>
      <p:pic>
        <p:nvPicPr>
          <p:cNvPr id="30" name="Picture 29"/>
          <p:cNvPicPr>
            <a:picLocks noChangeAspect="1"/>
          </p:cNvPicPr>
          <p:nvPr/>
        </p:nvPicPr>
        <p:blipFill>
          <a:blip r:embed="rId4"/>
          <a:stretch>
            <a:fillRect/>
          </a:stretch>
        </p:blipFill>
        <p:spPr>
          <a:xfrm>
            <a:off x="6609502" y="893"/>
            <a:ext cx="5582498" cy="3613116"/>
          </a:xfrm>
          <a:prstGeom prst="rect">
            <a:avLst/>
          </a:prstGeom>
        </p:spPr>
      </p:pic>
      <p:pic>
        <p:nvPicPr>
          <p:cNvPr id="38" name="Picture 37"/>
          <p:cNvPicPr>
            <a:picLocks noChangeAspect="1"/>
          </p:cNvPicPr>
          <p:nvPr/>
        </p:nvPicPr>
        <p:blipFill>
          <a:blip r:embed="rId5"/>
          <a:stretch>
            <a:fillRect/>
          </a:stretch>
        </p:blipFill>
        <p:spPr>
          <a:xfrm>
            <a:off x="8314314" y="268381"/>
            <a:ext cx="3327550" cy="2147421"/>
          </a:xfrm>
          <a:prstGeom prst="rect">
            <a:avLst/>
          </a:prstGeom>
        </p:spPr>
      </p:pic>
      <p:pic>
        <p:nvPicPr>
          <p:cNvPr id="18" name="Picture 17"/>
          <p:cNvPicPr>
            <a:picLocks noChangeAspect="1"/>
          </p:cNvPicPr>
          <p:nvPr/>
        </p:nvPicPr>
        <p:blipFill>
          <a:blip r:embed="rId6"/>
          <a:stretch>
            <a:fillRect/>
          </a:stretch>
        </p:blipFill>
        <p:spPr>
          <a:xfrm>
            <a:off x="3412002" y="1563222"/>
            <a:ext cx="6671087" cy="4309426"/>
          </a:xfrm>
          <a:prstGeom prst="rect">
            <a:avLst/>
          </a:prstGeom>
        </p:spPr>
      </p:pic>
      <p:pic>
        <p:nvPicPr>
          <p:cNvPr id="37" name="Picture 36"/>
          <p:cNvPicPr>
            <a:picLocks noChangeAspect="1"/>
          </p:cNvPicPr>
          <p:nvPr/>
        </p:nvPicPr>
        <p:blipFill>
          <a:blip r:embed="rId7"/>
          <a:stretch>
            <a:fillRect/>
          </a:stretch>
        </p:blipFill>
        <p:spPr>
          <a:xfrm>
            <a:off x="5276712" y="-372544"/>
            <a:ext cx="7264070" cy="4705073"/>
          </a:xfrm>
          <a:prstGeom prst="rect">
            <a:avLst/>
          </a:prstGeom>
        </p:spPr>
      </p:pic>
      <p:grpSp>
        <p:nvGrpSpPr>
          <p:cNvPr id="39" name="Group 38"/>
          <p:cNvGrpSpPr/>
          <p:nvPr/>
        </p:nvGrpSpPr>
        <p:grpSpPr>
          <a:xfrm>
            <a:off x="5208428" y="714071"/>
            <a:ext cx="2712308" cy="4039073"/>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8" y="2524192"/>
            <a:ext cx="1468487" cy="948341"/>
          </a:xfrm>
          <a:prstGeom prst="rect">
            <a:avLst/>
          </a:prstGeom>
        </p:spPr>
      </p:pic>
      <p:pic>
        <p:nvPicPr>
          <p:cNvPr id="21" name="Picture 20"/>
          <p:cNvPicPr>
            <a:picLocks noChangeAspect="1"/>
          </p:cNvPicPr>
          <p:nvPr/>
        </p:nvPicPr>
        <p:blipFill>
          <a:blip r:embed="rId11"/>
          <a:stretch>
            <a:fillRect/>
          </a:stretch>
        </p:blipFill>
        <p:spPr>
          <a:xfrm>
            <a:off x="1" y="3742929"/>
            <a:ext cx="4822369" cy="3123847"/>
          </a:xfrm>
          <a:prstGeom prst="rect">
            <a:avLst/>
          </a:prstGeom>
        </p:spPr>
      </p:pic>
      <p:pic>
        <p:nvPicPr>
          <p:cNvPr id="22" name="Picture 21"/>
          <p:cNvPicPr>
            <a:picLocks noChangeAspect="1"/>
          </p:cNvPicPr>
          <p:nvPr/>
        </p:nvPicPr>
        <p:blipFill>
          <a:blip r:embed="rId12"/>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1658433"/>
            <a:ext cx="3600450" cy="707702"/>
          </a:xfrm>
          <a:prstGeom prst="rect">
            <a:avLst/>
          </a:prstGeom>
          <a:noFill/>
        </p:spPr>
        <p:txBody>
          <a:bodyPr wrap="square" rtlCol="0">
            <a:spAutoFit/>
          </a:bodyPr>
          <a:lstStyle/>
          <a:p>
            <a:r>
              <a:rPr lang="en-US" sz="3999" dirty="0" err="1">
                <a:solidFill>
                  <a:schemeClr val="bg1"/>
                </a:solidFill>
                <a:latin typeface="Segoe UI Light" panose="020B0502040204020203" pitchFamily="34" charset="0"/>
                <a:cs typeface="Segoe UI Light" panose="020B0502040204020203" pitchFamily="34" charset="0"/>
              </a:rPr>
              <a:t>AutoScale</a:t>
            </a:r>
            <a:endParaRPr lang="en-US" sz="3999"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5"/>
          <a:stretch>
            <a:fillRect/>
          </a:stretch>
        </p:blipFill>
        <p:spPr>
          <a:xfrm>
            <a:off x="215340" y="3302250"/>
            <a:ext cx="2092500" cy="2339391"/>
          </a:xfrm>
          <a:prstGeom prst="rect">
            <a:avLst/>
          </a:prstGeom>
        </p:spPr>
      </p:pic>
      <p:pic>
        <p:nvPicPr>
          <p:cNvPr id="28" name="Picture 27"/>
          <p:cNvPicPr>
            <a:picLocks noChangeAspect="1"/>
          </p:cNvPicPr>
          <p:nvPr/>
        </p:nvPicPr>
        <p:blipFill>
          <a:blip r:embed="rId13"/>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6"/>
          <a:stretch>
            <a:fillRect/>
          </a:stretch>
        </p:blipFill>
        <p:spPr>
          <a:xfrm>
            <a:off x="2788810" y="4960514"/>
            <a:ext cx="447874" cy="1223871"/>
          </a:xfrm>
          <a:prstGeom prst="rect">
            <a:avLst/>
          </a:prstGeom>
        </p:spPr>
      </p:pic>
      <p:pic>
        <p:nvPicPr>
          <p:cNvPr id="41" name="Picture 40"/>
          <p:cNvPicPr>
            <a:picLocks noChangeAspect="1"/>
          </p:cNvPicPr>
          <p:nvPr/>
        </p:nvPicPr>
        <p:blipFill>
          <a:blip r:embed="rId17"/>
          <a:stretch>
            <a:fillRect/>
          </a:stretch>
        </p:blipFill>
        <p:spPr>
          <a:xfrm>
            <a:off x="4607525" y="3601862"/>
            <a:ext cx="2340000" cy="1473366"/>
          </a:xfrm>
          <a:prstGeom prst="rect">
            <a:avLst/>
          </a:prstGeom>
        </p:spPr>
      </p:pic>
      <p:grpSp>
        <p:nvGrpSpPr>
          <p:cNvPr id="24" name="Group 23"/>
          <p:cNvGrpSpPr/>
          <p:nvPr/>
        </p:nvGrpSpPr>
        <p:grpSpPr>
          <a:xfrm>
            <a:off x="9787568" y="-78879"/>
            <a:ext cx="934789" cy="1104463"/>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5960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574"/>
            <a:ext cx="2172796" cy="1399711"/>
          </a:xfrm>
          <a:prstGeom prst="rect">
            <a:avLst/>
          </a:prstGeom>
        </p:spPr>
      </p:pic>
      <p:pic>
        <p:nvPicPr>
          <p:cNvPr id="26" name="Picture 25"/>
          <p:cNvPicPr>
            <a:picLocks noChangeAspect="1"/>
          </p:cNvPicPr>
          <p:nvPr/>
        </p:nvPicPr>
        <p:blipFill>
          <a:blip r:embed="rId3"/>
          <a:stretch>
            <a:fillRect/>
          </a:stretch>
        </p:blipFill>
        <p:spPr>
          <a:xfrm>
            <a:off x="2845363" y="4756537"/>
            <a:ext cx="2172796" cy="1399711"/>
          </a:xfrm>
          <a:prstGeom prst="rect">
            <a:avLst/>
          </a:prstGeom>
        </p:spPr>
      </p:pic>
      <p:pic>
        <p:nvPicPr>
          <p:cNvPr id="30" name="Picture 29"/>
          <p:cNvPicPr>
            <a:picLocks noChangeAspect="1"/>
          </p:cNvPicPr>
          <p:nvPr/>
        </p:nvPicPr>
        <p:blipFill>
          <a:blip r:embed="rId4"/>
          <a:stretch>
            <a:fillRect/>
          </a:stretch>
        </p:blipFill>
        <p:spPr>
          <a:xfrm>
            <a:off x="6609502" y="893"/>
            <a:ext cx="5582498" cy="3613116"/>
          </a:xfrm>
          <a:prstGeom prst="rect">
            <a:avLst/>
          </a:prstGeom>
        </p:spPr>
      </p:pic>
      <p:pic>
        <p:nvPicPr>
          <p:cNvPr id="38" name="Picture 37"/>
          <p:cNvPicPr>
            <a:picLocks noChangeAspect="1"/>
          </p:cNvPicPr>
          <p:nvPr/>
        </p:nvPicPr>
        <p:blipFill>
          <a:blip r:embed="rId5"/>
          <a:stretch>
            <a:fillRect/>
          </a:stretch>
        </p:blipFill>
        <p:spPr>
          <a:xfrm>
            <a:off x="8314314" y="268381"/>
            <a:ext cx="3327550" cy="2147421"/>
          </a:xfrm>
          <a:prstGeom prst="rect">
            <a:avLst/>
          </a:prstGeom>
        </p:spPr>
      </p:pic>
      <p:pic>
        <p:nvPicPr>
          <p:cNvPr id="18" name="Picture 17"/>
          <p:cNvPicPr>
            <a:picLocks noChangeAspect="1"/>
          </p:cNvPicPr>
          <p:nvPr/>
        </p:nvPicPr>
        <p:blipFill>
          <a:blip r:embed="rId6"/>
          <a:stretch>
            <a:fillRect/>
          </a:stretch>
        </p:blipFill>
        <p:spPr>
          <a:xfrm>
            <a:off x="3412002" y="1563222"/>
            <a:ext cx="6671087" cy="4309426"/>
          </a:xfrm>
          <a:prstGeom prst="rect">
            <a:avLst/>
          </a:prstGeom>
        </p:spPr>
      </p:pic>
      <p:pic>
        <p:nvPicPr>
          <p:cNvPr id="37" name="Picture 36"/>
          <p:cNvPicPr>
            <a:picLocks noChangeAspect="1"/>
          </p:cNvPicPr>
          <p:nvPr/>
        </p:nvPicPr>
        <p:blipFill>
          <a:blip r:embed="rId7"/>
          <a:stretch>
            <a:fillRect/>
          </a:stretch>
        </p:blipFill>
        <p:spPr>
          <a:xfrm>
            <a:off x="5276712" y="-372544"/>
            <a:ext cx="7264070" cy="4705073"/>
          </a:xfrm>
          <a:prstGeom prst="rect">
            <a:avLst/>
          </a:prstGeom>
        </p:spPr>
      </p:pic>
      <p:pic>
        <p:nvPicPr>
          <p:cNvPr id="16" name="Picture 15"/>
          <p:cNvPicPr>
            <a:picLocks noChangeAspect="1"/>
          </p:cNvPicPr>
          <p:nvPr/>
        </p:nvPicPr>
        <p:blipFill>
          <a:blip r:embed="rId8"/>
          <a:stretch>
            <a:fillRect/>
          </a:stretch>
        </p:blipFill>
        <p:spPr>
          <a:xfrm>
            <a:off x="10156138" y="2524192"/>
            <a:ext cx="1468487" cy="948341"/>
          </a:xfrm>
          <a:prstGeom prst="rect">
            <a:avLst/>
          </a:prstGeom>
        </p:spPr>
      </p:pic>
      <p:pic>
        <p:nvPicPr>
          <p:cNvPr id="21" name="Picture 20"/>
          <p:cNvPicPr>
            <a:picLocks noChangeAspect="1"/>
          </p:cNvPicPr>
          <p:nvPr/>
        </p:nvPicPr>
        <p:blipFill>
          <a:blip r:embed="rId9"/>
          <a:stretch>
            <a:fillRect/>
          </a:stretch>
        </p:blipFill>
        <p:spPr>
          <a:xfrm>
            <a:off x="1" y="3742929"/>
            <a:ext cx="4822369" cy="3123847"/>
          </a:xfrm>
          <a:prstGeom prst="rect">
            <a:avLst/>
          </a:prstGeom>
        </p:spPr>
      </p:pic>
      <p:pic>
        <p:nvPicPr>
          <p:cNvPr id="22" name="Picture 21"/>
          <p:cNvPicPr>
            <a:picLocks noChangeAspect="1"/>
          </p:cNvPicPr>
          <p:nvPr/>
        </p:nvPicPr>
        <p:blipFill>
          <a:blip r:embed="rId10"/>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50"/>
            <a:ext cx="2092500" cy="2339391"/>
          </a:xfrm>
          <a:prstGeom prst="rect">
            <a:avLst/>
          </a:prstGeom>
        </p:spPr>
      </p:pic>
      <p:pic>
        <p:nvPicPr>
          <p:cNvPr id="28" name="Picture 27"/>
          <p:cNvPicPr>
            <a:picLocks noChangeAspect="1"/>
          </p:cNvPicPr>
          <p:nvPr/>
        </p:nvPicPr>
        <p:blipFill>
          <a:blip r:embed="rId11"/>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4"/>
          <a:stretch>
            <a:fillRect/>
          </a:stretch>
        </p:blipFill>
        <p:spPr>
          <a:xfrm>
            <a:off x="2788810" y="4960514"/>
            <a:ext cx="447874" cy="1223871"/>
          </a:xfrm>
          <a:prstGeom prst="rect">
            <a:avLst/>
          </a:prstGeom>
        </p:spPr>
      </p:pic>
      <p:grpSp>
        <p:nvGrpSpPr>
          <p:cNvPr id="41" name="Group 40"/>
          <p:cNvGrpSpPr/>
          <p:nvPr/>
        </p:nvGrpSpPr>
        <p:grpSpPr>
          <a:xfrm>
            <a:off x="2606741" y="-983659"/>
            <a:ext cx="2712308" cy="4039073"/>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4071"/>
            <a:ext cx="2712308" cy="4039073"/>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grpSp>
        <p:nvGrpSpPr>
          <p:cNvPr id="50" name="Group 49"/>
          <p:cNvGrpSpPr/>
          <p:nvPr/>
        </p:nvGrpSpPr>
        <p:grpSpPr>
          <a:xfrm>
            <a:off x="7777456" y="2422684"/>
            <a:ext cx="2712308" cy="4039073"/>
            <a:chOff x="768089" y="-1605208"/>
            <a:chExt cx="3768750" cy="5613751"/>
          </a:xfrm>
        </p:grpSpPr>
        <p:pic>
          <p:nvPicPr>
            <p:cNvPr id="51" name="Picture 50"/>
            <p:cNvPicPr>
              <a:picLocks noChangeAspect="1"/>
            </p:cNvPicPr>
            <p:nvPr/>
          </p:nvPicPr>
          <p:blipFill>
            <a:blip r:embed="rId15"/>
            <a:stretch>
              <a:fillRect/>
            </a:stretch>
          </p:blipFill>
          <p:spPr>
            <a:xfrm>
              <a:off x="768089" y="-1605208"/>
              <a:ext cx="3768750" cy="5613751"/>
            </a:xfrm>
            <a:prstGeom prst="rect">
              <a:avLst/>
            </a:prstGeom>
          </p:spPr>
        </p:pic>
        <p:pic>
          <p:nvPicPr>
            <p:cNvPr id="52" name="Picture 51"/>
            <p:cNvPicPr>
              <a:picLocks noChangeAspect="1"/>
            </p:cNvPicPr>
            <p:nvPr/>
          </p:nvPicPr>
          <p:blipFill>
            <a:blip r:embed="rId16"/>
            <a:stretch>
              <a:fillRect/>
            </a:stretch>
          </p:blipFill>
          <p:spPr>
            <a:xfrm>
              <a:off x="1755198" y="534480"/>
              <a:ext cx="1361250" cy="1800000"/>
            </a:xfrm>
            <a:prstGeom prst="rect">
              <a:avLst/>
            </a:prstGeom>
          </p:spPr>
        </p:pic>
      </p:grpSp>
      <p:pic>
        <p:nvPicPr>
          <p:cNvPr id="54" name="Picture 53"/>
          <p:cNvPicPr>
            <a:picLocks noChangeAspect="1"/>
          </p:cNvPicPr>
          <p:nvPr/>
        </p:nvPicPr>
        <p:blipFill>
          <a:blip r:embed="rId17"/>
          <a:stretch>
            <a:fillRect/>
          </a:stretch>
        </p:blipFill>
        <p:spPr>
          <a:xfrm>
            <a:off x="4607525" y="3601862"/>
            <a:ext cx="2340000" cy="1473366"/>
          </a:xfrm>
          <a:prstGeom prst="rect">
            <a:avLst/>
          </a:prstGeom>
        </p:spPr>
      </p:pic>
      <p:sp>
        <p:nvSpPr>
          <p:cNvPr id="39" name="TextBox 38"/>
          <p:cNvSpPr txBox="1"/>
          <p:nvPr/>
        </p:nvSpPr>
        <p:spPr>
          <a:xfrm>
            <a:off x="581024" y="1658433"/>
            <a:ext cx="3600450" cy="707702"/>
          </a:xfrm>
          <a:prstGeom prst="rect">
            <a:avLst/>
          </a:prstGeom>
          <a:noFill/>
        </p:spPr>
        <p:txBody>
          <a:bodyPr wrap="square" rtlCol="0">
            <a:spAutoFit/>
          </a:bodyPr>
          <a:lstStyle/>
          <a:p>
            <a:r>
              <a:rPr lang="en-US" sz="3999" dirty="0" err="1">
                <a:solidFill>
                  <a:schemeClr val="bg1"/>
                </a:solidFill>
                <a:latin typeface="Segoe UI Light" panose="020B0502040204020203" pitchFamily="34" charset="0"/>
                <a:cs typeface="Segoe UI Light" panose="020B0502040204020203" pitchFamily="34" charset="0"/>
              </a:rPr>
              <a:t>AutoScale</a:t>
            </a:r>
            <a:endParaRPr lang="en-US" sz="3999" dirty="0">
              <a:solidFill>
                <a:schemeClr val="bg1"/>
              </a:solidFill>
              <a:latin typeface="Segoe UI Light" panose="020B0502040204020203" pitchFamily="34" charset="0"/>
              <a:cs typeface="Segoe UI Light" panose="020B0502040204020203" pitchFamily="34" charset="0"/>
            </a:endParaRPr>
          </a:p>
        </p:txBody>
      </p:sp>
      <p:grpSp>
        <p:nvGrpSpPr>
          <p:cNvPr id="31" name="Group 30"/>
          <p:cNvGrpSpPr/>
          <p:nvPr/>
        </p:nvGrpSpPr>
        <p:grpSpPr>
          <a:xfrm>
            <a:off x="9787568" y="-78879"/>
            <a:ext cx="934789" cy="1104463"/>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7863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537"/>
            <a:ext cx="2172796" cy="1399711"/>
          </a:xfrm>
          <a:prstGeom prst="rect">
            <a:avLst/>
          </a:prstGeom>
        </p:spPr>
      </p:pic>
      <p:pic>
        <p:nvPicPr>
          <p:cNvPr id="30" name="Picture 29"/>
          <p:cNvPicPr>
            <a:picLocks noChangeAspect="1"/>
          </p:cNvPicPr>
          <p:nvPr/>
        </p:nvPicPr>
        <p:blipFill>
          <a:blip r:embed="rId4"/>
          <a:stretch>
            <a:fillRect/>
          </a:stretch>
        </p:blipFill>
        <p:spPr>
          <a:xfrm>
            <a:off x="6609502" y="893"/>
            <a:ext cx="5582498" cy="3613116"/>
          </a:xfrm>
          <a:prstGeom prst="rect">
            <a:avLst/>
          </a:prstGeom>
        </p:spPr>
      </p:pic>
      <p:pic>
        <p:nvPicPr>
          <p:cNvPr id="38" name="Picture 37"/>
          <p:cNvPicPr>
            <a:picLocks noChangeAspect="1"/>
          </p:cNvPicPr>
          <p:nvPr/>
        </p:nvPicPr>
        <p:blipFill>
          <a:blip r:embed="rId5"/>
          <a:stretch>
            <a:fillRect/>
          </a:stretch>
        </p:blipFill>
        <p:spPr>
          <a:xfrm>
            <a:off x="8314314" y="268381"/>
            <a:ext cx="3327550" cy="2147421"/>
          </a:xfrm>
          <a:prstGeom prst="rect">
            <a:avLst/>
          </a:prstGeom>
        </p:spPr>
      </p:pic>
      <p:pic>
        <p:nvPicPr>
          <p:cNvPr id="18" name="Picture 17"/>
          <p:cNvPicPr>
            <a:picLocks noChangeAspect="1"/>
          </p:cNvPicPr>
          <p:nvPr/>
        </p:nvPicPr>
        <p:blipFill>
          <a:blip r:embed="rId6"/>
          <a:stretch>
            <a:fillRect/>
          </a:stretch>
        </p:blipFill>
        <p:spPr>
          <a:xfrm>
            <a:off x="3412002" y="1563222"/>
            <a:ext cx="6671087" cy="4309426"/>
          </a:xfrm>
          <a:prstGeom prst="rect">
            <a:avLst/>
          </a:prstGeom>
        </p:spPr>
      </p:pic>
      <p:pic>
        <p:nvPicPr>
          <p:cNvPr id="37" name="Picture 36"/>
          <p:cNvPicPr>
            <a:picLocks noChangeAspect="1"/>
          </p:cNvPicPr>
          <p:nvPr/>
        </p:nvPicPr>
        <p:blipFill>
          <a:blip r:embed="rId7"/>
          <a:stretch>
            <a:fillRect/>
          </a:stretch>
        </p:blipFill>
        <p:spPr>
          <a:xfrm>
            <a:off x="5276712" y="-372544"/>
            <a:ext cx="7264070" cy="4705073"/>
          </a:xfrm>
          <a:prstGeom prst="rect">
            <a:avLst/>
          </a:prstGeom>
        </p:spPr>
      </p:pic>
      <p:pic>
        <p:nvPicPr>
          <p:cNvPr id="16" name="Picture 15"/>
          <p:cNvPicPr>
            <a:picLocks noChangeAspect="1"/>
          </p:cNvPicPr>
          <p:nvPr/>
        </p:nvPicPr>
        <p:blipFill>
          <a:blip r:embed="rId8"/>
          <a:stretch>
            <a:fillRect/>
          </a:stretch>
        </p:blipFill>
        <p:spPr>
          <a:xfrm>
            <a:off x="10156138" y="2524192"/>
            <a:ext cx="1468487" cy="948341"/>
          </a:xfrm>
          <a:prstGeom prst="rect">
            <a:avLst/>
          </a:prstGeom>
        </p:spPr>
      </p:pic>
      <p:pic>
        <p:nvPicPr>
          <p:cNvPr id="21" name="Picture 20"/>
          <p:cNvPicPr>
            <a:picLocks noChangeAspect="1"/>
          </p:cNvPicPr>
          <p:nvPr/>
        </p:nvPicPr>
        <p:blipFill>
          <a:blip r:embed="rId9"/>
          <a:stretch>
            <a:fillRect/>
          </a:stretch>
        </p:blipFill>
        <p:spPr>
          <a:xfrm>
            <a:off x="1" y="3742929"/>
            <a:ext cx="4822369" cy="3123847"/>
          </a:xfrm>
          <a:prstGeom prst="rect">
            <a:avLst/>
          </a:prstGeom>
        </p:spPr>
      </p:pic>
      <p:pic>
        <p:nvPicPr>
          <p:cNvPr id="22" name="Picture 21"/>
          <p:cNvPicPr>
            <a:picLocks noChangeAspect="1"/>
          </p:cNvPicPr>
          <p:nvPr/>
        </p:nvPicPr>
        <p:blipFill>
          <a:blip r:embed="rId10"/>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457974"/>
            <a:ext cx="3600450" cy="707702"/>
          </a:xfrm>
          <a:prstGeom prst="rect">
            <a:avLst/>
          </a:prstGeom>
          <a:noFill/>
        </p:spPr>
        <p:txBody>
          <a:bodyPr wrap="square" rtlCol="0">
            <a:spAutoFit/>
          </a:bodyPr>
          <a:lstStyle/>
          <a:p>
            <a:r>
              <a:rPr lang="en-US" sz="3999" dirty="0">
                <a:solidFill>
                  <a:schemeClr val="bg1"/>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670"/>
            <a:ext cx="1507500" cy="978495"/>
          </a:xfrm>
          <a:prstGeom prst="rect">
            <a:avLst/>
          </a:prstGeom>
        </p:spPr>
      </p:pic>
      <p:pic>
        <p:nvPicPr>
          <p:cNvPr id="27" name="Picture 26"/>
          <p:cNvPicPr>
            <a:picLocks noChangeAspect="1"/>
          </p:cNvPicPr>
          <p:nvPr/>
        </p:nvPicPr>
        <p:blipFill>
          <a:blip r:embed="rId14"/>
          <a:stretch>
            <a:fillRect/>
          </a:stretch>
        </p:blipFill>
        <p:spPr>
          <a:xfrm>
            <a:off x="215340" y="3302250"/>
            <a:ext cx="2092500" cy="2339391"/>
          </a:xfrm>
          <a:prstGeom prst="rect">
            <a:avLst/>
          </a:prstGeom>
        </p:spPr>
      </p:pic>
      <p:pic>
        <p:nvPicPr>
          <p:cNvPr id="28" name="Picture 27"/>
          <p:cNvPicPr>
            <a:picLocks noChangeAspect="1"/>
          </p:cNvPicPr>
          <p:nvPr/>
        </p:nvPicPr>
        <p:blipFill>
          <a:blip r:embed="rId11"/>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5"/>
          <a:stretch>
            <a:fillRect/>
          </a:stretch>
        </p:blipFill>
        <p:spPr>
          <a:xfrm>
            <a:off x="2788810" y="4960514"/>
            <a:ext cx="447874" cy="1223871"/>
          </a:xfrm>
          <a:prstGeom prst="rect">
            <a:avLst/>
          </a:prstGeom>
        </p:spPr>
      </p:pic>
      <p:grpSp>
        <p:nvGrpSpPr>
          <p:cNvPr id="44" name="Group 43"/>
          <p:cNvGrpSpPr/>
          <p:nvPr/>
        </p:nvGrpSpPr>
        <p:grpSpPr>
          <a:xfrm>
            <a:off x="5093246" y="607152"/>
            <a:ext cx="2775838" cy="4133678"/>
            <a:chOff x="3719625" y="-351356"/>
            <a:chExt cx="2775838" cy="4134755"/>
          </a:xfrm>
        </p:grpSpPr>
        <p:pic>
          <p:nvPicPr>
            <p:cNvPr id="45" name="Picture 44"/>
            <p:cNvPicPr>
              <a:picLocks noChangeAspect="1"/>
            </p:cNvPicPr>
            <p:nvPr/>
          </p:nvPicPr>
          <p:blipFill>
            <a:blip r:embed="rId16"/>
            <a:stretch>
              <a:fillRect/>
            </a:stretch>
          </p:blipFill>
          <p:spPr>
            <a:xfrm>
              <a:off x="3719625" y="-351356"/>
              <a:ext cx="2775838" cy="4134755"/>
            </a:xfrm>
            <a:prstGeom prst="rect">
              <a:avLst/>
            </a:prstGeom>
          </p:spPr>
        </p:pic>
        <p:pic>
          <p:nvPicPr>
            <p:cNvPr id="46" name="Picture 45"/>
            <p:cNvPicPr>
              <a:picLocks noChangeAspect="1"/>
            </p:cNvPicPr>
            <p:nvPr/>
          </p:nvPicPr>
          <p:blipFill>
            <a:blip r:embed="rId17"/>
            <a:stretch>
              <a:fillRect/>
            </a:stretch>
          </p:blipFill>
          <p:spPr>
            <a:xfrm>
              <a:off x="4484016" y="1290841"/>
              <a:ext cx="979669" cy="1295431"/>
            </a:xfrm>
            <a:prstGeom prst="rect">
              <a:avLst/>
            </a:prstGeom>
          </p:spPr>
        </p:pic>
      </p:grpSp>
      <p:pic>
        <p:nvPicPr>
          <p:cNvPr id="47" name="Picture 46"/>
          <p:cNvPicPr>
            <a:picLocks noChangeAspect="1"/>
          </p:cNvPicPr>
          <p:nvPr/>
        </p:nvPicPr>
        <p:blipFill>
          <a:blip r:embed="rId18"/>
          <a:stretch>
            <a:fillRect/>
          </a:stretch>
        </p:blipFill>
        <p:spPr>
          <a:xfrm>
            <a:off x="4607525" y="3601862"/>
            <a:ext cx="2340000" cy="1473366"/>
          </a:xfrm>
          <a:prstGeom prst="rect">
            <a:avLst/>
          </a:prstGeom>
        </p:spPr>
      </p:pic>
      <p:grpSp>
        <p:nvGrpSpPr>
          <p:cNvPr id="25" name="Group 24"/>
          <p:cNvGrpSpPr/>
          <p:nvPr/>
        </p:nvGrpSpPr>
        <p:grpSpPr>
          <a:xfrm>
            <a:off x="9787568" y="-78879"/>
            <a:ext cx="934789" cy="1104463"/>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9"/>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79068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09811" y="672790"/>
            <a:ext cx="9420190" cy="6088713"/>
          </a:xfrm>
          <a:prstGeom prst="rect">
            <a:avLst/>
          </a:prstGeom>
        </p:spPr>
      </p:pic>
      <p:pic>
        <p:nvPicPr>
          <p:cNvPr id="18" name="Picture 17"/>
          <p:cNvPicPr>
            <a:picLocks noChangeAspect="1"/>
          </p:cNvPicPr>
          <p:nvPr/>
        </p:nvPicPr>
        <p:blipFill>
          <a:blip r:embed="rId4"/>
          <a:stretch>
            <a:fillRect/>
          </a:stretch>
        </p:blipFill>
        <p:spPr>
          <a:xfrm>
            <a:off x="3412002" y="1563222"/>
            <a:ext cx="6671087" cy="4309426"/>
          </a:xfrm>
          <a:prstGeom prst="rect">
            <a:avLst/>
          </a:prstGeom>
        </p:spPr>
      </p:pic>
      <p:pic>
        <p:nvPicPr>
          <p:cNvPr id="37" name="Picture 36"/>
          <p:cNvPicPr>
            <a:picLocks noChangeAspect="1"/>
          </p:cNvPicPr>
          <p:nvPr/>
        </p:nvPicPr>
        <p:blipFill>
          <a:blip r:embed="rId5"/>
          <a:stretch>
            <a:fillRect/>
          </a:stretch>
        </p:blipFill>
        <p:spPr>
          <a:xfrm>
            <a:off x="5276712" y="-372544"/>
            <a:ext cx="7264070" cy="4705073"/>
          </a:xfrm>
          <a:prstGeom prst="rect">
            <a:avLst/>
          </a:prstGeom>
        </p:spPr>
      </p:pic>
      <p:grpSp>
        <p:nvGrpSpPr>
          <p:cNvPr id="48" name="Group 47"/>
          <p:cNvGrpSpPr/>
          <p:nvPr/>
        </p:nvGrpSpPr>
        <p:grpSpPr>
          <a:xfrm>
            <a:off x="5093246" y="607152"/>
            <a:ext cx="2775838" cy="4133678"/>
            <a:chOff x="3719625" y="-351356"/>
            <a:chExt cx="2775838" cy="4134755"/>
          </a:xfrm>
        </p:grpSpPr>
        <p:pic>
          <p:nvPicPr>
            <p:cNvPr id="49" name="Picture 48"/>
            <p:cNvPicPr>
              <a:picLocks noChangeAspect="1"/>
            </p:cNvPicPr>
            <p:nvPr/>
          </p:nvPicPr>
          <p:blipFill>
            <a:blip r:embed="rId6"/>
            <a:stretch>
              <a:fillRect/>
            </a:stretch>
          </p:blipFill>
          <p:spPr>
            <a:xfrm>
              <a:off x="3719625" y="-351356"/>
              <a:ext cx="2775838" cy="4134755"/>
            </a:xfrm>
            <a:prstGeom prst="rect">
              <a:avLst/>
            </a:prstGeom>
          </p:spPr>
        </p:pic>
        <p:pic>
          <p:nvPicPr>
            <p:cNvPr id="50" name="Picture 49"/>
            <p:cNvPicPr>
              <a:picLocks noChangeAspect="1"/>
            </p:cNvPicPr>
            <p:nvPr/>
          </p:nvPicPr>
          <p:blipFill>
            <a:blip r:embed="rId7"/>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8"/>
          <a:stretch>
            <a:fillRect/>
          </a:stretch>
        </p:blipFill>
        <p:spPr>
          <a:xfrm>
            <a:off x="2845363" y="4756537"/>
            <a:ext cx="2172796" cy="1399711"/>
          </a:xfrm>
          <a:prstGeom prst="rect">
            <a:avLst/>
          </a:prstGeom>
        </p:spPr>
      </p:pic>
      <p:pic>
        <p:nvPicPr>
          <p:cNvPr id="30" name="Picture 29"/>
          <p:cNvPicPr>
            <a:picLocks noChangeAspect="1"/>
          </p:cNvPicPr>
          <p:nvPr/>
        </p:nvPicPr>
        <p:blipFill>
          <a:blip r:embed="rId9"/>
          <a:stretch>
            <a:fillRect/>
          </a:stretch>
        </p:blipFill>
        <p:spPr>
          <a:xfrm>
            <a:off x="6609502" y="893"/>
            <a:ext cx="5582498" cy="3613116"/>
          </a:xfrm>
          <a:prstGeom prst="rect">
            <a:avLst/>
          </a:prstGeom>
        </p:spPr>
      </p:pic>
      <p:pic>
        <p:nvPicPr>
          <p:cNvPr id="38" name="Picture 37"/>
          <p:cNvPicPr>
            <a:picLocks noChangeAspect="1"/>
          </p:cNvPicPr>
          <p:nvPr/>
        </p:nvPicPr>
        <p:blipFill>
          <a:blip r:embed="rId10"/>
          <a:stretch>
            <a:fillRect/>
          </a:stretch>
        </p:blipFill>
        <p:spPr>
          <a:xfrm>
            <a:off x="8314314" y="268381"/>
            <a:ext cx="3327550" cy="2147421"/>
          </a:xfrm>
          <a:prstGeom prst="rect">
            <a:avLst/>
          </a:prstGeom>
        </p:spPr>
      </p:pic>
      <p:pic>
        <p:nvPicPr>
          <p:cNvPr id="16" name="Picture 15"/>
          <p:cNvPicPr>
            <a:picLocks noChangeAspect="1"/>
          </p:cNvPicPr>
          <p:nvPr/>
        </p:nvPicPr>
        <p:blipFill>
          <a:blip r:embed="rId11"/>
          <a:stretch>
            <a:fillRect/>
          </a:stretch>
        </p:blipFill>
        <p:spPr>
          <a:xfrm>
            <a:off x="10156138" y="2524192"/>
            <a:ext cx="1468487" cy="948341"/>
          </a:xfrm>
          <a:prstGeom prst="rect">
            <a:avLst/>
          </a:prstGeom>
        </p:spPr>
      </p:pic>
      <p:pic>
        <p:nvPicPr>
          <p:cNvPr id="21" name="Picture 20"/>
          <p:cNvPicPr>
            <a:picLocks noChangeAspect="1"/>
          </p:cNvPicPr>
          <p:nvPr/>
        </p:nvPicPr>
        <p:blipFill>
          <a:blip r:embed="rId12"/>
          <a:stretch>
            <a:fillRect/>
          </a:stretch>
        </p:blipFill>
        <p:spPr>
          <a:xfrm>
            <a:off x="1" y="3742929"/>
            <a:ext cx="4822369" cy="3123847"/>
          </a:xfrm>
          <a:prstGeom prst="rect">
            <a:avLst/>
          </a:prstGeom>
        </p:spPr>
      </p:pic>
      <p:pic>
        <p:nvPicPr>
          <p:cNvPr id="22" name="Picture 21"/>
          <p:cNvPicPr>
            <a:picLocks noChangeAspect="1"/>
          </p:cNvPicPr>
          <p:nvPr/>
        </p:nvPicPr>
        <p:blipFill>
          <a:blip r:embed="rId13"/>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457974"/>
            <a:ext cx="3600450" cy="707702"/>
          </a:xfrm>
          <a:prstGeom prst="rect">
            <a:avLst/>
          </a:prstGeom>
          <a:noFill/>
        </p:spPr>
        <p:txBody>
          <a:bodyPr wrap="square" rtlCol="0">
            <a:spAutoFit/>
          </a:bodyPr>
          <a:lstStyle/>
          <a:p>
            <a:r>
              <a:rPr lang="en-US" sz="3999" dirty="0">
                <a:solidFill>
                  <a:schemeClr val="bg1"/>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6"/>
          <a:stretch>
            <a:fillRect/>
          </a:stretch>
        </p:blipFill>
        <p:spPr>
          <a:xfrm>
            <a:off x="8087219" y="1636670"/>
            <a:ext cx="1507500" cy="978495"/>
          </a:xfrm>
          <a:prstGeom prst="rect">
            <a:avLst/>
          </a:prstGeom>
        </p:spPr>
      </p:pic>
      <p:pic>
        <p:nvPicPr>
          <p:cNvPr id="27" name="Picture 26"/>
          <p:cNvPicPr>
            <a:picLocks noChangeAspect="1"/>
          </p:cNvPicPr>
          <p:nvPr/>
        </p:nvPicPr>
        <p:blipFill>
          <a:blip r:embed="rId17"/>
          <a:stretch>
            <a:fillRect/>
          </a:stretch>
        </p:blipFill>
        <p:spPr>
          <a:xfrm>
            <a:off x="215340" y="3302250"/>
            <a:ext cx="2092500" cy="2339391"/>
          </a:xfrm>
          <a:prstGeom prst="rect">
            <a:avLst/>
          </a:prstGeom>
        </p:spPr>
      </p:pic>
      <p:pic>
        <p:nvPicPr>
          <p:cNvPr id="28" name="Picture 27"/>
          <p:cNvPicPr>
            <a:picLocks noChangeAspect="1"/>
          </p:cNvPicPr>
          <p:nvPr/>
        </p:nvPicPr>
        <p:blipFill>
          <a:blip r:embed="rId14"/>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8"/>
          <a:stretch>
            <a:fillRect/>
          </a:stretch>
        </p:blipFill>
        <p:spPr>
          <a:xfrm>
            <a:off x="2788810" y="4960514"/>
            <a:ext cx="447874" cy="1223871"/>
          </a:xfrm>
          <a:prstGeom prst="rect">
            <a:avLst/>
          </a:prstGeom>
        </p:spPr>
      </p:pic>
      <p:pic>
        <p:nvPicPr>
          <p:cNvPr id="46" name="Picture 45"/>
          <p:cNvPicPr>
            <a:picLocks noChangeAspect="1"/>
          </p:cNvPicPr>
          <p:nvPr/>
        </p:nvPicPr>
        <p:blipFill>
          <a:blip r:embed="rId19"/>
          <a:stretch>
            <a:fillRect/>
          </a:stretch>
        </p:blipFill>
        <p:spPr>
          <a:xfrm>
            <a:off x="6815135" y="2378988"/>
            <a:ext cx="587762" cy="477433"/>
          </a:xfrm>
          <a:prstGeom prst="rect">
            <a:avLst/>
          </a:prstGeom>
        </p:spPr>
      </p:pic>
      <p:pic>
        <p:nvPicPr>
          <p:cNvPr id="47" name="Picture 46"/>
          <p:cNvPicPr>
            <a:picLocks noChangeAspect="1"/>
          </p:cNvPicPr>
          <p:nvPr/>
        </p:nvPicPr>
        <p:blipFill>
          <a:blip r:embed="rId20"/>
          <a:stretch>
            <a:fillRect/>
          </a:stretch>
        </p:blipFill>
        <p:spPr>
          <a:xfrm>
            <a:off x="6616842" y="1625302"/>
            <a:ext cx="2761520" cy="4104117"/>
          </a:xfrm>
          <a:prstGeom prst="rect">
            <a:avLst/>
          </a:prstGeom>
        </p:spPr>
      </p:pic>
      <p:pic>
        <p:nvPicPr>
          <p:cNvPr id="54" name="Picture 53"/>
          <p:cNvPicPr>
            <a:picLocks noChangeAspect="1"/>
          </p:cNvPicPr>
          <p:nvPr/>
        </p:nvPicPr>
        <p:blipFill>
          <a:blip r:embed="rId21"/>
          <a:stretch>
            <a:fillRect/>
          </a:stretch>
        </p:blipFill>
        <p:spPr>
          <a:xfrm>
            <a:off x="4607525" y="3601862"/>
            <a:ext cx="2340000" cy="1473366"/>
          </a:xfrm>
          <a:prstGeom prst="rect">
            <a:avLst/>
          </a:prstGeom>
        </p:spPr>
      </p:pic>
      <p:grpSp>
        <p:nvGrpSpPr>
          <p:cNvPr id="39" name="Group 38"/>
          <p:cNvGrpSpPr/>
          <p:nvPr/>
        </p:nvGrpSpPr>
        <p:grpSpPr>
          <a:xfrm>
            <a:off x="9787568" y="-78879"/>
            <a:ext cx="934789" cy="1104463"/>
            <a:chOff x="9827324" y="-40038"/>
            <a:chExt cx="934789" cy="1104751"/>
          </a:xfrm>
        </p:grpSpPr>
        <p:pic>
          <p:nvPicPr>
            <p:cNvPr id="41" name="Picture 40"/>
            <p:cNvPicPr>
              <a:picLocks noChangeAspect="1"/>
            </p:cNvPicPr>
            <p:nvPr/>
          </p:nvPicPr>
          <p:blipFill>
            <a:blip r:embed="rId14"/>
            <a:stretch>
              <a:fillRect/>
            </a:stretch>
          </p:blipFill>
          <p:spPr>
            <a:xfrm>
              <a:off x="9827324" y="-40038"/>
              <a:ext cx="934789" cy="1104751"/>
            </a:xfrm>
            <a:prstGeom prst="rect">
              <a:avLst/>
            </a:prstGeom>
          </p:spPr>
        </p:pic>
        <p:pic>
          <p:nvPicPr>
            <p:cNvPr id="42" name="Picture 41"/>
            <p:cNvPicPr>
              <a:picLocks noChangeAspect="1"/>
            </p:cNvPicPr>
            <p:nvPr/>
          </p:nvPicPr>
          <p:blipFill>
            <a:blip r:embed="rId22"/>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22933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250"/>
                                  </p:stCondLst>
                                  <p:childTnLst>
                                    <p:animMotion origin="layout" path="M -4.16667E-7 -4.81481E-6 L -0.1125 -0.1375 " pathEditMode="relative" rAng="0" ptsTypes="AA">
                                      <p:cBhvr>
                                        <p:cTn id="13" dur="2000" fill="hold"/>
                                        <p:tgtEl>
                                          <p:spTgt spid="48"/>
                                        </p:tgtEl>
                                        <p:attrNameLst>
                                          <p:attrName>ppt_x</p:attrName>
                                          <p:attrName>ppt_y</p:attrName>
                                        </p:attrNameLst>
                                      </p:cBhvr>
                                      <p:rCtr x="-5625" y="-6875"/>
                                    </p:animMotion>
                                  </p:childTnLst>
                                </p:cTn>
                              </p:par>
                              <p:par>
                                <p:cTn id="14" presetID="47" presetClass="entr" presetSubtype="0" fill="hold" nodeType="withEffect">
                                  <p:stCondLst>
                                    <p:cond delay="175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2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09811" y="672790"/>
            <a:ext cx="9420190" cy="6088713"/>
          </a:xfrm>
          <a:prstGeom prst="rect">
            <a:avLst/>
          </a:prstGeom>
        </p:spPr>
      </p:pic>
      <p:grpSp>
        <p:nvGrpSpPr>
          <p:cNvPr id="56" name="Group 55"/>
          <p:cNvGrpSpPr/>
          <p:nvPr/>
        </p:nvGrpSpPr>
        <p:grpSpPr>
          <a:xfrm>
            <a:off x="3716444" y="-337197"/>
            <a:ext cx="2775838" cy="4133678"/>
            <a:chOff x="3719625" y="-351356"/>
            <a:chExt cx="2775838" cy="4134755"/>
          </a:xfrm>
        </p:grpSpPr>
        <p:pic>
          <p:nvPicPr>
            <p:cNvPr id="57" name="Picture 56"/>
            <p:cNvPicPr>
              <a:picLocks noChangeAspect="1"/>
            </p:cNvPicPr>
            <p:nvPr/>
          </p:nvPicPr>
          <p:blipFill>
            <a:blip r:embed="rId4"/>
            <a:stretch>
              <a:fillRect/>
            </a:stretch>
          </p:blipFill>
          <p:spPr>
            <a:xfrm>
              <a:off x="3719625" y="-351356"/>
              <a:ext cx="2775838" cy="4134755"/>
            </a:xfrm>
            <a:prstGeom prst="rect">
              <a:avLst/>
            </a:prstGeom>
          </p:spPr>
        </p:pic>
        <p:pic>
          <p:nvPicPr>
            <p:cNvPr id="58" name="Picture 57"/>
            <p:cNvPicPr>
              <a:picLocks noChangeAspect="1"/>
            </p:cNvPicPr>
            <p:nvPr/>
          </p:nvPicPr>
          <p:blipFill>
            <a:blip r:embed="rId5"/>
            <a:stretch>
              <a:fillRect/>
            </a:stretch>
          </p:blipFill>
          <p:spPr>
            <a:xfrm>
              <a:off x="4484016" y="1290841"/>
              <a:ext cx="979669" cy="1295431"/>
            </a:xfrm>
            <a:prstGeom prst="rect">
              <a:avLst/>
            </a:prstGeom>
          </p:spPr>
        </p:pic>
      </p:grpSp>
      <p:pic>
        <p:nvPicPr>
          <p:cNvPr id="30" name="Picture 29"/>
          <p:cNvPicPr>
            <a:picLocks noChangeAspect="1"/>
          </p:cNvPicPr>
          <p:nvPr/>
        </p:nvPicPr>
        <p:blipFill>
          <a:blip r:embed="rId6"/>
          <a:stretch>
            <a:fillRect/>
          </a:stretch>
        </p:blipFill>
        <p:spPr>
          <a:xfrm>
            <a:off x="6609502" y="893"/>
            <a:ext cx="5582498" cy="3613116"/>
          </a:xfrm>
          <a:prstGeom prst="rect">
            <a:avLst/>
          </a:prstGeom>
        </p:spPr>
      </p:pic>
      <p:pic>
        <p:nvPicPr>
          <p:cNvPr id="37" name="Picture 36"/>
          <p:cNvPicPr>
            <a:picLocks noChangeAspect="1"/>
          </p:cNvPicPr>
          <p:nvPr/>
        </p:nvPicPr>
        <p:blipFill>
          <a:blip r:embed="rId7"/>
          <a:stretch>
            <a:fillRect/>
          </a:stretch>
        </p:blipFill>
        <p:spPr>
          <a:xfrm>
            <a:off x="5276712" y="-372544"/>
            <a:ext cx="7264070" cy="4705073"/>
          </a:xfrm>
          <a:prstGeom prst="rect">
            <a:avLst/>
          </a:prstGeom>
        </p:spPr>
      </p:pic>
      <p:pic>
        <p:nvPicPr>
          <p:cNvPr id="3" name="Picture 2"/>
          <p:cNvPicPr>
            <a:picLocks noChangeAspect="1"/>
          </p:cNvPicPr>
          <p:nvPr/>
        </p:nvPicPr>
        <p:blipFill>
          <a:blip r:embed="rId8"/>
          <a:stretch>
            <a:fillRect/>
          </a:stretch>
        </p:blipFill>
        <p:spPr>
          <a:xfrm>
            <a:off x="8087489" y="1636670"/>
            <a:ext cx="1506507" cy="978495"/>
          </a:xfrm>
          <a:prstGeom prst="rect">
            <a:avLst/>
          </a:prstGeom>
        </p:spPr>
      </p:pic>
      <p:pic>
        <p:nvPicPr>
          <p:cNvPr id="50" name="Picture 49"/>
          <p:cNvPicPr>
            <a:picLocks noChangeAspect="1"/>
          </p:cNvPicPr>
          <p:nvPr/>
        </p:nvPicPr>
        <p:blipFill>
          <a:blip r:embed="rId9"/>
          <a:stretch>
            <a:fillRect/>
          </a:stretch>
        </p:blipFill>
        <p:spPr>
          <a:xfrm>
            <a:off x="8087219" y="1636670"/>
            <a:ext cx="1507500" cy="978495"/>
          </a:xfrm>
          <a:prstGeom prst="rect">
            <a:avLst/>
          </a:prstGeom>
        </p:spPr>
      </p:pic>
      <p:grpSp>
        <p:nvGrpSpPr>
          <p:cNvPr id="51" name="Group 50"/>
          <p:cNvGrpSpPr/>
          <p:nvPr/>
        </p:nvGrpSpPr>
        <p:grpSpPr>
          <a:xfrm>
            <a:off x="6607077" y="1610789"/>
            <a:ext cx="2771287" cy="4118631"/>
            <a:chOff x="6722970" y="1674257"/>
            <a:chExt cx="2780259" cy="4133042"/>
          </a:xfrm>
        </p:grpSpPr>
        <p:pic>
          <p:nvPicPr>
            <p:cNvPr id="52" name="Picture 51"/>
            <p:cNvPicPr>
              <a:picLocks noChangeAspect="1"/>
            </p:cNvPicPr>
            <p:nvPr/>
          </p:nvPicPr>
          <p:blipFill>
            <a:blip r:embed="rId10"/>
            <a:stretch>
              <a:fillRect/>
            </a:stretch>
          </p:blipFill>
          <p:spPr>
            <a:xfrm>
              <a:off x="6722970" y="1674257"/>
              <a:ext cx="2780259" cy="4133042"/>
            </a:xfrm>
            <a:prstGeom prst="rect">
              <a:avLst/>
            </a:prstGeom>
          </p:spPr>
        </p:pic>
        <p:pic>
          <p:nvPicPr>
            <p:cNvPr id="53" name="Picture 52"/>
            <p:cNvPicPr>
              <a:picLocks noChangeAspect="1"/>
            </p:cNvPicPr>
            <p:nvPr/>
          </p:nvPicPr>
          <p:blipFill>
            <a:blip r:embed="rId5"/>
            <a:stretch>
              <a:fillRect/>
            </a:stretch>
          </p:blipFill>
          <p:spPr>
            <a:xfrm>
              <a:off x="7470523" y="3260826"/>
              <a:ext cx="979669" cy="1295431"/>
            </a:xfrm>
            <a:prstGeom prst="rect">
              <a:avLst/>
            </a:prstGeom>
          </p:spPr>
        </p:pic>
      </p:grpSp>
      <p:pic>
        <p:nvPicPr>
          <p:cNvPr id="26" name="Picture 25"/>
          <p:cNvPicPr>
            <a:picLocks noChangeAspect="1"/>
          </p:cNvPicPr>
          <p:nvPr/>
        </p:nvPicPr>
        <p:blipFill>
          <a:blip r:embed="rId11"/>
          <a:stretch>
            <a:fillRect/>
          </a:stretch>
        </p:blipFill>
        <p:spPr>
          <a:xfrm>
            <a:off x="2845363" y="4756537"/>
            <a:ext cx="2172796" cy="1399711"/>
          </a:xfrm>
          <a:prstGeom prst="rect">
            <a:avLst/>
          </a:prstGeom>
        </p:spPr>
      </p:pic>
      <p:pic>
        <p:nvPicPr>
          <p:cNvPr id="16" name="Picture 15"/>
          <p:cNvPicPr>
            <a:picLocks noChangeAspect="1"/>
          </p:cNvPicPr>
          <p:nvPr/>
        </p:nvPicPr>
        <p:blipFill>
          <a:blip r:embed="rId12"/>
          <a:stretch>
            <a:fillRect/>
          </a:stretch>
        </p:blipFill>
        <p:spPr>
          <a:xfrm>
            <a:off x="10156138" y="2524192"/>
            <a:ext cx="1468487" cy="948341"/>
          </a:xfrm>
          <a:prstGeom prst="rect">
            <a:avLst/>
          </a:prstGeom>
        </p:spPr>
      </p:pic>
      <p:pic>
        <p:nvPicPr>
          <p:cNvPr id="21" name="Picture 20"/>
          <p:cNvPicPr>
            <a:picLocks noChangeAspect="1"/>
          </p:cNvPicPr>
          <p:nvPr/>
        </p:nvPicPr>
        <p:blipFill>
          <a:blip r:embed="rId13"/>
          <a:stretch>
            <a:fillRect/>
          </a:stretch>
        </p:blipFill>
        <p:spPr>
          <a:xfrm>
            <a:off x="1" y="3742929"/>
            <a:ext cx="4822369" cy="3123847"/>
          </a:xfrm>
          <a:prstGeom prst="rect">
            <a:avLst/>
          </a:prstGeom>
        </p:spPr>
      </p:pic>
      <p:pic>
        <p:nvPicPr>
          <p:cNvPr id="22" name="Picture 21"/>
          <p:cNvPicPr>
            <a:picLocks noChangeAspect="1"/>
          </p:cNvPicPr>
          <p:nvPr/>
        </p:nvPicPr>
        <p:blipFill>
          <a:blip r:embed="rId14"/>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5"/>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457974"/>
            <a:ext cx="3600450" cy="707702"/>
          </a:xfrm>
          <a:prstGeom prst="rect">
            <a:avLst/>
          </a:prstGeom>
          <a:noFill/>
        </p:spPr>
        <p:txBody>
          <a:bodyPr wrap="square" rtlCol="0">
            <a:spAutoFit/>
          </a:bodyPr>
          <a:lstStyle/>
          <a:p>
            <a:r>
              <a:rPr lang="en-US" sz="3999" dirty="0">
                <a:solidFill>
                  <a:schemeClr val="bg1"/>
                </a:solidFill>
                <a:latin typeface="Segoe UI Light" panose="020B0502040204020203" pitchFamily="34" charset="0"/>
                <a:cs typeface="Segoe UI Light" panose="020B0502040204020203" pitchFamily="34" charset="0"/>
              </a:rPr>
              <a:t>Staging</a:t>
            </a:r>
          </a:p>
        </p:txBody>
      </p:sp>
      <p:pic>
        <p:nvPicPr>
          <p:cNvPr id="27" name="Picture 26"/>
          <p:cNvPicPr>
            <a:picLocks noChangeAspect="1"/>
          </p:cNvPicPr>
          <p:nvPr/>
        </p:nvPicPr>
        <p:blipFill>
          <a:blip r:embed="rId17"/>
          <a:stretch>
            <a:fillRect/>
          </a:stretch>
        </p:blipFill>
        <p:spPr>
          <a:xfrm>
            <a:off x="215340" y="3302250"/>
            <a:ext cx="2092500" cy="2339391"/>
          </a:xfrm>
          <a:prstGeom prst="rect">
            <a:avLst/>
          </a:prstGeom>
        </p:spPr>
      </p:pic>
      <p:pic>
        <p:nvPicPr>
          <p:cNvPr id="28" name="Picture 27"/>
          <p:cNvPicPr>
            <a:picLocks noChangeAspect="1"/>
          </p:cNvPicPr>
          <p:nvPr/>
        </p:nvPicPr>
        <p:blipFill>
          <a:blip r:embed="rId15"/>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8"/>
          <a:stretch>
            <a:fillRect/>
          </a:stretch>
        </p:blipFill>
        <p:spPr>
          <a:xfrm>
            <a:off x="2788810" y="4960514"/>
            <a:ext cx="447874" cy="1223871"/>
          </a:xfrm>
          <a:prstGeom prst="rect">
            <a:avLst/>
          </a:prstGeom>
        </p:spPr>
      </p:pic>
      <p:pic>
        <p:nvPicPr>
          <p:cNvPr id="49" name="Picture 48"/>
          <p:cNvPicPr>
            <a:picLocks noChangeAspect="1"/>
          </p:cNvPicPr>
          <p:nvPr/>
        </p:nvPicPr>
        <p:blipFill>
          <a:blip r:embed="rId19"/>
          <a:stretch>
            <a:fillRect/>
          </a:stretch>
        </p:blipFill>
        <p:spPr>
          <a:xfrm>
            <a:off x="8313888" y="267570"/>
            <a:ext cx="3327976" cy="2147696"/>
          </a:xfrm>
          <a:prstGeom prst="rect">
            <a:avLst/>
          </a:prstGeom>
        </p:spPr>
      </p:pic>
      <p:pic>
        <p:nvPicPr>
          <p:cNvPr id="45" name="Picture 44"/>
          <p:cNvPicPr>
            <a:picLocks noChangeAspect="1"/>
          </p:cNvPicPr>
          <p:nvPr/>
        </p:nvPicPr>
        <p:blipFill>
          <a:blip r:embed="rId20"/>
          <a:stretch>
            <a:fillRect/>
          </a:stretch>
        </p:blipFill>
        <p:spPr>
          <a:xfrm>
            <a:off x="3958552" y="484115"/>
            <a:ext cx="900012" cy="706968"/>
          </a:xfrm>
          <a:prstGeom prst="rect">
            <a:avLst/>
          </a:prstGeom>
        </p:spPr>
      </p:pic>
      <p:pic>
        <p:nvPicPr>
          <p:cNvPr id="46" name="Picture 45"/>
          <p:cNvPicPr>
            <a:picLocks noChangeAspect="1"/>
          </p:cNvPicPr>
          <p:nvPr/>
        </p:nvPicPr>
        <p:blipFill>
          <a:blip r:embed="rId21"/>
          <a:stretch>
            <a:fillRect/>
          </a:stretch>
        </p:blipFill>
        <p:spPr>
          <a:xfrm>
            <a:off x="6815135" y="2378988"/>
            <a:ext cx="587762" cy="477433"/>
          </a:xfrm>
          <a:prstGeom prst="rect">
            <a:avLst/>
          </a:prstGeom>
        </p:spPr>
      </p:pic>
      <p:pic>
        <p:nvPicPr>
          <p:cNvPr id="59" name="Picture 58"/>
          <p:cNvPicPr>
            <a:picLocks noChangeAspect="1"/>
          </p:cNvPicPr>
          <p:nvPr/>
        </p:nvPicPr>
        <p:blipFill>
          <a:blip r:embed="rId22"/>
          <a:stretch>
            <a:fillRect/>
          </a:stretch>
        </p:blipFill>
        <p:spPr>
          <a:xfrm>
            <a:off x="6616842" y="1625302"/>
            <a:ext cx="2761520" cy="4104117"/>
          </a:xfrm>
          <a:prstGeom prst="rect">
            <a:avLst/>
          </a:prstGeom>
        </p:spPr>
      </p:pic>
      <p:pic>
        <p:nvPicPr>
          <p:cNvPr id="60" name="Picture 59"/>
          <p:cNvPicPr>
            <a:picLocks noChangeAspect="1"/>
          </p:cNvPicPr>
          <p:nvPr/>
        </p:nvPicPr>
        <p:blipFill>
          <a:blip r:embed="rId23"/>
          <a:stretch>
            <a:fillRect/>
          </a:stretch>
        </p:blipFill>
        <p:spPr>
          <a:xfrm>
            <a:off x="4607525" y="3601862"/>
            <a:ext cx="2340000" cy="1473366"/>
          </a:xfrm>
          <a:prstGeom prst="rect">
            <a:avLst/>
          </a:prstGeom>
        </p:spPr>
      </p:pic>
      <p:grpSp>
        <p:nvGrpSpPr>
          <p:cNvPr id="38" name="Group 37"/>
          <p:cNvGrpSpPr/>
          <p:nvPr/>
        </p:nvGrpSpPr>
        <p:grpSpPr>
          <a:xfrm>
            <a:off x="9787568" y="-78879"/>
            <a:ext cx="934789" cy="1104463"/>
            <a:chOff x="9827324" y="-40038"/>
            <a:chExt cx="934789" cy="1104751"/>
          </a:xfrm>
        </p:grpSpPr>
        <p:pic>
          <p:nvPicPr>
            <p:cNvPr id="39" name="Picture 38"/>
            <p:cNvPicPr>
              <a:picLocks noChangeAspect="1"/>
            </p:cNvPicPr>
            <p:nvPr/>
          </p:nvPicPr>
          <p:blipFill>
            <a:blip r:embed="rId15"/>
            <a:stretch>
              <a:fillRect/>
            </a:stretch>
          </p:blipFill>
          <p:spPr>
            <a:xfrm>
              <a:off x="9827324" y="-40038"/>
              <a:ext cx="934789" cy="1104751"/>
            </a:xfrm>
            <a:prstGeom prst="rect">
              <a:avLst/>
            </a:prstGeom>
          </p:spPr>
        </p:pic>
        <p:pic>
          <p:nvPicPr>
            <p:cNvPr id="40" name="Picture 39"/>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63557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nodeType="afterEffect">
                                  <p:stCondLst>
                                    <p:cond delay="750"/>
                                  </p:stCondLst>
                                  <p:childTnLst>
                                    <p:animEffect transition="out" filter="fade">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par>
                                <p:cTn id="12" presetID="10" presetClass="entr" presetSubtype="0" fill="hold" nodeType="withEffect">
                                  <p:stCondLst>
                                    <p:cond delay="50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par>
                          <p:cTn id="15" fill="hold">
                            <p:stCondLst>
                              <p:cond delay="2250"/>
                            </p:stCondLst>
                            <p:childTnLst>
                              <p:par>
                                <p:cTn id="16" presetID="10" presetClass="entr" presetSubtype="0"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285647" y="2865493"/>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grpSp>
        <p:nvGrpSpPr>
          <p:cNvPr id="41" name="Group 40"/>
          <p:cNvGrpSpPr/>
          <p:nvPr/>
        </p:nvGrpSpPr>
        <p:grpSpPr>
          <a:xfrm>
            <a:off x="4611342" y="2865493"/>
            <a:ext cx="3011294" cy="3477301"/>
            <a:chOff x="2408237" y="3177293"/>
            <a:chExt cx="3071677" cy="3546525"/>
          </a:xfrm>
        </p:grpSpPr>
        <p:pic>
          <p:nvPicPr>
            <p:cNvPr id="26" name="Picture 25"/>
            <p:cNvPicPr>
              <a:picLocks noChangeAspect="1"/>
            </p:cNvPicPr>
            <p:nvPr/>
          </p:nvPicPr>
          <p:blipFill>
            <a:blip r:embed="rId4"/>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40" name="Group 39"/>
          <p:cNvGrpSpPr/>
          <p:nvPr/>
        </p:nvGrpSpPr>
        <p:grpSpPr>
          <a:xfrm>
            <a:off x="7691949" y="2865493"/>
            <a:ext cx="3252216" cy="3477301"/>
            <a:chOff x="5557803" y="3177293"/>
            <a:chExt cx="3317430" cy="3546525"/>
          </a:xfrm>
        </p:grpSpPr>
        <p:pic>
          <p:nvPicPr>
            <p:cNvPr id="27" name="Picture 26"/>
            <p:cNvPicPr>
              <a:picLocks noChangeAspect="1"/>
            </p:cNvPicPr>
            <p:nvPr/>
          </p:nvPicPr>
          <p:blipFill>
            <a:blip r:embed="rId5"/>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
        <p:nvSpPr>
          <p:cNvPr id="2" name="TextBox 1"/>
          <p:cNvSpPr txBox="1"/>
          <p:nvPr/>
        </p:nvSpPr>
        <p:spPr>
          <a:xfrm>
            <a:off x="1302321"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
        <p:nvSpPr>
          <p:cNvPr id="12" name="TextBox 11"/>
          <p:cNvSpPr txBox="1"/>
          <p:nvPr/>
        </p:nvSpPr>
        <p:spPr>
          <a:xfrm>
            <a:off x="4418055" y="1625607"/>
            <a:ext cx="3115734" cy="707886"/>
          </a:xfrm>
          <a:prstGeom prst="rect">
            <a:avLst/>
          </a:prstGeom>
          <a:noFill/>
        </p:spPr>
        <p:txBody>
          <a:bodyPr wrap="square" rtlCol="0">
            <a:spAutoFit/>
          </a:bodyPr>
          <a:lstStyle/>
          <a:p>
            <a:pPr algn="ctr"/>
            <a:r>
              <a:rPr lang="en-US" sz="4000" dirty="0" smtClean="0">
                <a:solidFill>
                  <a:srgbClr val="FFFFFF"/>
                </a:solidFill>
              </a:rPr>
              <a:t>Open</a:t>
            </a:r>
            <a:endParaRPr lang="en-US" sz="4000" dirty="0">
              <a:solidFill>
                <a:srgbClr val="FFFFFF"/>
              </a:solidFill>
            </a:endParaRPr>
          </a:p>
        </p:txBody>
      </p:sp>
      <p:sp>
        <p:nvSpPr>
          <p:cNvPr id="13" name="TextBox 12"/>
          <p:cNvSpPr txBox="1"/>
          <p:nvPr/>
        </p:nvSpPr>
        <p:spPr>
          <a:xfrm>
            <a:off x="7720055" y="1625600"/>
            <a:ext cx="3115734" cy="707886"/>
          </a:xfrm>
          <a:prstGeom prst="rect">
            <a:avLst/>
          </a:prstGeom>
          <a:noFill/>
        </p:spPr>
        <p:txBody>
          <a:bodyPr wrap="square" rtlCol="0">
            <a:spAutoFit/>
          </a:bodyPr>
          <a:lstStyle/>
          <a:p>
            <a:pPr algn="ctr"/>
            <a:r>
              <a:rPr lang="en-US" sz="4000" dirty="0" smtClean="0">
                <a:solidFill>
                  <a:srgbClr val="FFFFFF"/>
                </a:solidFill>
              </a:rPr>
              <a:t>Easy</a:t>
            </a:r>
            <a:endParaRPr lang="en-US" sz="4000" dirty="0">
              <a:solidFill>
                <a:srgbClr val="FFFFFF"/>
              </a:solidFill>
            </a:endParaRPr>
          </a:p>
        </p:txBody>
      </p:sp>
    </p:spTree>
    <p:extLst>
      <p:ext uri="{BB962C8B-B14F-4D97-AF65-F5344CB8AC3E}">
        <p14:creationId xmlns:p14="http://schemas.microsoft.com/office/powerpoint/2010/main" val="288428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10" presetClass="entr" presetSubtype="0" fill="hold" nodeType="withEffect">
                                  <p:stCondLst>
                                    <p:cond delay="7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750"/>
                                        <p:tgtEl>
                                          <p:spTgt spid="40"/>
                                        </p:tgtEl>
                                      </p:cBhvr>
                                    </p:animEffect>
                                  </p:childTnLst>
                                </p:cTn>
                              </p:par>
                              <p:par>
                                <p:cTn id="11" presetID="10" presetClass="entr" presetSubtype="0" fill="hold" nodeType="withEffect">
                                  <p:stCondLst>
                                    <p:cond delay="4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50"/>
                                        <p:tgtEl>
                                          <p:spTgt spid="4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10" presetClass="entr" presetSubtype="0" fill="hold" grpId="0" nodeType="withEffect">
                                  <p:stCondLst>
                                    <p:cond delay="69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609502" y="893"/>
            <a:ext cx="5582498" cy="3613116"/>
          </a:xfrm>
          <a:prstGeom prst="rect">
            <a:avLst/>
          </a:prstGeom>
        </p:spPr>
      </p:pic>
      <p:pic>
        <p:nvPicPr>
          <p:cNvPr id="2" name="Picture 1"/>
          <p:cNvPicPr>
            <a:picLocks noChangeAspect="1"/>
          </p:cNvPicPr>
          <p:nvPr/>
        </p:nvPicPr>
        <p:blipFill>
          <a:blip r:embed="rId4"/>
          <a:stretch>
            <a:fillRect/>
          </a:stretch>
        </p:blipFill>
        <p:spPr>
          <a:xfrm>
            <a:off x="2009811" y="672790"/>
            <a:ext cx="9420190" cy="6088713"/>
          </a:xfrm>
          <a:prstGeom prst="rect">
            <a:avLst/>
          </a:prstGeom>
        </p:spPr>
      </p:pic>
      <p:pic>
        <p:nvPicPr>
          <p:cNvPr id="37" name="Picture 36"/>
          <p:cNvPicPr>
            <a:picLocks noChangeAspect="1"/>
          </p:cNvPicPr>
          <p:nvPr/>
        </p:nvPicPr>
        <p:blipFill>
          <a:blip r:embed="rId5"/>
          <a:stretch>
            <a:fillRect/>
          </a:stretch>
        </p:blipFill>
        <p:spPr>
          <a:xfrm>
            <a:off x="5276712" y="-372544"/>
            <a:ext cx="7264070" cy="4705073"/>
          </a:xfrm>
          <a:prstGeom prst="rect">
            <a:avLst/>
          </a:prstGeom>
        </p:spPr>
      </p:pic>
      <p:pic>
        <p:nvPicPr>
          <p:cNvPr id="3" name="Picture 2"/>
          <p:cNvPicPr>
            <a:picLocks noChangeAspect="1"/>
          </p:cNvPicPr>
          <p:nvPr/>
        </p:nvPicPr>
        <p:blipFill>
          <a:blip r:embed="rId6"/>
          <a:stretch>
            <a:fillRect/>
          </a:stretch>
        </p:blipFill>
        <p:spPr>
          <a:xfrm>
            <a:off x="8087489" y="1636670"/>
            <a:ext cx="1506507" cy="978495"/>
          </a:xfrm>
          <a:prstGeom prst="rect">
            <a:avLst/>
          </a:prstGeom>
        </p:spPr>
      </p:pic>
      <p:grpSp>
        <p:nvGrpSpPr>
          <p:cNvPr id="51" name="Group 50"/>
          <p:cNvGrpSpPr/>
          <p:nvPr/>
        </p:nvGrpSpPr>
        <p:grpSpPr>
          <a:xfrm>
            <a:off x="6607077" y="1610789"/>
            <a:ext cx="2771287" cy="4118631"/>
            <a:chOff x="6722970" y="1674257"/>
            <a:chExt cx="2780259" cy="4133042"/>
          </a:xfrm>
        </p:grpSpPr>
        <p:pic>
          <p:nvPicPr>
            <p:cNvPr id="52" name="Picture 51"/>
            <p:cNvPicPr>
              <a:picLocks noChangeAspect="1"/>
            </p:cNvPicPr>
            <p:nvPr/>
          </p:nvPicPr>
          <p:blipFill>
            <a:blip r:embed="rId7"/>
            <a:stretch>
              <a:fillRect/>
            </a:stretch>
          </p:blipFill>
          <p:spPr>
            <a:xfrm>
              <a:off x="6722970" y="1674257"/>
              <a:ext cx="2780259" cy="4133042"/>
            </a:xfrm>
            <a:prstGeom prst="rect">
              <a:avLst/>
            </a:prstGeom>
          </p:spPr>
        </p:pic>
        <p:pic>
          <p:nvPicPr>
            <p:cNvPr id="53" name="Picture 52"/>
            <p:cNvPicPr>
              <a:picLocks noChangeAspect="1"/>
            </p:cNvPicPr>
            <p:nvPr/>
          </p:nvPicPr>
          <p:blipFill>
            <a:blip r:embed="rId8"/>
            <a:stretch>
              <a:fillRect/>
            </a:stretch>
          </p:blipFill>
          <p:spPr>
            <a:xfrm>
              <a:off x="7470523" y="3260826"/>
              <a:ext cx="979669" cy="1295431"/>
            </a:xfrm>
            <a:prstGeom prst="rect">
              <a:avLst/>
            </a:prstGeom>
          </p:spPr>
        </p:pic>
      </p:grpSp>
      <p:grpSp>
        <p:nvGrpSpPr>
          <p:cNvPr id="55" name="Group 54"/>
          <p:cNvGrpSpPr/>
          <p:nvPr/>
        </p:nvGrpSpPr>
        <p:grpSpPr>
          <a:xfrm>
            <a:off x="3716444" y="-337197"/>
            <a:ext cx="2775838" cy="4133678"/>
            <a:chOff x="3719625" y="-351356"/>
            <a:chExt cx="2775838" cy="4134755"/>
          </a:xfrm>
        </p:grpSpPr>
        <p:pic>
          <p:nvPicPr>
            <p:cNvPr id="56" name="Picture 55"/>
            <p:cNvPicPr>
              <a:picLocks noChangeAspect="1"/>
            </p:cNvPicPr>
            <p:nvPr/>
          </p:nvPicPr>
          <p:blipFill>
            <a:blip r:embed="rId9"/>
            <a:stretch>
              <a:fillRect/>
            </a:stretch>
          </p:blipFill>
          <p:spPr>
            <a:xfrm>
              <a:off x="3719625" y="-351356"/>
              <a:ext cx="2775838" cy="4134755"/>
            </a:xfrm>
            <a:prstGeom prst="rect">
              <a:avLst/>
            </a:prstGeom>
          </p:spPr>
        </p:pic>
        <p:pic>
          <p:nvPicPr>
            <p:cNvPr id="57" name="Picture 56"/>
            <p:cNvPicPr>
              <a:picLocks noChangeAspect="1"/>
            </p:cNvPicPr>
            <p:nvPr/>
          </p:nvPicPr>
          <p:blipFill>
            <a:blip r:embed="rId8"/>
            <a:stretch>
              <a:fillRect/>
            </a:stretch>
          </p:blipFill>
          <p:spPr>
            <a:xfrm>
              <a:off x="4484016" y="1290841"/>
              <a:ext cx="979669" cy="1295431"/>
            </a:xfrm>
            <a:prstGeom prst="rect">
              <a:avLst/>
            </a:prstGeom>
          </p:spPr>
        </p:pic>
      </p:grpSp>
      <p:pic>
        <p:nvPicPr>
          <p:cNvPr id="26" name="Picture 25"/>
          <p:cNvPicPr>
            <a:picLocks noChangeAspect="1"/>
          </p:cNvPicPr>
          <p:nvPr/>
        </p:nvPicPr>
        <p:blipFill>
          <a:blip r:embed="rId10"/>
          <a:stretch>
            <a:fillRect/>
          </a:stretch>
        </p:blipFill>
        <p:spPr>
          <a:xfrm>
            <a:off x="2845363" y="4756537"/>
            <a:ext cx="2172796" cy="1399711"/>
          </a:xfrm>
          <a:prstGeom prst="rect">
            <a:avLst/>
          </a:prstGeom>
        </p:spPr>
      </p:pic>
      <p:pic>
        <p:nvPicPr>
          <p:cNvPr id="16" name="Picture 15"/>
          <p:cNvPicPr>
            <a:picLocks noChangeAspect="1"/>
          </p:cNvPicPr>
          <p:nvPr/>
        </p:nvPicPr>
        <p:blipFill>
          <a:blip r:embed="rId11"/>
          <a:stretch>
            <a:fillRect/>
          </a:stretch>
        </p:blipFill>
        <p:spPr>
          <a:xfrm>
            <a:off x="10156138" y="2524192"/>
            <a:ext cx="1468487" cy="948341"/>
          </a:xfrm>
          <a:prstGeom prst="rect">
            <a:avLst/>
          </a:prstGeom>
        </p:spPr>
      </p:pic>
      <p:pic>
        <p:nvPicPr>
          <p:cNvPr id="21" name="Picture 20"/>
          <p:cNvPicPr>
            <a:picLocks noChangeAspect="1"/>
          </p:cNvPicPr>
          <p:nvPr/>
        </p:nvPicPr>
        <p:blipFill>
          <a:blip r:embed="rId12"/>
          <a:stretch>
            <a:fillRect/>
          </a:stretch>
        </p:blipFill>
        <p:spPr>
          <a:xfrm>
            <a:off x="1" y="3742929"/>
            <a:ext cx="4822369" cy="3123847"/>
          </a:xfrm>
          <a:prstGeom prst="rect">
            <a:avLst/>
          </a:prstGeom>
        </p:spPr>
      </p:pic>
      <p:pic>
        <p:nvPicPr>
          <p:cNvPr id="22" name="Picture 21"/>
          <p:cNvPicPr>
            <a:picLocks noChangeAspect="1"/>
          </p:cNvPicPr>
          <p:nvPr/>
        </p:nvPicPr>
        <p:blipFill>
          <a:blip r:embed="rId13"/>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457974"/>
            <a:ext cx="3600450" cy="707702"/>
          </a:xfrm>
          <a:prstGeom prst="rect">
            <a:avLst/>
          </a:prstGeom>
          <a:noFill/>
        </p:spPr>
        <p:txBody>
          <a:bodyPr wrap="square" rtlCol="0">
            <a:spAutoFit/>
          </a:bodyPr>
          <a:lstStyle/>
          <a:p>
            <a:r>
              <a:rPr lang="en-US" sz="3999" dirty="0">
                <a:solidFill>
                  <a:schemeClr val="bg1"/>
                </a:solidFill>
                <a:latin typeface="Segoe UI Light" panose="020B0502040204020203" pitchFamily="34" charset="0"/>
                <a:cs typeface="Segoe UI Light" panose="020B0502040204020203" pitchFamily="34" charset="0"/>
              </a:rPr>
              <a:t>Staging</a:t>
            </a:r>
          </a:p>
        </p:txBody>
      </p:sp>
      <p:pic>
        <p:nvPicPr>
          <p:cNvPr id="27" name="Picture 26"/>
          <p:cNvPicPr>
            <a:picLocks noChangeAspect="1"/>
          </p:cNvPicPr>
          <p:nvPr/>
        </p:nvPicPr>
        <p:blipFill>
          <a:blip r:embed="rId16"/>
          <a:stretch>
            <a:fillRect/>
          </a:stretch>
        </p:blipFill>
        <p:spPr>
          <a:xfrm>
            <a:off x="215340" y="3302250"/>
            <a:ext cx="2092500" cy="2339391"/>
          </a:xfrm>
          <a:prstGeom prst="rect">
            <a:avLst/>
          </a:prstGeom>
        </p:spPr>
      </p:pic>
      <p:pic>
        <p:nvPicPr>
          <p:cNvPr id="28" name="Picture 27"/>
          <p:cNvPicPr>
            <a:picLocks noChangeAspect="1"/>
          </p:cNvPicPr>
          <p:nvPr/>
        </p:nvPicPr>
        <p:blipFill>
          <a:blip r:embed="rId14"/>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7"/>
          <a:stretch>
            <a:fillRect/>
          </a:stretch>
        </p:blipFill>
        <p:spPr>
          <a:xfrm>
            <a:off x="2788810" y="4960514"/>
            <a:ext cx="447874" cy="1223871"/>
          </a:xfrm>
          <a:prstGeom prst="rect">
            <a:avLst/>
          </a:prstGeom>
        </p:spPr>
      </p:pic>
      <p:pic>
        <p:nvPicPr>
          <p:cNvPr id="49" name="Picture 48"/>
          <p:cNvPicPr>
            <a:picLocks noChangeAspect="1"/>
          </p:cNvPicPr>
          <p:nvPr/>
        </p:nvPicPr>
        <p:blipFill>
          <a:blip r:embed="rId18"/>
          <a:stretch>
            <a:fillRect/>
          </a:stretch>
        </p:blipFill>
        <p:spPr>
          <a:xfrm>
            <a:off x="8313888" y="267570"/>
            <a:ext cx="3327976" cy="2147696"/>
          </a:xfrm>
          <a:prstGeom prst="rect">
            <a:avLst/>
          </a:prstGeom>
        </p:spPr>
      </p:pic>
      <p:pic>
        <p:nvPicPr>
          <p:cNvPr id="45" name="Picture 44"/>
          <p:cNvPicPr>
            <a:picLocks noChangeAspect="1"/>
          </p:cNvPicPr>
          <p:nvPr/>
        </p:nvPicPr>
        <p:blipFill>
          <a:blip r:embed="rId19"/>
          <a:stretch>
            <a:fillRect/>
          </a:stretch>
        </p:blipFill>
        <p:spPr>
          <a:xfrm>
            <a:off x="3958552" y="484115"/>
            <a:ext cx="900012" cy="706968"/>
          </a:xfrm>
          <a:prstGeom prst="rect">
            <a:avLst/>
          </a:prstGeom>
        </p:spPr>
      </p:pic>
      <p:pic>
        <p:nvPicPr>
          <p:cNvPr id="46" name="Picture 45"/>
          <p:cNvPicPr>
            <a:picLocks noChangeAspect="1"/>
          </p:cNvPicPr>
          <p:nvPr/>
        </p:nvPicPr>
        <p:blipFill>
          <a:blip r:embed="rId20"/>
          <a:stretch>
            <a:fillRect/>
          </a:stretch>
        </p:blipFill>
        <p:spPr>
          <a:xfrm>
            <a:off x="6815135" y="2378988"/>
            <a:ext cx="587762" cy="477433"/>
          </a:xfrm>
          <a:prstGeom prst="rect">
            <a:avLst/>
          </a:prstGeom>
        </p:spPr>
      </p:pic>
      <p:pic>
        <p:nvPicPr>
          <p:cNvPr id="58" name="Picture 57"/>
          <p:cNvPicPr>
            <a:picLocks noChangeAspect="1"/>
          </p:cNvPicPr>
          <p:nvPr/>
        </p:nvPicPr>
        <p:blipFill>
          <a:blip r:embed="rId21"/>
          <a:stretch>
            <a:fillRect/>
          </a:stretch>
        </p:blipFill>
        <p:spPr>
          <a:xfrm>
            <a:off x="4607525" y="3601862"/>
            <a:ext cx="2340000" cy="1473366"/>
          </a:xfrm>
          <a:prstGeom prst="rect">
            <a:avLst/>
          </a:prstGeom>
        </p:spPr>
      </p:pic>
      <p:grpSp>
        <p:nvGrpSpPr>
          <p:cNvPr id="38" name="Group 37"/>
          <p:cNvGrpSpPr/>
          <p:nvPr/>
        </p:nvGrpSpPr>
        <p:grpSpPr>
          <a:xfrm>
            <a:off x="9787568" y="-78879"/>
            <a:ext cx="934789" cy="1104463"/>
            <a:chOff x="9827324" y="-40038"/>
            <a:chExt cx="934789" cy="1104751"/>
          </a:xfrm>
        </p:grpSpPr>
        <p:pic>
          <p:nvPicPr>
            <p:cNvPr id="39" name="Picture 38"/>
            <p:cNvPicPr>
              <a:picLocks noChangeAspect="1"/>
            </p:cNvPicPr>
            <p:nvPr/>
          </p:nvPicPr>
          <p:blipFill>
            <a:blip r:embed="rId14"/>
            <a:stretch>
              <a:fillRect/>
            </a:stretch>
          </p:blipFill>
          <p:spPr>
            <a:xfrm>
              <a:off x="9827324" y="-40038"/>
              <a:ext cx="934789" cy="1104751"/>
            </a:xfrm>
            <a:prstGeom prst="rect">
              <a:avLst/>
            </a:prstGeom>
          </p:spPr>
        </p:pic>
        <p:pic>
          <p:nvPicPr>
            <p:cNvPr id="40" name="Picture 39"/>
            <p:cNvPicPr>
              <a:picLocks noChangeAspect="1"/>
            </p:cNvPicPr>
            <p:nvPr/>
          </p:nvPicPr>
          <p:blipFill>
            <a:blip r:embed="rId22"/>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06927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45"/>
                                        </p:tgtEl>
                                      </p:cBhvr>
                                    </p:animEffect>
                                    <p:set>
                                      <p:cBhvr>
                                        <p:cTn id="11" dur="1" fill="hold">
                                          <p:stCondLst>
                                            <p:cond delay="499"/>
                                          </p:stCondLst>
                                        </p:cTn>
                                        <p:tgtEl>
                                          <p:spTgt spid="45"/>
                                        </p:tgtEl>
                                        <p:attrNameLst>
                                          <p:attrName>style.visibility</p:attrName>
                                        </p:attrNameLst>
                                      </p:cBhvr>
                                      <p:to>
                                        <p:strVal val="hidden"/>
                                      </p:to>
                                    </p:set>
                                  </p:childTnLst>
                                </p:cTn>
                              </p:par>
                            </p:childTnLst>
                          </p:cTn>
                        </p:par>
                        <p:par>
                          <p:cTn id="12" fill="hold">
                            <p:stCondLst>
                              <p:cond delay="1000"/>
                            </p:stCondLst>
                            <p:childTnLst>
                              <p:par>
                                <p:cTn id="13" presetID="42" presetClass="path" presetSubtype="0" accel="50000" decel="50000" fill="hold" nodeType="afterEffect">
                                  <p:stCondLst>
                                    <p:cond delay="0"/>
                                  </p:stCondLst>
                                  <p:childTnLst>
                                    <p:animMotion origin="layout" path="M 1.04167E-6 -3.7037E-6 L 0.04974 -0.05555 " pathEditMode="relative" rAng="0" ptsTypes="AA">
                                      <p:cBhvr>
                                        <p:cTn id="14" dur="1000" fill="hold"/>
                                        <p:tgtEl>
                                          <p:spTgt spid="51"/>
                                        </p:tgtEl>
                                        <p:attrNameLst>
                                          <p:attrName>ppt_x</p:attrName>
                                          <p:attrName>ppt_y</p:attrName>
                                        </p:attrNameLst>
                                      </p:cBhvr>
                                      <p:rCtr x="2487" y="-2778"/>
                                    </p:animMotion>
                                  </p:childTnLst>
                                </p:cTn>
                              </p:par>
                              <p:par>
                                <p:cTn id="15" presetID="42" presetClass="path" presetSubtype="0" accel="50000" decel="50000" fill="hold" nodeType="withEffect">
                                  <p:stCondLst>
                                    <p:cond delay="750"/>
                                  </p:stCondLst>
                                  <p:childTnLst>
                                    <p:animMotion origin="layout" path="M 2.08333E-7 -3.33333E-6 L 0.23698 0.28287 " pathEditMode="relative" rAng="0" ptsTypes="AA">
                                      <p:cBhvr>
                                        <p:cTn id="16" dur="2250" fill="hold"/>
                                        <p:tgtEl>
                                          <p:spTgt spid="55"/>
                                        </p:tgtEl>
                                        <p:attrNameLst>
                                          <p:attrName>ppt_x</p:attrName>
                                          <p:attrName>ppt_y</p:attrName>
                                        </p:attrNameLst>
                                      </p:cBhvr>
                                      <p:rCtr x="11836" y="14051"/>
                                    </p:animMotion>
                                  </p:childTnLst>
                                </p:cTn>
                              </p:par>
                              <p:par>
                                <p:cTn id="17" presetID="42" presetClass="path" presetSubtype="0" accel="50000" decel="50000" fill="hold" nodeType="withEffect">
                                  <p:stCondLst>
                                    <p:cond delay="1000"/>
                                  </p:stCondLst>
                                  <p:childTnLst>
                                    <p:animMotion origin="layout" path="M 0.04974 -0.05555 L -0.18893 -0.33333 " pathEditMode="relative" rAng="0" ptsTypes="AA">
                                      <p:cBhvr>
                                        <p:cTn id="18" dur="1000" fill="hold"/>
                                        <p:tgtEl>
                                          <p:spTgt spid="51"/>
                                        </p:tgtEl>
                                        <p:attrNameLst>
                                          <p:attrName>ppt_x</p:attrName>
                                          <p:attrName>ppt_y</p:attrName>
                                        </p:attrNameLst>
                                      </p:cBhvr>
                                      <p:rCtr x="-11940" y="-13889"/>
                                    </p:animMotion>
                                  </p:childTnLst>
                                </p:cTn>
                              </p:par>
                              <p:par>
                                <p:cTn id="19" presetID="42" presetClass="path" presetSubtype="0" accel="50000" decel="50000" fill="hold" nodeType="withEffect">
                                  <p:stCondLst>
                                    <p:cond delay="2000"/>
                                  </p:stCondLst>
                                  <p:childTnLst>
                                    <p:animMotion origin="layout" path="M -0.18893 -0.33333 L -0.23555 -0.2824 " pathEditMode="relative" rAng="0" ptsTypes="AA">
                                      <p:cBhvr>
                                        <p:cTn id="20" dur="1250" fill="hold"/>
                                        <p:tgtEl>
                                          <p:spTgt spid="51"/>
                                        </p:tgtEl>
                                        <p:attrNameLst>
                                          <p:attrName>ppt_x</p:attrName>
                                          <p:attrName>ppt_y</p:attrName>
                                        </p:attrNameLst>
                                      </p:cBhvr>
                                      <p:rCtr x="-2331" y="2546"/>
                                    </p:animMotion>
                                  </p:childTnLst>
                                </p:cTn>
                              </p:par>
                            </p:childTnLst>
                          </p:cTn>
                        </p:par>
                        <p:par>
                          <p:cTn id="21" fill="hold">
                            <p:stCondLst>
                              <p:cond delay="4250"/>
                            </p:stCondLst>
                            <p:childTnLst>
                              <p:par>
                                <p:cTn id="22" presetID="10"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403078" y="1140028"/>
            <a:ext cx="7337472" cy="4732620"/>
          </a:xfrm>
          <a:prstGeom prst="rect">
            <a:avLst/>
          </a:prstGeom>
        </p:spPr>
      </p:pic>
      <p:pic>
        <p:nvPicPr>
          <p:cNvPr id="26" name="Picture 25"/>
          <p:cNvPicPr>
            <a:picLocks noChangeAspect="1"/>
          </p:cNvPicPr>
          <p:nvPr/>
        </p:nvPicPr>
        <p:blipFill>
          <a:blip r:embed="rId4"/>
          <a:stretch>
            <a:fillRect/>
          </a:stretch>
        </p:blipFill>
        <p:spPr>
          <a:xfrm>
            <a:off x="2845363" y="4756537"/>
            <a:ext cx="2172796" cy="1399711"/>
          </a:xfrm>
          <a:prstGeom prst="rect">
            <a:avLst/>
          </a:prstGeom>
        </p:spPr>
      </p:pic>
      <p:pic>
        <p:nvPicPr>
          <p:cNvPr id="30" name="Picture 29"/>
          <p:cNvPicPr>
            <a:picLocks noChangeAspect="1"/>
          </p:cNvPicPr>
          <p:nvPr/>
        </p:nvPicPr>
        <p:blipFill>
          <a:blip r:embed="rId5"/>
          <a:stretch>
            <a:fillRect/>
          </a:stretch>
        </p:blipFill>
        <p:spPr>
          <a:xfrm>
            <a:off x="6609502" y="893"/>
            <a:ext cx="5582498" cy="3613116"/>
          </a:xfrm>
          <a:prstGeom prst="rect">
            <a:avLst/>
          </a:prstGeom>
        </p:spPr>
      </p:pic>
      <p:pic>
        <p:nvPicPr>
          <p:cNvPr id="38" name="Picture 37"/>
          <p:cNvPicPr>
            <a:picLocks noChangeAspect="1"/>
          </p:cNvPicPr>
          <p:nvPr/>
        </p:nvPicPr>
        <p:blipFill>
          <a:blip r:embed="rId6"/>
          <a:stretch>
            <a:fillRect/>
          </a:stretch>
        </p:blipFill>
        <p:spPr>
          <a:xfrm>
            <a:off x="8314314" y="268381"/>
            <a:ext cx="3327550" cy="2147421"/>
          </a:xfrm>
          <a:prstGeom prst="rect">
            <a:avLst/>
          </a:prstGeom>
        </p:spPr>
      </p:pic>
      <p:pic>
        <p:nvPicPr>
          <p:cNvPr id="18" name="Picture 17"/>
          <p:cNvPicPr>
            <a:picLocks noChangeAspect="1"/>
          </p:cNvPicPr>
          <p:nvPr/>
        </p:nvPicPr>
        <p:blipFill>
          <a:blip r:embed="rId7"/>
          <a:stretch>
            <a:fillRect/>
          </a:stretch>
        </p:blipFill>
        <p:spPr>
          <a:xfrm>
            <a:off x="3412002" y="1563222"/>
            <a:ext cx="6671087" cy="4309426"/>
          </a:xfrm>
          <a:prstGeom prst="rect">
            <a:avLst/>
          </a:prstGeom>
        </p:spPr>
      </p:pic>
      <p:pic>
        <p:nvPicPr>
          <p:cNvPr id="37" name="Picture 36"/>
          <p:cNvPicPr>
            <a:picLocks noChangeAspect="1"/>
          </p:cNvPicPr>
          <p:nvPr/>
        </p:nvPicPr>
        <p:blipFill>
          <a:blip r:embed="rId8"/>
          <a:stretch>
            <a:fillRect/>
          </a:stretch>
        </p:blipFill>
        <p:spPr>
          <a:xfrm>
            <a:off x="5276712" y="-372544"/>
            <a:ext cx="7264070" cy="4705073"/>
          </a:xfrm>
          <a:prstGeom prst="rect">
            <a:avLst/>
          </a:prstGeom>
        </p:spPr>
      </p:pic>
      <p:pic>
        <p:nvPicPr>
          <p:cNvPr id="16" name="Picture 15"/>
          <p:cNvPicPr>
            <a:picLocks noChangeAspect="1"/>
          </p:cNvPicPr>
          <p:nvPr/>
        </p:nvPicPr>
        <p:blipFill>
          <a:blip r:embed="rId9"/>
          <a:stretch>
            <a:fillRect/>
          </a:stretch>
        </p:blipFill>
        <p:spPr>
          <a:xfrm>
            <a:off x="10156138" y="2524192"/>
            <a:ext cx="1468487" cy="948341"/>
          </a:xfrm>
          <a:prstGeom prst="rect">
            <a:avLst/>
          </a:prstGeom>
        </p:spPr>
      </p:pic>
      <p:pic>
        <p:nvPicPr>
          <p:cNvPr id="21" name="Picture 20"/>
          <p:cNvPicPr>
            <a:picLocks noChangeAspect="1"/>
          </p:cNvPicPr>
          <p:nvPr/>
        </p:nvPicPr>
        <p:blipFill>
          <a:blip r:embed="rId10"/>
          <a:stretch>
            <a:fillRect/>
          </a:stretch>
        </p:blipFill>
        <p:spPr>
          <a:xfrm>
            <a:off x="1" y="3742929"/>
            <a:ext cx="4822369" cy="3123847"/>
          </a:xfrm>
          <a:prstGeom prst="rect">
            <a:avLst/>
          </a:prstGeom>
        </p:spPr>
      </p:pic>
      <p:pic>
        <p:nvPicPr>
          <p:cNvPr id="22" name="Picture 21"/>
          <p:cNvPicPr>
            <a:picLocks noChangeAspect="1"/>
          </p:cNvPicPr>
          <p:nvPr/>
        </p:nvPicPr>
        <p:blipFill>
          <a:blip r:embed="rId11"/>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457974"/>
            <a:ext cx="3600450" cy="707702"/>
          </a:xfrm>
          <a:prstGeom prst="rect">
            <a:avLst/>
          </a:prstGeom>
          <a:noFill/>
        </p:spPr>
        <p:txBody>
          <a:bodyPr wrap="square" rtlCol="0">
            <a:spAutoFit/>
          </a:bodyPr>
          <a:lstStyle/>
          <a:p>
            <a:r>
              <a:rPr lang="en-US" sz="3999" dirty="0" err="1">
                <a:solidFill>
                  <a:schemeClr val="bg1"/>
                </a:solidFill>
                <a:latin typeface="Segoe UI Light" panose="020B0502040204020203" pitchFamily="34" charset="0"/>
                <a:cs typeface="Segoe UI Light" panose="020B0502040204020203" pitchFamily="34" charset="0"/>
              </a:rPr>
              <a:t>WebJobs</a:t>
            </a:r>
            <a:endParaRPr lang="en-US" sz="3999"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4"/>
          <a:stretch>
            <a:fillRect/>
          </a:stretch>
        </p:blipFill>
        <p:spPr>
          <a:xfrm>
            <a:off x="8087219" y="1636670"/>
            <a:ext cx="1507500" cy="978495"/>
          </a:xfrm>
          <a:prstGeom prst="rect">
            <a:avLst/>
          </a:prstGeom>
        </p:spPr>
      </p:pic>
      <p:pic>
        <p:nvPicPr>
          <p:cNvPr id="27" name="Picture 26"/>
          <p:cNvPicPr>
            <a:picLocks noChangeAspect="1"/>
          </p:cNvPicPr>
          <p:nvPr/>
        </p:nvPicPr>
        <p:blipFill>
          <a:blip r:embed="rId15"/>
          <a:stretch>
            <a:fillRect/>
          </a:stretch>
        </p:blipFill>
        <p:spPr>
          <a:xfrm>
            <a:off x="215340" y="3302250"/>
            <a:ext cx="2092500" cy="2339391"/>
          </a:xfrm>
          <a:prstGeom prst="rect">
            <a:avLst/>
          </a:prstGeom>
        </p:spPr>
      </p:pic>
      <p:pic>
        <p:nvPicPr>
          <p:cNvPr id="28" name="Picture 27"/>
          <p:cNvPicPr>
            <a:picLocks noChangeAspect="1"/>
          </p:cNvPicPr>
          <p:nvPr/>
        </p:nvPicPr>
        <p:blipFill>
          <a:blip r:embed="rId12"/>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6"/>
          <a:stretch>
            <a:fillRect/>
          </a:stretch>
        </p:blipFill>
        <p:spPr>
          <a:xfrm>
            <a:off x="2788810" y="4960514"/>
            <a:ext cx="447874" cy="1223871"/>
          </a:xfrm>
          <a:prstGeom prst="rect">
            <a:avLst/>
          </a:prstGeom>
        </p:spPr>
      </p:pic>
      <p:pic>
        <p:nvPicPr>
          <p:cNvPr id="47" name="Picture 46"/>
          <p:cNvPicPr>
            <a:picLocks noChangeAspect="1"/>
          </p:cNvPicPr>
          <p:nvPr/>
        </p:nvPicPr>
        <p:blipFill>
          <a:blip r:embed="rId17"/>
          <a:stretch>
            <a:fillRect/>
          </a:stretch>
        </p:blipFill>
        <p:spPr>
          <a:xfrm>
            <a:off x="4607525" y="3601862"/>
            <a:ext cx="2340000" cy="1473366"/>
          </a:xfrm>
          <a:prstGeom prst="rect">
            <a:avLst/>
          </a:prstGeom>
        </p:spPr>
      </p:pic>
      <p:pic>
        <p:nvPicPr>
          <p:cNvPr id="8" name="Picture 7"/>
          <p:cNvPicPr>
            <a:picLocks noChangeAspect="1"/>
          </p:cNvPicPr>
          <p:nvPr/>
        </p:nvPicPr>
        <p:blipFill>
          <a:blip r:embed="rId18"/>
          <a:stretch>
            <a:fillRect/>
          </a:stretch>
        </p:blipFill>
        <p:spPr>
          <a:xfrm>
            <a:off x="8780855" y="1630232"/>
            <a:ext cx="813864" cy="529820"/>
          </a:xfrm>
          <a:prstGeom prst="rect">
            <a:avLst/>
          </a:prstGeom>
        </p:spPr>
      </p:pic>
      <p:pic>
        <p:nvPicPr>
          <p:cNvPr id="10" name="Picture 9"/>
          <p:cNvPicPr>
            <a:picLocks noChangeAspect="1"/>
          </p:cNvPicPr>
          <p:nvPr/>
        </p:nvPicPr>
        <p:blipFill>
          <a:blip r:embed="rId19"/>
          <a:stretch>
            <a:fillRect/>
          </a:stretch>
        </p:blipFill>
        <p:spPr>
          <a:xfrm>
            <a:off x="6486668" y="1300957"/>
            <a:ext cx="3997065" cy="2580110"/>
          </a:xfrm>
          <a:prstGeom prst="rect">
            <a:avLst/>
          </a:prstGeom>
        </p:spPr>
      </p:pic>
      <p:grpSp>
        <p:nvGrpSpPr>
          <p:cNvPr id="44" name="Group 43"/>
          <p:cNvGrpSpPr/>
          <p:nvPr/>
        </p:nvGrpSpPr>
        <p:grpSpPr>
          <a:xfrm>
            <a:off x="5093246" y="607152"/>
            <a:ext cx="2775838" cy="4133678"/>
            <a:chOff x="3719625" y="-351356"/>
            <a:chExt cx="2775838" cy="4134755"/>
          </a:xfrm>
        </p:grpSpPr>
        <p:pic>
          <p:nvPicPr>
            <p:cNvPr id="45" name="Picture 44"/>
            <p:cNvPicPr>
              <a:picLocks noChangeAspect="1"/>
            </p:cNvPicPr>
            <p:nvPr/>
          </p:nvPicPr>
          <p:blipFill>
            <a:blip r:embed="rId20"/>
            <a:stretch>
              <a:fillRect/>
            </a:stretch>
          </p:blipFill>
          <p:spPr>
            <a:xfrm>
              <a:off x="3719625" y="-351356"/>
              <a:ext cx="2775838" cy="4134755"/>
            </a:xfrm>
            <a:prstGeom prst="rect">
              <a:avLst/>
            </a:prstGeom>
          </p:spPr>
        </p:pic>
        <p:pic>
          <p:nvPicPr>
            <p:cNvPr id="46" name="Picture 45"/>
            <p:cNvPicPr>
              <a:picLocks noChangeAspect="1"/>
            </p:cNvPicPr>
            <p:nvPr/>
          </p:nvPicPr>
          <p:blipFill>
            <a:blip r:embed="rId21"/>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2"/>
          <a:stretch>
            <a:fillRect/>
          </a:stretch>
        </p:blipFill>
        <p:spPr>
          <a:xfrm>
            <a:off x="9141706" y="4968034"/>
            <a:ext cx="2301854" cy="1495127"/>
          </a:xfrm>
          <a:prstGeom prst="rect">
            <a:avLst/>
          </a:prstGeom>
        </p:spPr>
      </p:pic>
      <p:pic>
        <p:nvPicPr>
          <p:cNvPr id="12" name="Picture 11"/>
          <p:cNvPicPr>
            <a:picLocks noChangeAspect="1"/>
          </p:cNvPicPr>
          <p:nvPr/>
        </p:nvPicPr>
        <p:blipFill>
          <a:blip r:embed="rId23"/>
          <a:stretch>
            <a:fillRect/>
          </a:stretch>
        </p:blipFill>
        <p:spPr>
          <a:xfrm>
            <a:off x="9669922" y="4344317"/>
            <a:ext cx="1245420" cy="1788930"/>
          </a:xfrm>
          <a:prstGeom prst="rect">
            <a:avLst/>
          </a:prstGeom>
        </p:spPr>
      </p:pic>
      <p:pic>
        <p:nvPicPr>
          <p:cNvPr id="13" name="Picture 12"/>
          <p:cNvPicPr>
            <a:picLocks noChangeAspect="1"/>
          </p:cNvPicPr>
          <p:nvPr/>
        </p:nvPicPr>
        <p:blipFill>
          <a:blip r:embed="rId24"/>
          <a:stretch>
            <a:fillRect/>
          </a:stretch>
        </p:blipFill>
        <p:spPr>
          <a:xfrm>
            <a:off x="9490000" y="6190147"/>
            <a:ext cx="702179" cy="462854"/>
          </a:xfrm>
          <a:prstGeom prst="rect">
            <a:avLst/>
          </a:prstGeom>
        </p:spPr>
      </p:pic>
      <p:grpSp>
        <p:nvGrpSpPr>
          <p:cNvPr id="39" name="Group 38"/>
          <p:cNvGrpSpPr/>
          <p:nvPr/>
        </p:nvGrpSpPr>
        <p:grpSpPr>
          <a:xfrm>
            <a:off x="9787568" y="-78879"/>
            <a:ext cx="934789" cy="1104463"/>
            <a:chOff x="9827324" y="-40038"/>
            <a:chExt cx="934789" cy="1104751"/>
          </a:xfrm>
        </p:grpSpPr>
        <p:pic>
          <p:nvPicPr>
            <p:cNvPr id="41" name="Picture 40"/>
            <p:cNvPicPr>
              <a:picLocks noChangeAspect="1"/>
            </p:cNvPicPr>
            <p:nvPr/>
          </p:nvPicPr>
          <p:blipFill>
            <a:blip r:embed="rId12"/>
            <a:stretch>
              <a:fillRect/>
            </a:stretch>
          </p:blipFill>
          <p:spPr>
            <a:xfrm>
              <a:off x="9827324" y="-40038"/>
              <a:ext cx="934789" cy="1104751"/>
            </a:xfrm>
            <a:prstGeom prst="rect">
              <a:avLst/>
            </a:prstGeom>
          </p:spPr>
        </p:pic>
        <p:pic>
          <p:nvPicPr>
            <p:cNvPr id="42" name="Picture 41"/>
            <p:cNvPicPr>
              <a:picLocks noChangeAspect="1"/>
            </p:cNvPicPr>
            <p:nvPr/>
          </p:nvPicPr>
          <p:blipFill>
            <a:blip r:embed="rId25"/>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74033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a:stretch>
            <a:fillRect/>
          </a:stretch>
        </p:blipFill>
        <p:spPr>
          <a:xfrm>
            <a:off x="2859218" y="4756537"/>
            <a:ext cx="2172796" cy="1399711"/>
          </a:xfrm>
          <a:prstGeom prst="rect">
            <a:avLst/>
          </a:prstGeom>
        </p:spPr>
      </p:pic>
      <p:pic>
        <p:nvPicPr>
          <p:cNvPr id="39" name="Picture 38"/>
          <p:cNvPicPr>
            <a:picLocks noChangeAspect="1"/>
          </p:cNvPicPr>
          <p:nvPr/>
        </p:nvPicPr>
        <p:blipFill>
          <a:blip r:embed="rId4"/>
          <a:stretch>
            <a:fillRect/>
          </a:stretch>
        </p:blipFill>
        <p:spPr>
          <a:xfrm>
            <a:off x="2821011" y="4742527"/>
            <a:ext cx="2201267" cy="1438617"/>
          </a:xfrm>
          <a:prstGeom prst="rect">
            <a:avLst/>
          </a:prstGeom>
        </p:spPr>
      </p:pic>
      <p:pic>
        <p:nvPicPr>
          <p:cNvPr id="6" name="Picture 5"/>
          <p:cNvPicPr>
            <a:picLocks noChangeAspect="1"/>
          </p:cNvPicPr>
          <p:nvPr/>
        </p:nvPicPr>
        <p:blipFill>
          <a:blip r:embed="rId5"/>
          <a:stretch>
            <a:fillRect/>
          </a:stretch>
        </p:blipFill>
        <p:spPr>
          <a:xfrm>
            <a:off x="3403078" y="1140028"/>
            <a:ext cx="7337472" cy="4732620"/>
          </a:xfrm>
          <a:prstGeom prst="rect">
            <a:avLst/>
          </a:prstGeom>
        </p:spPr>
      </p:pic>
      <p:pic>
        <p:nvPicPr>
          <p:cNvPr id="47" name="Picture 46"/>
          <p:cNvPicPr>
            <a:picLocks noChangeAspect="1"/>
          </p:cNvPicPr>
          <p:nvPr/>
        </p:nvPicPr>
        <p:blipFill>
          <a:blip r:embed="rId6"/>
          <a:stretch>
            <a:fillRect/>
          </a:stretch>
        </p:blipFill>
        <p:spPr>
          <a:xfrm>
            <a:off x="4607525" y="3601862"/>
            <a:ext cx="2340000" cy="1473366"/>
          </a:xfrm>
          <a:prstGeom prst="rect">
            <a:avLst/>
          </a:prstGeom>
        </p:spPr>
      </p:pic>
      <p:pic>
        <p:nvPicPr>
          <p:cNvPr id="21" name="Picture 20"/>
          <p:cNvPicPr>
            <a:picLocks noChangeAspect="1"/>
          </p:cNvPicPr>
          <p:nvPr/>
        </p:nvPicPr>
        <p:blipFill>
          <a:blip r:embed="rId7"/>
          <a:stretch>
            <a:fillRect/>
          </a:stretch>
        </p:blipFill>
        <p:spPr>
          <a:xfrm>
            <a:off x="1" y="3742929"/>
            <a:ext cx="4822369" cy="3123847"/>
          </a:xfrm>
          <a:prstGeom prst="rect">
            <a:avLst/>
          </a:prstGeom>
        </p:spPr>
      </p:pic>
      <p:pic>
        <p:nvPicPr>
          <p:cNvPr id="37" name="Picture 36"/>
          <p:cNvPicPr>
            <a:picLocks noChangeAspect="1"/>
          </p:cNvPicPr>
          <p:nvPr/>
        </p:nvPicPr>
        <p:blipFill>
          <a:blip r:embed="rId8"/>
          <a:stretch>
            <a:fillRect/>
          </a:stretch>
        </p:blipFill>
        <p:spPr>
          <a:xfrm>
            <a:off x="5276712" y="-372544"/>
            <a:ext cx="7264070" cy="4705073"/>
          </a:xfrm>
          <a:prstGeom prst="rect">
            <a:avLst/>
          </a:prstGeom>
        </p:spPr>
      </p:pic>
      <p:pic>
        <p:nvPicPr>
          <p:cNvPr id="10" name="Picture 9"/>
          <p:cNvPicPr>
            <a:picLocks noChangeAspect="1"/>
          </p:cNvPicPr>
          <p:nvPr/>
        </p:nvPicPr>
        <p:blipFill>
          <a:blip r:embed="rId9"/>
          <a:stretch>
            <a:fillRect/>
          </a:stretch>
        </p:blipFill>
        <p:spPr>
          <a:xfrm>
            <a:off x="6486668" y="1300957"/>
            <a:ext cx="3997065" cy="2580110"/>
          </a:xfrm>
          <a:prstGeom prst="rect">
            <a:avLst/>
          </a:prstGeom>
        </p:spPr>
      </p:pic>
      <p:pic>
        <p:nvPicPr>
          <p:cNvPr id="30" name="Picture 29"/>
          <p:cNvPicPr>
            <a:picLocks noChangeAspect="1"/>
          </p:cNvPicPr>
          <p:nvPr/>
        </p:nvPicPr>
        <p:blipFill>
          <a:blip r:embed="rId10"/>
          <a:stretch>
            <a:fillRect/>
          </a:stretch>
        </p:blipFill>
        <p:spPr>
          <a:xfrm>
            <a:off x="6609502" y="893"/>
            <a:ext cx="5582498" cy="3613116"/>
          </a:xfrm>
          <a:prstGeom prst="rect">
            <a:avLst/>
          </a:prstGeom>
        </p:spPr>
      </p:pic>
      <p:pic>
        <p:nvPicPr>
          <p:cNvPr id="38" name="Picture 37"/>
          <p:cNvPicPr>
            <a:picLocks noChangeAspect="1"/>
          </p:cNvPicPr>
          <p:nvPr/>
        </p:nvPicPr>
        <p:blipFill>
          <a:blip r:embed="rId11"/>
          <a:stretch>
            <a:fillRect/>
          </a:stretch>
        </p:blipFill>
        <p:spPr>
          <a:xfrm>
            <a:off x="8314314" y="268381"/>
            <a:ext cx="3327550" cy="2147421"/>
          </a:xfrm>
          <a:prstGeom prst="rect">
            <a:avLst/>
          </a:prstGeom>
        </p:spPr>
      </p:pic>
      <p:pic>
        <p:nvPicPr>
          <p:cNvPr id="16" name="Picture 15"/>
          <p:cNvPicPr>
            <a:picLocks noChangeAspect="1"/>
          </p:cNvPicPr>
          <p:nvPr/>
        </p:nvPicPr>
        <p:blipFill>
          <a:blip r:embed="rId12"/>
          <a:stretch>
            <a:fillRect/>
          </a:stretch>
        </p:blipFill>
        <p:spPr>
          <a:xfrm>
            <a:off x="10156138" y="2524192"/>
            <a:ext cx="1468487" cy="948341"/>
          </a:xfrm>
          <a:prstGeom prst="rect">
            <a:avLst/>
          </a:prstGeom>
        </p:spPr>
      </p:pic>
      <p:pic>
        <p:nvPicPr>
          <p:cNvPr id="22" name="Picture 21"/>
          <p:cNvPicPr>
            <a:picLocks noChangeAspect="1"/>
          </p:cNvPicPr>
          <p:nvPr/>
        </p:nvPicPr>
        <p:blipFill>
          <a:blip r:embed="rId13"/>
          <a:stretch>
            <a:fillRect/>
          </a:stretch>
        </p:blipFill>
        <p:spPr>
          <a:xfrm>
            <a:off x="257976" y="5707176"/>
            <a:ext cx="1481228" cy="956378"/>
          </a:xfrm>
          <a:prstGeom prst="rect">
            <a:avLst/>
          </a:prstGeom>
        </p:spPr>
      </p:pic>
      <p:grpSp>
        <p:nvGrpSpPr>
          <p:cNvPr id="36" name="Group 35"/>
          <p:cNvGrpSpPr/>
          <p:nvPr/>
        </p:nvGrpSpPr>
        <p:grpSpPr>
          <a:xfrm>
            <a:off x="10509568" y="389006"/>
            <a:ext cx="934789" cy="1104463"/>
            <a:chOff x="7012021" y="-1253215"/>
            <a:chExt cx="1237500" cy="1462500"/>
          </a:xfrm>
        </p:grpSpPr>
        <p:pic>
          <p:nvPicPr>
            <p:cNvPr id="33" name="Picture 32"/>
            <p:cNvPicPr>
              <a:picLocks noChangeAspect="1"/>
            </p:cNvPicPr>
            <p:nvPr/>
          </p:nvPicPr>
          <p:blipFill>
            <a:blip r:embed="rId14"/>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4" y="457974"/>
            <a:ext cx="3600450" cy="707702"/>
          </a:xfrm>
          <a:prstGeom prst="rect">
            <a:avLst/>
          </a:prstGeom>
          <a:noFill/>
        </p:spPr>
        <p:txBody>
          <a:bodyPr wrap="square" rtlCol="0">
            <a:spAutoFit/>
          </a:bodyPr>
          <a:lstStyle/>
          <a:p>
            <a:r>
              <a:rPr lang="en-US" sz="3999" dirty="0" err="1">
                <a:solidFill>
                  <a:schemeClr val="bg1"/>
                </a:solidFill>
                <a:latin typeface="Segoe UI Light" panose="020B0502040204020203" pitchFamily="34" charset="0"/>
                <a:cs typeface="Segoe UI Light" panose="020B0502040204020203" pitchFamily="34" charset="0"/>
              </a:rPr>
              <a:t>WebJobs</a:t>
            </a:r>
            <a:endParaRPr lang="en-US" sz="3999"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6"/>
          <a:stretch>
            <a:fillRect/>
          </a:stretch>
        </p:blipFill>
        <p:spPr>
          <a:xfrm>
            <a:off x="215340" y="3302250"/>
            <a:ext cx="2092500" cy="2339391"/>
          </a:xfrm>
          <a:prstGeom prst="rect">
            <a:avLst/>
          </a:prstGeom>
        </p:spPr>
      </p:pic>
      <p:pic>
        <p:nvPicPr>
          <p:cNvPr id="28" name="Picture 27"/>
          <p:cNvPicPr>
            <a:picLocks noChangeAspect="1"/>
          </p:cNvPicPr>
          <p:nvPr/>
        </p:nvPicPr>
        <p:blipFill>
          <a:blip r:embed="rId14"/>
          <a:stretch>
            <a:fillRect/>
          </a:stretch>
        </p:blipFill>
        <p:spPr>
          <a:xfrm>
            <a:off x="1447610" y="5043342"/>
            <a:ext cx="1237500" cy="1462119"/>
          </a:xfrm>
          <a:prstGeom prst="rect">
            <a:avLst/>
          </a:prstGeom>
        </p:spPr>
      </p:pic>
      <p:pic>
        <p:nvPicPr>
          <p:cNvPr id="29" name="Picture 28"/>
          <p:cNvPicPr>
            <a:picLocks noChangeAspect="1"/>
          </p:cNvPicPr>
          <p:nvPr/>
        </p:nvPicPr>
        <p:blipFill>
          <a:blip r:embed="rId17"/>
          <a:stretch>
            <a:fillRect/>
          </a:stretch>
        </p:blipFill>
        <p:spPr>
          <a:xfrm>
            <a:off x="2788810" y="4960514"/>
            <a:ext cx="447874" cy="1223871"/>
          </a:xfrm>
          <a:prstGeom prst="rect">
            <a:avLst/>
          </a:prstGeom>
        </p:spPr>
      </p:pic>
      <p:pic>
        <p:nvPicPr>
          <p:cNvPr id="8" name="Picture 7"/>
          <p:cNvPicPr>
            <a:picLocks noChangeAspect="1"/>
          </p:cNvPicPr>
          <p:nvPr/>
        </p:nvPicPr>
        <p:blipFill>
          <a:blip r:embed="rId18"/>
          <a:stretch>
            <a:fillRect/>
          </a:stretch>
        </p:blipFill>
        <p:spPr>
          <a:xfrm>
            <a:off x="8780855" y="1630232"/>
            <a:ext cx="813864" cy="529820"/>
          </a:xfrm>
          <a:prstGeom prst="rect">
            <a:avLst/>
          </a:prstGeom>
        </p:spPr>
      </p:pic>
      <p:grpSp>
        <p:nvGrpSpPr>
          <p:cNvPr id="44" name="Group 43"/>
          <p:cNvGrpSpPr/>
          <p:nvPr/>
        </p:nvGrpSpPr>
        <p:grpSpPr>
          <a:xfrm>
            <a:off x="5093246" y="607152"/>
            <a:ext cx="2775838" cy="4133678"/>
            <a:chOff x="3719625" y="-351356"/>
            <a:chExt cx="2775838" cy="4134755"/>
          </a:xfrm>
        </p:grpSpPr>
        <p:pic>
          <p:nvPicPr>
            <p:cNvPr id="45" name="Picture 44"/>
            <p:cNvPicPr>
              <a:picLocks noChangeAspect="1"/>
            </p:cNvPicPr>
            <p:nvPr/>
          </p:nvPicPr>
          <p:blipFill>
            <a:blip r:embed="rId19"/>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21"/>
          <a:stretch>
            <a:fillRect/>
          </a:stretch>
        </p:blipFill>
        <p:spPr>
          <a:xfrm>
            <a:off x="7757323" y="4677236"/>
            <a:ext cx="1275292" cy="805238"/>
          </a:xfrm>
          <a:prstGeom prst="rect">
            <a:avLst/>
          </a:prstGeom>
        </p:spPr>
      </p:pic>
      <p:pic>
        <p:nvPicPr>
          <p:cNvPr id="41" name="Picture 40"/>
          <p:cNvPicPr>
            <a:picLocks noChangeAspect="1"/>
          </p:cNvPicPr>
          <p:nvPr/>
        </p:nvPicPr>
        <p:blipFill>
          <a:blip r:embed="rId22"/>
          <a:stretch>
            <a:fillRect/>
          </a:stretch>
        </p:blipFill>
        <p:spPr>
          <a:xfrm>
            <a:off x="9141706" y="4968034"/>
            <a:ext cx="2301854" cy="1495127"/>
          </a:xfrm>
          <a:prstGeom prst="rect">
            <a:avLst/>
          </a:prstGeom>
        </p:spPr>
      </p:pic>
      <p:pic>
        <p:nvPicPr>
          <p:cNvPr id="42" name="Picture 41"/>
          <p:cNvPicPr>
            <a:picLocks noChangeAspect="1"/>
          </p:cNvPicPr>
          <p:nvPr/>
        </p:nvPicPr>
        <p:blipFill>
          <a:blip r:embed="rId23"/>
          <a:stretch>
            <a:fillRect/>
          </a:stretch>
        </p:blipFill>
        <p:spPr>
          <a:xfrm>
            <a:off x="9669922" y="4344317"/>
            <a:ext cx="1245420" cy="1788930"/>
          </a:xfrm>
          <a:prstGeom prst="rect">
            <a:avLst/>
          </a:prstGeom>
        </p:spPr>
      </p:pic>
      <p:pic>
        <p:nvPicPr>
          <p:cNvPr id="43" name="Picture 42"/>
          <p:cNvPicPr>
            <a:picLocks noChangeAspect="1"/>
          </p:cNvPicPr>
          <p:nvPr/>
        </p:nvPicPr>
        <p:blipFill>
          <a:blip r:embed="rId24"/>
          <a:stretch>
            <a:fillRect/>
          </a:stretch>
        </p:blipFill>
        <p:spPr>
          <a:xfrm>
            <a:off x="9490000" y="6190147"/>
            <a:ext cx="702179" cy="462854"/>
          </a:xfrm>
          <a:prstGeom prst="rect">
            <a:avLst/>
          </a:prstGeom>
        </p:spPr>
      </p:pic>
      <p:pic>
        <p:nvPicPr>
          <p:cNvPr id="7" name="Picture 6"/>
          <p:cNvPicPr>
            <a:picLocks noChangeAspect="1"/>
          </p:cNvPicPr>
          <p:nvPr/>
        </p:nvPicPr>
        <p:blipFill>
          <a:blip r:embed="rId25"/>
          <a:stretch>
            <a:fillRect/>
          </a:stretch>
        </p:blipFill>
        <p:spPr>
          <a:xfrm>
            <a:off x="5152380" y="1067866"/>
            <a:ext cx="2427996" cy="3582856"/>
          </a:xfrm>
          <a:prstGeom prst="rect">
            <a:avLst/>
          </a:prstGeom>
        </p:spPr>
      </p:pic>
      <p:pic>
        <p:nvPicPr>
          <p:cNvPr id="14" name="Picture 13"/>
          <p:cNvPicPr>
            <a:picLocks noChangeAspect="1"/>
          </p:cNvPicPr>
          <p:nvPr/>
        </p:nvPicPr>
        <p:blipFill>
          <a:blip r:embed="rId26"/>
          <a:stretch>
            <a:fillRect/>
          </a:stretch>
        </p:blipFill>
        <p:spPr>
          <a:xfrm>
            <a:off x="9068151" y="2971228"/>
            <a:ext cx="1415845" cy="912196"/>
          </a:xfrm>
          <a:prstGeom prst="rect">
            <a:avLst/>
          </a:prstGeom>
        </p:spPr>
      </p:pic>
      <p:pic>
        <p:nvPicPr>
          <p:cNvPr id="15" name="Picture 14"/>
          <p:cNvPicPr>
            <a:picLocks noChangeAspect="1"/>
          </p:cNvPicPr>
          <p:nvPr/>
        </p:nvPicPr>
        <p:blipFill>
          <a:blip r:embed="rId27"/>
          <a:stretch>
            <a:fillRect/>
          </a:stretch>
        </p:blipFill>
        <p:spPr>
          <a:xfrm>
            <a:off x="9995831" y="3579585"/>
            <a:ext cx="1992681" cy="1766488"/>
          </a:xfrm>
          <a:prstGeom prst="rect">
            <a:avLst/>
          </a:prstGeom>
        </p:spPr>
      </p:pic>
      <p:grpSp>
        <p:nvGrpSpPr>
          <p:cNvPr id="51" name="Group 50"/>
          <p:cNvGrpSpPr/>
          <p:nvPr/>
        </p:nvGrpSpPr>
        <p:grpSpPr>
          <a:xfrm>
            <a:off x="9787568" y="-78879"/>
            <a:ext cx="934789" cy="1104463"/>
            <a:chOff x="9827324" y="-40038"/>
            <a:chExt cx="934789" cy="1104751"/>
          </a:xfrm>
        </p:grpSpPr>
        <p:pic>
          <p:nvPicPr>
            <p:cNvPr id="52" name="Picture 51"/>
            <p:cNvPicPr>
              <a:picLocks noChangeAspect="1"/>
            </p:cNvPicPr>
            <p:nvPr/>
          </p:nvPicPr>
          <p:blipFill>
            <a:blip r:embed="rId14"/>
            <a:stretch>
              <a:fillRect/>
            </a:stretch>
          </p:blipFill>
          <p:spPr>
            <a:xfrm>
              <a:off x="9827324" y="-40038"/>
              <a:ext cx="934789" cy="1104751"/>
            </a:xfrm>
            <a:prstGeom prst="rect">
              <a:avLst/>
            </a:prstGeom>
          </p:spPr>
        </p:pic>
        <p:pic>
          <p:nvPicPr>
            <p:cNvPr id="53" name="Picture 52"/>
            <p:cNvPicPr>
              <a:picLocks noChangeAspect="1"/>
            </p:cNvPicPr>
            <p:nvPr/>
          </p:nvPicPr>
          <p:blipFill>
            <a:blip r:embed="rId28"/>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329233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704703"/>
            <a:ext cx="11034445" cy="2386978"/>
          </a:xfrm>
        </p:spPr>
        <p:txBody>
          <a:bodyPr>
            <a:normAutofit/>
          </a:bodyPr>
          <a:lstStyle/>
          <a:p>
            <a:r>
              <a:rPr lang="en-US" sz="6598" dirty="0">
                <a:solidFill>
                  <a:schemeClr val="bg1"/>
                </a:solidFill>
              </a:rPr>
              <a:t>Demo: </a:t>
            </a:r>
            <a:r>
              <a:rPr lang="en-US" sz="6598" dirty="0" smtClean="0">
                <a:solidFill>
                  <a:schemeClr val="bg1"/>
                </a:solidFill>
              </a:rPr>
              <a:t>Websites</a:t>
            </a:r>
            <a:endParaRPr lang="en-US" sz="6598" dirty="0">
              <a:solidFill>
                <a:schemeClr val="bg1"/>
              </a:solidFill>
            </a:endParaRPr>
          </a:p>
        </p:txBody>
      </p:sp>
    </p:spTree>
    <p:extLst>
      <p:ext uri="{BB962C8B-B14F-4D97-AF65-F5344CB8AC3E}">
        <p14:creationId xmlns:p14="http://schemas.microsoft.com/office/powerpoint/2010/main" val="9448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27936" y="2038574"/>
            <a:ext cx="3962595" cy="2678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277328" y="2500374"/>
            <a:ext cx="2978483" cy="2418478"/>
          </a:xfrm>
        </p:spPr>
        <p:txBody>
          <a:bodyPr/>
          <a:lstStyle/>
          <a:p>
            <a:pPr algn="r"/>
            <a:r>
              <a:rPr lang="en-US" dirty="0" smtClean="0">
                <a:solidFill>
                  <a:schemeClr val="bg1"/>
                </a:solidFill>
              </a:rPr>
              <a:t>Microsoft Azure</a:t>
            </a:r>
            <a:endParaRPr lang="en-US" dirty="0">
              <a:solidFill>
                <a:schemeClr val="bg1"/>
              </a:solidFill>
            </a:endParaRPr>
          </a:p>
        </p:txBody>
      </p:sp>
      <p:sp>
        <p:nvSpPr>
          <p:cNvPr id="10" name="Rectangle 9"/>
          <p:cNvSpPr/>
          <p:nvPr/>
        </p:nvSpPr>
        <p:spPr>
          <a:xfrm>
            <a:off x="3783194" y="639624"/>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extBox 10"/>
          <p:cNvSpPr txBox="1"/>
          <p:nvPr/>
        </p:nvSpPr>
        <p:spPr>
          <a:xfrm>
            <a:off x="5084815" y="784460"/>
            <a:ext cx="5262639" cy="523066"/>
          </a:xfrm>
          <a:prstGeom prst="rect">
            <a:avLst/>
          </a:prstGeom>
          <a:noFill/>
        </p:spPr>
        <p:txBody>
          <a:bodyPr wrap="none" rtlCol="0">
            <a:spAutoFit/>
          </a:bodyPr>
          <a:lstStyle/>
          <a:p>
            <a:pPr algn="ctr"/>
            <a:r>
              <a:rPr lang="en-US" sz="2799" dirty="0">
                <a:solidFill>
                  <a:srgbClr val="00B0F0"/>
                </a:solidFill>
                <a:latin typeface="+mj-lt"/>
              </a:rPr>
              <a:t>Programming languages + tools</a:t>
            </a:r>
          </a:p>
        </p:txBody>
      </p:sp>
      <p:sp>
        <p:nvSpPr>
          <p:cNvPr id="12" name="TextBox 11"/>
          <p:cNvSpPr txBox="1"/>
          <p:nvPr/>
        </p:nvSpPr>
        <p:spPr>
          <a:xfrm>
            <a:off x="3996092" y="1262976"/>
            <a:ext cx="7481535" cy="369332"/>
          </a:xfrm>
          <a:prstGeom prst="rect">
            <a:avLst/>
          </a:prstGeom>
          <a:noFill/>
        </p:spPr>
        <p:txBody>
          <a:bodyPr wrap="none" rtlCol="0">
            <a:spAutoFit/>
          </a:bodyPr>
          <a:lstStyle/>
          <a:p>
            <a:r>
              <a:rPr lang="en-US" dirty="0">
                <a:solidFill>
                  <a:schemeClr val="bg2"/>
                </a:solidFill>
                <a:latin typeface="+mj-lt"/>
              </a:rPr>
              <a:t>.NET, Visual Studio, TFS + Git, Java, NodeJS, PHP, Python, Ruby, C++</a:t>
            </a:r>
          </a:p>
        </p:txBody>
      </p:sp>
      <p:sp>
        <p:nvSpPr>
          <p:cNvPr id="13" name="Rectangle 12"/>
          <p:cNvSpPr/>
          <p:nvPr/>
        </p:nvSpPr>
        <p:spPr>
          <a:xfrm>
            <a:off x="3783194" y="4965570"/>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4" name="TextBox 13"/>
          <p:cNvSpPr txBox="1"/>
          <p:nvPr/>
        </p:nvSpPr>
        <p:spPr>
          <a:xfrm>
            <a:off x="5334649" y="5257329"/>
            <a:ext cx="4792752" cy="523066"/>
          </a:xfrm>
          <a:prstGeom prst="rect">
            <a:avLst/>
          </a:prstGeom>
          <a:noFill/>
        </p:spPr>
        <p:txBody>
          <a:bodyPr wrap="none" rtlCol="0">
            <a:spAutoFit/>
          </a:bodyPr>
          <a:lstStyle/>
          <a:p>
            <a:pPr algn="ctr"/>
            <a:r>
              <a:rPr lang="en-US" sz="2799" dirty="0">
                <a:solidFill>
                  <a:srgbClr val="00B0F0"/>
                </a:solidFill>
                <a:latin typeface="+mj-lt"/>
              </a:rPr>
              <a:t>Microsoft cloud infrastructure</a:t>
            </a:r>
          </a:p>
        </p:txBody>
      </p:sp>
      <p:sp>
        <p:nvSpPr>
          <p:cNvPr id="15" name="Rectangle 14"/>
          <p:cNvSpPr/>
          <p:nvPr/>
        </p:nvSpPr>
        <p:spPr>
          <a:xfrm>
            <a:off x="3783194" y="2010868"/>
            <a:ext cx="7890084" cy="2706571"/>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9" name="Group 18"/>
          <p:cNvGrpSpPr/>
          <p:nvPr/>
        </p:nvGrpSpPr>
        <p:grpSpPr>
          <a:xfrm>
            <a:off x="8236283" y="3254545"/>
            <a:ext cx="3302781" cy="1200016"/>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sz="1799" dirty="0">
                  <a:solidFill>
                    <a:schemeClr val="bg2"/>
                  </a:solidFill>
                  <a:latin typeface="+mj-lt"/>
                </a:rPr>
                <a:t>Web</a:t>
              </a:r>
            </a:p>
            <a:p>
              <a:r>
                <a:rPr lang="en-US" sz="1799" dirty="0">
                  <a:solidFill>
                    <a:schemeClr val="bg2"/>
                  </a:solidFill>
                  <a:latin typeface="+mj-lt"/>
                </a:rPr>
                <a:t>Mobile</a:t>
              </a:r>
            </a:p>
            <a:p>
              <a:r>
                <a:rPr lang="en-US" sz="1799" dirty="0">
                  <a:solidFill>
                    <a:schemeClr val="bg2"/>
                  </a:solidFill>
                  <a:latin typeface="+mj-lt"/>
                </a:rPr>
                <a:t>Gaming</a:t>
              </a:r>
            </a:p>
            <a:p>
              <a:r>
                <a:rPr lang="en-US" sz="1799" dirty="0" err="1">
                  <a:solidFill>
                    <a:schemeClr val="bg2"/>
                  </a:solidFill>
                  <a:latin typeface="+mj-lt"/>
                </a:rPr>
                <a:t>IoT</a:t>
              </a:r>
              <a:endParaRPr lang="en-US" sz="1799"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sz="1799" dirty="0">
                  <a:solidFill>
                    <a:schemeClr val="bg2"/>
                  </a:solidFill>
                  <a:latin typeface="+mj-lt"/>
                </a:rPr>
                <a:t>Data</a:t>
              </a:r>
            </a:p>
            <a:p>
              <a:r>
                <a:rPr lang="en-US" sz="1799" dirty="0">
                  <a:solidFill>
                    <a:schemeClr val="bg2"/>
                  </a:solidFill>
                  <a:latin typeface="+mj-lt"/>
                </a:rPr>
                <a:t>Analytics</a:t>
              </a:r>
            </a:p>
            <a:p>
              <a:r>
                <a:rPr lang="en-US" sz="1799" dirty="0">
                  <a:solidFill>
                    <a:schemeClr val="bg2"/>
                  </a:solidFill>
                  <a:latin typeface="+mj-lt"/>
                </a:rPr>
                <a:t>Media</a:t>
              </a:r>
            </a:p>
            <a:p>
              <a:r>
                <a:rPr lang="en-US" sz="1799" dirty="0">
                  <a:solidFill>
                    <a:schemeClr val="bg2"/>
                  </a:solidFill>
                  <a:latin typeface="+mj-lt"/>
                </a:rPr>
                <a:t>Identity</a:t>
              </a:r>
            </a:p>
          </p:txBody>
        </p:sp>
      </p:grpSp>
      <p:sp>
        <p:nvSpPr>
          <p:cNvPr id="21" name="TextBox 20"/>
          <p:cNvSpPr txBox="1"/>
          <p:nvPr/>
        </p:nvSpPr>
        <p:spPr>
          <a:xfrm>
            <a:off x="4228015" y="2223109"/>
            <a:ext cx="1925262" cy="1107688"/>
          </a:xfrm>
          <a:prstGeom prst="rect">
            <a:avLst/>
          </a:prstGeom>
          <a:noFill/>
        </p:spPr>
        <p:txBody>
          <a:bodyPr wrap="none" rtlCol="0">
            <a:spAutoFit/>
          </a:bodyPr>
          <a:lstStyle/>
          <a:p>
            <a:r>
              <a:rPr lang="en-US" sz="6598" dirty="0">
                <a:solidFill>
                  <a:srgbClr val="00B0F0"/>
                </a:solidFill>
                <a:latin typeface="+mj-lt"/>
              </a:rPr>
              <a:t>IaaS</a:t>
            </a:r>
          </a:p>
        </p:txBody>
      </p:sp>
      <p:sp>
        <p:nvSpPr>
          <p:cNvPr id="22" name="TextBox 21"/>
          <p:cNvSpPr txBox="1"/>
          <p:nvPr/>
        </p:nvSpPr>
        <p:spPr>
          <a:xfrm>
            <a:off x="4252112" y="3254545"/>
            <a:ext cx="1702581" cy="1200016"/>
          </a:xfrm>
          <a:prstGeom prst="rect">
            <a:avLst/>
          </a:prstGeom>
          <a:noFill/>
        </p:spPr>
        <p:txBody>
          <a:bodyPr wrap="square" rtlCol="0">
            <a:spAutoFit/>
          </a:bodyPr>
          <a:lstStyle/>
          <a:p>
            <a:r>
              <a:rPr lang="en-US" sz="1799" dirty="0">
                <a:solidFill>
                  <a:schemeClr val="bg2"/>
                </a:solidFill>
                <a:latin typeface="+mj-lt"/>
              </a:rPr>
              <a:t>Windows VMs</a:t>
            </a:r>
          </a:p>
          <a:p>
            <a:r>
              <a:rPr lang="en-US" sz="1799" dirty="0">
                <a:solidFill>
                  <a:schemeClr val="bg2"/>
                </a:solidFill>
                <a:latin typeface="+mj-lt"/>
              </a:rPr>
              <a:t>Linux VMs</a:t>
            </a:r>
          </a:p>
          <a:p>
            <a:r>
              <a:rPr lang="en-US" sz="1799" dirty="0">
                <a:solidFill>
                  <a:schemeClr val="bg2"/>
                </a:solidFill>
                <a:latin typeface="+mj-lt"/>
              </a:rPr>
              <a:t>Storage</a:t>
            </a:r>
          </a:p>
          <a:p>
            <a:r>
              <a:rPr lang="en-US" sz="1799" dirty="0">
                <a:solidFill>
                  <a:schemeClr val="bg2"/>
                </a:solidFill>
                <a:latin typeface="+mj-lt"/>
              </a:rPr>
              <a:t>Networking</a:t>
            </a:r>
          </a:p>
        </p:txBody>
      </p:sp>
      <p:cxnSp>
        <p:nvCxnSpPr>
          <p:cNvPr id="25" name="Straight Connector 24"/>
          <p:cNvCxnSpPr>
            <a:stCxn id="15" idx="0"/>
            <a:endCxn id="15" idx="2"/>
          </p:cNvCxnSpPr>
          <p:nvPr/>
        </p:nvCxnSpPr>
        <p:spPr>
          <a:xfrm>
            <a:off x="7728236" y="2010868"/>
            <a:ext cx="0" cy="2706571"/>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3109"/>
            <a:ext cx="2254542" cy="1107688"/>
          </a:xfrm>
          <a:prstGeom prst="rect">
            <a:avLst/>
          </a:prstGeom>
          <a:noFill/>
        </p:spPr>
        <p:txBody>
          <a:bodyPr wrap="none" rtlCol="0">
            <a:spAutoFit/>
          </a:bodyPr>
          <a:lstStyle/>
          <a:p>
            <a:r>
              <a:rPr lang="en-US" sz="6598" dirty="0">
                <a:solidFill>
                  <a:srgbClr val="00B0F0"/>
                </a:solidFill>
                <a:latin typeface="+mj-lt"/>
              </a:rPr>
              <a:t>PaaS</a:t>
            </a:r>
          </a:p>
        </p:txBody>
      </p:sp>
    </p:spTree>
    <p:extLst>
      <p:ext uri="{BB962C8B-B14F-4D97-AF65-F5344CB8AC3E}">
        <p14:creationId xmlns:p14="http://schemas.microsoft.com/office/powerpoint/2010/main" val="93311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3" presetClass="emph" presetSubtype="2" fill="hold" grpId="0" nodeType="withEffect">
                                  <p:stCondLst>
                                    <p:cond delay="0"/>
                                  </p:stCondLst>
                                  <p:childTnLst>
                                    <p:animClr clrSpc="rgb" dir="cw">
                                      <p:cBhvr override="childStyle">
                                        <p:cTn id="9" dur="1000" fill="hold"/>
                                        <p:tgtEl>
                                          <p:spTgt spid="20"/>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Cloud Services</a:t>
            </a:r>
            <a:endParaRPr lang="en-US" dirty="0">
              <a:solidFill>
                <a:schemeClr val="bg1"/>
              </a:solidFill>
            </a:endParaRPr>
          </a:p>
        </p:txBody>
      </p:sp>
    </p:spTree>
    <p:extLst>
      <p:ext uri="{BB962C8B-B14F-4D97-AF65-F5344CB8AC3E}">
        <p14:creationId xmlns:p14="http://schemas.microsoft.com/office/powerpoint/2010/main" val="71975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grpSp>
        <p:nvGrpSpPr>
          <p:cNvPr id="2" name="Group 1"/>
          <p:cNvGrpSpPr/>
          <p:nvPr/>
        </p:nvGrpSpPr>
        <p:grpSpPr>
          <a:xfrm>
            <a:off x="1808486" y="1421052"/>
            <a:ext cx="8137133" cy="2999839"/>
            <a:chOff x="2061704" y="2743415"/>
            <a:chExt cx="8137133" cy="2999839"/>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2759853" y="4572448"/>
              <a:ext cx="6749705"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   Web </a:t>
              </a:r>
              <a:r>
                <a:rPr lang="en-US" altLang="zh-CN" sz="2800" dirty="0" smtClean="0">
                  <a:solidFill>
                    <a:schemeClr val="tx2">
                      <a:alpha val="99000"/>
                    </a:schemeClr>
                  </a:solidFill>
                  <a:latin typeface="Segoe UI Light" pitchFamily="34" charset="0"/>
                </a:rPr>
                <a:t>Roles    </a:t>
              </a:r>
              <a:r>
                <a:rPr lang="en-US" altLang="zh-CN" sz="2800" dirty="0" smtClean="0">
                  <a:solidFill>
                    <a:schemeClr val="tx2">
                      <a:alpha val="99000"/>
                    </a:schemeClr>
                  </a:solidFill>
                  <a:latin typeface="Segoe UI Light" pitchFamily="34" charset="0"/>
                </a:rPr>
                <a:t>Worker </a:t>
              </a:r>
              <a:r>
                <a:rPr lang="en-US" altLang="zh-CN" sz="2800" dirty="0" smtClean="0">
                  <a:solidFill>
                    <a:schemeClr val="tx2">
                      <a:alpha val="99000"/>
                    </a:schemeClr>
                  </a:solidFill>
                  <a:latin typeface="Segoe UI Light" pitchFamily="34" charset="0"/>
                </a:rPr>
                <a:t>Roles      </a:t>
              </a:r>
              <a:r>
                <a:rPr lang="en-US" altLang="zh-CN" sz="2800" dirty="0" smtClean="0">
                  <a:solidFill>
                    <a:schemeClr val="tx2">
                      <a:alpha val="99000"/>
                    </a:schemeClr>
                  </a:solidFill>
                  <a:latin typeface="Segoe UI Light" pitchFamily="34" charset="0"/>
                </a:rPr>
                <a:t>    VMs</a:t>
              </a:r>
              <a:endParaRPr lang="en-US" sz="2000" dirty="0">
                <a:solidFill>
                  <a:schemeClr val="tx2">
                    <a:alpha val="99000"/>
                  </a:schemeClr>
                </a:solidFill>
                <a:latin typeface="Segoe UI Light" pitchFamily="34" charset="0"/>
              </a:endParaRPr>
            </a:p>
          </p:txBody>
        </p:sp>
      </p:grpSp>
      <p:sp>
        <p:nvSpPr>
          <p:cNvPr id="9" name="Title 8"/>
          <p:cNvSpPr>
            <a:spLocks noGrp="1"/>
          </p:cNvSpPr>
          <p:nvPr>
            <p:ph type="title"/>
          </p:nvPr>
        </p:nvSpPr>
        <p:spPr/>
        <p:txBody>
          <a:bodyPr>
            <a:normAutofit/>
          </a:bodyPr>
          <a:lstStyle/>
          <a:p>
            <a:r>
              <a:rPr lang="en-US" dirty="0" smtClean="0"/>
              <a:t>Cloud Services</a:t>
            </a:r>
            <a:endParaRPr lang="en-US" dirty="0"/>
          </a:p>
        </p:txBody>
      </p:sp>
      <p:sp>
        <p:nvSpPr>
          <p:cNvPr id="13" name="Subtitle 5"/>
          <p:cNvSpPr txBox="1">
            <a:spLocks/>
          </p:cNvSpPr>
          <p:nvPr/>
        </p:nvSpPr>
        <p:spPr>
          <a:xfrm>
            <a:off x="2061989" y="4659072"/>
            <a:ext cx="11034445" cy="2119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pPr marL="0" indent="0">
              <a:buNone/>
            </a:pPr>
            <a:r>
              <a:rPr lang="en-US" sz="4000" dirty="0" smtClean="0">
                <a:solidFill>
                  <a:srgbClr val="92D050"/>
                </a:solidFill>
                <a:latin typeface="+mj-lt"/>
                <a:sym typeface="Wingdings" panose="05000000000000000000" pitchFamily="2" charset="2"/>
              </a:rPr>
              <a:t> </a:t>
            </a:r>
            <a:r>
              <a:rPr lang="en-US" sz="4000" dirty="0" smtClean="0">
                <a:latin typeface="+mj-lt"/>
                <a:sym typeface="Wingdings" panose="05000000000000000000" pitchFamily="2" charset="2"/>
              </a:rPr>
              <a:t>Scalability, availability and reliability</a:t>
            </a:r>
            <a:endParaRPr lang="en-US" sz="4000" dirty="0" smtClean="0">
              <a:latin typeface="+mj-lt"/>
            </a:endParaRPr>
          </a:p>
          <a:p>
            <a:pPr marL="0" indent="0">
              <a:buNone/>
            </a:pPr>
            <a:r>
              <a:rPr lang="en-US" sz="4000" dirty="0" smtClean="0">
                <a:solidFill>
                  <a:srgbClr val="92D050"/>
                </a:solidFill>
                <a:latin typeface="+mj-lt"/>
                <a:sym typeface="Wingdings" panose="05000000000000000000" pitchFamily="2" charset="2"/>
              </a:rPr>
              <a:t> </a:t>
            </a:r>
            <a:r>
              <a:rPr lang="en-US" sz="4000" dirty="0" smtClean="0">
                <a:latin typeface="+mj-lt"/>
                <a:sym typeface="Wingdings" panose="05000000000000000000" pitchFamily="2" charset="2"/>
              </a:rPr>
              <a:t>Monitoring and diagnostics</a:t>
            </a:r>
            <a:endParaRPr lang="en-US" sz="4000" dirty="0" smtClean="0">
              <a:latin typeface="+mj-lt"/>
            </a:endParaRPr>
          </a:p>
          <a:p>
            <a:endParaRPr lang="en-US" sz="4000" dirty="0" smtClean="0">
              <a:latin typeface="+mj-lt"/>
            </a:endParaRPr>
          </a:p>
        </p:txBody>
      </p:sp>
    </p:spTree>
    <p:extLst>
      <p:ext uri="{BB962C8B-B14F-4D97-AF65-F5344CB8AC3E}">
        <p14:creationId xmlns:p14="http://schemas.microsoft.com/office/powerpoint/2010/main" val="3871025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27936" y="2038574"/>
            <a:ext cx="3962595" cy="2678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p:cNvSpPr>
            <a:spLocks noGrp="1"/>
          </p:cNvSpPr>
          <p:nvPr>
            <p:ph type="title"/>
          </p:nvPr>
        </p:nvSpPr>
        <p:spPr>
          <a:xfrm>
            <a:off x="277328" y="2500374"/>
            <a:ext cx="2978483" cy="2418478"/>
          </a:xfrm>
        </p:spPr>
        <p:txBody>
          <a:bodyPr/>
          <a:lstStyle/>
          <a:p>
            <a:pPr algn="r"/>
            <a:r>
              <a:rPr lang="en-US" dirty="0" smtClean="0">
                <a:solidFill>
                  <a:schemeClr val="bg1"/>
                </a:solidFill>
              </a:rPr>
              <a:t>Microsoft Azure</a:t>
            </a:r>
            <a:endParaRPr lang="en-US" dirty="0">
              <a:solidFill>
                <a:schemeClr val="bg1"/>
              </a:solidFill>
            </a:endParaRPr>
          </a:p>
        </p:txBody>
      </p:sp>
      <p:sp>
        <p:nvSpPr>
          <p:cNvPr id="10" name="Rectangle 9"/>
          <p:cNvSpPr/>
          <p:nvPr/>
        </p:nvSpPr>
        <p:spPr>
          <a:xfrm>
            <a:off x="3783194" y="639624"/>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extBox 10"/>
          <p:cNvSpPr txBox="1"/>
          <p:nvPr/>
        </p:nvSpPr>
        <p:spPr>
          <a:xfrm>
            <a:off x="5084815" y="784460"/>
            <a:ext cx="5262639" cy="523066"/>
          </a:xfrm>
          <a:prstGeom prst="rect">
            <a:avLst/>
          </a:prstGeom>
          <a:noFill/>
        </p:spPr>
        <p:txBody>
          <a:bodyPr wrap="none" rtlCol="0">
            <a:spAutoFit/>
          </a:bodyPr>
          <a:lstStyle/>
          <a:p>
            <a:pPr algn="ctr"/>
            <a:r>
              <a:rPr lang="en-US" sz="2799" dirty="0">
                <a:solidFill>
                  <a:srgbClr val="00B0F0"/>
                </a:solidFill>
                <a:latin typeface="+mj-lt"/>
              </a:rPr>
              <a:t>Programming languages + tools</a:t>
            </a:r>
          </a:p>
        </p:txBody>
      </p:sp>
      <p:sp>
        <p:nvSpPr>
          <p:cNvPr id="12" name="TextBox 11"/>
          <p:cNvSpPr txBox="1"/>
          <p:nvPr/>
        </p:nvSpPr>
        <p:spPr>
          <a:xfrm>
            <a:off x="3996092" y="1262976"/>
            <a:ext cx="7481535" cy="369332"/>
          </a:xfrm>
          <a:prstGeom prst="rect">
            <a:avLst/>
          </a:prstGeom>
          <a:noFill/>
        </p:spPr>
        <p:txBody>
          <a:bodyPr wrap="none" rtlCol="0">
            <a:spAutoFit/>
          </a:bodyPr>
          <a:lstStyle/>
          <a:p>
            <a:r>
              <a:rPr lang="en-US" dirty="0">
                <a:solidFill>
                  <a:schemeClr val="bg2"/>
                </a:solidFill>
                <a:latin typeface="+mj-lt"/>
              </a:rPr>
              <a:t>.NET, Visual Studio, TFS + Git, Java, NodeJS, PHP, Python, Ruby, C++</a:t>
            </a:r>
          </a:p>
        </p:txBody>
      </p:sp>
      <p:sp>
        <p:nvSpPr>
          <p:cNvPr id="13" name="Rectangle 12"/>
          <p:cNvSpPr/>
          <p:nvPr/>
        </p:nvSpPr>
        <p:spPr>
          <a:xfrm>
            <a:off x="3783194" y="4965570"/>
            <a:ext cx="7890084" cy="1124296"/>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4" name="TextBox 13"/>
          <p:cNvSpPr txBox="1"/>
          <p:nvPr/>
        </p:nvSpPr>
        <p:spPr>
          <a:xfrm>
            <a:off x="5334649" y="5257329"/>
            <a:ext cx="4792752" cy="523066"/>
          </a:xfrm>
          <a:prstGeom prst="rect">
            <a:avLst/>
          </a:prstGeom>
          <a:noFill/>
        </p:spPr>
        <p:txBody>
          <a:bodyPr wrap="none" rtlCol="0">
            <a:spAutoFit/>
          </a:bodyPr>
          <a:lstStyle/>
          <a:p>
            <a:pPr algn="ctr"/>
            <a:r>
              <a:rPr lang="en-US" sz="2799" dirty="0">
                <a:solidFill>
                  <a:srgbClr val="00B0F0"/>
                </a:solidFill>
                <a:latin typeface="+mj-lt"/>
              </a:rPr>
              <a:t>Microsoft cloud infrastructure</a:t>
            </a:r>
          </a:p>
        </p:txBody>
      </p:sp>
      <p:sp>
        <p:nvSpPr>
          <p:cNvPr id="15" name="Rectangle 14"/>
          <p:cNvSpPr/>
          <p:nvPr/>
        </p:nvSpPr>
        <p:spPr>
          <a:xfrm>
            <a:off x="3783194" y="2010868"/>
            <a:ext cx="7890084" cy="2706571"/>
          </a:xfrm>
          <a:prstGeom prst="rect">
            <a:avLst/>
          </a:prstGeom>
          <a:no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grpSp>
        <p:nvGrpSpPr>
          <p:cNvPr id="19" name="Group 18"/>
          <p:cNvGrpSpPr/>
          <p:nvPr/>
        </p:nvGrpSpPr>
        <p:grpSpPr>
          <a:xfrm>
            <a:off x="8236283" y="3254545"/>
            <a:ext cx="3302781" cy="1200016"/>
            <a:chOff x="5433005" y="3254499"/>
            <a:chExt cx="3302781" cy="1200329"/>
          </a:xfrm>
        </p:grpSpPr>
        <p:sp>
          <p:nvSpPr>
            <p:cNvPr id="17" name="TextBox 16"/>
            <p:cNvSpPr txBox="1"/>
            <p:nvPr/>
          </p:nvSpPr>
          <p:spPr>
            <a:xfrm>
              <a:off x="5433005" y="3254499"/>
              <a:ext cx="1702581" cy="1200329"/>
            </a:xfrm>
            <a:prstGeom prst="rect">
              <a:avLst/>
            </a:prstGeom>
            <a:noFill/>
          </p:spPr>
          <p:txBody>
            <a:bodyPr wrap="square" rtlCol="0">
              <a:spAutoFit/>
            </a:bodyPr>
            <a:lstStyle/>
            <a:p>
              <a:r>
                <a:rPr lang="en-US" sz="1799" dirty="0">
                  <a:solidFill>
                    <a:schemeClr val="bg2"/>
                  </a:solidFill>
                  <a:latin typeface="+mj-lt"/>
                </a:rPr>
                <a:t>Web</a:t>
              </a:r>
            </a:p>
            <a:p>
              <a:r>
                <a:rPr lang="en-US" sz="1799" dirty="0">
                  <a:solidFill>
                    <a:schemeClr val="bg2"/>
                  </a:solidFill>
                  <a:latin typeface="+mj-lt"/>
                </a:rPr>
                <a:t>Mobile</a:t>
              </a:r>
            </a:p>
            <a:p>
              <a:r>
                <a:rPr lang="en-US" sz="1799" dirty="0">
                  <a:solidFill>
                    <a:schemeClr val="bg2"/>
                  </a:solidFill>
                  <a:latin typeface="+mj-lt"/>
                </a:rPr>
                <a:t>Gaming</a:t>
              </a:r>
            </a:p>
            <a:p>
              <a:r>
                <a:rPr lang="en-US" sz="1799" dirty="0" err="1">
                  <a:solidFill>
                    <a:schemeClr val="bg2"/>
                  </a:solidFill>
                  <a:latin typeface="+mj-lt"/>
                </a:rPr>
                <a:t>IoT</a:t>
              </a:r>
              <a:endParaRPr lang="en-US" sz="1799" dirty="0">
                <a:solidFill>
                  <a:schemeClr val="bg2"/>
                </a:solidFill>
                <a:latin typeface="+mj-lt"/>
              </a:endParaRPr>
            </a:p>
          </p:txBody>
        </p:sp>
        <p:sp>
          <p:nvSpPr>
            <p:cNvPr id="18" name="TextBox 17"/>
            <p:cNvSpPr txBox="1"/>
            <p:nvPr/>
          </p:nvSpPr>
          <p:spPr>
            <a:xfrm>
              <a:off x="7033205" y="3254499"/>
              <a:ext cx="1702581" cy="1200329"/>
            </a:xfrm>
            <a:prstGeom prst="rect">
              <a:avLst/>
            </a:prstGeom>
            <a:noFill/>
          </p:spPr>
          <p:txBody>
            <a:bodyPr wrap="square" rtlCol="0">
              <a:spAutoFit/>
            </a:bodyPr>
            <a:lstStyle/>
            <a:p>
              <a:r>
                <a:rPr lang="en-US" sz="1799" dirty="0">
                  <a:solidFill>
                    <a:schemeClr val="bg2"/>
                  </a:solidFill>
                  <a:latin typeface="+mj-lt"/>
                </a:rPr>
                <a:t>Data</a:t>
              </a:r>
            </a:p>
            <a:p>
              <a:r>
                <a:rPr lang="en-US" sz="1799" dirty="0">
                  <a:solidFill>
                    <a:schemeClr val="bg2"/>
                  </a:solidFill>
                  <a:latin typeface="+mj-lt"/>
                </a:rPr>
                <a:t>Analytics</a:t>
              </a:r>
            </a:p>
            <a:p>
              <a:r>
                <a:rPr lang="en-US" sz="1799" dirty="0">
                  <a:solidFill>
                    <a:schemeClr val="bg2"/>
                  </a:solidFill>
                  <a:latin typeface="+mj-lt"/>
                </a:rPr>
                <a:t>Media</a:t>
              </a:r>
            </a:p>
            <a:p>
              <a:r>
                <a:rPr lang="en-US" sz="1799" dirty="0">
                  <a:solidFill>
                    <a:schemeClr val="bg2"/>
                  </a:solidFill>
                  <a:latin typeface="+mj-lt"/>
                </a:rPr>
                <a:t>Identity</a:t>
              </a:r>
            </a:p>
          </p:txBody>
        </p:sp>
      </p:grpSp>
      <p:sp>
        <p:nvSpPr>
          <p:cNvPr id="21" name="TextBox 20"/>
          <p:cNvSpPr txBox="1"/>
          <p:nvPr/>
        </p:nvSpPr>
        <p:spPr>
          <a:xfrm>
            <a:off x="4228015" y="2223109"/>
            <a:ext cx="1925262" cy="1107688"/>
          </a:xfrm>
          <a:prstGeom prst="rect">
            <a:avLst/>
          </a:prstGeom>
          <a:noFill/>
        </p:spPr>
        <p:txBody>
          <a:bodyPr wrap="none" rtlCol="0">
            <a:spAutoFit/>
          </a:bodyPr>
          <a:lstStyle/>
          <a:p>
            <a:r>
              <a:rPr lang="en-US" sz="6598" dirty="0">
                <a:solidFill>
                  <a:srgbClr val="00B0F0"/>
                </a:solidFill>
                <a:latin typeface="+mj-lt"/>
              </a:rPr>
              <a:t>IaaS</a:t>
            </a:r>
          </a:p>
        </p:txBody>
      </p:sp>
      <p:sp>
        <p:nvSpPr>
          <p:cNvPr id="22" name="TextBox 21"/>
          <p:cNvSpPr txBox="1"/>
          <p:nvPr/>
        </p:nvSpPr>
        <p:spPr>
          <a:xfrm>
            <a:off x="4252112" y="3254545"/>
            <a:ext cx="1702581" cy="1200016"/>
          </a:xfrm>
          <a:prstGeom prst="rect">
            <a:avLst/>
          </a:prstGeom>
          <a:noFill/>
        </p:spPr>
        <p:txBody>
          <a:bodyPr wrap="square" rtlCol="0">
            <a:spAutoFit/>
          </a:bodyPr>
          <a:lstStyle/>
          <a:p>
            <a:r>
              <a:rPr lang="en-US" sz="1799" dirty="0">
                <a:solidFill>
                  <a:schemeClr val="bg2"/>
                </a:solidFill>
                <a:latin typeface="+mj-lt"/>
              </a:rPr>
              <a:t>Windows VMs</a:t>
            </a:r>
          </a:p>
          <a:p>
            <a:r>
              <a:rPr lang="en-US" sz="1799" dirty="0">
                <a:solidFill>
                  <a:schemeClr val="bg2"/>
                </a:solidFill>
                <a:latin typeface="+mj-lt"/>
              </a:rPr>
              <a:t>Linux VMs</a:t>
            </a:r>
          </a:p>
          <a:p>
            <a:r>
              <a:rPr lang="en-US" sz="1799" dirty="0">
                <a:solidFill>
                  <a:schemeClr val="bg2"/>
                </a:solidFill>
                <a:latin typeface="+mj-lt"/>
              </a:rPr>
              <a:t>Storage</a:t>
            </a:r>
          </a:p>
          <a:p>
            <a:r>
              <a:rPr lang="en-US" sz="1799" dirty="0">
                <a:solidFill>
                  <a:schemeClr val="bg2"/>
                </a:solidFill>
                <a:latin typeface="+mj-lt"/>
              </a:rPr>
              <a:t>Networking</a:t>
            </a:r>
          </a:p>
        </p:txBody>
      </p:sp>
      <p:cxnSp>
        <p:nvCxnSpPr>
          <p:cNvPr id="25" name="Straight Connector 24"/>
          <p:cNvCxnSpPr>
            <a:stCxn id="15" idx="0"/>
            <a:endCxn id="15" idx="2"/>
          </p:cNvCxnSpPr>
          <p:nvPr/>
        </p:nvCxnSpPr>
        <p:spPr>
          <a:xfrm>
            <a:off x="7728236" y="2010868"/>
            <a:ext cx="0" cy="2706571"/>
          </a:xfrm>
          <a:prstGeom prst="line">
            <a:avLst/>
          </a:prstGeom>
          <a:ln w="285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12186" y="2223109"/>
            <a:ext cx="2254542" cy="1107688"/>
          </a:xfrm>
          <a:prstGeom prst="rect">
            <a:avLst/>
          </a:prstGeom>
          <a:noFill/>
        </p:spPr>
        <p:txBody>
          <a:bodyPr wrap="none" rtlCol="0">
            <a:spAutoFit/>
          </a:bodyPr>
          <a:lstStyle/>
          <a:p>
            <a:r>
              <a:rPr lang="en-US" sz="6598" dirty="0">
                <a:solidFill>
                  <a:schemeClr val="bg2"/>
                </a:solidFill>
                <a:latin typeface="+mj-lt"/>
              </a:rPr>
              <a:t>PaaS</a:t>
            </a:r>
          </a:p>
        </p:txBody>
      </p:sp>
    </p:spTree>
    <p:extLst>
      <p:ext uri="{BB962C8B-B14F-4D97-AF65-F5344CB8AC3E}">
        <p14:creationId xmlns:p14="http://schemas.microsoft.com/office/powerpoint/2010/main" val="175978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905" y="2151551"/>
            <a:ext cx="11034445" cy="2387600"/>
          </a:xfrm>
        </p:spPr>
        <p:txBody>
          <a:bodyPr/>
          <a:lstStyle/>
          <a:p>
            <a:r>
              <a:rPr lang="en-US" sz="11500" dirty="0" smtClean="0">
                <a:solidFill>
                  <a:schemeClr val="bg1"/>
                </a:solidFill>
              </a:rPr>
              <a:t>Mobile Services</a:t>
            </a:r>
            <a:endParaRPr lang="en-US" sz="11500" dirty="0">
              <a:solidFill>
                <a:schemeClr val="bg1"/>
              </a:solidFill>
            </a:endParaRPr>
          </a:p>
        </p:txBody>
      </p:sp>
    </p:spTree>
    <p:extLst>
      <p:ext uri="{BB962C8B-B14F-4D97-AF65-F5344CB8AC3E}">
        <p14:creationId xmlns:p14="http://schemas.microsoft.com/office/powerpoint/2010/main" val="39889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a:picLocks noChangeAspect="1"/>
          </p:cNvPicPr>
          <p:nvPr/>
        </p:nvPicPr>
        <p:blipFill>
          <a:blip r:embed="rId3"/>
          <a:stretch>
            <a:fillRect/>
          </a:stretch>
        </p:blipFill>
        <p:spPr>
          <a:xfrm>
            <a:off x="2101814" y="4296506"/>
            <a:ext cx="2720555" cy="1767174"/>
          </a:xfrm>
          <a:prstGeom prst="rect">
            <a:avLst/>
          </a:prstGeom>
        </p:spPr>
      </p:pic>
      <p:grpSp>
        <p:nvGrpSpPr>
          <p:cNvPr id="1038" name="Group 1037"/>
          <p:cNvGrpSpPr/>
          <p:nvPr/>
        </p:nvGrpSpPr>
        <p:grpSpPr>
          <a:xfrm>
            <a:off x="1" y="-1183319"/>
            <a:ext cx="13063154" cy="8050093"/>
            <a:chOff x="1" y="-1184520"/>
            <a:chExt cx="13063154" cy="8052190"/>
          </a:xfrm>
        </p:grpSpPr>
        <p:pic>
          <p:nvPicPr>
            <p:cNvPr id="57" name="Picture 56"/>
            <p:cNvPicPr>
              <a:picLocks noChangeAspect="1"/>
            </p:cNvPicPr>
            <p:nvPr/>
          </p:nvPicPr>
          <p:blipFill>
            <a:blip r:embed="rId4"/>
            <a:stretch>
              <a:fillRect/>
            </a:stretch>
          </p:blipFill>
          <p:spPr>
            <a:xfrm>
              <a:off x="5799085" y="-1184520"/>
              <a:ext cx="7264070" cy="4706299"/>
            </a:xfrm>
            <a:prstGeom prst="rect">
              <a:avLst/>
            </a:prstGeom>
          </p:spPr>
        </p:pic>
        <p:pic>
          <p:nvPicPr>
            <p:cNvPr id="68" name="Picture 67"/>
            <p:cNvPicPr>
              <a:picLocks noChangeAspect="1"/>
            </p:cNvPicPr>
            <p:nvPr/>
          </p:nvPicPr>
          <p:blipFill>
            <a:blip r:embed="rId5"/>
            <a:stretch>
              <a:fillRect/>
            </a:stretch>
          </p:blipFill>
          <p:spPr>
            <a:xfrm>
              <a:off x="8356336" y="-1"/>
              <a:ext cx="3835664" cy="2483173"/>
            </a:xfrm>
            <a:prstGeom prst="rect">
              <a:avLst/>
            </a:prstGeom>
          </p:spPr>
        </p:pic>
        <p:pic>
          <p:nvPicPr>
            <p:cNvPr id="59" name="Picture 58"/>
            <p:cNvPicPr>
              <a:picLocks noChangeAspect="1"/>
            </p:cNvPicPr>
            <p:nvPr/>
          </p:nvPicPr>
          <p:blipFill>
            <a:blip r:embed="rId6"/>
            <a:stretch>
              <a:fillRect/>
            </a:stretch>
          </p:blipFill>
          <p:spPr>
            <a:xfrm>
              <a:off x="1" y="3743009"/>
              <a:ext cx="4822369" cy="3124661"/>
            </a:xfrm>
            <a:prstGeom prst="rect">
              <a:avLst/>
            </a:prstGeom>
          </p:spPr>
        </p:pic>
      </p:grpSp>
      <p:pic>
        <p:nvPicPr>
          <p:cNvPr id="58" name="Picture 57"/>
          <p:cNvPicPr>
            <a:picLocks noChangeAspect="1"/>
          </p:cNvPicPr>
          <p:nvPr/>
        </p:nvPicPr>
        <p:blipFill>
          <a:blip r:embed="rId7"/>
          <a:stretch>
            <a:fillRect/>
          </a:stretch>
        </p:blipFill>
        <p:spPr>
          <a:xfrm>
            <a:off x="10542537" y="1620843"/>
            <a:ext cx="1468487" cy="948341"/>
          </a:xfrm>
          <a:prstGeom prst="rect">
            <a:avLst/>
          </a:prstGeom>
        </p:spPr>
      </p:pic>
      <p:pic>
        <p:nvPicPr>
          <p:cNvPr id="60" name="Picture 59"/>
          <p:cNvPicPr>
            <a:picLocks noChangeAspect="1"/>
          </p:cNvPicPr>
          <p:nvPr/>
        </p:nvPicPr>
        <p:blipFill>
          <a:blip r:embed="rId8"/>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9"/>
            <a:stretch>
              <a:fillRect/>
            </a:stretch>
          </p:blipFill>
          <p:spPr>
            <a:xfrm>
              <a:off x="7012021" y="-1253215"/>
              <a:ext cx="1237500" cy="1462500"/>
            </a:xfrm>
            <a:prstGeom prst="rect">
              <a:avLst/>
            </a:prstGeom>
          </p:spPr>
        </p:pic>
        <p:pic>
          <p:nvPicPr>
            <p:cNvPr id="66" name="Picture 6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 name="Picture 6"/>
          <p:cNvPicPr>
            <a:picLocks noChangeAspect="1"/>
          </p:cNvPicPr>
          <p:nvPr/>
        </p:nvPicPr>
        <p:blipFill>
          <a:blip r:embed="rId11"/>
          <a:stretch>
            <a:fillRect/>
          </a:stretch>
        </p:blipFill>
        <p:spPr>
          <a:xfrm>
            <a:off x="3729965" y="2776085"/>
            <a:ext cx="3833026" cy="2484501"/>
          </a:xfrm>
          <a:prstGeom prst="rect">
            <a:avLst/>
          </a:prstGeom>
        </p:spPr>
      </p:pic>
      <p:pic>
        <p:nvPicPr>
          <p:cNvPr id="4" name="Picture 3"/>
          <p:cNvPicPr>
            <a:picLocks noChangeAspect="1"/>
          </p:cNvPicPr>
          <p:nvPr/>
        </p:nvPicPr>
        <p:blipFill>
          <a:blip r:embed="rId12"/>
          <a:stretch>
            <a:fillRect/>
          </a:stretch>
        </p:blipFill>
        <p:spPr>
          <a:xfrm>
            <a:off x="908867" y="4026480"/>
            <a:ext cx="2051150" cy="2593635"/>
          </a:xfrm>
          <a:prstGeom prst="rect">
            <a:avLst/>
          </a:prstGeom>
        </p:spPr>
      </p:pic>
      <p:pic>
        <p:nvPicPr>
          <p:cNvPr id="5" name="Picture 4"/>
          <p:cNvPicPr>
            <a:picLocks noChangeAspect="1"/>
          </p:cNvPicPr>
          <p:nvPr/>
        </p:nvPicPr>
        <p:blipFill>
          <a:blip r:embed="rId13"/>
          <a:stretch>
            <a:fillRect/>
          </a:stretch>
        </p:blipFill>
        <p:spPr>
          <a:xfrm>
            <a:off x="4920562" y="1225689"/>
            <a:ext cx="1158260" cy="3226845"/>
          </a:xfrm>
          <a:prstGeom prst="rect">
            <a:avLst/>
          </a:prstGeom>
        </p:spPr>
      </p:pic>
      <p:pic>
        <p:nvPicPr>
          <p:cNvPr id="6" name="Picture 5"/>
          <p:cNvPicPr>
            <a:picLocks noChangeAspect="1"/>
          </p:cNvPicPr>
          <p:nvPr/>
        </p:nvPicPr>
        <p:blipFill>
          <a:blip r:embed="rId14"/>
          <a:stretch>
            <a:fillRect/>
          </a:stretch>
        </p:blipFill>
        <p:spPr>
          <a:xfrm>
            <a:off x="4346568" y="3823803"/>
            <a:ext cx="1563809" cy="1014305"/>
          </a:xfrm>
          <a:prstGeom prst="rect">
            <a:avLst/>
          </a:prstGeom>
        </p:spPr>
      </p:pic>
      <p:pic>
        <p:nvPicPr>
          <p:cNvPr id="2" name="Picture 1"/>
          <p:cNvPicPr>
            <a:picLocks noChangeAspect="1"/>
          </p:cNvPicPr>
          <p:nvPr/>
        </p:nvPicPr>
        <p:blipFill>
          <a:blip r:embed="rId15"/>
          <a:stretch>
            <a:fillRect/>
          </a:stretch>
        </p:blipFill>
        <p:spPr>
          <a:xfrm>
            <a:off x="6814595" y="895917"/>
            <a:ext cx="3963420" cy="2569185"/>
          </a:xfrm>
          <a:prstGeom prst="rect">
            <a:avLst/>
          </a:prstGeom>
        </p:spPr>
      </p:pic>
      <p:pic>
        <p:nvPicPr>
          <p:cNvPr id="123" name="Picture 122"/>
          <p:cNvPicPr>
            <a:picLocks noChangeAspect="1"/>
          </p:cNvPicPr>
          <p:nvPr/>
        </p:nvPicPr>
        <p:blipFill>
          <a:blip r:embed="rId16"/>
          <a:stretch>
            <a:fillRect/>
          </a:stretch>
        </p:blipFill>
        <p:spPr>
          <a:xfrm>
            <a:off x="4983721" y="1636127"/>
            <a:ext cx="840415" cy="2458352"/>
          </a:xfrm>
          <a:prstGeom prst="rect">
            <a:avLst/>
          </a:prstGeom>
        </p:spPr>
      </p:pic>
      <p:grpSp>
        <p:nvGrpSpPr>
          <p:cNvPr id="25" name="Group 24"/>
          <p:cNvGrpSpPr/>
          <p:nvPr/>
        </p:nvGrpSpPr>
        <p:grpSpPr>
          <a:xfrm>
            <a:off x="9827324" y="-39134"/>
            <a:ext cx="934789" cy="1104463"/>
            <a:chOff x="9827324" y="-40038"/>
            <a:chExt cx="934789" cy="1104751"/>
          </a:xfrm>
        </p:grpSpPr>
        <p:pic>
          <p:nvPicPr>
            <p:cNvPr id="26" name="Picture 25"/>
            <p:cNvPicPr>
              <a:picLocks noChangeAspect="1"/>
            </p:cNvPicPr>
            <p:nvPr/>
          </p:nvPicPr>
          <p:blipFill>
            <a:blip r:embed="rId9"/>
            <a:stretch>
              <a:fillRect/>
            </a:stretch>
          </p:blipFill>
          <p:spPr>
            <a:xfrm>
              <a:off x="9827324" y="-40038"/>
              <a:ext cx="934789" cy="1104751"/>
            </a:xfrm>
            <a:prstGeom prst="rect">
              <a:avLst/>
            </a:prstGeom>
          </p:spPr>
        </p:pic>
        <p:pic>
          <p:nvPicPr>
            <p:cNvPr id="27" name="Picture 26"/>
            <p:cNvPicPr>
              <a:picLocks noChangeAspect="1"/>
            </p:cNvPicPr>
            <p:nvPr/>
          </p:nvPicPr>
          <p:blipFill>
            <a:blip r:embed="rId17"/>
            <a:stretch>
              <a:fillRect/>
            </a:stretch>
          </p:blipFill>
          <p:spPr>
            <a:xfrm>
              <a:off x="10368710" y="254515"/>
              <a:ext cx="147937" cy="295874"/>
            </a:xfrm>
            <a:prstGeom prst="rect">
              <a:avLst/>
            </a:prstGeom>
          </p:spPr>
        </p:pic>
      </p:grpSp>
      <p:grpSp>
        <p:nvGrpSpPr>
          <p:cNvPr id="22" name="Group 21"/>
          <p:cNvGrpSpPr/>
          <p:nvPr/>
        </p:nvGrpSpPr>
        <p:grpSpPr>
          <a:xfrm>
            <a:off x="439838" y="494547"/>
            <a:ext cx="6544886" cy="2421628"/>
            <a:chOff x="439838" y="493782"/>
            <a:chExt cx="6544886" cy="2422259"/>
          </a:xfrm>
        </p:grpSpPr>
        <p:sp>
          <p:nvSpPr>
            <p:cNvPr id="23" name="TextBox 22"/>
            <p:cNvSpPr txBox="1"/>
            <p:nvPr/>
          </p:nvSpPr>
          <p:spPr>
            <a:xfrm>
              <a:off x="439838" y="1511237"/>
              <a:ext cx="3600450" cy="523220"/>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.NET</a:t>
              </a:r>
            </a:p>
          </p:txBody>
        </p:sp>
        <p:sp>
          <p:nvSpPr>
            <p:cNvPr id="24" name="TextBox 23"/>
            <p:cNvSpPr txBox="1"/>
            <p:nvPr/>
          </p:nvSpPr>
          <p:spPr>
            <a:xfrm>
              <a:off x="439838" y="493782"/>
              <a:ext cx="6544886" cy="707916"/>
            </a:xfrm>
            <a:prstGeom prst="rect">
              <a:avLst/>
            </a:prstGeom>
            <a:noFill/>
          </p:spPr>
          <p:txBody>
            <a:bodyPr wrap="square" rtlCol="0">
              <a:spAutoFit/>
            </a:bodyPr>
            <a:lstStyle/>
            <a:p>
              <a:r>
                <a:rPr lang="en-US" sz="3999" dirty="0">
                  <a:solidFill>
                    <a:srgbClr val="92D050"/>
                  </a:solidFill>
                  <a:latin typeface="Segoe UI Light" panose="020B0502040204020203" pitchFamily="34" charset="0"/>
                  <a:cs typeface="Segoe UI Light" panose="020B0502040204020203" pitchFamily="34" charset="0"/>
                </a:rPr>
                <a:t>Develop </a:t>
              </a:r>
              <a:r>
                <a:rPr lang="en-US" sz="3999" dirty="0" err="1">
                  <a:solidFill>
                    <a:srgbClr val="92D050"/>
                  </a:solidFill>
                  <a:latin typeface="Segoe UI Light" panose="020B0502040204020203" pitchFamily="34" charset="0"/>
                  <a:cs typeface="Segoe UI Light" panose="020B0502040204020203" pitchFamily="34" charset="0"/>
                </a:rPr>
                <a:t>backends</a:t>
              </a:r>
              <a:r>
                <a:rPr lang="en-US" sz="3999" dirty="0">
                  <a:solidFill>
                    <a:srgbClr val="92D050"/>
                  </a:solidFill>
                  <a:latin typeface="Segoe UI Light" panose="020B0502040204020203" pitchFamily="34" charset="0"/>
                  <a:cs typeface="Segoe UI Light" panose="020B0502040204020203" pitchFamily="34" charset="0"/>
                </a:rPr>
                <a:t> with…</a:t>
              </a:r>
            </a:p>
          </p:txBody>
        </p:sp>
        <p:sp>
          <p:nvSpPr>
            <p:cNvPr id="28" name="TextBox 27"/>
            <p:cNvSpPr txBox="1"/>
            <p:nvPr/>
          </p:nvSpPr>
          <p:spPr>
            <a:xfrm>
              <a:off x="1791664" y="1531046"/>
              <a:ext cx="1389756" cy="1384995"/>
            </a:xfrm>
            <a:prstGeom prst="rect">
              <a:avLst/>
            </a:prstGeom>
            <a:noFill/>
          </p:spPr>
          <p:txBody>
            <a:bodyPr wrap="square" rtlCol="0">
              <a:spAutoFit/>
            </a:bodyPr>
            <a:lstStyle/>
            <a:p>
              <a:r>
                <a:rPr lang="en-US" sz="2799" dirty="0">
                  <a:solidFill>
                    <a:schemeClr val="bg1"/>
                  </a:solidFill>
                  <a:latin typeface="Segoe UI" panose="020B0502040204020203" pitchFamily="34" charset="0"/>
                  <a:cs typeface="Segoe UI" panose="020B0502040204020203" pitchFamily="34" charset="0"/>
                </a:rPr>
                <a:t>Node.js</a:t>
              </a:r>
            </a:p>
            <a:p>
              <a:endParaRPr lang="en-US" sz="2799" dirty="0">
                <a:solidFill>
                  <a:schemeClr val="bg1"/>
                </a:solidFill>
                <a:latin typeface="Segoe UI" panose="020B0502040204020203" pitchFamily="34" charset="0"/>
                <a:cs typeface="Segoe UI" panose="020B0502040204020203" pitchFamily="34" charset="0"/>
              </a:endParaRPr>
            </a:p>
            <a:p>
              <a:endParaRPr lang="en-US" sz="2799" dirty="0">
                <a:solidFill>
                  <a:schemeClr val="bg1"/>
                </a:solidFill>
                <a:latin typeface="Segoe UI" panose="020B0502040204020203" pitchFamily="34" charset="0"/>
                <a:cs typeface="Segoe UI" panose="020B0502040204020203" pitchFamily="34" charset="0"/>
              </a:endParaRPr>
            </a:p>
          </p:txBody>
        </p:sp>
        <p:sp>
          <p:nvSpPr>
            <p:cNvPr id="29" name="TextBox 28"/>
            <p:cNvSpPr txBox="1"/>
            <p:nvPr/>
          </p:nvSpPr>
          <p:spPr>
            <a:xfrm>
              <a:off x="3502022" y="1287118"/>
              <a:ext cx="956732" cy="954107"/>
            </a:xfrm>
            <a:prstGeom prst="rect">
              <a:avLst/>
            </a:prstGeom>
            <a:noFill/>
          </p:spPr>
          <p:txBody>
            <a:bodyPr wrap="square" rtlCol="0">
              <a:spAutoFit/>
            </a:bodyPr>
            <a:lstStyle/>
            <a:p>
              <a:endParaRPr lang="en-US" sz="2799" dirty="0">
                <a:solidFill>
                  <a:schemeClr val="bg1"/>
                </a:solidFill>
                <a:latin typeface="Segoe UI" panose="020B0502040204020203" pitchFamily="34" charset="0"/>
                <a:cs typeface="Segoe UI" panose="020B0502040204020203" pitchFamily="34" charset="0"/>
              </a:endParaRPr>
            </a:p>
            <a:p>
              <a:endParaRPr lang="en-US" sz="2799" dirty="0">
                <a:solidFill>
                  <a:schemeClr val="bg1"/>
                </a:solidFill>
                <a:latin typeface="Segoe UI" panose="020B0502040204020203" pitchFamily="34" charset="0"/>
                <a:cs typeface="Segoe UI" panose="020B0502040204020203" pitchFamily="34" charset="0"/>
              </a:endParaRPr>
            </a:p>
          </p:txBody>
        </p:sp>
      </p:grpSp>
      <p:cxnSp>
        <p:nvCxnSpPr>
          <p:cNvPr id="31" name="Straight Connector 30"/>
          <p:cNvCxnSpPr/>
          <p:nvPr/>
        </p:nvCxnSpPr>
        <p:spPr>
          <a:xfrm>
            <a:off x="1604649" y="1287677"/>
            <a:ext cx="0" cy="96589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9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500"/>
                                        <p:tgtEl>
                                          <p:spTgt spid="10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7" presetClass="entr" presetSubtype="0" fill="hold" nodeType="afterEffect">
                                  <p:stCondLst>
                                    <p:cond delay="2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anim calcmode="lin" valueType="num">
                                      <p:cBhvr>
                                        <p:cTn id="26" dur="500" fill="hold"/>
                                        <p:tgtEl>
                                          <p:spTgt spid="25"/>
                                        </p:tgtEl>
                                        <p:attrNameLst>
                                          <p:attrName>ppt_x</p:attrName>
                                        </p:attrNameLst>
                                      </p:cBhvr>
                                      <p:tavLst>
                                        <p:tav tm="0">
                                          <p:val>
                                            <p:strVal val="#ppt_x"/>
                                          </p:val>
                                        </p:tav>
                                        <p:tav tm="100000">
                                          <p:val>
                                            <p:strVal val="#ppt_x"/>
                                          </p:val>
                                        </p:tav>
                                      </p:tavLst>
                                    </p:anim>
                                    <p:anim calcmode="lin" valueType="num">
                                      <p:cBhvr>
                                        <p:cTn id="27" dur="500" fill="hold"/>
                                        <p:tgtEl>
                                          <p:spTgt spid="25"/>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50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anim calcmode="lin" valueType="num">
                                      <p:cBhvr>
                                        <p:cTn id="31" dur="500" fill="hold"/>
                                        <p:tgtEl>
                                          <p:spTgt spid="64"/>
                                        </p:tgtEl>
                                        <p:attrNameLst>
                                          <p:attrName>ppt_x</p:attrName>
                                        </p:attrNameLst>
                                      </p:cBhvr>
                                      <p:tavLst>
                                        <p:tav tm="0">
                                          <p:val>
                                            <p:strVal val="#ppt_x"/>
                                          </p:val>
                                        </p:tav>
                                        <p:tav tm="100000">
                                          <p:val>
                                            <p:strVal val="#ppt_x"/>
                                          </p:val>
                                        </p:tav>
                                      </p:tavLst>
                                    </p:anim>
                                    <p:anim calcmode="lin" valueType="num">
                                      <p:cBhvr>
                                        <p:cTn id="32" dur="500" fill="hold"/>
                                        <p:tgtEl>
                                          <p:spTgt spid="6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2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47" presetClass="entr" presetSubtype="0" fill="hold" nodeType="withEffect">
                                  <p:stCondLst>
                                    <p:cond delay="25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22" presetClass="entr" presetSubtype="1"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up)">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right)">
                                      <p:cBhvr>
                                        <p:cTn id="56" dur="500"/>
                                        <p:tgtEl>
                                          <p:spTgt spid="2"/>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123"/>
                                        </p:tgtEl>
                                        <p:attrNameLst>
                                          <p:attrName>style.visibility</p:attrName>
                                        </p:attrNameLst>
                                      </p:cBhvr>
                                      <p:to>
                                        <p:strVal val="visible"/>
                                      </p:to>
                                    </p:set>
                                    <p:animEffect transition="in" filter="fade">
                                      <p:cBhvr>
                                        <p:cTn id="60" dur="500"/>
                                        <p:tgtEl>
                                          <p:spTgt spid="123"/>
                                        </p:tgtEl>
                                      </p:cBhvr>
                                    </p:animEffect>
                                  </p:childTnLst>
                                </p:cTn>
                              </p:par>
                            </p:childTnLst>
                          </p:cTn>
                        </p:par>
                        <p:par>
                          <p:cTn id="61" fill="hold">
                            <p:stCondLst>
                              <p:cond delay="1000"/>
                            </p:stCondLst>
                            <p:childTnLst>
                              <p:par>
                                <p:cTn id="62" presetID="10" presetClass="exit" presetSubtype="0" fill="hold" nodeType="afterEffect">
                                  <p:stCondLst>
                                    <p:cond delay="0"/>
                                  </p:stCondLst>
                                  <p:childTnLst>
                                    <p:animEffect transition="out" filter="fade">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par>
                          <p:cTn id="65" fill="hold">
                            <p:stCondLst>
                              <p:cond delay="1500"/>
                            </p:stCondLst>
                            <p:childTnLst>
                              <p:par>
                                <p:cTn id="66" presetID="22" presetClass="entr" presetSubtype="4" fill="hold"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wipe(down)">
                                      <p:cBhvr>
                                        <p:cTn id="68"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016259" y="2865493"/>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pic>
        <p:nvPicPr>
          <p:cNvPr id="2" name="Picture 1"/>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423805" y="1125488"/>
            <a:ext cx="1902226" cy="838063"/>
          </a:xfrm>
          <a:prstGeom prst="rect">
            <a:avLst/>
          </a:prstGeom>
        </p:spPr>
      </p:pic>
      <p:pic>
        <p:nvPicPr>
          <p:cNvPr id="3" name="Picture 2"/>
          <p:cNvPicPr>
            <a:picLocks noChangeAspect="1"/>
          </p:cNvPicPr>
          <p:nvPr/>
        </p:nvPicPr>
        <p:blipFill>
          <a:blip r:embed="rId5">
            <a:biLevel thresh="2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072805" y="1158416"/>
            <a:ext cx="2550765" cy="805135"/>
          </a:xfrm>
          <a:prstGeom prst="rect">
            <a:avLst/>
          </a:prstGeom>
        </p:spPr>
      </p:pic>
      <p:sp>
        <p:nvSpPr>
          <p:cNvPr id="4" name="TextBox 3"/>
          <p:cNvSpPr txBox="1"/>
          <p:nvPr/>
        </p:nvSpPr>
        <p:spPr>
          <a:xfrm>
            <a:off x="5373306" y="2036293"/>
            <a:ext cx="5222504" cy="1065499"/>
          </a:xfrm>
          <a:prstGeom prst="rect">
            <a:avLst/>
          </a:prstGeom>
          <a:noFill/>
        </p:spPr>
        <p:txBody>
          <a:bodyPr wrap="none" lIns="179277" tIns="143422" rIns="179277" bIns="143422" rtlCol="0">
            <a:spAutoFit/>
          </a:bodyPr>
          <a:lstStyle/>
          <a:p>
            <a:pPr>
              <a:lnSpc>
                <a:spcPct val="90000"/>
              </a:lnSpc>
              <a:spcAft>
                <a:spcPts val="588"/>
              </a:spcAft>
            </a:pPr>
            <a:r>
              <a:rPr lang="en-US" sz="5500" dirty="0">
                <a:solidFill>
                  <a:srgbClr val="FFFFFF"/>
                </a:solidFill>
              </a:rPr>
              <a:t>Microsoft Azure</a:t>
            </a:r>
          </a:p>
        </p:txBody>
      </p:sp>
      <p:sp>
        <p:nvSpPr>
          <p:cNvPr id="7" name="Text Placeholder 6"/>
          <p:cNvSpPr>
            <a:spLocks noGrp="1"/>
          </p:cNvSpPr>
          <p:nvPr>
            <p:ph type="body" sz="quarter" idx="4294967295"/>
          </p:nvPr>
        </p:nvSpPr>
        <p:spPr>
          <a:xfrm>
            <a:off x="5171562" y="325081"/>
            <a:ext cx="5878978" cy="734675"/>
          </a:xfrm>
        </p:spPr>
        <p:txBody>
          <a:bodyPr/>
          <a:lstStyle/>
          <a:p>
            <a:pPr marL="0" indent="0" algn="ctr">
              <a:buNone/>
            </a:pPr>
            <a:r>
              <a:rPr lang="en-US" dirty="0" smtClean="0"/>
              <a:t>First-party apps</a:t>
            </a:r>
            <a:endParaRPr lang="en-US" dirty="0"/>
          </a:p>
        </p:txBody>
      </p:sp>
      <p:pic>
        <p:nvPicPr>
          <p:cNvPr id="5" name="Picture 4"/>
          <p:cNvPicPr>
            <a:picLocks noChangeAspect="1"/>
          </p:cNvPicPr>
          <p:nvPr/>
        </p:nvPicPr>
        <p:blipFill>
          <a:blip r:embed="rId7"/>
          <a:stretch>
            <a:fillRect/>
          </a:stretch>
        </p:blipFill>
        <p:spPr>
          <a:xfrm>
            <a:off x="4775201" y="3217333"/>
            <a:ext cx="1659465" cy="1659465"/>
          </a:xfrm>
          <a:prstGeom prst="rect">
            <a:avLst/>
          </a:prstGeom>
        </p:spPr>
      </p:pic>
      <p:pic>
        <p:nvPicPr>
          <p:cNvPr id="6" name="Picture 5"/>
          <p:cNvPicPr>
            <a:picLocks noChangeAspect="1"/>
          </p:cNvPicPr>
          <p:nvPr/>
        </p:nvPicPr>
        <p:blipFill>
          <a:blip r:embed="rId8"/>
          <a:stretch>
            <a:fillRect/>
          </a:stretch>
        </p:blipFill>
        <p:spPr>
          <a:xfrm>
            <a:off x="6849534" y="3217334"/>
            <a:ext cx="1667934" cy="1667934"/>
          </a:xfrm>
          <a:prstGeom prst="rect">
            <a:avLst/>
          </a:prstGeom>
        </p:spPr>
      </p:pic>
      <p:pic>
        <p:nvPicPr>
          <p:cNvPr id="8" name="Picture 7"/>
          <p:cNvPicPr>
            <a:picLocks noChangeAspect="1"/>
          </p:cNvPicPr>
          <p:nvPr/>
        </p:nvPicPr>
        <p:blipFill>
          <a:blip r:embed="rId9"/>
          <a:stretch>
            <a:fillRect/>
          </a:stretch>
        </p:blipFill>
        <p:spPr>
          <a:xfrm>
            <a:off x="8898466" y="3217334"/>
            <a:ext cx="1676400" cy="1676400"/>
          </a:xfrm>
          <a:prstGeom prst="rect">
            <a:avLst/>
          </a:prstGeom>
        </p:spPr>
      </p:pic>
      <p:pic>
        <p:nvPicPr>
          <p:cNvPr id="9" name="Picture 8"/>
          <p:cNvPicPr>
            <a:picLocks noChangeAspect="1"/>
          </p:cNvPicPr>
          <p:nvPr/>
        </p:nvPicPr>
        <p:blipFill>
          <a:blip r:embed="rId10"/>
          <a:stretch>
            <a:fillRect/>
          </a:stretch>
        </p:blipFill>
        <p:spPr>
          <a:xfrm>
            <a:off x="7763933" y="5190066"/>
            <a:ext cx="1667934" cy="1667934"/>
          </a:xfrm>
          <a:prstGeom prst="rect">
            <a:avLst/>
          </a:prstGeom>
        </p:spPr>
      </p:pic>
      <p:pic>
        <p:nvPicPr>
          <p:cNvPr id="10" name="Picture 9"/>
          <p:cNvPicPr>
            <a:picLocks noChangeAspect="1"/>
          </p:cNvPicPr>
          <p:nvPr/>
        </p:nvPicPr>
        <p:blipFill>
          <a:blip r:embed="rId11"/>
          <a:stretch>
            <a:fillRect/>
          </a:stretch>
        </p:blipFill>
        <p:spPr>
          <a:xfrm>
            <a:off x="5698066" y="5181600"/>
            <a:ext cx="1676400" cy="1676400"/>
          </a:xfrm>
          <a:prstGeom prst="rect">
            <a:avLst/>
          </a:prstGeom>
        </p:spPr>
      </p:pic>
      <p:sp>
        <p:nvSpPr>
          <p:cNvPr id="15" name="TextBox 14"/>
          <p:cNvSpPr txBox="1"/>
          <p:nvPr/>
        </p:nvSpPr>
        <p:spPr>
          <a:xfrm>
            <a:off x="1032933"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Tree>
    <p:extLst>
      <p:ext uri="{BB962C8B-B14F-4D97-AF65-F5344CB8AC3E}">
        <p14:creationId xmlns:p14="http://schemas.microsoft.com/office/powerpoint/2010/main" val="379828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200"/>
                            </p:stCondLst>
                            <p:childTnLst>
                              <p:par>
                                <p:cTn id="8" presetID="10" presetClass="entr" presetSubtype="0" fill="hold" nodeType="after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900"/>
                            </p:stCondLst>
                            <p:childTnLst>
                              <p:par>
                                <p:cTn id="12" presetID="10" presetClass="entr" presetSubtype="0" fill="hold" nodeType="afterEffect">
                                  <p:stCondLst>
                                    <p:cond delay="2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600"/>
                            </p:stCondLst>
                            <p:childTnLst>
                              <p:par>
                                <p:cTn id="16" presetID="10" presetClass="entr" presetSubtype="0" fill="hold" grpId="0" nodeType="afterEffect">
                                  <p:stCondLst>
                                    <p:cond delay="2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2300"/>
                            </p:stCondLst>
                            <p:childTnLst>
                              <p:par>
                                <p:cTn id="20" presetID="10" presetClass="entr" presetSubtype="0" fill="hold" nodeType="after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3100"/>
                            </p:stCondLst>
                            <p:childTnLst>
                              <p:par>
                                <p:cTn id="24" presetID="10" presetClass="entr" presetSubtype="0" fill="hold" nodeType="afterEffect">
                                  <p:stCondLst>
                                    <p:cond delay="3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3900"/>
                            </p:stCondLst>
                            <p:childTnLst>
                              <p:par>
                                <p:cTn id="28" presetID="10" presetClass="entr" presetSubtype="0" fill="hold" nodeType="afterEffect">
                                  <p:stCondLst>
                                    <p:cond delay="3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4700"/>
                            </p:stCondLst>
                            <p:childTnLst>
                              <p:par>
                                <p:cTn id="32" presetID="10" presetClass="entr" presetSubtype="0" fill="hold" nodeType="afterEffect">
                                  <p:stCondLst>
                                    <p:cond delay="3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5500"/>
                            </p:stCondLst>
                            <p:childTnLst>
                              <p:par>
                                <p:cTn id="36" presetID="10" presetClass="entr" presetSubtype="0" fill="hold" nodeType="afterEffect">
                                  <p:stCondLst>
                                    <p:cond delay="30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5537634" y="1304128"/>
            <a:ext cx="3489491" cy="2252585"/>
          </a:xfrm>
          <a:prstGeom prst="rect">
            <a:avLst/>
          </a:prstGeom>
        </p:spPr>
      </p:pic>
      <p:pic>
        <p:nvPicPr>
          <p:cNvPr id="114" name="Picture 113"/>
          <p:cNvPicPr>
            <a:picLocks noChangeAspect="1"/>
          </p:cNvPicPr>
          <p:nvPr/>
        </p:nvPicPr>
        <p:blipFill>
          <a:blip r:embed="rId4"/>
          <a:stretch>
            <a:fillRect/>
          </a:stretch>
        </p:blipFill>
        <p:spPr>
          <a:xfrm>
            <a:off x="2101814" y="4296506"/>
            <a:ext cx="2720555" cy="1767174"/>
          </a:xfrm>
          <a:prstGeom prst="rect">
            <a:avLst/>
          </a:prstGeom>
        </p:spPr>
      </p:pic>
      <p:grpSp>
        <p:nvGrpSpPr>
          <p:cNvPr id="1038" name="Group 1037"/>
          <p:cNvGrpSpPr/>
          <p:nvPr/>
        </p:nvGrpSpPr>
        <p:grpSpPr>
          <a:xfrm>
            <a:off x="1" y="-1183319"/>
            <a:ext cx="13063154" cy="8050093"/>
            <a:chOff x="1" y="-1184520"/>
            <a:chExt cx="13063154" cy="8052190"/>
          </a:xfrm>
        </p:grpSpPr>
        <p:pic>
          <p:nvPicPr>
            <p:cNvPr id="57" name="Picture 56"/>
            <p:cNvPicPr>
              <a:picLocks noChangeAspect="1"/>
            </p:cNvPicPr>
            <p:nvPr/>
          </p:nvPicPr>
          <p:blipFill>
            <a:blip r:embed="rId5"/>
            <a:stretch>
              <a:fillRect/>
            </a:stretch>
          </p:blipFill>
          <p:spPr>
            <a:xfrm>
              <a:off x="5799085" y="-1184520"/>
              <a:ext cx="7264070" cy="4706299"/>
            </a:xfrm>
            <a:prstGeom prst="rect">
              <a:avLst/>
            </a:prstGeom>
          </p:spPr>
        </p:pic>
        <p:pic>
          <p:nvPicPr>
            <p:cNvPr id="68" name="Picture 67"/>
            <p:cNvPicPr>
              <a:picLocks noChangeAspect="1"/>
            </p:cNvPicPr>
            <p:nvPr/>
          </p:nvPicPr>
          <p:blipFill>
            <a:blip r:embed="rId6"/>
            <a:stretch>
              <a:fillRect/>
            </a:stretch>
          </p:blipFill>
          <p:spPr>
            <a:xfrm>
              <a:off x="8356336" y="-1"/>
              <a:ext cx="3835664" cy="2483173"/>
            </a:xfrm>
            <a:prstGeom prst="rect">
              <a:avLst/>
            </a:prstGeom>
          </p:spPr>
        </p:pic>
        <p:pic>
          <p:nvPicPr>
            <p:cNvPr id="59" name="Picture 58"/>
            <p:cNvPicPr>
              <a:picLocks noChangeAspect="1"/>
            </p:cNvPicPr>
            <p:nvPr/>
          </p:nvPicPr>
          <p:blipFill>
            <a:blip r:embed="rId7"/>
            <a:stretch>
              <a:fillRect/>
            </a:stretch>
          </p:blipFill>
          <p:spPr>
            <a:xfrm>
              <a:off x="1" y="3743009"/>
              <a:ext cx="4822369" cy="3124661"/>
            </a:xfrm>
            <a:prstGeom prst="rect">
              <a:avLst/>
            </a:prstGeom>
          </p:spPr>
        </p:pic>
      </p:grpSp>
      <p:pic>
        <p:nvPicPr>
          <p:cNvPr id="58" name="Picture 57"/>
          <p:cNvPicPr>
            <a:picLocks noChangeAspect="1"/>
          </p:cNvPicPr>
          <p:nvPr/>
        </p:nvPicPr>
        <p:blipFill>
          <a:blip r:embed="rId8"/>
          <a:stretch>
            <a:fillRect/>
          </a:stretch>
        </p:blipFill>
        <p:spPr>
          <a:xfrm>
            <a:off x="10542537" y="1620843"/>
            <a:ext cx="1468487" cy="948341"/>
          </a:xfrm>
          <a:prstGeom prst="rect">
            <a:avLst/>
          </a:prstGeom>
        </p:spPr>
      </p:pic>
      <p:pic>
        <p:nvPicPr>
          <p:cNvPr id="60" name="Picture 59"/>
          <p:cNvPicPr>
            <a:picLocks noChangeAspect="1"/>
          </p:cNvPicPr>
          <p:nvPr/>
        </p:nvPicPr>
        <p:blipFill>
          <a:blip r:embed="rId9"/>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10"/>
            <a:stretch>
              <a:fillRect/>
            </a:stretch>
          </p:blipFill>
          <p:spPr>
            <a:xfrm>
              <a:off x="7012021" y="-1253215"/>
              <a:ext cx="1237500" cy="1462500"/>
            </a:xfrm>
            <a:prstGeom prst="rect">
              <a:avLst/>
            </a:prstGeom>
          </p:spPr>
        </p:pic>
        <p:pic>
          <p:nvPicPr>
            <p:cNvPr id="66" name="Picture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 name="Picture 6"/>
          <p:cNvPicPr>
            <a:picLocks noChangeAspect="1"/>
          </p:cNvPicPr>
          <p:nvPr/>
        </p:nvPicPr>
        <p:blipFill>
          <a:blip r:embed="rId12"/>
          <a:stretch>
            <a:fillRect/>
          </a:stretch>
        </p:blipFill>
        <p:spPr>
          <a:xfrm>
            <a:off x="3729965" y="2776085"/>
            <a:ext cx="3833026" cy="2484501"/>
          </a:xfrm>
          <a:prstGeom prst="rect">
            <a:avLst/>
          </a:prstGeom>
        </p:spPr>
      </p:pic>
      <p:pic>
        <p:nvPicPr>
          <p:cNvPr id="4" name="Picture 3"/>
          <p:cNvPicPr>
            <a:picLocks noChangeAspect="1"/>
          </p:cNvPicPr>
          <p:nvPr/>
        </p:nvPicPr>
        <p:blipFill>
          <a:blip r:embed="rId13"/>
          <a:stretch>
            <a:fillRect/>
          </a:stretch>
        </p:blipFill>
        <p:spPr>
          <a:xfrm>
            <a:off x="908867" y="4026480"/>
            <a:ext cx="2051150" cy="2593635"/>
          </a:xfrm>
          <a:prstGeom prst="rect">
            <a:avLst/>
          </a:prstGeom>
        </p:spPr>
      </p:pic>
      <p:pic>
        <p:nvPicPr>
          <p:cNvPr id="5" name="Picture 4"/>
          <p:cNvPicPr>
            <a:picLocks noChangeAspect="1"/>
          </p:cNvPicPr>
          <p:nvPr/>
        </p:nvPicPr>
        <p:blipFill>
          <a:blip r:embed="rId14"/>
          <a:stretch>
            <a:fillRect/>
          </a:stretch>
        </p:blipFill>
        <p:spPr>
          <a:xfrm>
            <a:off x="4920562" y="1225689"/>
            <a:ext cx="1158260" cy="3226845"/>
          </a:xfrm>
          <a:prstGeom prst="rect">
            <a:avLst/>
          </a:prstGeom>
        </p:spPr>
      </p:pic>
      <p:pic>
        <p:nvPicPr>
          <p:cNvPr id="6" name="Picture 5"/>
          <p:cNvPicPr>
            <a:picLocks noChangeAspect="1"/>
          </p:cNvPicPr>
          <p:nvPr/>
        </p:nvPicPr>
        <p:blipFill>
          <a:blip r:embed="rId15"/>
          <a:stretch>
            <a:fillRect/>
          </a:stretch>
        </p:blipFill>
        <p:spPr>
          <a:xfrm>
            <a:off x="4346568" y="3823803"/>
            <a:ext cx="1563809" cy="1014305"/>
          </a:xfrm>
          <a:prstGeom prst="rect">
            <a:avLst/>
          </a:prstGeom>
        </p:spPr>
      </p:pic>
      <p:pic>
        <p:nvPicPr>
          <p:cNvPr id="115" name="Picture 114"/>
          <p:cNvPicPr>
            <a:picLocks noChangeAspect="1"/>
          </p:cNvPicPr>
          <p:nvPr/>
        </p:nvPicPr>
        <p:blipFill>
          <a:blip r:embed="rId16"/>
          <a:stretch>
            <a:fillRect/>
          </a:stretch>
        </p:blipFill>
        <p:spPr>
          <a:xfrm>
            <a:off x="8978213" y="2112486"/>
            <a:ext cx="2287500" cy="1582705"/>
          </a:xfrm>
          <a:prstGeom prst="rect">
            <a:avLst/>
          </a:prstGeom>
        </p:spPr>
      </p:pic>
      <p:pic>
        <p:nvPicPr>
          <p:cNvPr id="116" name="Picture 115"/>
          <p:cNvPicPr>
            <a:picLocks noChangeAspect="1"/>
          </p:cNvPicPr>
          <p:nvPr/>
        </p:nvPicPr>
        <p:blipFill>
          <a:blip r:embed="rId17"/>
          <a:stretch>
            <a:fillRect/>
          </a:stretch>
        </p:blipFill>
        <p:spPr>
          <a:xfrm>
            <a:off x="7481827" y="1143553"/>
            <a:ext cx="2294473" cy="1589676"/>
          </a:xfrm>
          <a:prstGeom prst="rect">
            <a:avLst/>
          </a:prstGeom>
        </p:spPr>
      </p:pic>
      <p:pic>
        <p:nvPicPr>
          <p:cNvPr id="117" name="Picture 116"/>
          <p:cNvPicPr>
            <a:picLocks noChangeAspect="1"/>
          </p:cNvPicPr>
          <p:nvPr/>
        </p:nvPicPr>
        <p:blipFill>
          <a:blip r:embed="rId18"/>
          <a:stretch>
            <a:fillRect/>
          </a:stretch>
        </p:blipFill>
        <p:spPr>
          <a:xfrm>
            <a:off x="5978683" y="181593"/>
            <a:ext cx="2287500" cy="1596650"/>
          </a:xfrm>
          <a:prstGeom prst="rect">
            <a:avLst/>
          </a:prstGeom>
        </p:spPr>
      </p:pic>
      <p:pic>
        <p:nvPicPr>
          <p:cNvPr id="118" name="Picture 117"/>
          <p:cNvPicPr>
            <a:picLocks noChangeAspect="1"/>
          </p:cNvPicPr>
          <p:nvPr/>
        </p:nvPicPr>
        <p:blipFill>
          <a:blip r:embed="rId19"/>
          <a:stretch>
            <a:fillRect/>
          </a:stretch>
        </p:blipFill>
        <p:spPr>
          <a:xfrm>
            <a:off x="9633710" y="1565114"/>
            <a:ext cx="1085163" cy="1570422"/>
          </a:xfrm>
          <a:prstGeom prst="rect">
            <a:avLst/>
          </a:prstGeom>
        </p:spPr>
      </p:pic>
      <p:pic>
        <p:nvPicPr>
          <p:cNvPr id="119" name="Picture 118"/>
          <p:cNvPicPr>
            <a:picLocks noChangeAspect="1"/>
          </p:cNvPicPr>
          <p:nvPr/>
        </p:nvPicPr>
        <p:blipFill>
          <a:blip r:embed="rId20"/>
          <a:stretch>
            <a:fillRect/>
          </a:stretch>
        </p:blipFill>
        <p:spPr>
          <a:xfrm>
            <a:off x="8120365" y="640107"/>
            <a:ext cx="1085163" cy="1570422"/>
          </a:xfrm>
          <a:prstGeom prst="rect">
            <a:avLst/>
          </a:prstGeom>
        </p:spPr>
      </p:pic>
      <p:pic>
        <p:nvPicPr>
          <p:cNvPr id="120" name="Picture 119"/>
          <p:cNvPicPr>
            <a:picLocks noChangeAspect="1"/>
          </p:cNvPicPr>
          <p:nvPr/>
        </p:nvPicPr>
        <p:blipFill>
          <a:blip r:embed="rId21"/>
          <a:stretch>
            <a:fillRect/>
          </a:stretch>
        </p:blipFill>
        <p:spPr>
          <a:xfrm>
            <a:off x="6528594" y="-119617"/>
            <a:ext cx="1035858" cy="1423933"/>
          </a:xfrm>
          <a:prstGeom prst="rect">
            <a:avLst/>
          </a:prstGeom>
        </p:spPr>
      </p:pic>
      <p:sp>
        <p:nvSpPr>
          <p:cNvPr id="121" name="TextBox 120"/>
          <p:cNvSpPr txBox="1"/>
          <p:nvPr/>
        </p:nvSpPr>
        <p:spPr>
          <a:xfrm>
            <a:off x="581024" y="394406"/>
            <a:ext cx="7658100" cy="584623"/>
          </a:xfrm>
          <a:prstGeom prst="rect">
            <a:avLst/>
          </a:prstGeom>
          <a:noFill/>
        </p:spPr>
        <p:txBody>
          <a:bodyPr wrap="square" rtlCol="0">
            <a:spAutoFit/>
          </a:bodyPr>
          <a:lstStyle/>
          <a:p>
            <a:r>
              <a:rPr lang="en-US" sz="3199" dirty="0">
                <a:solidFill>
                  <a:schemeClr val="bg1"/>
                </a:solidFill>
                <a:latin typeface="Segoe UI Light" panose="020B0502040204020203" pitchFamily="34" charset="0"/>
                <a:cs typeface="Segoe UI Light" panose="020B0502040204020203" pitchFamily="34" charset="0"/>
              </a:rPr>
              <a:t>Flexible Data</a:t>
            </a:r>
          </a:p>
        </p:txBody>
      </p:sp>
      <p:pic>
        <p:nvPicPr>
          <p:cNvPr id="30" name="Picture 29"/>
          <p:cNvPicPr>
            <a:picLocks noChangeAspect="1"/>
          </p:cNvPicPr>
          <p:nvPr/>
        </p:nvPicPr>
        <p:blipFill>
          <a:blip r:embed="rId22"/>
          <a:stretch>
            <a:fillRect/>
          </a:stretch>
        </p:blipFill>
        <p:spPr>
          <a:xfrm>
            <a:off x="4983721" y="1636127"/>
            <a:ext cx="840415" cy="2458352"/>
          </a:xfrm>
          <a:prstGeom prst="rect">
            <a:avLst/>
          </a:prstGeom>
        </p:spPr>
      </p:pic>
      <p:grpSp>
        <p:nvGrpSpPr>
          <p:cNvPr id="28" name="Group 27"/>
          <p:cNvGrpSpPr/>
          <p:nvPr/>
        </p:nvGrpSpPr>
        <p:grpSpPr>
          <a:xfrm>
            <a:off x="9827324" y="-39134"/>
            <a:ext cx="934789" cy="1104463"/>
            <a:chOff x="9827324" y="-40038"/>
            <a:chExt cx="934789" cy="1104751"/>
          </a:xfrm>
        </p:grpSpPr>
        <p:pic>
          <p:nvPicPr>
            <p:cNvPr id="31" name="Picture 30"/>
            <p:cNvPicPr>
              <a:picLocks noChangeAspect="1"/>
            </p:cNvPicPr>
            <p:nvPr/>
          </p:nvPicPr>
          <p:blipFill>
            <a:blip r:embed="rId10"/>
            <a:stretch>
              <a:fillRect/>
            </a:stretch>
          </p:blipFill>
          <p:spPr>
            <a:xfrm>
              <a:off x="9827324" y="-40038"/>
              <a:ext cx="934789" cy="1104751"/>
            </a:xfrm>
            <a:prstGeom prst="rect">
              <a:avLst/>
            </a:prstGeom>
          </p:spPr>
        </p:pic>
        <p:pic>
          <p:nvPicPr>
            <p:cNvPr id="32" name="Picture 31"/>
            <p:cNvPicPr>
              <a:picLocks noChangeAspect="1"/>
            </p:cNvPicPr>
            <p:nvPr/>
          </p:nvPicPr>
          <p:blipFill>
            <a:blip r:embed="rId23"/>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252280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250"/>
                                        <p:tgtEl>
                                          <p:spTgt spid="115"/>
                                        </p:tgtEl>
                                      </p:cBhvr>
                                    </p:animEffect>
                                  </p:childTnLst>
                                </p:cTn>
                              </p:par>
                              <p:par>
                                <p:cTn id="8" presetID="10" presetClass="entr" presetSubtype="0" fill="hold" nodeType="withEffect">
                                  <p:stCondLst>
                                    <p:cond delay="25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250"/>
                                        <p:tgtEl>
                                          <p:spTgt spid="116"/>
                                        </p:tgtEl>
                                      </p:cBhvr>
                                    </p:animEffect>
                                  </p:childTnLst>
                                </p:cTn>
                              </p:par>
                              <p:par>
                                <p:cTn id="11" presetID="10" presetClass="entr" presetSubtype="0" fill="hold" nodeType="withEffect">
                                  <p:stCondLst>
                                    <p:cond delay="50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250"/>
                                        <p:tgtEl>
                                          <p:spTgt spid="117"/>
                                        </p:tgtEl>
                                      </p:cBhvr>
                                    </p:animEffect>
                                  </p:childTnLst>
                                </p:cTn>
                              </p:par>
                            </p:childTnLst>
                          </p:cTn>
                        </p:par>
                        <p:par>
                          <p:cTn id="14" fill="hold">
                            <p:stCondLst>
                              <p:cond delay="750"/>
                            </p:stCondLst>
                            <p:childTnLst>
                              <p:par>
                                <p:cTn id="15" presetID="47" presetClass="entr" presetSubtype="0" fill="hold" nodeType="after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750"/>
                                        <p:tgtEl>
                                          <p:spTgt spid="118"/>
                                        </p:tgtEl>
                                      </p:cBhvr>
                                    </p:animEffect>
                                    <p:anim calcmode="lin" valueType="num">
                                      <p:cBhvr>
                                        <p:cTn id="18" dur="750" fill="hold"/>
                                        <p:tgtEl>
                                          <p:spTgt spid="118"/>
                                        </p:tgtEl>
                                        <p:attrNameLst>
                                          <p:attrName>ppt_x</p:attrName>
                                        </p:attrNameLst>
                                      </p:cBhvr>
                                      <p:tavLst>
                                        <p:tav tm="0">
                                          <p:val>
                                            <p:strVal val="#ppt_x"/>
                                          </p:val>
                                        </p:tav>
                                        <p:tav tm="100000">
                                          <p:val>
                                            <p:strVal val="#ppt_x"/>
                                          </p:val>
                                        </p:tav>
                                      </p:tavLst>
                                    </p:anim>
                                    <p:anim calcmode="lin" valueType="num">
                                      <p:cBhvr>
                                        <p:cTn id="19" dur="750" fill="hold"/>
                                        <p:tgtEl>
                                          <p:spTgt spid="11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25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750"/>
                                        <p:tgtEl>
                                          <p:spTgt spid="119"/>
                                        </p:tgtEl>
                                      </p:cBhvr>
                                    </p:animEffect>
                                    <p:anim calcmode="lin" valueType="num">
                                      <p:cBhvr>
                                        <p:cTn id="23" dur="750" fill="hold"/>
                                        <p:tgtEl>
                                          <p:spTgt spid="119"/>
                                        </p:tgtEl>
                                        <p:attrNameLst>
                                          <p:attrName>ppt_x</p:attrName>
                                        </p:attrNameLst>
                                      </p:cBhvr>
                                      <p:tavLst>
                                        <p:tav tm="0">
                                          <p:val>
                                            <p:strVal val="#ppt_x"/>
                                          </p:val>
                                        </p:tav>
                                        <p:tav tm="100000">
                                          <p:val>
                                            <p:strVal val="#ppt_x"/>
                                          </p:val>
                                        </p:tav>
                                      </p:tavLst>
                                    </p:anim>
                                    <p:anim calcmode="lin" valueType="num">
                                      <p:cBhvr>
                                        <p:cTn id="24" dur="750" fill="hold"/>
                                        <p:tgtEl>
                                          <p:spTgt spid="11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5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750"/>
                                        <p:tgtEl>
                                          <p:spTgt spid="120"/>
                                        </p:tgtEl>
                                      </p:cBhvr>
                                    </p:animEffect>
                                    <p:anim calcmode="lin" valueType="num">
                                      <p:cBhvr>
                                        <p:cTn id="28" dur="750" fill="hold"/>
                                        <p:tgtEl>
                                          <p:spTgt spid="120"/>
                                        </p:tgtEl>
                                        <p:attrNameLst>
                                          <p:attrName>ppt_x</p:attrName>
                                        </p:attrNameLst>
                                      </p:cBhvr>
                                      <p:tavLst>
                                        <p:tav tm="0">
                                          <p:val>
                                            <p:strVal val="#ppt_x"/>
                                          </p:val>
                                        </p:tav>
                                        <p:tav tm="100000">
                                          <p:val>
                                            <p:strVal val="#ppt_x"/>
                                          </p:val>
                                        </p:tav>
                                      </p:tavLst>
                                    </p:anim>
                                    <p:anim calcmode="lin" valueType="num">
                                      <p:cBhvr>
                                        <p:cTn id="29" dur="750" fill="hold"/>
                                        <p:tgtEl>
                                          <p:spTgt spid="120"/>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22" presetClass="entr" presetSubtype="4"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3"/>
          <a:stretch>
            <a:fillRect/>
          </a:stretch>
        </p:blipFill>
        <p:spPr>
          <a:xfrm>
            <a:off x="5799084" y="-1183318"/>
            <a:ext cx="7264070" cy="4705073"/>
          </a:xfrm>
          <a:prstGeom prst="rect">
            <a:avLst/>
          </a:prstGeom>
        </p:spPr>
      </p:pic>
      <p:pic>
        <p:nvPicPr>
          <p:cNvPr id="68" name="Picture 67"/>
          <p:cNvPicPr>
            <a:picLocks noChangeAspect="1"/>
          </p:cNvPicPr>
          <p:nvPr/>
        </p:nvPicPr>
        <p:blipFill>
          <a:blip r:embed="rId4"/>
          <a:stretch>
            <a:fillRect/>
          </a:stretch>
        </p:blipFill>
        <p:spPr>
          <a:xfrm>
            <a:off x="8356336" y="893"/>
            <a:ext cx="3835664" cy="2482526"/>
          </a:xfrm>
          <a:prstGeom prst="rect">
            <a:avLst/>
          </a:prstGeom>
        </p:spPr>
      </p:pic>
      <p:pic>
        <p:nvPicPr>
          <p:cNvPr id="58" name="Picture 57"/>
          <p:cNvPicPr>
            <a:picLocks noChangeAspect="1"/>
          </p:cNvPicPr>
          <p:nvPr/>
        </p:nvPicPr>
        <p:blipFill>
          <a:blip r:embed="rId5"/>
          <a:stretch>
            <a:fillRect/>
          </a:stretch>
        </p:blipFill>
        <p:spPr>
          <a:xfrm>
            <a:off x="10542537" y="1620843"/>
            <a:ext cx="1468487" cy="948341"/>
          </a:xfrm>
          <a:prstGeom prst="rect">
            <a:avLst/>
          </a:prstGeom>
        </p:spPr>
      </p:pic>
      <p:pic>
        <p:nvPicPr>
          <p:cNvPr id="59" name="Picture 58"/>
          <p:cNvPicPr>
            <a:picLocks noChangeAspect="1"/>
          </p:cNvPicPr>
          <p:nvPr/>
        </p:nvPicPr>
        <p:blipFill>
          <a:blip r:embed="rId6"/>
          <a:stretch>
            <a:fillRect/>
          </a:stretch>
        </p:blipFill>
        <p:spPr>
          <a:xfrm>
            <a:off x="1" y="3742929"/>
            <a:ext cx="4822369" cy="3123847"/>
          </a:xfrm>
          <a:prstGeom prst="rect">
            <a:avLst/>
          </a:prstGeom>
        </p:spPr>
      </p:pic>
      <p:pic>
        <p:nvPicPr>
          <p:cNvPr id="60" name="Picture 59"/>
          <p:cNvPicPr>
            <a:picLocks noChangeAspect="1"/>
          </p:cNvPicPr>
          <p:nvPr/>
        </p:nvPicPr>
        <p:blipFill>
          <a:blip r:embed="rId7"/>
          <a:stretch>
            <a:fillRect/>
          </a:stretch>
        </p:blipFill>
        <p:spPr>
          <a:xfrm>
            <a:off x="257976" y="5707176"/>
            <a:ext cx="1481228" cy="956378"/>
          </a:xfrm>
          <a:prstGeom prst="rect">
            <a:avLst/>
          </a:prstGeom>
        </p:spPr>
      </p:pic>
      <p:grpSp>
        <p:nvGrpSpPr>
          <p:cNvPr id="64" name="Group 63"/>
          <p:cNvGrpSpPr/>
          <p:nvPr/>
        </p:nvGrpSpPr>
        <p:grpSpPr>
          <a:xfrm>
            <a:off x="10549324" y="428750"/>
            <a:ext cx="934789" cy="1104463"/>
            <a:chOff x="7012021" y="-1253215"/>
            <a:chExt cx="1237500" cy="1462500"/>
          </a:xfrm>
        </p:grpSpPr>
        <p:pic>
          <p:nvPicPr>
            <p:cNvPr id="65" name="Picture 64"/>
            <p:cNvPicPr>
              <a:picLocks noChangeAspect="1"/>
            </p:cNvPicPr>
            <p:nvPr/>
          </p:nvPicPr>
          <p:blipFill>
            <a:blip r:embed="rId8"/>
            <a:stretch>
              <a:fillRect/>
            </a:stretch>
          </p:blipFill>
          <p:spPr>
            <a:xfrm>
              <a:off x="7012021" y="-1253215"/>
              <a:ext cx="1237500" cy="1462500"/>
            </a:xfrm>
            <a:prstGeom prst="rect">
              <a:avLst/>
            </a:prstGeom>
          </p:spPr>
        </p:pic>
        <p:pic>
          <p:nvPicPr>
            <p:cNvPr id="66" name="Pictur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 name="TextBox 2"/>
          <p:cNvSpPr txBox="1"/>
          <p:nvPr/>
        </p:nvSpPr>
        <p:spPr>
          <a:xfrm>
            <a:off x="581024" y="394406"/>
            <a:ext cx="7658100" cy="584623"/>
          </a:xfrm>
          <a:prstGeom prst="rect">
            <a:avLst/>
          </a:prstGeom>
          <a:noFill/>
        </p:spPr>
        <p:txBody>
          <a:bodyPr wrap="square" rtlCol="0">
            <a:spAutoFit/>
          </a:bodyPr>
          <a:lstStyle/>
          <a:p>
            <a:r>
              <a:rPr lang="en-US" sz="3199" dirty="0">
                <a:solidFill>
                  <a:schemeClr val="bg1"/>
                </a:solidFill>
                <a:latin typeface="Segoe UI Light" panose="020B0502040204020203" pitchFamily="34" charset="0"/>
                <a:cs typeface="Segoe UI Light" panose="020B0502040204020203" pitchFamily="34" charset="0"/>
              </a:rPr>
              <a:t>Broadcast Notifications</a:t>
            </a:r>
          </a:p>
        </p:txBody>
      </p:sp>
      <p:grpSp>
        <p:nvGrpSpPr>
          <p:cNvPr id="4" name="Group 3"/>
          <p:cNvGrpSpPr/>
          <p:nvPr/>
        </p:nvGrpSpPr>
        <p:grpSpPr>
          <a:xfrm>
            <a:off x="3729965" y="1225689"/>
            <a:ext cx="3833026" cy="4034897"/>
            <a:chOff x="3729966" y="1225114"/>
            <a:chExt cx="3833026" cy="4035948"/>
          </a:xfrm>
        </p:grpSpPr>
        <p:pic>
          <p:nvPicPr>
            <p:cNvPr id="7" name="Picture 6"/>
            <p:cNvPicPr>
              <a:picLocks noChangeAspect="1"/>
            </p:cNvPicPr>
            <p:nvPr/>
          </p:nvPicPr>
          <p:blipFill>
            <a:blip r:embed="rId10"/>
            <a:stretch>
              <a:fillRect/>
            </a:stretch>
          </p:blipFill>
          <p:spPr>
            <a:xfrm>
              <a:off x="3729966" y="2775914"/>
              <a:ext cx="3833026" cy="2485148"/>
            </a:xfrm>
            <a:prstGeom prst="rect">
              <a:avLst/>
            </a:prstGeom>
          </p:spPr>
        </p:pic>
        <p:pic>
          <p:nvPicPr>
            <p:cNvPr id="5" name="Picture 4"/>
            <p:cNvPicPr>
              <a:picLocks noChangeAspect="1"/>
            </p:cNvPicPr>
            <p:nvPr/>
          </p:nvPicPr>
          <p:blipFill>
            <a:blip r:embed="rId11"/>
            <a:stretch>
              <a:fillRect/>
            </a:stretch>
          </p:blipFill>
          <p:spPr>
            <a:xfrm>
              <a:off x="4920563" y="1225114"/>
              <a:ext cx="1158260" cy="3227686"/>
            </a:xfrm>
            <a:prstGeom prst="rect">
              <a:avLst/>
            </a:prstGeom>
          </p:spPr>
        </p:pic>
        <p:pic>
          <p:nvPicPr>
            <p:cNvPr id="6" name="Picture 5"/>
            <p:cNvPicPr>
              <a:picLocks noChangeAspect="1"/>
            </p:cNvPicPr>
            <p:nvPr/>
          </p:nvPicPr>
          <p:blipFill>
            <a:blip r:embed="rId12"/>
            <a:stretch>
              <a:fillRect/>
            </a:stretch>
          </p:blipFill>
          <p:spPr>
            <a:xfrm>
              <a:off x="4346568" y="3823904"/>
              <a:ext cx="1563809" cy="1014569"/>
            </a:xfrm>
            <a:prstGeom prst="rect">
              <a:avLst/>
            </a:prstGeom>
          </p:spPr>
        </p:pic>
      </p:grpSp>
      <p:pic>
        <p:nvPicPr>
          <p:cNvPr id="20" name="Picture 19"/>
          <p:cNvPicPr>
            <a:picLocks noChangeAspect="1"/>
          </p:cNvPicPr>
          <p:nvPr/>
        </p:nvPicPr>
        <p:blipFill>
          <a:blip r:embed="rId13"/>
          <a:stretch>
            <a:fillRect/>
          </a:stretch>
        </p:blipFill>
        <p:spPr>
          <a:xfrm>
            <a:off x="908867" y="4026480"/>
            <a:ext cx="2051150" cy="2593635"/>
          </a:xfrm>
          <a:prstGeom prst="rect">
            <a:avLst/>
          </a:prstGeom>
        </p:spPr>
      </p:pic>
      <p:pic>
        <p:nvPicPr>
          <p:cNvPr id="19" name="Picture 18"/>
          <p:cNvPicPr>
            <a:picLocks noChangeAspect="1"/>
          </p:cNvPicPr>
          <p:nvPr/>
        </p:nvPicPr>
        <p:blipFill>
          <a:blip r:embed="rId14"/>
          <a:stretch>
            <a:fillRect/>
          </a:stretch>
        </p:blipFill>
        <p:spPr>
          <a:xfrm>
            <a:off x="8978213" y="2112486"/>
            <a:ext cx="2287500" cy="1582705"/>
          </a:xfrm>
          <a:prstGeom prst="rect">
            <a:avLst/>
          </a:prstGeom>
        </p:spPr>
      </p:pic>
      <p:pic>
        <p:nvPicPr>
          <p:cNvPr id="21" name="Picture 20"/>
          <p:cNvPicPr>
            <a:picLocks noChangeAspect="1"/>
          </p:cNvPicPr>
          <p:nvPr/>
        </p:nvPicPr>
        <p:blipFill>
          <a:blip r:embed="rId15"/>
          <a:stretch>
            <a:fillRect/>
          </a:stretch>
        </p:blipFill>
        <p:spPr>
          <a:xfrm>
            <a:off x="7481827" y="1143553"/>
            <a:ext cx="2294473" cy="1589676"/>
          </a:xfrm>
          <a:prstGeom prst="rect">
            <a:avLst/>
          </a:prstGeom>
        </p:spPr>
      </p:pic>
      <p:pic>
        <p:nvPicPr>
          <p:cNvPr id="22" name="Picture 21"/>
          <p:cNvPicPr>
            <a:picLocks noChangeAspect="1"/>
          </p:cNvPicPr>
          <p:nvPr/>
        </p:nvPicPr>
        <p:blipFill>
          <a:blip r:embed="rId16"/>
          <a:stretch>
            <a:fillRect/>
          </a:stretch>
        </p:blipFill>
        <p:spPr>
          <a:xfrm>
            <a:off x="5978683" y="181593"/>
            <a:ext cx="2287500" cy="1596650"/>
          </a:xfrm>
          <a:prstGeom prst="rect">
            <a:avLst/>
          </a:prstGeom>
        </p:spPr>
      </p:pic>
      <p:pic>
        <p:nvPicPr>
          <p:cNvPr id="23" name="Picture 22"/>
          <p:cNvPicPr>
            <a:picLocks noChangeAspect="1"/>
          </p:cNvPicPr>
          <p:nvPr/>
        </p:nvPicPr>
        <p:blipFill>
          <a:blip r:embed="rId17"/>
          <a:stretch>
            <a:fillRect/>
          </a:stretch>
        </p:blipFill>
        <p:spPr>
          <a:xfrm>
            <a:off x="9633710" y="1565114"/>
            <a:ext cx="1085163" cy="1570422"/>
          </a:xfrm>
          <a:prstGeom prst="rect">
            <a:avLst/>
          </a:prstGeom>
        </p:spPr>
      </p:pic>
      <p:pic>
        <p:nvPicPr>
          <p:cNvPr id="24" name="Picture 23"/>
          <p:cNvPicPr>
            <a:picLocks noChangeAspect="1"/>
          </p:cNvPicPr>
          <p:nvPr/>
        </p:nvPicPr>
        <p:blipFill>
          <a:blip r:embed="rId18"/>
          <a:stretch>
            <a:fillRect/>
          </a:stretch>
        </p:blipFill>
        <p:spPr>
          <a:xfrm>
            <a:off x="8120365" y="640107"/>
            <a:ext cx="1085163" cy="1570422"/>
          </a:xfrm>
          <a:prstGeom prst="rect">
            <a:avLst/>
          </a:prstGeom>
        </p:spPr>
      </p:pic>
      <p:pic>
        <p:nvPicPr>
          <p:cNvPr id="25" name="Picture 24"/>
          <p:cNvPicPr>
            <a:picLocks noChangeAspect="1"/>
          </p:cNvPicPr>
          <p:nvPr/>
        </p:nvPicPr>
        <p:blipFill>
          <a:blip r:embed="rId19"/>
          <a:stretch>
            <a:fillRect/>
          </a:stretch>
        </p:blipFill>
        <p:spPr>
          <a:xfrm>
            <a:off x="6528594" y="-119617"/>
            <a:ext cx="1035858" cy="1423933"/>
          </a:xfrm>
          <a:prstGeom prst="rect">
            <a:avLst/>
          </a:prstGeom>
        </p:spPr>
      </p:pic>
      <p:pic>
        <p:nvPicPr>
          <p:cNvPr id="28" name="Picture 27"/>
          <p:cNvPicPr>
            <a:picLocks noChangeAspect="1"/>
          </p:cNvPicPr>
          <p:nvPr/>
        </p:nvPicPr>
        <p:blipFill>
          <a:blip r:embed="rId20"/>
          <a:stretch>
            <a:fillRect/>
          </a:stretch>
        </p:blipFill>
        <p:spPr>
          <a:xfrm>
            <a:off x="2855033" y="2782892"/>
            <a:ext cx="2079659" cy="1254517"/>
          </a:xfrm>
          <a:prstGeom prst="rect">
            <a:avLst/>
          </a:prstGeom>
        </p:spPr>
      </p:pic>
      <p:pic>
        <p:nvPicPr>
          <p:cNvPr id="9" name="Picture 8"/>
          <p:cNvPicPr>
            <a:picLocks noChangeAspect="1"/>
          </p:cNvPicPr>
          <p:nvPr/>
        </p:nvPicPr>
        <p:blipFill>
          <a:blip r:embed="rId21"/>
          <a:stretch>
            <a:fillRect/>
          </a:stretch>
        </p:blipFill>
        <p:spPr>
          <a:xfrm>
            <a:off x="2001484" y="3970694"/>
            <a:ext cx="1917404" cy="1242314"/>
          </a:xfrm>
          <a:prstGeom prst="rect">
            <a:avLst/>
          </a:prstGeom>
        </p:spPr>
      </p:pic>
      <p:pic>
        <p:nvPicPr>
          <p:cNvPr id="10" name="Picture 9"/>
          <p:cNvPicPr>
            <a:picLocks noChangeAspect="1"/>
          </p:cNvPicPr>
          <p:nvPr/>
        </p:nvPicPr>
        <p:blipFill>
          <a:blip r:embed="rId22"/>
          <a:stretch>
            <a:fillRect/>
          </a:stretch>
        </p:blipFill>
        <p:spPr>
          <a:xfrm>
            <a:off x="4478840" y="3731350"/>
            <a:ext cx="430835" cy="273344"/>
          </a:xfrm>
          <a:prstGeom prst="rect">
            <a:avLst/>
          </a:prstGeom>
        </p:spPr>
      </p:pic>
      <p:pic>
        <p:nvPicPr>
          <p:cNvPr id="45" name="Picture 44"/>
          <p:cNvPicPr>
            <a:picLocks noChangeAspect="1"/>
          </p:cNvPicPr>
          <p:nvPr/>
        </p:nvPicPr>
        <p:blipFill>
          <a:blip r:embed="rId23"/>
          <a:stretch>
            <a:fillRect/>
          </a:stretch>
        </p:blipFill>
        <p:spPr>
          <a:xfrm>
            <a:off x="3323068" y="2132340"/>
            <a:ext cx="1332222" cy="1716637"/>
          </a:xfrm>
          <a:prstGeom prst="rect">
            <a:avLst/>
          </a:prstGeom>
        </p:spPr>
      </p:pic>
      <p:grpSp>
        <p:nvGrpSpPr>
          <p:cNvPr id="29" name="Group 28"/>
          <p:cNvGrpSpPr/>
          <p:nvPr/>
        </p:nvGrpSpPr>
        <p:grpSpPr>
          <a:xfrm>
            <a:off x="9827324" y="-39134"/>
            <a:ext cx="934789" cy="1104463"/>
            <a:chOff x="9827324" y="-40038"/>
            <a:chExt cx="934789" cy="1104751"/>
          </a:xfrm>
        </p:grpSpPr>
        <p:pic>
          <p:nvPicPr>
            <p:cNvPr id="30" name="Picture 29"/>
            <p:cNvPicPr>
              <a:picLocks noChangeAspect="1"/>
            </p:cNvPicPr>
            <p:nvPr/>
          </p:nvPicPr>
          <p:blipFill>
            <a:blip r:embed="rId8"/>
            <a:stretch>
              <a:fillRect/>
            </a:stretch>
          </p:blipFill>
          <p:spPr>
            <a:xfrm>
              <a:off x="9827324" y="-40038"/>
              <a:ext cx="934789" cy="1104751"/>
            </a:xfrm>
            <a:prstGeom prst="rect">
              <a:avLst/>
            </a:prstGeom>
          </p:spPr>
        </p:pic>
        <p:pic>
          <p:nvPicPr>
            <p:cNvPr id="31" name="Picture 30"/>
            <p:cNvPicPr>
              <a:picLocks noChangeAspect="1"/>
            </p:cNvPicPr>
            <p:nvPr/>
          </p:nvPicPr>
          <p:blipFill>
            <a:blip r:embed="rId24"/>
            <a:stretch>
              <a:fillRect/>
            </a:stretch>
          </p:blipFill>
          <p:spPr>
            <a:xfrm>
              <a:off x="10368710" y="254515"/>
              <a:ext cx="147937" cy="295874"/>
            </a:xfrm>
            <a:prstGeom prst="rect">
              <a:avLst/>
            </a:prstGeom>
          </p:spPr>
        </p:pic>
      </p:grpSp>
    </p:spTree>
    <p:extLst>
      <p:ext uri="{BB962C8B-B14F-4D97-AF65-F5344CB8AC3E}">
        <p14:creationId xmlns:p14="http://schemas.microsoft.com/office/powerpoint/2010/main" val="100515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4167E-6 3.33333E-6 L 0.06237 0.06898 " pathEditMode="relative" rAng="0" ptsTypes="AA">
                                      <p:cBhvr>
                                        <p:cTn id="6" dur="1250" fill="hold"/>
                                        <p:tgtEl>
                                          <p:spTgt spid="4"/>
                                        </p:tgtEl>
                                        <p:attrNameLst>
                                          <p:attrName>ppt_x</p:attrName>
                                          <p:attrName>ppt_y</p:attrName>
                                        </p:attrNameLst>
                                      </p:cBhvr>
                                      <p:rCtr x="3112" y="3449"/>
                                    </p:animMotion>
                                  </p:childTnLst>
                                </p:cTn>
                              </p:par>
                            </p:childTnLst>
                          </p:cTn>
                        </p:par>
                        <p:par>
                          <p:cTn id="7" fill="hold">
                            <p:stCondLst>
                              <p:cond delay="1250"/>
                            </p:stCondLst>
                            <p:childTnLst>
                              <p:par>
                                <p:cTn id="8" presetID="10" presetClass="entr" presetSubtype="0"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par>
                          <p:cTn id="11" fill="hold">
                            <p:stCondLst>
                              <p:cond delay="1750"/>
                            </p:stCondLst>
                            <p:childTnLst>
                              <p:par>
                                <p:cTn id="12" presetID="47" presetClass="entr" presetSubtype="0" fill="hold" nodeType="afterEffect">
                                  <p:stCondLst>
                                    <p:cond delay="25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22" presetClass="entr" presetSubtype="2"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987833" y="1555054"/>
            <a:ext cx="2812224" cy="1731766"/>
          </a:xfrm>
          <a:prstGeom prst="rect">
            <a:avLst/>
          </a:prstGeom>
        </p:spPr>
      </p:pic>
      <p:grpSp>
        <p:nvGrpSpPr>
          <p:cNvPr id="82" name="Group 81"/>
          <p:cNvGrpSpPr/>
          <p:nvPr/>
        </p:nvGrpSpPr>
        <p:grpSpPr>
          <a:xfrm>
            <a:off x="1583526" y="941415"/>
            <a:ext cx="951205" cy="1563438"/>
            <a:chOff x="1583525" y="940767"/>
            <a:chExt cx="951205" cy="1563845"/>
          </a:xfrm>
        </p:grpSpPr>
        <p:pic>
          <p:nvPicPr>
            <p:cNvPr id="18" name="Picture 17"/>
            <p:cNvPicPr>
              <a:picLocks noChangeAspect="1"/>
            </p:cNvPicPr>
            <p:nvPr/>
          </p:nvPicPr>
          <p:blipFill>
            <a:blip r:embed="rId4"/>
            <a:stretch>
              <a:fillRect/>
            </a:stretch>
          </p:blipFill>
          <p:spPr>
            <a:xfrm>
              <a:off x="1583525" y="940767"/>
              <a:ext cx="951205" cy="1563845"/>
            </a:xfrm>
            <a:prstGeom prst="rect">
              <a:avLst/>
            </a:prstGeom>
          </p:spPr>
        </p:pic>
        <p:pic>
          <p:nvPicPr>
            <p:cNvPr id="19" name="Picture 18"/>
            <p:cNvPicPr>
              <a:picLocks noChangeAspect="1"/>
            </p:cNvPicPr>
            <p:nvPr/>
          </p:nvPicPr>
          <p:blipFill>
            <a:blip r:embed="rId5"/>
            <a:stretch>
              <a:fillRect/>
            </a:stretch>
          </p:blipFill>
          <p:spPr>
            <a:xfrm>
              <a:off x="1757373" y="1809941"/>
              <a:ext cx="219570" cy="456031"/>
            </a:xfrm>
            <a:prstGeom prst="rect">
              <a:avLst/>
            </a:prstGeom>
          </p:spPr>
        </p:pic>
      </p:grpSp>
      <p:pic>
        <p:nvPicPr>
          <p:cNvPr id="21" name="Picture 20"/>
          <p:cNvPicPr>
            <a:picLocks noChangeAspect="1"/>
          </p:cNvPicPr>
          <p:nvPr/>
        </p:nvPicPr>
        <p:blipFill>
          <a:blip r:embed="rId6"/>
          <a:stretch>
            <a:fillRect/>
          </a:stretch>
        </p:blipFill>
        <p:spPr>
          <a:xfrm>
            <a:off x="1458345" y="2189283"/>
            <a:ext cx="607768" cy="393160"/>
          </a:xfrm>
          <a:prstGeom prst="rect">
            <a:avLst/>
          </a:prstGeom>
        </p:spPr>
      </p:pic>
      <p:pic>
        <p:nvPicPr>
          <p:cNvPr id="22" name="Picture 21"/>
          <p:cNvPicPr>
            <a:picLocks noChangeAspect="1"/>
          </p:cNvPicPr>
          <p:nvPr/>
        </p:nvPicPr>
        <p:blipFill>
          <a:blip r:embed="rId7"/>
          <a:stretch>
            <a:fillRect/>
          </a:stretch>
        </p:blipFill>
        <p:spPr>
          <a:xfrm>
            <a:off x="2230475" y="2692679"/>
            <a:ext cx="600617" cy="371714"/>
          </a:xfrm>
          <a:prstGeom prst="rect">
            <a:avLst/>
          </a:prstGeom>
        </p:spPr>
      </p:pic>
      <p:pic>
        <p:nvPicPr>
          <p:cNvPr id="57" name="Picture 56"/>
          <p:cNvPicPr>
            <a:picLocks noChangeAspect="1"/>
          </p:cNvPicPr>
          <p:nvPr/>
        </p:nvPicPr>
        <p:blipFill>
          <a:blip r:embed="rId8"/>
          <a:stretch>
            <a:fillRect/>
          </a:stretch>
        </p:blipFill>
        <p:spPr>
          <a:xfrm>
            <a:off x="5799084" y="-1183318"/>
            <a:ext cx="7264070" cy="4705073"/>
          </a:xfrm>
          <a:prstGeom prst="rect">
            <a:avLst/>
          </a:prstGeom>
        </p:spPr>
      </p:pic>
      <p:pic>
        <p:nvPicPr>
          <p:cNvPr id="68" name="Picture 67"/>
          <p:cNvPicPr>
            <a:picLocks noChangeAspect="1"/>
          </p:cNvPicPr>
          <p:nvPr/>
        </p:nvPicPr>
        <p:blipFill>
          <a:blip r:embed="rId9"/>
          <a:stretch>
            <a:fillRect/>
          </a:stretch>
        </p:blipFill>
        <p:spPr>
          <a:xfrm>
            <a:off x="8356336" y="893"/>
            <a:ext cx="3835664" cy="2482526"/>
          </a:xfrm>
          <a:prstGeom prst="rect">
            <a:avLst/>
          </a:prstGeom>
        </p:spPr>
      </p:pic>
      <p:pic>
        <p:nvPicPr>
          <p:cNvPr id="58" name="Picture 57"/>
          <p:cNvPicPr>
            <a:picLocks noChangeAspect="1"/>
          </p:cNvPicPr>
          <p:nvPr/>
        </p:nvPicPr>
        <p:blipFill>
          <a:blip r:embed="rId10"/>
          <a:stretch>
            <a:fillRect/>
          </a:stretch>
        </p:blipFill>
        <p:spPr>
          <a:xfrm>
            <a:off x="10542537" y="1620843"/>
            <a:ext cx="1468487" cy="948341"/>
          </a:xfrm>
          <a:prstGeom prst="rect">
            <a:avLst/>
          </a:prstGeom>
        </p:spPr>
      </p:pic>
      <p:pic>
        <p:nvPicPr>
          <p:cNvPr id="59" name="Picture 58"/>
          <p:cNvPicPr>
            <a:picLocks noChangeAspect="1"/>
          </p:cNvPicPr>
          <p:nvPr/>
        </p:nvPicPr>
        <p:blipFill>
          <a:blip r:embed="rId11"/>
          <a:stretch>
            <a:fillRect/>
          </a:stretch>
        </p:blipFill>
        <p:spPr>
          <a:xfrm>
            <a:off x="1" y="3742929"/>
            <a:ext cx="4822369" cy="3123847"/>
          </a:xfrm>
          <a:prstGeom prst="rect">
            <a:avLst/>
          </a:prstGeom>
        </p:spPr>
      </p:pic>
      <p:pic>
        <p:nvPicPr>
          <p:cNvPr id="60" name="Picture 59"/>
          <p:cNvPicPr>
            <a:picLocks noChangeAspect="1"/>
          </p:cNvPicPr>
          <p:nvPr/>
        </p:nvPicPr>
        <p:blipFill>
          <a:blip r:embed="rId12"/>
          <a:stretch>
            <a:fillRect/>
          </a:stretch>
        </p:blipFill>
        <p:spPr>
          <a:xfrm>
            <a:off x="257976" y="5707176"/>
            <a:ext cx="1481228" cy="956378"/>
          </a:xfrm>
          <a:prstGeom prst="rect">
            <a:avLst/>
          </a:prstGeom>
        </p:spPr>
      </p:pic>
      <p:pic>
        <p:nvPicPr>
          <p:cNvPr id="7" name="Picture 6"/>
          <p:cNvPicPr>
            <a:picLocks noChangeAspect="1"/>
          </p:cNvPicPr>
          <p:nvPr/>
        </p:nvPicPr>
        <p:blipFill>
          <a:blip r:embed="rId13"/>
          <a:stretch>
            <a:fillRect/>
          </a:stretch>
        </p:blipFill>
        <p:spPr>
          <a:xfrm>
            <a:off x="4489727" y="3247592"/>
            <a:ext cx="3833026" cy="2484501"/>
          </a:xfrm>
          <a:prstGeom prst="rect">
            <a:avLst/>
          </a:prstGeom>
        </p:spPr>
      </p:pic>
      <p:sp>
        <p:nvSpPr>
          <p:cNvPr id="3" name="TextBox 2"/>
          <p:cNvSpPr txBox="1"/>
          <p:nvPr/>
        </p:nvSpPr>
        <p:spPr>
          <a:xfrm>
            <a:off x="581024" y="267525"/>
            <a:ext cx="7658100" cy="584623"/>
          </a:xfrm>
          <a:prstGeom prst="rect">
            <a:avLst/>
          </a:prstGeom>
          <a:noFill/>
        </p:spPr>
        <p:txBody>
          <a:bodyPr wrap="square" rtlCol="0">
            <a:spAutoFit/>
          </a:bodyPr>
          <a:lstStyle/>
          <a:p>
            <a:r>
              <a:rPr lang="en-US" sz="3199" dirty="0" smtClean="0">
                <a:solidFill>
                  <a:schemeClr val="bg1"/>
                </a:solidFill>
                <a:latin typeface="Segoe UI Light" panose="020B0502040204020203" pitchFamily="34" charset="0"/>
                <a:cs typeface="Segoe UI Light" panose="020B0502040204020203" pitchFamily="34" charset="0"/>
              </a:rPr>
              <a:t>Active </a:t>
            </a:r>
            <a:r>
              <a:rPr lang="en-US" sz="3199" dirty="0">
                <a:solidFill>
                  <a:schemeClr val="bg1"/>
                </a:solidFill>
                <a:latin typeface="Segoe UI Light" panose="020B0502040204020203" pitchFamily="34" charset="0"/>
                <a:cs typeface="Segoe UI Light" panose="020B0502040204020203" pitchFamily="34" charset="0"/>
              </a:rPr>
              <a:t>Directory</a:t>
            </a:r>
          </a:p>
        </p:txBody>
      </p:sp>
      <p:pic>
        <p:nvPicPr>
          <p:cNvPr id="4" name="Picture 3"/>
          <p:cNvPicPr>
            <a:picLocks noChangeAspect="1"/>
          </p:cNvPicPr>
          <p:nvPr/>
        </p:nvPicPr>
        <p:blipFill>
          <a:blip r:embed="rId14"/>
          <a:stretch>
            <a:fillRect/>
          </a:stretch>
        </p:blipFill>
        <p:spPr>
          <a:xfrm>
            <a:off x="908867" y="4026480"/>
            <a:ext cx="2051150" cy="2593635"/>
          </a:xfrm>
          <a:prstGeom prst="rect">
            <a:avLst/>
          </a:prstGeom>
        </p:spPr>
      </p:pic>
      <p:pic>
        <p:nvPicPr>
          <p:cNvPr id="5" name="Picture 4"/>
          <p:cNvPicPr>
            <a:picLocks noChangeAspect="1"/>
          </p:cNvPicPr>
          <p:nvPr/>
        </p:nvPicPr>
        <p:blipFill>
          <a:blip r:embed="rId15"/>
          <a:stretch>
            <a:fillRect/>
          </a:stretch>
        </p:blipFill>
        <p:spPr>
          <a:xfrm>
            <a:off x="5680324" y="1697196"/>
            <a:ext cx="1158260" cy="3226845"/>
          </a:xfrm>
          <a:prstGeom prst="rect">
            <a:avLst/>
          </a:prstGeom>
        </p:spPr>
      </p:pic>
      <p:pic>
        <p:nvPicPr>
          <p:cNvPr id="6" name="Picture 5"/>
          <p:cNvPicPr>
            <a:picLocks noChangeAspect="1"/>
          </p:cNvPicPr>
          <p:nvPr/>
        </p:nvPicPr>
        <p:blipFill>
          <a:blip r:embed="rId16"/>
          <a:stretch>
            <a:fillRect/>
          </a:stretch>
        </p:blipFill>
        <p:spPr>
          <a:xfrm>
            <a:off x="5106330" y="4295310"/>
            <a:ext cx="1563809" cy="1014305"/>
          </a:xfrm>
          <a:prstGeom prst="rect">
            <a:avLst/>
          </a:prstGeom>
        </p:spPr>
      </p:pic>
      <p:pic>
        <p:nvPicPr>
          <p:cNvPr id="9" name="Picture 8"/>
          <p:cNvPicPr>
            <a:picLocks noChangeAspect="1"/>
          </p:cNvPicPr>
          <p:nvPr/>
        </p:nvPicPr>
        <p:blipFill>
          <a:blip r:embed="rId17"/>
          <a:stretch>
            <a:fillRect/>
          </a:stretch>
        </p:blipFill>
        <p:spPr>
          <a:xfrm>
            <a:off x="8978213" y="2112486"/>
            <a:ext cx="2287500" cy="1582705"/>
          </a:xfrm>
          <a:prstGeom prst="rect">
            <a:avLst/>
          </a:prstGeom>
        </p:spPr>
      </p:pic>
      <p:pic>
        <p:nvPicPr>
          <p:cNvPr id="12" name="Picture 11"/>
          <p:cNvPicPr>
            <a:picLocks noChangeAspect="1"/>
          </p:cNvPicPr>
          <p:nvPr/>
        </p:nvPicPr>
        <p:blipFill>
          <a:blip r:embed="rId18"/>
          <a:stretch>
            <a:fillRect/>
          </a:stretch>
        </p:blipFill>
        <p:spPr>
          <a:xfrm>
            <a:off x="7481827" y="1143553"/>
            <a:ext cx="2294473" cy="1589676"/>
          </a:xfrm>
          <a:prstGeom prst="rect">
            <a:avLst/>
          </a:prstGeom>
        </p:spPr>
      </p:pic>
      <p:pic>
        <p:nvPicPr>
          <p:cNvPr id="14" name="Picture 13"/>
          <p:cNvPicPr>
            <a:picLocks noChangeAspect="1"/>
          </p:cNvPicPr>
          <p:nvPr/>
        </p:nvPicPr>
        <p:blipFill>
          <a:blip r:embed="rId19"/>
          <a:stretch>
            <a:fillRect/>
          </a:stretch>
        </p:blipFill>
        <p:spPr>
          <a:xfrm>
            <a:off x="5978683" y="181593"/>
            <a:ext cx="2287500" cy="1596650"/>
          </a:xfrm>
          <a:prstGeom prst="rect">
            <a:avLst/>
          </a:prstGeom>
        </p:spPr>
      </p:pic>
      <p:pic>
        <p:nvPicPr>
          <p:cNvPr id="15" name="Picture 14"/>
          <p:cNvPicPr>
            <a:picLocks noChangeAspect="1"/>
          </p:cNvPicPr>
          <p:nvPr/>
        </p:nvPicPr>
        <p:blipFill>
          <a:blip r:embed="rId20"/>
          <a:stretch>
            <a:fillRect/>
          </a:stretch>
        </p:blipFill>
        <p:spPr>
          <a:xfrm>
            <a:off x="2855033" y="2782892"/>
            <a:ext cx="2079659" cy="1254517"/>
          </a:xfrm>
          <a:prstGeom prst="rect">
            <a:avLst/>
          </a:prstGeom>
        </p:spPr>
      </p:pic>
      <p:pic>
        <p:nvPicPr>
          <p:cNvPr id="34" name="Picture 33"/>
          <p:cNvPicPr>
            <a:picLocks noChangeAspect="1"/>
          </p:cNvPicPr>
          <p:nvPr/>
        </p:nvPicPr>
        <p:blipFill>
          <a:blip r:embed="rId21"/>
          <a:stretch>
            <a:fillRect/>
          </a:stretch>
        </p:blipFill>
        <p:spPr>
          <a:xfrm>
            <a:off x="9633710" y="1565114"/>
            <a:ext cx="1085163" cy="1570422"/>
          </a:xfrm>
          <a:prstGeom prst="rect">
            <a:avLst/>
          </a:prstGeom>
        </p:spPr>
      </p:pic>
      <p:pic>
        <p:nvPicPr>
          <p:cNvPr id="35" name="Picture 34"/>
          <p:cNvPicPr>
            <a:picLocks noChangeAspect="1"/>
          </p:cNvPicPr>
          <p:nvPr/>
        </p:nvPicPr>
        <p:blipFill>
          <a:blip r:embed="rId22"/>
          <a:stretch>
            <a:fillRect/>
          </a:stretch>
        </p:blipFill>
        <p:spPr>
          <a:xfrm>
            <a:off x="8120365" y="640107"/>
            <a:ext cx="1085163" cy="1570422"/>
          </a:xfrm>
          <a:prstGeom prst="rect">
            <a:avLst/>
          </a:prstGeom>
        </p:spPr>
      </p:pic>
      <p:pic>
        <p:nvPicPr>
          <p:cNvPr id="37" name="Picture 36"/>
          <p:cNvPicPr>
            <a:picLocks noChangeAspect="1"/>
          </p:cNvPicPr>
          <p:nvPr/>
        </p:nvPicPr>
        <p:blipFill>
          <a:blip r:embed="rId23"/>
          <a:stretch>
            <a:fillRect/>
          </a:stretch>
        </p:blipFill>
        <p:spPr>
          <a:xfrm>
            <a:off x="6528594" y="-119617"/>
            <a:ext cx="1035858" cy="1423933"/>
          </a:xfrm>
          <a:prstGeom prst="rect">
            <a:avLst/>
          </a:prstGeom>
        </p:spPr>
      </p:pic>
      <p:grpSp>
        <p:nvGrpSpPr>
          <p:cNvPr id="73" name="Group 72"/>
          <p:cNvGrpSpPr/>
          <p:nvPr/>
        </p:nvGrpSpPr>
        <p:grpSpPr>
          <a:xfrm>
            <a:off x="10549324" y="428750"/>
            <a:ext cx="934789" cy="1104463"/>
            <a:chOff x="7012021" y="-1253215"/>
            <a:chExt cx="1237500" cy="1462500"/>
          </a:xfrm>
        </p:grpSpPr>
        <p:pic>
          <p:nvPicPr>
            <p:cNvPr id="74" name="Picture 73"/>
            <p:cNvPicPr>
              <a:picLocks noChangeAspect="1"/>
            </p:cNvPicPr>
            <p:nvPr/>
          </p:nvPicPr>
          <p:blipFill>
            <a:blip r:embed="rId24"/>
            <a:stretch>
              <a:fillRect/>
            </a:stretch>
          </p:blipFill>
          <p:spPr>
            <a:xfrm>
              <a:off x="7012021" y="-1253215"/>
              <a:ext cx="1237500" cy="1462500"/>
            </a:xfrm>
            <a:prstGeom prst="rect">
              <a:avLst/>
            </a:prstGeom>
          </p:spPr>
        </p:pic>
        <p:pic>
          <p:nvPicPr>
            <p:cNvPr id="75" name="Picture 7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76" name="Picture 75"/>
          <p:cNvPicPr>
            <a:picLocks noChangeAspect="1"/>
          </p:cNvPicPr>
          <p:nvPr/>
        </p:nvPicPr>
        <p:blipFill>
          <a:blip r:embed="rId26"/>
          <a:stretch>
            <a:fillRect/>
          </a:stretch>
        </p:blipFill>
        <p:spPr>
          <a:xfrm>
            <a:off x="1945234" y="3164920"/>
            <a:ext cx="2759959" cy="3080913"/>
          </a:xfrm>
          <a:prstGeom prst="rect">
            <a:avLst/>
          </a:prstGeom>
        </p:spPr>
      </p:pic>
      <p:pic>
        <p:nvPicPr>
          <p:cNvPr id="77" name="Picture 76"/>
          <p:cNvPicPr>
            <a:picLocks noChangeAspect="1"/>
          </p:cNvPicPr>
          <p:nvPr/>
        </p:nvPicPr>
        <p:blipFill>
          <a:blip r:embed="rId27"/>
          <a:stretch>
            <a:fillRect/>
          </a:stretch>
        </p:blipFill>
        <p:spPr>
          <a:xfrm>
            <a:off x="3067782" y="4886061"/>
            <a:ext cx="2102145" cy="1358175"/>
          </a:xfrm>
          <a:prstGeom prst="rect">
            <a:avLst/>
          </a:prstGeom>
        </p:spPr>
      </p:pic>
      <p:pic>
        <p:nvPicPr>
          <p:cNvPr id="81" name="Picture 80"/>
          <p:cNvPicPr>
            <a:picLocks noChangeAspect="1"/>
          </p:cNvPicPr>
          <p:nvPr/>
        </p:nvPicPr>
        <p:blipFill>
          <a:blip r:embed="rId28"/>
          <a:stretch>
            <a:fillRect/>
          </a:stretch>
        </p:blipFill>
        <p:spPr>
          <a:xfrm>
            <a:off x="6983591" y="2691192"/>
            <a:ext cx="1515796" cy="981675"/>
          </a:xfrm>
          <a:prstGeom prst="rect">
            <a:avLst/>
          </a:prstGeom>
        </p:spPr>
      </p:pic>
      <p:pic>
        <p:nvPicPr>
          <p:cNvPr id="84" name="Picture 83"/>
          <p:cNvPicPr>
            <a:picLocks noChangeAspect="1"/>
          </p:cNvPicPr>
          <p:nvPr/>
        </p:nvPicPr>
        <p:blipFill>
          <a:blip r:embed="rId29"/>
          <a:stretch>
            <a:fillRect/>
          </a:stretch>
        </p:blipFill>
        <p:spPr>
          <a:xfrm>
            <a:off x="3323068" y="2132340"/>
            <a:ext cx="1332222" cy="1716637"/>
          </a:xfrm>
          <a:prstGeom prst="rect">
            <a:avLst/>
          </a:prstGeom>
        </p:spPr>
      </p:pic>
      <p:grpSp>
        <p:nvGrpSpPr>
          <p:cNvPr id="8" name="Group 7"/>
          <p:cNvGrpSpPr/>
          <p:nvPr/>
        </p:nvGrpSpPr>
        <p:grpSpPr>
          <a:xfrm>
            <a:off x="9827324" y="-39134"/>
            <a:ext cx="934789" cy="1104463"/>
            <a:chOff x="9827324" y="-40038"/>
            <a:chExt cx="934789" cy="1104751"/>
          </a:xfrm>
        </p:grpSpPr>
        <p:pic>
          <p:nvPicPr>
            <p:cNvPr id="71" name="Picture 70"/>
            <p:cNvPicPr>
              <a:picLocks noChangeAspect="1"/>
            </p:cNvPicPr>
            <p:nvPr/>
          </p:nvPicPr>
          <p:blipFill>
            <a:blip r:embed="rId24"/>
            <a:stretch>
              <a:fillRect/>
            </a:stretch>
          </p:blipFill>
          <p:spPr>
            <a:xfrm>
              <a:off x="9827324" y="-40038"/>
              <a:ext cx="934789" cy="1104751"/>
            </a:xfrm>
            <a:prstGeom prst="rect">
              <a:avLst/>
            </a:prstGeom>
          </p:spPr>
        </p:pic>
        <p:pic>
          <p:nvPicPr>
            <p:cNvPr id="39" name="Picture 38"/>
            <p:cNvPicPr>
              <a:picLocks noChangeAspect="1"/>
            </p:cNvPicPr>
            <p:nvPr/>
          </p:nvPicPr>
          <p:blipFill>
            <a:blip r:embed="rId30"/>
            <a:stretch>
              <a:fillRect/>
            </a:stretch>
          </p:blipFill>
          <p:spPr>
            <a:xfrm>
              <a:off x="10368710" y="254515"/>
              <a:ext cx="147937" cy="295874"/>
            </a:xfrm>
            <a:prstGeom prst="rect">
              <a:avLst/>
            </a:prstGeom>
          </p:spPr>
        </p:pic>
      </p:grpSp>
      <p:grpSp>
        <p:nvGrpSpPr>
          <p:cNvPr id="10" name="Group 9"/>
          <p:cNvGrpSpPr/>
          <p:nvPr/>
        </p:nvGrpSpPr>
        <p:grpSpPr>
          <a:xfrm>
            <a:off x="2334640" y="1431144"/>
            <a:ext cx="951205" cy="1563438"/>
            <a:chOff x="2334640" y="1430623"/>
            <a:chExt cx="951205" cy="1563845"/>
          </a:xfrm>
        </p:grpSpPr>
        <p:pic>
          <p:nvPicPr>
            <p:cNvPr id="42" name="Picture 41"/>
            <p:cNvPicPr>
              <a:picLocks noChangeAspect="1"/>
            </p:cNvPicPr>
            <p:nvPr/>
          </p:nvPicPr>
          <p:blipFill>
            <a:blip r:embed="rId4"/>
            <a:stretch>
              <a:fillRect/>
            </a:stretch>
          </p:blipFill>
          <p:spPr>
            <a:xfrm>
              <a:off x="2334640" y="1430623"/>
              <a:ext cx="951205" cy="1563845"/>
            </a:xfrm>
            <a:prstGeom prst="rect">
              <a:avLst/>
            </a:prstGeom>
          </p:spPr>
        </p:pic>
        <p:pic>
          <p:nvPicPr>
            <p:cNvPr id="2" name="Picture 1"/>
            <p:cNvPicPr>
              <a:picLocks noChangeAspect="1"/>
            </p:cNvPicPr>
            <p:nvPr/>
          </p:nvPicPr>
          <p:blipFill>
            <a:blip r:embed="rId31"/>
            <a:stretch>
              <a:fillRect/>
            </a:stretch>
          </p:blipFill>
          <p:spPr>
            <a:xfrm>
              <a:off x="2451493" y="2242922"/>
              <a:ext cx="351764" cy="469019"/>
            </a:xfrm>
            <a:prstGeom prst="rect">
              <a:avLst/>
            </a:prstGeom>
          </p:spPr>
        </p:pic>
      </p:grpSp>
    </p:spTree>
    <p:extLst>
      <p:ext uri="{BB962C8B-B14F-4D97-AF65-F5344CB8AC3E}">
        <p14:creationId xmlns:p14="http://schemas.microsoft.com/office/powerpoint/2010/main" val="2223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47"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750"/>
                                        <p:tgtEl>
                                          <p:spTgt spid="82"/>
                                        </p:tgtEl>
                                      </p:cBhvr>
                                    </p:animEffect>
                                    <p:anim calcmode="lin" valueType="num">
                                      <p:cBhvr>
                                        <p:cTn id="17" dur="750" fill="hold"/>
                                        <p:tgtEl>
                                          <p:spTgt spid="82"/>
                                        </p:tgtEl>
                                        <p:attrNameLst>
                                          <p:attrName>ppt_x</p:attrName>
                                        </p:attrNameLst>
                                      </p:cBhvr>
                                      <p:tavLst>
                                        <p:tav tm="0">
                                          <p:val>
                                            <p:strVal val="#ppt_x"/>
                                          </p:val>
                                        </p:tav>
                                        <p:tav tm="100000">
                                          <p:val>
                                            <p:strVal val="#ppt_x"/>
                                          </p:val>
                                        </p:tav>
                                      </p:tavLst>
                                    </p:anim>
                                    <p:anim calcmode="lin" valueType="num">
                                      <p:cBhvr>
                                        <p:cTn id="18" dur="750" fill="hold"/>
                                        <p:tgtEl>
                                          <p:spTgt spid="82"/>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250"/>
                                        <p:tgtEl>
                                          <p:spTgt spid="22"/>
                                        </p:tgtEl>
                                      </p:cBhvr>
                                    </p:animEffect>
                                  </p:childTnLst>
                                </p:cTn>
                              </p:par>
                              <p:par>
                                <p:cTn id="22" presetID="10" presetClass="entr" presetSubtype="0"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50"/>
                                        <p:tgtEl>
                                          <p:spTgt spid="21"/>
                                        </p:tgtEl>
                                      </p:cBhvr>
                                    </p:animEffect>
                                  </p:childTnLst>
                                </p:cTn>
                              </p:par>
                            </p:childTnLst>
                          </p:cTn>
                        </p:par>
                        <p:par>
                          <p:cTn id="25" fill="hold">
                            <p:stCondLst>
                              <p:cond delay="1750"/>
                            </p:stCondLst>
                            <p:childTnLst>
                              <p:par>
                                <p:cTn id="26" presetID="22" presetClass="entr" presetSubtype="4"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6"/>
                                        </p:tgtEl>
                                      </p:cBhvr>
                                    </p:animEffect>
                                    <p:set>
                                      <p:cBhvr>
                                        <p:cTn id="33" dur="1" fill="hold">
                                          <p:stCondLst>
                                            <p:cond delay="499"/>
                                          </p:stCondLst>
                                        </p:cTn>
                                        <p:tgtEl>
                                          <p:spTgt spid="76"/>
                                        </p:tgtEl>
                                        <p:attrNameLst>
                                          <p:attrName>style.visibility</p:attrName>
                                        </p:attrNameLst>
                                      </p:cBhvr>
                                      <p:to>
                                        <p:strVal val="hidden"/>
                                      </p:to>
                                    </p:set>
                                  </p:childTnLst>
                                </p:cTn>
                              </p:par>
                              <p:par>
                                <p:cTn id="34" presetID="22" presetClass="entr" presetSubtype="4"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987833" y="1555054"/>
            <a:ext cx="2812224" cy="1731766"/>
          </a:xfrm>
          <a:prstGeom prst="rect">
            <a:avLst/>
          </a:prstGeom>
        </p:spPr>
      </p:pic>
      <p:pic>
        <p:nvPicPr>
          <p:cNvPr id="18" name="Picture 17"/>
          <p:cNvPicPr>
            <a:picLocks noChangeAspect="1"/>
          </p:cNvPicPr>
          <p:nvPr/>
        </p:nvPicPr>
        <p:blipFill>
          <a:blip r:embed="rId4"/>
          <a:stretch>
            <a:fillRect/>
          </a:stretch>
        </p:blipFill>
        <p:spPr>
          <a:xfrm>
            <a:off x="1583526" y="941415"/>
            <a:ext cx="951205" cy="1563438"/>
          </a:xfrm>
          <a:prstGeom prst="rect">
            <a:avLst/>
          </a:prstGeom>
        </p:spPr>
      </p:pic>
      <p:pic>
        <p:nvPicPr>
          <p:cNvPr id="19" name="Picture 18"/>
          <p:cNvPicPr>
            <a:picLocks noChangeAspect="1"/>
          </p:cNvPicPr>
          <p:nvPr/>
        </p:nvPicPr>
        <p:blipFill>
          <a:blip r:embed="rId5"/>
          <a:stretch>
            <a:fillRect/>
          </a:stretch>
        </p:blipFill>
        <p:spPr>
          <a:xfrm>
            <a:off x="1757373" y="1810363"/>
            <a:ext cx="219570" cy="455912"/>
          </a:xfrm>
          <a:prstGeom prst="rect">
            <a:avLst/>
          </a:prstGeom>
        </p:spPr>
      </p:pic>
      <p:pic>
        <p:nvPicPr>
          <p:cNvPr id="21" name="Picture 20"/>
          <p:cNvPicPr>
            <a:picLocks noChangeAspect="1"/>
          </p:cNvPicPr>
          <p:nvPr/>
        </p:nvPicPr>
        <p:blipFill>
          <a:blip r:embed="rId6"/>
          <a:stretch>
            <a:fillRect/>
          </a:stretch>
        </p:blipFill>
        <p:spPr>
          <a:xfrm>
            <a:off x="1458345" y="2189283"/>
            <a:ext cx="607768" cy="393160"/>
          </a:xfrm>
          <a:prstGeom prst="rect">
            <a:avLst/>
          </a:prstGeom>
        </p:spPr>
      </p:pic>
      <p:pic>
        <p:nvPicPr>
          <p:cNvPr id="22" name="Picture 21"/>
          <p:cNvPicPr>
            <a:picLocks noChangeAspect="1"/>
          </p:cNvPicPr>
          <p:nvPr/>
        </p:nvPicPr>
        <p:blipFill>
          <a:blip r:embed="rId7"/>
          <a:stretch>
            <a:fillRect/>
          </a:stretch>
        </p:blipFill>
        <p:spPr>
          <a:xfrm>
            <a:off x="2230475" y="2692679"/>
            <a:ext cx="600617" cy="371714"/>
          </a:xfrm>
          <a:prstGeom prst="rect">
            <a:avLst/>
          </a:prstGeom>
        </p:spPr>
      </p:pic>
      <p:pic>
        <p:nvPicPr>
          <p:cNvPr id="43" name="Picture 42"/>
          <p:cNvPicPr>
            <a:picLocks noChangeAspect="1"/>
          </p:cNvPicPr>
          <p:nvPr/>
        </p:nvPicPr>
        <p:blipFill>
          <a:blip r:embed="rId8"/>
          <a:stretch>
            <a:fillRect/>
          </a:stretch>
        </p:blipFill>
        <p:spPr>
          <a:xfrm>
            <a:off x="2486410" y="2266275"/>
            <a:ext cx="324122" cy="415614"/>
          </a:xfrm>
          <a:prstGeom prst="rect">
            <a:avLst/>
          </a:prstGeom>
        </p:spPr>
      </p:pic>
      <p:pic>
        <p:nvPicPr>
          <p:cNvPr id="57" name="Picture 56"/>
          <p:cNvPicPr>
            <a:picLocks noChangeAspect="1"/>
          </p:cNvPicPr>
          <p:nvPr/>
        </p:nvPicPr>
        <p:blipFill>
          <a:blip r:embed="rId9"/>
          <a:stretch>
            <a:fillRect/>
          </a:stretch>
        </p:blipFill>
        <p:spPr>
          <a:xfrm>
            <a:off x="5799084" y="-1183318"/>
            <a:ext cx="7264070" cy="4705073"/>
          </a:xfrm>
          <a:prstGeom prst="rect">
            <a:avLst/>
          </a:prstGeom>
        </p:spPr>
      </p:pic>
      <p:pic>
        <p:nvPicPr>
          <p:cNvPr id="68" name="Picture 67"/>
          <p:cNvPicPr>
            <a:picLocks noChangeAspect="1"/>
          </p:cNvPicPr>
          <p:nvPr/>
        </p:nvPicPr>
        <p:blipFill>
          <a:blip r:embed="rId10"/>
          <a:stretch>
            <a:fillRect/>
          </a:stretch>
        </p:blipFill>
        <p:spPr>
          <a:xfrm>
            <a:off x="8356336" y="893"/>
            <a:ext cx="3835664" cy="2482526"/>
          </a:xfrm>
          <a:prstGeom prst="rect">
            <a:avLst/>
          </a:prstGeom>
        </p:spPr>
      </p:pic>
      <p:pic>
        <p:nvPicPr>
          <p:cNvPr id="58" name="Picture 57"/>
          <p:cNvPicPr>
            <a:picLocks noChangeAspect="1"/>
          </p:cNvPicPr>
          <p:nvPr/>
        </p:nvPicPr>
        <p:blipFill>
          <a:blip r:embed="rId11"/>
          <a:stretch>
            <a:fillRect/>
          </a:stretch>
        </p:blipFill>
        <p:spPr>
          <a:xfrm>
            <a:off x="10542537" y="1620843"/>
            <a:ext cx="1468487" cy="948341"/>
          </a:xfrm>
          <a:prstGeom prst="rect">
            <a:avLst/>
          </a:prstGeom>
        </p:spPr>
      </p:pic>
      <p:pic>
        <p:nvPicPr>
          <p:cNvPr id="59" name="Picture 58"/>
          <p:cNvPicPr>
            <a:picLocks noChangeAspect="1"/>
          </p:cNvPicPr>
          <p:nvPr/>
        </p:nvPicPr>
        <p:blipFill>
          <a:blip r:embed="rId12"/>
          <a:stretch>
            <a:fillRect/>
          </a:stretch>
        </p:blipFill>
        <p:spPr>
          <a:xfrm>
            <a:off x="1" y="3742929"/>
            <a:ext cx="4822369" cy="3123847"/>
          </a:xfrm>
          <a:prstGeom prst="rect">
            <a:avLst/>
          </a:prstGeom>
        </p:spPr>
      </p:pic>
      <p:pic>
        <p:nvPicPr>
          <p:cNvPr id="60" name="Picture 59"/>
          <p:cNvPicPr>
            <a:picLocks noChangeAspect="1"/>
          </p:cNvPicPr>
          <p:nvPr/>
        </p:nvPicPr>
        <p:blipFill>
          <a:blip r:embed="rId13"/>
          <a:stretch>
            <a:fillRect/>
          </a:stretch>
        </p:blipFill>
        <p:spPr>
          <a:xfrm>
            <a:off x="257976" y="5707176"/>
            <a:ext cx="1481228" cy="956378"/>
          </a:xfrm>
          <a:prstGeom prst="rect">
            <a:avLst/>
          </a:prstGeom>
        </p:spPr>
      </p:pic>
      <p:pic>
        <p:nvPicPr>
          <p:cNvPr id="7" name="Picture 6"/>
          <p:cNvPicPr>
            <a:picLocks noChangeAspect="1"/>
          </p:cNvPicPr>
          <p:nvPr/>
        </p:nvPicPr>
        <p:blipFill>
          <a:blip r:embed="rId14"/>
          <a:stretch>
            <a:fillRect/>
          </a:stretch>
        </p:blipFill>
        <p:spPr>
          <a:xfrm>
            <a:off x="4489727" y="3247592"/>
            <a:ext cx="3833026" cy="2484501"/>
          </a:xfrm>
          <a:prstGeom prst="rect">
            <a:avLst/>
          </a:prstGeom>
        </p:spPr>
      </p:pic>
      <p:sp>
        <p:nvSpPr>
          <p:cNvPr id="3" name="TextBox 2"/>
          <p:cNvSpPr txBox="1"/>
          <p:nvPr/>
        </p:nvSpPr>
        <p:spPr>
          <a:xfrm>
            <a:off x="581024" y="267525"/>
            <a:ext cx="7658100" cy="584623"/>
          </a:xfrm>
          <a:prstGeom prst="rect">
            <a:avLst/>
          </a:prstGeom>
          <a:noFill/>
        </p:spPr>
        <p:txBody>
          <a:bodyPr wrap="square" rtlCol="0">
            <a:spAutoFit/>
          </a:bodyPr>
          <a:lstStyle/>
          <a:p>
            <a:r>
              <a:rPr lang="en-US" sz="3199" dirty="0">
                <a:solidFill>
                  <a:schemeClr val="bg1"/>
                </a:solidFill>
                <a:latin typeface="Segoe UI Light" panose="020B0502040204020203" pitchFamily="34" charset="0"/>
                <a:cs typeface="Segoe UI Light" panose="020B0502040204020203" pitchFamily="34" charset="0"/>
              </a:rPr>
              <a:t>Office 365 APIs</a:t>
            </a:r>
          </a:p>
        </p:txBody>
      </p:sp>
      <p:pic>
        <p:nvPicPr>
          <p:cNvPr id="4" name="Picture 3"/>
          <p:cNvPicPr>
            <a:picLocks noChangeAspect="1"/>
          </p:cNvPicPr>
          <p:nvPr/>
        </p:nvPicPr>
        <p:blipFill>
          <a:blip r:embed="rId15"/>
          <a:stretch>
            <a:fillRect/>
          </a:stretch>
        </p:blipFill>
        <p:spPr>
          <a:xfrm>
            <a:off x="908867" y="4026480"/>
            <a:ext cx="2051150" cy="2593635"/>
          </a:xfrm>
          <a:prstGeom prst="rect">
            <a:avLst/>
          </a:prstGeom>
        </p:spPr>
      </p:pic>
      <p:pic>
        <p:nvPicPr>
          <p:cNvPr id="5" name="Picture 4"/>
          <p:cNvPicPr>
            <a:picLocks noChangeAspect="1"/>
          </p:cNvPicPr>
          <p:nvPr/>
        </p:nvPicPr>
        <p:blipFill>
          <a:blip r:embed="rId16"/>
          <a:stretch>
            <a:fillRect/>
          </a:stretch>
        </p:blipFill>
        <p:spPr>
          <a:xfrm>
            <a:off x="5680324" y="1697196"/>
            <a:ext cx="1158260" cy="3226845"/>
          </a:xfrm>
          <a:prstGeom prst="rect">
            <a:avLst/>
          </a:prstGeom>
        </p:spPr>
      </p:pic>
      <p:pic>
        <p:nvPicPr>
          <p:cNvPr id="6" name="Picture 5"/>
          <p:cNvPicPr>
            <a:picLocks noChangeAspect="1"/>
          </p:cNvPicPr>
          <p:nvPr/>
        </p:nvPicPr>
        <p:blipFill>
          <a:blip r:embed="rId17"/>
          <a:stretch>
            <a:fillRect/>
          </a:stretch>
        </p:blipFill>
        <p:spPr>
          <a:xfrm>
            <a:off x="5106330" y="4295310"/>
            <a:ext cx="1563809" cy="1014305"/>
          </a:xfrm>
          <a:prstGeom prst="rect">
            <a:avLst/>
          </a:prstGeom>
        </p:spPr>
      </p:pic>
      <p:pic>
        <p:nvPicPr>
          <p:cNvPr id="9" name="Picture 8"/>
          <p:cNvPicPr>
            <a:picLocks noChangeAspect="1"/>
          </p:cNvPicPr>
          <p:nvPr/>
        </p:nvPicPr>
        <p:blipFill>
          <a:blip r:embed="rId18"/>
          <a:stretch>
            <a:fillRect/>
          </a:stretch>
        </p:blipFill>
        <p:spPr>
          <a:xfrm>
            <a:off x="8978213" y="2112486"/>
            <a:ext cx="2287500" cy="1582705"/>
          </a:xfrm>
          <a:prstGeom prst="rect">
            <a:avLst/>
          </a:prstGeom>
        </p:spPr>
      </p:pic>
      <p:pic>
        <p:nvPicPr>
          <p:cNvPr id="12" name="Picture 11"/>
          <p:cNvPicPr>
            <a:picLocks noChangeAspect="1"/>
          </p:cNvPicPr>
          <p:nvPr/>
        </p:nvPicPr>
        <p:blipFill>
          <a:blip r:embed="rId19"/>
          <a:stretch>
            <a:fillRect/>
          </a:stretch>
        </p:blipFill>
        <p:spPr>
          <a:xfrm>
            <a:off x="7481827" y="1143553"/>
            <a:ext cx="2294473" cy="1589676"/>
          </a:xfrm>
          <a:prstGeom prst="rect">
            <a:avLst/>
          </a:prstGeom>
        </p:spPr>
      </p:pic>
      <p:pic>
        <p:nvPicPr>
          <p:cNvPr id="14" name="Picture 13"/>
          <p:cNvPicPr>
            <a:picLocks noChangeAspect="1"/>
          </p:cNvPicPr>
          <p:nvPr/>
        </p:nvPicPr>
        <p:blipFill>
          <a:blip r:embed="rId20"/>
          <a:stretch>
            <a:fillRect/>
          </a:stretch>
        </p:blipFill>
        <p:spPr>
          <a:xfrm>
            <a:off x="5978683" y="181593"/>
            <a:ext cx="2287500" cy="1596650"/>
          </a:xfrm>
          <a:prstGeom prst="rect">
            <a:avLst/>
          </a:prstGeom>
        </p:spPr>
      </p:pic>
      <p:pic>
        <p:nvPicPr>
          <p:cNvPr id="15" name="Picture 14"/>
          <p:cNvPicPr>
            <a:picLocks noChangeAspect="1"/>
          </p:cNvPicPr>
          <p:nvPr/>
        </p:nvPicPr>
        <p:blipFill>
          <a:blip r:embed="rId21"/>
          <a:stretch>
            <a:fillRect/>
          </a:stretch>
        </p:blipFill>
        <p:spPr>
          <a:xfrm>
            <a:off x="2855033" y="2782892"/>
            <a:ext cx="2079659" cy="1254517"/>
          </a:xfrm>
          <a:prstGeom prst="rect">
            <a:avLst/>
          </a:prstGeom>
        </p:spPr>
      </p:pic>
      <p:pic>
        <p:nvPicPr>
          <p:cNvPr id="32" name="Picture 31"/>
          <p:cNvPicPr>
            <a:picLocks noChangeAspect="1"/>
          </p:cNvPicPr>
          <p:nvPr/>
        </p:nvPicPr>
        <p:blipFill>
          <a:blip r:embed="rId22"/>
          <a:stretch>
            <a:fillRect/>
          </a:stretch>
        </p:blipFill>
        <p:spPr>
          <a:xfrm>
            <a:off x="6854501" y="4700691"/>
            <a:ext cx="3233093" cy="1777738"/>
          </a:xfrm>
          <a:prstGeom prst="rect">
            <a:avLst/>
          </a:prstGeom>
        </p:spPr>
      </p:pic>
      <p:pic>
        <p:nvPicPr>
          <p:cNvPr id="34" name="Picture 33"/>
          <p:cNvPicPr>
            <a:picLocks noChangeAspect="1"/>
          </p:cNvPicPr>
          <p:nvPr/>
        </p:nvPicPr>
        <p:blipFill>
          <a:blip r:embed="rId23"/>
          <a:stretch>
            <a:fillRect/>
          </a:stretch>
        </p:blipFill>
        <p:spPr>
          <a:xfrm>
            <a:off x="9633710" y="1565114"/>
            <a:ext cx="1085163" cy="1570422"/>
          </a:xfrm>
          <a:prstGeom prst="rect">
            <a:avLst/>
          </a:prstGeom>
        </p:spPr>
      </p:pic>
      <p:pic>
        <p:nvPicPr>
          <p:cNvPr id="35" name="Picture 34"/>
          <p:cNvPicPr>
            <a:picLocks noChangeAspect="1"/>
          </p:cNvPicPr>
          <p:nvPr/>
        </p:nvPicPr>
        <p:blipFill>
          <a:blip r:embed="rId24"/>
          <a:stretch>
            <a:fillRect/>
          </a:stretch>
        </p:blipFill>
        <p:spPr>
          <a:xfrm>
            <a:off x="8120365" y="640107"/>
            <a:ext cx="1085163" cy="1570422"/>
          </a:xfrm>
          <a:prstGeom prst="rect">
            <a:avLst/>
          </a:prstGeom>
        </p:spPr>
      </p:pic>
      <p:pic>
        <p:nvPicPr>
          <p:cNvPr id="37" name="Picture 36"/>
          <p:cNvPicPr>
            <a:picLocks noChangeAspect="1"/>
          </p:cNvPicPr>
          <p:nvPr/>
        </p:nvPicPr>
        <p:blipFill>
          <a:blip r:embed="rId25"/>
          <a:stretch>
            <a:fillRect/>
          </a:stretch>
        </p:blipFill>
        <p:spPr>
          <a:xfrm>
            <a:off x="6528594" y="-119617"/>
            <a:ext cx="1035858" cy="1423933"/>
          </a:xfrm>
          <a:prstGeom prst="rect">
            <a:avLst/>
          </a:prstGeom>
        </p:spPr>
      </p:pic>
      <p:grpSp>
        <p:nvGrpSpPr>
          <p:cNvPr id="2" name="Group 1"/>
          <p:cNvGrpSpPr/>
          <p:nvPr/>
        </p:nvGrpSpPr>
        <p:grpSpPr>
          <a:xfrm>
            <a:off x="7861529" y="4293469"/>
            <a:ext cx="1162960" cy="1501042"/>
            <a:chOff x="7861529" y="4293694"/>
            <a:chExt cx="1162960" cy="1501433"/>
          </a:xfrm>
        </p:grpSpPr>
        <p:pic>
          <p:nvPicPr>
            <p:cNvPr id="39" name="Picture 38"/>
            <p:cNvPicPr>
              <a:picLocks noChangeAspect="1"/>
            </p:cNvPicPr>
            <p:nvPr/>
          </p:nvPicPr>
          <p:blipFill>
            <a:blip r:embed="rId26"/>
            <a:stretch>
              <a:fillRect/>
            </a:stretch>
          </p:blipFill>
          <p:spPr>
            <a:xfrm>
              <a:off x="7861529" y="4293694"/>
              <a:ext cx="1162960" cy="1501433"/>
            </a:xfrm>
            <a:prstGeom prst="rect">
              <a:avLst/>
            </a:prstGeom>
          </p:spPr>
        </p:pic>
        <p:pic>
          <p:nvPicPr>
            <p:cNvPr id="56" name="Picture 55"/>
            <p:cNvPicPr>
              <a:picLocks noChangeAspect="1"/>
            </p:cNvPicPr>
            <p:nvPr/>
          </p:nvPicPr>
          <p:blipFill>
            <a:blip r:embed="rId27"/>
            <a:stretch>
              <a:fillRect/>
            </a:stretch>
          </p:blipFill>
          <p:spPr>
            <a:xfrm>
              <a:off x="8001504" y="5069863"/>
              <a:ext cx="254196" cy="362037"/>
            </a:xfrm>
            <a:prstGeom prst="rect">
              <a:avLst/>
            </a:prstGeom>
          </p:spPr>
        </p:pic>
      </p:grpSp>
      <p:grpSp>
        <p:nvGrpSpPr>
          <p:cNvPr id="70" name="Group 69"/>
          <p:cNvGrpSpPr/>
          <p:nvPr/>
        </p:nvGrpSpPr>
        <p:grpSpPr>
          <a:xfrm>
            <a:off x="9827324" y="-39134"/>
            <a:ext cx="934789" cy="1104463"/>
            <a:chOff x="5618782" y="-1462500"/>
            <a:chExt cx="1237500" cy="1462500"/>
          </a:xfrm>
        </p:grpSpPr>
        <p:pic>
          <p:nvPicPr>
            <p:cNvPr id="71" name="Picture 70"/>
            <p:cNvPicPr>
              <a:picLocks noChangeAspect="1"/>
            </p:cNvPicPr>
            <p:nvPr/>
          </p:nvPicPr>
          <p:blipFill>
            <a:blip r:embed="rId28"/>
            <a:stretch>
              <a:fillRect/>
            </a:stretch>
          </p:blipFill>
          <p:spPr>
            <a:xfrm>
              <a:off x="5618782" y="-1462500"/>
              <a:ext cx="1237500" cy="1462500"/>
            </a:xfrm>
            <a:prstGeom prst="rect">
              <a:avLst/>
            </a:prstGeom>
          </p:spPr>
        </p:pic>
        <p:pic>
          <p:nvPicPr>
            <p:cNvPr id="72" name="Picture 7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316969" y="-1128501"/>
              <a:ext cx="248990" cy="466856"/>
            </a:xfrm>
            <a:prstGeom prst="rect">
              <a:avLst/>
            </a:prstGeom>
          </p:spPr>
        </p:pic>
      </p:grpSp>
      <p:grpSp>
        <p:nvGrpSpPr>
          <p:cNvPr id="73" name="Group 72"/>
          <p:cNvGrpSpPr/>
          <p:nvPr/>
        </p:nvGrpSpPr>
        <p:grpSpPr>
          <a:xfrm>
            <a:off x="10549324" y="428750"/>
            <a:ext cx="934789" cy="1104463"/>
            <a:chOff x="7012021" y="-1253215"/>
            <a:chExt cx="1237500" cy="1462500"/>
          </a:xfrm>
        </p:grpSpPr>
        <p:pic>
          <p:nvPicPr>
            <p:cNvPr id="74" name="Picture 73"/>
            <p:cNvPicPr>
              <a:picLocks noChangeAspect="1"/>
            </p:cNvPicPr>
            <p:nvPr/>
          </p:nvPicPr>
          <p:blipFill>
            <a:blip r:embed="rId28"/>
            <a:stretch>
              <a:fillRect/>
            </a:stretch>
          </p:blipFill>
          <p:spPr>
            <a:xfrm>
              <a:off x="7012021" y="-1253215"/>
              <a:ext cx="1237500" cy="1462500"/>
            </a:xfrm>
            <a:prstGeom prst="rect">
              <a:avLst/>
            </a:prstGeom>
          </p:spPr>
        </p:pic>
        <p:pic>
          <p:nvPicPr>
            <p:cNvPr id="75" name="Picture 74"/>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61" name="Picture 60"/>
          <p:cNvPicPr>
            <a:picLocks noChangeAspect="1"/>
          </p:cNvPicPr>
          <p:nvPr/>
        </p:nvPicPr>
        <p:blipFill>
          <a:blip r:embed="rId31"/>
          <a:stretch>
            <a:fillRect/>
          </a:stretch>
        </p:blipFill>
        <p:spPr>
          <a:xfrm>
            <a:off x="3069531" y="5060596"/>
            <a:ext cx="4669050" cy="1665551"/>
          </a:xfrm>
          <a:prstGeom prst="rect">
            <a:avLst/>
          </a:prstGeom>
        </p:spPr>
      </p:pic>
      <p:grpSp>
        <p:nvGrpSpPr>
          <p:cNvPr id="20" name="Group 19"/>
          <p:cNvGrpSpPr/>
          <p:nvPr/>
        </p:nvGrpSpPr>
        <p:grpSpPr>
          <a:xfrm>
            <a:off x="7861529" y="3515994"/>
            <a:ext cx="1162960" cy="1501042"/>
            <a:chOff x="7861529" y="3516016"/>
            <a:chExt cx="1162960" cy="1501433"/>
          </a:xfrm>
        </p:grpSpPr>
        <p:pic>
          <p:nvPicPr>
            <p:cNvPr id="45" name="Picture 44"/>
            <p:cNvPicPr>
              <a:picLocks noChangeAspect="1"/>
            </p:cNvPicPr>
            <p:nvPr/>
          </p:nvPicPr>
          <p:blipFill>
            <a:blip r:embed="rId26"/>
            <a:stretch>
              <a:fillRect/>
            </a:stretch>
          </p:blipFill>
          <p:spPr>
            <a:xfrm>
              <a:off x="7861529" y="3516016"/>
              <a:ext cx="1162960" cy="1501433"/>
            </a:xfrm>
            <a:prstGeom prst="rect">
              <a:avLst/>
            </a:prstGeom>
          </p:spPr>
        </p:pic>
        <p:pic>
          <p:nvPicPr>
            <p:cNvPr id="53" name="Picture 52"/>
            <p:cNvPicPr>
              <a:picLocks noChangeAspect="1"/>
            </p:cNvPicPr>
            <p:nvPr/>
          </p:nvPicPr>
          <p:blipFill>
            <a:blip r:embed="rId32"/>
            <a:stretch>
              <a:fillRect/>
            </a:stretch>
          </p:blipFill>
          <p:spPr>
            <a:xfrm>
              <a:off x="7940309" y="4298577"/>
              <a:ext cx="346631" cy="362037"/>
            </a:xfrm>
            <a:prstGeom prst="rect">
              <a:avLst/>
            </a:prstGeom>
          </p:spPr>
        </p:pic>
      </p:grpSp>
      <p:grpSp>
        <p:nvGrpSpPr>
          <p:cNvPr id="13" name="Group 12"/>
          <p:cNvGrpSpPr/>
          <p:nvPr/>
        </p:nvGrpSpPr>
        <p:grpSpPr>
          <a:xfrm>
            <a:off x="7861529" y="2738518"/>
            <a:ext cx="1162960" cy="1501042"/>
            <a:chOff x="7861529" y="2738338"/>
            <a:chExt cx="1162960" cy="1501433"/>
          </a:xfrm>
        </p:grpSpPr>
        <p:pic>
          <p:nvPicPr>
            <p:cNvPr id="48" name="Picture 47"/>
            <p:cNvPicPr>
              <a:picLocks noChangeAspect="1"/>
            </p:cNvPicPr>
            <p:nvPr/>
          </p:nvPicPr>
          <p:blipFill>
            <a:blip r:embed="rId26"/>
            <a:stretch>
              <a:fillRect/>
            </a:stretch>
          </p:blipFill>
          <p:spPr>
            <a:xfrm>
              <a:off x="7861529" y="2738338"/>
              <a:ext cx="1162960" cy="1501433"/>
            </a:xfrm>
            <a:prstGeom prst="rect">
              <a:avLst/>
            </a:prstGeom>
          </p:spPr>
        </p:pic>
        <p:pic>
          <p:nvPicPr>
            <p:cNvPr id="55" name="Picture 54"/>
            <p:cNvPicPr>
              <a:picLocks noChangeAspect="1"/>
            </p:cNvPicPr>
            <p:nvPr/>
          </p:nvPicPr>
          <p:blipFill>
            <a:blip r:embed="rId33"/>
            <a:stretch>
              <a:fillRect/>
            </a:stretch>
          </p:blipFill>
          <p:spPr>
            <a:xfrm>
              <a:off x="8009206" y="3509137"/>
              <a:ext cx="277733" cy="430039"/>
            </a:xfrm>
            <a:prstGeom prst="rect">
              <a:avLst/>
            </a:prstGeom>
          </p:spPr>
        </p:pic>
      </p:grpSp>
      <p:grpSp>
        <p:nvGrpSpPr>
          <p:cNvPr id="8" name="Group 7"/>
          <p:cNvGrpSpPr/>
          <p:nvPr/>
        </p:nvGrpSpPr>
        <p:grpSpPr>
          <a:xfrm>
            <a:off x="8517071" y="4707812"/>
            <a:ext cx="1162960" cy="1501042"/>
            <a:chOff x="8517071" y="4708145"/>
            <a:chExt cx="1162960" cy="1501433"/>
          </a:xfrm>
        </p:grpSpPr>
        <p:pic>
          <p:nvPicPr>
            <p:cNvPr id="40" name="Picture 39"/>
            <p:cNvPicPr>
              <a:picLocks noChangeAspect="1"/>
            </p:cNvPicPr>
            <p:nvPr/>
          </p:nvPicPr>
          <p:blipFill>
            <a:blip r:embed="rId26"/>
            <a:stretch>
              <a:fillRect/>
            </a:stretch>
          </p:blipFill>
          <p:spPr>
            <a:xfrm>
              <a:off x="8517071" y="4708145"/>
              <a:ext cx="1162960" cy="1501433"/>
            </a:xfrm>
            <a:prstGeom prst="rect">
              <a:avLst/>
            </a:prstGeom>
          </p:spPr>
        </p:pic>
        <p:pic>
          <p:nvPicPr>
            <p:cNvPr id="52" name="Picture 51"/>
            <p:cNvPicPr>
              <a:picLocks noChangeAspect="1"/>
            </p:cNvPicPr>
            <p:nvPr/>
          </p:nvPicPr>
          <p:blipFill>
            <a:blip r:embed="rId34"/>
            <a:stretch>
              <a:fillRect/>
            </a:stretch>
          </p:blipFill>
          <p:spPr>
            <a:xfrm>
              <a:off x="8677218" y="5393669"/>
              <a:ext cx="246494" cy="415958"/>
            </a:xfrm>
            <a:prstGeom prst="rect">
              <a:avLst/>
            </a:prstGeom>
          </p:spPr>
        </p:pic>
      </p:grpSp>
      <p:grpSp>
        <p:nvGrpSpPr>
          <p:cNvPr id="10" name="Group 9"/>
          <p:cNvGrpSpPr/>
          <p:nvPr/>
        </p:nvGrpSpPr>
        <p:grpSpPr>
          <a:xfrm>
            <a:off x="8517071" y="3930337"/>
            <a:ext cx="1162960" cy="1501042"/>
            <a:chOff x="8517071" y="3930467"/>
            <a:chExt cx="1162960" cy="1501433"/>
          </a:xfrm>
        </p:grpSpPr>
        <p:pic>
          <p:nvPicPr>
            <p:cNvPr id="46" name="Picture 45"/>
            <p:cNvPicPr>
              <a:picLocks noChangeAspect="1"/>
            </p:cNvPicPr>
            <p:nvPr/>
          </p:nvPicPr>
          <p:blipFill>
            <a:blip r:embed="rId26"/>
            <a:stretch>
              <a:fillRect/>
            </a:stretch>
          </p:blipFill>
          <p:spPr>
            <a:xfrm>
              <a:off x="8517071" y="3930467"/>
              <a:ext cx="1162960" cy="1501433"/>
            </a:xfrm>
            <a:prstGeom prst="rect">
              <a:avLst/>
            </a:prstGeom>
          </p:spPr>
        </p:pic>
        <p:pic>
          <p:nvPicPr>
            <p:cNvPr id="54" name="Picture 53"/>
            <p:cNvPicPr>
              <a:picLocks noChangeAspect="1"/>
            </p:cNvPicPr>
            <p:nvPr/>
          </p:nvPicPr>
          <p:blipFill>
            <a:blip r:embed="rId35"/>
            <a:stretch>
              <a:fillRect/>
            </a:stretch>
          </p:blipFill>
          <p:spPr>
            <a:xfrm>
              <a:off x="8661478" y="4660614"/>
              <a:ext cx="300414" cy="431363"/>
            </a:xfrm>
            <a:prstGeom prst="rect">
              <a:avLst/>
            </a:prstGeom>
          </p:spPr>
        </p:pic>
      </p:grpSp>
      <p:grpSp>
        <p:nvGrpSpPr>
          <p:cNvPr id="11" name="Group 10"/>
          <p:cNvGrpSpPr/>
          <p:nvPr/>
        </p:nvGrpSpPr>
        <p:grpSpPr>
          <a:xfrm>
            <a:off x="8517071" y="3152861"/>
            <a:ext cx="1162960" cy="1501042"/>
            <a:chOff x="8517071" y="3152789"/>
            <a:chExt cx="1162960" cy="1501433"/>
          </a:xfrm>
        </p:grpSpPr>
        <p:pic>
          <p:nvPicPr>
            <p:cNvPr id="49" name="Picture 48"/>
            <p:cNvPicPr>
              <a:picLocks noChangeAspect="1"/>
            </p:cNvPicPr>
            <p:nvPr/>
          </p:nvPicPr>
          <p:blipFill>
            <a:blip r:embed="rId26"/>
            <a:stretch>
              <a:fillRect/>
            </a:stretch>
          </p:blipFill>
          <p:spPr>
            <a:xfrm>
              <a:off x="8517071" y="3152789"/>
              <a:ext cx="1162960" cy="1501433"/>
            </a:xfrm>
            <a:prstGeom prst="rect">
              <a:avLst/>
            </a:prstGeom>
          </p:spPr>
        </p:pic>
        <p:pic>
          <p:nvPicPr>
            <p:cNvPr id="51" name="Picture 50"/>
            <p:cNvPicPr>
              <a:picLocks noChangeAspect="1"/>
            </p:cNvPicPr>
            <p:nvPr/>
          </p:nvPicPr>
          <p:blipFill>
            <a:blip r:embed="rId36"/>
            <a:stretch>
              <a:fillRect/>
            </a:stretch>
          </p:blipFill>
          <p:spPr>
            <a:xfrm>
              <a:off x="8654110" y="3857619"/>
              <a:ext cx="292711" cy="446769"/>
            </a:xfrm>
            <a:prstGeom prst="rect">
              <a:avLst/>
            </a:prstGeom>
          </p:spPr>
        </p:pic>
      </p:grpSp>
      <p:pic>
        <p:nvPicPr>
          <p:cNvPr id="62" name="Picture 61"/>
          <p:cNvPicPr>
            <a:picLocks noChangeAspect="1"/>
          </p:cNvPicPr>
          <p:nvPr/>
        </p:nvPicPr>
        <p:blipFill>
          <a:blip r:embed="rId37"/>
          <a:stretch>
            <a:fillRect/>
          </a:stretch>
        </p:blipFill>
        <p:spPr>
          <a:xfrm>
            <a:off x="3323068" y="2132340"/>
            <a:ext cx="1332222" cy="1716637"/>
          </a:xfrm>
          <a:prstGeom prst="rect">
            <a:avLst/>
          </a:prstGeom>
        </p:spPr>
      </p:pic>
      <p:grpSp>
        <p:nvGrpSpPr>
          <p:cNvPr id="63" name="Group 62"/>
          <p:cNvGrpSpPr/>
          <p:nvPr/>
        </p:nvGrpSpPr>
        <p:grpSpPr>
          <a:xfrm>
            <a:off x="2334640" y="1431144"/>
            <a:ext cx="951205" cy="1563438"/>
            <a:chOff x="2334640" y="1430623"/>
            <a:chExt cx="951205" cy="1563845"/>
          </a:xfrm>
        </p:grpSpPr>
        <p:pic>
          <p:nvPicPr>
            <p:cNvPr id="64" name="Picture 63"/>
            <p:cNvPicPr>
              <a:picLocks noChangeAspect="1"/>
            </p:cNvPicPr>
            <p:nvPr/>
          </p:nvPicPr>
          <p:blipFill>
            <a:blip r:embed="rId4"/>
            <a:stretch>
              <a:fillRect/>
            </a:stretch>
          </p:blipFill>
          <p:spPr>
            <a:xfrm>
              <a:off x="2334640" y="1430623"/>
              <a:ext cx="951205" cy="1563845"/>
            </a:xfrm>
            <a:prstGeom prst="rect">
              <a:avLst/>
            </a:prstGeom>
          </p:spPr>
        </p:pic>
        <p:pic>
          <p:nvPicPr>
            <p:cNvPr id="65" name="Picture 64"/>
            <p:cNvPicPr>
              <a:picLocks noChangeAspect="1"/>
            </p:cNvPicPr>
            <p:nvPr/>
          </p:nvPicPr>
          <p:blipFill>
            <a:blip r:embed="rId38"/>
            <a:stretch>
              <a:fillRect/>
            </a:stretch>
          </p:blipFill>
          <p:spPr>
            <a:xfrm>
              <a:off x="2451493" y="2242922"/>
              <a:ext cx="351764" cy="469019"/>
            </a:xfrm>
            <a:prstGeom prst="rect">
              <a:avLst/>
            </a:prstGeom>
          </p:spPr>
        </p:pic>
      </p:grpSp>
    </p:spTree>
    <p:extLst>
      <p:ext uri="{BB962C8B-B14F-4D97-AF65-F5344CB8AC3E}">
        <p14:creationId xmlns:p14="http://schemas.microsoft.com/office/powerpoint/2010/main" val="342758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Data</a:t>
            </a:r>
            <a:endParaRPr lang="en-US" dirty="0">
              <a:solidFill>
                <a:schemeClr val="bg1"/>
              </a:solidFill>
            </a:endParaRPr>
          </a:p>
        </p:txBody>
      </p:sp>
    </p:spTree>
    <p:extLst>
      <p:ext uri="{BB962C8B-B14F-4D97-AF65-F5344CB8AC3E}">
        <p14:creationId xmlns:p14="http://schemas.microsoft.com/office/powerpoint/2010/main" val="252062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Data Storage</a:t>
            </a:r>
            <a:endParaRPr lang="en-US" dirty="0">
              <a:solidFill>
                <a:schemeClr val="bg1"/>
              </a:solidFill>
            </a:endParaRPr>
          </a:p>
        </p:txBody>
      </p:sp>
      <p:graphicFrame>
        <p:nvGraphicFramePr>
          <p:cNvPr id="12" name="Diagram 11"/>
          <p:cNvGraphicFramePr/>
          <p:nvPr>
            <p:extLst>
              <p:ext uri="{D42A27DB-BD31-4B8C-83A1-F6EECF244321}">
                <p14:modId xmlns:p14="http://schemas.microsoft.com/office/powerpoint/2010/main" val="3009549716"/>
              </p:ext>
            </p:extLst>
          </p:nvPr>
        </p:nvGraphicFramePr>
        <p:xfrm>
          <a:off x="666750" y="1400704"/>
          <a:ext cx="10973869" cy="4894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955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558" y="135822"/>
            <a:ext cx="10989093" cy="825787"/>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grpSp>
        <p:nvGrpSpPr>
          <p:cNvPr id="223" name="Group 222"/>
          <p:cNvGrpSpPr/>
          <p:nvPr/>
        </p:nvGrpSpPr>
        <p:grpSpPr>
          <a:xfrm>
            <a:off x="258265" y="983605"/>
            <a:ext cx="9256129" cy="1147772"/>
            <a:chOff x="258197" y="983605"/>
            <a:chExt cx="9253719" cy="1147772"/>
          </a:xfrm>
        </p:grpSpPr>
        <p:sp>
          <p:nvSpPr>
            <p:cNvPr id="77" name="TextBox 76"/>
            <p:cNvSpPr txBox="1"/>
            <p:nvPr/>
          </p:nvSpPr>
          <p:spPr>
            <a:xfrm rot="16200000">
              <a:off x="-100301" y="1342103"/>
              <a:ext cx="1147772" cy="430775"/>
            </a:xfrm>
            <a:prstGeom prst="rect">
              <a:avLst/>
            </a:prstGeom>
            <a:noFill/>
          </p:spPr>
          <p:txBody>
            <a:bodyPr wrap="non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Client layer</a:t>
              </a:r>
            </a:p>
            <a:p>
              <a:pPr algn="ctr"/>
              <a:r>
                <a:rPr lang="en-US" sz="1100" b="1" dirty="0">
                  <a:solidFill>
                    <a:schemeClr val="bg1"/>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16" tIns="45708" rIns="91416" bIns="45708" numCol="1" anchor="t" anchorCtr="0" compatLnSpc="1">
                    <a:prstTxWarp prst="textNoShape">
                      <a:avLst/>
                    </a:prstTxWarp>
                  </a:bodyPr>
                  <a:lstStyle/>
                  <a:p>
                    <a:endParaRPr lang="en-US" sz="900" dirty="0">
                      <a:solidFill>
                        <a:schemeClr val="bg1"/>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284" tIns="41142" rIns="82284" bIns="41142" numCol="1" anchor="t" anchorCtr="0" compatLnSpc="1">
                  <a:prstTxWarp prst="textNoShape">
                    <a:avLst/>
                  </a:prstTxWarp>
                </a:bodyPr>
                <a:lstStyle/>
                <a:p>
                  <a:endParaRPr lang="en-US" sz="900" dirty="0">
                    <a:solidFill>
                      <a:schemeClr val="bg1"/>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6914901" y="4863582"/>
            <a:ext cx="49776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309" y="4949456"/>
            <a:ext cx="492672"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49336" y="2232474"/>
            <a:ext cx="3119095" cy="1232260"/>
            <a:chOff x="249270" y="2232473"/>
            <a:chExt cx="3118283" cy="1232260"/>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a:t>
                  </a:r>
                  <a:r>
                    <a:rPr lang="en-US" sz="1100" dirty="0" smtClean="0">
                      <a:solidFill>
                        <a:schemeClr val="bg1"/>
                      </a:solidFill>
                      <a:latin typeface="Segoe UI" panose="020B0502040204020203" pitchFamily="34" charset="0"/>
                      <a:cs typeface="Segoe UI" panose="020B0502040204020203" pitchFamily="34" charset="0"/>
                    </a:rPr>
                    <a:t>uthentication</a:t>
                  </a:r>
                  <a:endParaRPr lang="en-US" sz="1100" dirty="0">
                    <a:solidFill>
                      <a:schemeClr val="bg1"/>
                    </a:solidFill>
                    <a:latin typeface="Segoe UI" panose="020B0502040204020203" pitchFamily="34" charset="0"/>
                    <a:cs typeface="Segoe UI" panose="020B0502040204020203" pitchFamily="34" charset="0"/>
                  </a:endParaRP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66856" y="2548599"/>
              <a:ext cx="1232260"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3502" y="3593232"/>
            <a:ext cx="7159160" cy="913475"/>
            <a:chOff x="253436" y="3593232"/>
            <a:chExt cx="7157296" cy="913475"/>
          </a:xfrm>
        </p:grpSpPr>
        <p:sp>
          <p:nvSpPr>
            <p:cNvPr id="76" name="TextBox 75"/>
            <p:cNvSpPr txBox="1"/>
            <p:nvPr/>
          </p:nvSpPr>
          <p:spPr>
            <a:xfrm rot="16200000">
              <a:off x="12086" y="3834582"/>
              <a:ext cx="913475"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a:t>
                  </a:r>
                  <a:r>
                    <a:rPr lang="en-US" sz="1100" dirty="0" smtClean="0">
                      <a:solidFill>
                        <a:schemeClr val="bg1"/>
                      </a:solidFill>
                      <a:latin typeface="Segoe UI" panose="020B0502040204020203" pitchFamily="34" charset="0"/>
                      <a:cs typeface="Segoe UI" panose="020B0502040204020203" pitchFamily="34" charset="0"/>
                    </a:rPr>
                    <a:t>Bus</a:t>
                  </a:r>
                  <a:endParaRPr lang="en-US" sz="1100" dirty="0">
                    <a:solidFill>
                      <a:schemeClr val="bg1"/>
                    </a:solidFill>
                    <a:latin typeface="Segoe UI" panose="020B0502040204020203" pitchFamily="34" charset="0"/>
                    <a:cs typeface="Segoe UI" panose="020B0502040204020203" pitchFamily="34" charset="0"/>
                  </a:endParaRP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a:t>
                  </a:r>
                  <a:r>
                    <a:rPr lang="en-US" sz="1100" dirty="0" smtClean="0">
                      <a:solidFill>
                        <a:schemeClr val="bg1"/>
                      </a:solidFill>
                      <a:latin typeface="Segoe UI" panose="020B0502040204020203" pitchFamily="34" charset="0"/>
                      <a:cs typeface="Segoe UI" panose="020B0502040204020203" pitchFamily="34" charset="0"/>
                    </a:rPr>
                    <a:t>Manager</a:t>
                  </a:r>
                  <a:endParaRPr lang="en-US" sz="1100" dirty="0">
                    <a:solidFill>
                      <a:schemeClr val="bg1"/>
                    </a:solidFill>
                    <a:latin typeface="Segoe UI" panose="020B0502040204020203" pitchFamily="34" charset="0"/>
                    <a:cs typeface="Segoe UI" panose="020B0502040204020203" pitchFamily="34" charset="0"/>
                  </a:endParaRP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a:t>
                  </a:r>
                  <a:r>
                    <a:rPr lang="en-US" sz="1100" dirty="0" smtClean="0">
                      <a:solidFill>
                        <a:schemeClr val="bg1"/>
                      </a:solidFill>
                      <a:latin typeface="Segoe UI" panose="020B0502040204020203" pitchFamily="34" charset="0"/>
                      <a:cs typeface="Segoe UI" panose="020B0502040204020203" pitchFamily="34" charset="0"/>
                    </a:rPr>
                    <a:t>Networks</a:t>
                  </a:r>
                  <a:endParaRPr lang="en-US" sz="1100" dirty="0">
                    <a:solidFill>
                      <a:schemeClr val="bg1"/>
                    </a:solidFill>
                    <a:latin typeface="Segoe UI" panose="020B0502040204020203" pitchFamily="34" charset="0"/>
                    <a:cs typeface="Segoe UI" panose="020B0502040204020203" pitchFamily="34" charset="0"/>
                  </a:endParaRP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a:t>
                  </a:r>
                  <a:r>
                    <a:rPr lang="en-US" sz="1100" dirty="0" smtClean="0">
                      <a:solidFill>
                        <a:schemeClr val="bg1"/>
                      </a:solidFill>
                      <a:latin typeface="Segoe UI" panose="020B0502040204020203" pitchFamily="34" charset="0"/>
                      <a:cs typeface="Segoe UI" panose="020B0502040204020203" pitchFamily="34" charset="0"/>
                    </a:rPr>
                    <a:t>Route</a:t>
                  </a:r>
                  <a:endParaRPr lang="en-US" sz="1100" dirty="0">
                    <a:solidFill>
                      <a:schemeClr val="bg1"/>
                    </a:solidFill>
                    <a:latin typeface="Segoe UI" panose="020B0502040204020203" pitchFamily="34" charset="0"/>
                    <a:cs typeface="Segoe UI" panose="020B0502040204020203" pitchFamily="34" charset="0"/>
                  </a:endParaRPr>
                </a:p>
              </p:txBody>
            </p:sp>
            <p:pic>
              <p:nvPicPr>
                <p:cNvPr id="206" name="Picture 1"/>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3503" y="4665224"/>
            <a:ext cx="10557828" cy="965491"/>
            <a:chOff x="253437" y="4665224"/>
            <a:chExt cx="10555079" cy="965491"/>
          </a:xfrm>
        </p:grpSpPr>
        <p:sp>
          <p:nvSpPr>
            <p:cNvPr id="75" name="TextBox 74"/>
            <p:cNvSpPr txBox="1"/>
            <p:nvPr/>
          </p:nvSpPr>
          <p:spPr>
            <a:xfrm rot="16200000">
              <a:off x="-13921" y="4932582"/>
              <a:ext cx="965491"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API Mgmt</a:t>
                  </a:r>
                  <a:endParaRPr lang="en-US" sz="1100" dirty="0">
                    <a:solidFill>
                      <a:schemeClr val="bg1"/>
                    </a:solidFill>
                    <a:latin typeface="Segoe UI" panose="020B0502040204020203" pitchFamily="34" charset="0"/>
                    <a:cs typeface="Segoe UI" panose="020B0502040204020203" pitchFamily="34" charset="0"/>
                  </a:endParaRPr>
                </a:p>
              </p:txBody>
            </p:sp>
            <p:pic>
              <p:nvPicPr>
                <p:cNvPr id="125" name="Picture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Websites</a:t>
                  </a:r>
                  <a:endParaRPr lang="en-US" sz="1100" dirty="0">
                    <a:solidFill>
                      <a:schemeClr val="bg1"/>
                    </a:solidFill>
                    <a:latin typeface="Segoe UI" panose="020B0502040204020203" pitchFamily="34" charset="0"/>
                    <a:cs typeface="Segoe UI" panose="020B0502040204020203" pitchFamily="34" charset="0"/>
                  </a:endParaRP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a:t>
                  </a:r>
                  <a:r>
                    <a:rPr lang="en-US" sz="1100" dirty="0" smtClean="0">
                      <a:solidFill>
                        <a:schemeClr val="bg1"/>
                      </a:solidFill>
                      <a:latin typeface="Segoe UI" panose="020B0502040204020203" pitchFamily="34" charset="0"/>
                      <a:cs typeface="Segoe UI" panose="020B0502040204020203" pitchFamily="34" charset="0"/>
                    </a:rPr>
                    <a:t>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a:t>
                  </a:r>
                  <a:r>
                    <a:rPr lang="en-US" sz="1100" dirty="0" smtClean="0">
                      <a:solidFill>
                        <a:schemeClr val="bg1"/>
                      </a:solidFill>
                      <a:latin typeface="Segoe UI" panose="020B0502040204020203" pitchFamily="34" charset="0"/>
                      <a:cs typeface="Segoe UI" panose="020B0502040204020203" pitchFamily="34" charset="0"/>
                    </a:rPr>
                    <a:t>Services</a:t>
                  </a:r>
                  <a:endParaRPr lang="en-US" sz="1100" dirty="0">
                    <a:solidFill>
                      <a:schemeClr val="bg1"/>
                    </a:solidFill>
                    <a:latin typeface="Segoe UI" panose="020B0502040204020203" pitchFamily="34" charset="0"/>
                    <a:cs typeface="Segoe UI" panose="020B0502040204020203" pitchFamily="34" charset="0"/>
                  </a:endParaRP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a:t>
                  </a:r>
                  <a:r>
                    <a:rPr lang="en-US" sz="1100" dirty="0" smtClean="0">
                      <a:solidFill>
                        <a:schemeClr val="bg1"/>
                      </a:solidFill>
                      <a:latin typeface="Segoe UI" panose="020B0502040204020203" pitchFamily="34" charset="0"/>
                      <a:cs typeface="Segoe UI" panose="020B0502040204020203" pitchFamily="34" charset="0"/>
                    </a:rPr>
                    <a:t>Hubs</a:t>
                  </a:r>
                  <a:endParaRPr lang="en-US" sz="1100" dirty="0">
                    <a:solidFill>
                      <a:schemeClr val="bg1"/>
                    </a:solidFill>
                    <a:latin typeface="Segoe UI" panose="020B0502040204020203" pitchFamily="34" charset="0"/>
                    <a:cs typeface="Segoe UI" panose="020B0502040204020203" pitchFamily="34" charset="0"/>
                  </a:endParaRP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3504" y="5761831"/>
            <a:ext cx="11577929"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71" name="TextBox 70"/>
              <p:cNvSpPr txBox="1"/>
              <p:nvPr/>
            </p:nvSpPr>
            <p:spPr>
              <a:xfrm>
                <a:off x="836612" y="6372517"/>
                <a:ext cx="677605" cy="261610"/>
              </a:xfrm>
              <a:prstGeom prst="rect">
                <a:avLst/>
              </a:prstGeom>
              <a:noFill/>
            </p:spPr>
            <p:txBody>
              <a:bodyPr wrap="none" rtlCol="0">
                <a:spAutoFit/>
              </a:bodyPr>
              <a:lstStyle/>
              <a:p>
                <a:r>
                  <a:rPr lang="en-US" sz="1100" dirty="0">
                    <a:solidFill>
                      <a:schemeClr val="bg1"/>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82511" cy="261610"/>
              </a:xfrm>
              <a:prstGeom prst="rect">
                <a:avLst/>
              </a:prstGeom>
              <a:noFill/>
            </p:spPr>
            <p:txBody>
              <a:bodyPr wrap="none" rtlCol="0">
                <a:spAutoFit/>
              </a:bodyPr>
              <a:lstStyle/>
              <a:p>
                <a:r>
                  <a:rPr lang="en-US" sz="1100" dirty="0" smtClean="0">
                    <a:solidFill>
                      <a:schemeClr val="bg1"/>
                    </a:solidFill>
                    <a:latin typeface="Segoe UI" panose="020B0502040204020203" pitchFamily="34" charset="0"/>
                    <a:cs typeface="Segoe UI" panose="020B0502040204020203" pitchFamily="34" charset="0"/>
                  </a:rPr>
                  <a:t>Data</a:t>
                </a:r>
                <a:endParaRPr lang="en-US" sz="1100" dirty="0">
                  <a:solidFill>
                    <a:schemeClr val="bg1"/>
                  </a:solidFill>
                  <a:latin typeface="Segoe UI" panose="020B0502040204020203" pitchFamily="34" charset="0"/>
                  <a:cs typeface="Segoe UI" panose="020B0502040204020203" pitchFamily="34" charset="0"/>
                </a:endParaRP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chemeClr val="bg1"/>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chemeClr val="bg1"/>
                        </a:solidFill>
                        <a:latin typeface="Segoe UI" panose="020B0502040204020203" pitchFamily="34" charset="0"/>
                        <a:cs typeface="Segoe UI" panose="020B0502040204020203" pitchFamily="34" charset="0"/>
                      </a:rPr>
                      <a:t>Machine Learning</a:t>
                    </a:r>
                    <a:endParaRPr lang="en-US" sz="1100" dirty="0">
                      <a:solidFill>
                        <a:schemeClr val="bg1"/>
                      </a:solidFill>
                      <a:latin typeface="Segoe UI" panose="020B0502040204020203" pitchFamily="34" charset="0"/>
                      <a:cs typeface="Segoe UI" panose="020B0502040204020203" pitchFamily="34" charset="0"/>
                    </a:endParaRP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a:t>
                      </a:r>
                      <a:r>
                        <a:rPr lang="en-US" sz="1100" dirty="0" smtClean="0">
                          <a:solidFill>
                            <a:schemeClr val="bg1"/>
                          </a:solidFill>
                          <a:latin typeface="Segoe UI" panose="020B0502040204020203" pitchFamily="34" charset="0"/>
                          <a:cs typeface="Segoe UI" panose="020B0502040204020203" pitchFamily="34" charset="0"/>
                        </a:rPr>
                        <a:t>Insight</a:t>
                      </a:r>
                      <a:endParaRPr lang="en-US" sz="1100" dirty="0">
                        <a:solidFill>
                          <a:schemeClr val="bg1"/>
                        </a:solidFill>
                        <a:latin typeface="Segoe UI" panose="020B0502040204020203" pitchFamily="34" charset="0"/>
                        <a:cs typeface="Segoe UI" panose="020B0502040204020203" pitchFamily="34" charset="0"/>
                      </a:endParaRP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a:t>
                      </a:r>
                      <a:r>
                        <a:rPr lang="en-US" sz="1100" dirty="0" smtClean="0">
                          <a:solidFill>
                            <a:schemeClr val="bg1"/>
                          </a:solidFill>
                          <a:latin typeface="Segoe UI" panose="020B0502040204020203" pitchFamily="34" charset="0"/>
                          <a:cs typeface="Segoe UI" panose="020B0502040204020203" pitchFamily="34" charset="0"/>
                        </a:rPr>
                        <a:t>Recovery</a:t>
                      </a:r>
                      <a:endParaRPr lang="en-US" sz="1100" dirty="0">
                        <a:solidFill>
                          <a:schemeClr val="bg1"/>
                        </a:solidFill>
                        <a:latin typeface="Segoe UI" panose="020B0502040204020203" pitchFamily="34" charset="0"/>
                        <a:cs typeface="Segoe UI" panose="020B0502040204020203" pitchFamily="34" charset="0"/>
                      </a:endParaRP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a:t>
                      </a:r>
                      <a:r>
                        <a:rPr lang="en-US" sz="1100" dirty="0" smtClean="0">
                          <a:solidFill>
                            <a:schemeClr val="bg1"/>
                          </a:solidFill>
                          <a:latin typeface="Segoe UI" panose="020B0502040204020203" pitchFamily="34" charset="0"/>
                          <a:cs typeface="Segoe UI" panose="020B0502040204020203" pitchFamily="34" charset="0"/>
                        </a:rPr>
                        <a:t>Database</a:t>
                      </a:r>
                      <a:endParaRPr lang="en-US" sz="1100" dirty="0">
                        <a:solidFill>
                          <a:schemeClr val="bg1"/>
                        </a:solidFill>
                        <a:latin typeface="Segoe UI" panose="020B0502040204020203" pitchFamily="34" charset="0"/>
                        <a:cs typeface="Segoe UI" panose="020B0502040204020203" pitchFamily="34" charset="0"/>
                      </a:endParaRP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smtClean="0">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pic>
        <p:nvPicPr>
          <p:cNvPr id="129" name="Picture 12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168158" y="5948729"/>
            <a:ext cx="334395" cy="323860"/>
          </a:xfrm>
          <a:prstGeom prst="rect">
            <a:avLst/>
          </a:prstGeom>
        </p:spPr>
      </p:pic>
    </p:spTree>
    <p:extLst>
      <p:ext uri="{BB962C8B-B14F-4D97-AF65-F5344CB8AC3E}">
        <p14:creationId xmlns:p14="http://schemas.microsoft.com/office/powerpoint/2010/main" val="19563345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 y="1"/>
            <a:ext cx="12245467"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8943" y="-9676"/>
            <a:ext cx="1220988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9539" y="169539"/>
            <a:ext cx="12275005"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Content Placeholder 2"/>
          <p:cNvSpPr txBox="1">
            <a:spLocks/>
          </p:cNvSpPr>
          <p:nvPr/>
        </p:nvSpPr>
        <p:spPr>
          <a:xfrm>
            <a:off x="1217930" y="2955009"/>
            <a:ext cx="9203678"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solidFill>
                  <a:srgbClr val="0070C0"/>
                </a:solidFill>
              </a:rPr>
              <a:t>Get </a:t>
            </a:r>
            <a:r>
              <a:rPr lang="en-US" sz="6000" smtClean="0">
                <a:solidFill>
                  <a:srgbClr val="0070C0"/>
                </a:solidFill>
              </a:rPr>
              <a:t>started at </a:t>
            </a:r>
            <a:r>
              <a:rPr lang="en-US" sz="6000" dirty="0">
                <a:solidFill>
                  <a:srgbClr val="0070C0"/>
                </a:solidFill>
              </a:rPr>
              <a:t>http://azure.microsoft.com</a:t>
            </a:r>
          </a:p>
        </p:txBody>
      </p:sp>
    </p:spTree>
    <p:extLst>
      <p:ext uri="{BB962C8B-B14F-4D97-AF65-F5344CB8AC3E}">
        <p14:creationId xmlns:p14="http://schemas.microsoft.com/office/powerpoint/2010/main" val="158613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82"/>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Questions?</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5" y="1756200"/>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51" y="1177508"/>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3"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4341954" y="2865493"/>
            <a:ext cx="3011294" cy="3477301"/>
            <a:chOff x="2408237" y="3177293"/>
            <a:chExt cx="3071677" cy="3546525"/>
          </a:xfrm>
        </p:grpSpPr>
        <p:pic>
          <p:nvPicPr>
            <p:cNvPr id="26" name="Picture 25"/>
            <p:cNvPicPr>
              <a:picLocks noChangeAspect="1"/>
            </p:cNvPicPr>
            <p:nvPr/>
          </p:nvPicPr>
          <p:blipFill>
            <a:blip r:embed="rId3"/>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pic>
        <p:nvPicPr>
          <p:cNvPr id="3" name="Picture 2"/>
          <p:cNvPicPr>
            <a:picLocks noChangeAspect="1"/>
          </p:cNvPicPr>
          <p:nvPr/>
        </p:nvPicPr>
        <p:blipFill rotWithShape="1">
          <a:blip r:embed="rId4">
            <a:biLevel thresh="25000"/>
            <a:extLst>
              <a:ext uri="{28A0092B-C50C-407E-A947-70E740481C1C}">
                <a14:useLocalDpi xmlns:a14="http://schemas.microsoft.com/office/drawing/2010/main" val="0"/>
              </a:ext>
            </a:extLst>
          </a:blip>
          <a:srcRect b="51660"/>
          <a:stretch/>
        </p:blipFill>
        <p:spPr>
          <a:xfrm>
            <a:off x="7664743" y="2669579"/>
            <a:ext cx="2756432" cy="1070566"/>
          </a:xfrm>
          <a:prstGeom prst="rect">
            <a:avLst/>
          </a:prstGeom>
        </p:spPr>
      </p:pic>
      <p:grpSp>
        <p:nvGrpSpPr>
          <p:cNvPr id="8" name="Group 7"/>
          <p:cNvGrpSpPr/>
          <p:nvPr/>
        </p:nvGrpSpPr>
        <p:grpSpPr>
          <a:xfrm>
            <a:off x="1027145" y="2423392"/>
            <a:ext cx="3003799" cy="884200"/>
            <a:chOff x="1036637" y="2735262"/>
            <a:chExt cx="3883544" cy="114300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637" y="2735262"/>
              <a:ext cx="1143000" cy="1143000"/>
            </a:xfrm>
            <a:prstGeom prst="rect">
              <a:avLst/>
            </a:prstGeom>
          </p:spPr>
        </p:pic>
        <p:pic>
          <p:nvPicPr>
            <p:cNvPr id="7" name="Picture 6"/>
            <p:cNvPicPr>
              <a:picLocks noChangeAspect="1"/>
            </p:cNvPicPr>
            <p:nvPr/>
          </p:nvPicPr>
          <p:blipFill>
            <a:blip r:embed="rId6"/>
            <a:stretch>
              <a:fillRect/>
            </a:stretch>
          </p:blipFill>
          <p:spPr>
            <a:xfrm>
              <a:off x="2433319" y="2911762"/>
              <a:ext cx="2486862" cy="763725"/>
            </a:xfrm>
            <a:prstGeom prst="rect">
              <a:avLst/>
            </a:prstGeom>
          </p:spPr>
        </p:pic>
      </p:grpSp>
      <p:pic>
        <p:nvPicPr>
          <p:cNvPr id="11" name="Picture 10"/>
          <p:cNvPicPr>
            <a:picLocks noChangeAspect="1"/>
          </p:cNvPicPr>
          <p:nvPr/>
        </p:nvPicPr>
        <p:blipFill>
          <a:blip r:embed="rId7"/>
          <a:stretch>
            <a:fillRect/>
          </a:stretch>
        </p:blipFill>
        <p:spPr>
          <a:xfrm>
            <a:off x="7826834" y="4119923"/>
            <a:ext cx="2905836" cy="790264"/>
          </a:xfrm>
          <a:prstGeom prst="rect">
            <a:avLst/>
          </a:prstGeom>
        </p:spPr>
      </p:pic>
      <p:sp>
        <p:nvSpPr>
          <p:cNvPr id="22" name="TextBox 21"/>
          <p:cNvSpPr txBox="1"/>
          <p:nvPr/>
        </p:nvSpPr>
        <p:spPr>
          <a:xfrm>
            <a:off x="7673315" y="5028738"/>
            <a:ext cx="2947067" cy="726944"/>
          </a:xfrm>
          <a:prstGeom prst="rect">
            <a:avLst/>
          </a:prstGeom>
          <a:noFill/>
        </p:spPr>
        <p:txBody>
          <a:bodyPr wrap="none" lIns="179277" tIns="143422" rIns="179277" bIns="143422" rtlCol="0">
            <a:spAutoFit/>
          </a:bodyPr>
          <a:lstStyle/>
          <a:p>
            <a:pPr>
              <a:lnSpc>
                <a:spcPct val="90000"/>
              </a:lnSpc>
              <a:spcAft>
                <a:spcPts val="588"/>
              </a:spcAft>
            </a:pPr>
            <a:r>
              <a:rPr lang="en-US" sz="3100" dirty="0">
                <a:solidFill>
                  <a:srgbClr val="FFFFFF"/>
                </a:solidFill>
              </a:rPr>
              <a:t>many others…</a:t>
            </a:r>
          </a:p>
        </p:txBody>
      </p:sp>
      <p:pic>
        <p:nvPicPr>
          <p:cNvPr id="6" name="Picture 5"/>
          <p:cNvPicPr>
            <a:picLocks noChangeAspect="1"/>
          </p:cNvPicPr>
          <p:nvPr/>
        </p:nvPicPr>
        <p:blipFill>
          <a:blip r:embed="rId8"/>
          <a:stretch>
            <a:fillRect/>
          </a:stretch>
        </p:blipFill>
        <p:spPr>
          <a:xfrm>
            <a:off x="7826834" y="1851707"/>
            <a:ext cx="3660401" cy="708650"/>
          </a:xfrm>
          <a:prstGeom prst="rect">
            <a:avLst/>
          </a:prstGeom>
        </p:spPr>
      </p:pic>
      <p:sp>
        <p:nvSpPr>
          <p:cNvPr id="4" name="Rectangle 3"/>
          <p:cNvSpPr/>
          <p:nvPr/>
        </p:nvSpPr>
        <p:spPr>
          <a:xfrm>
            <a:off x="792153" y="917409"/>
            <a:ext cx="3599933" cy="1256217"/>
          </a:xfrm>
          <a:prstGeom prst="rect">
            <a:avLst/>
          </a:prstGeom>
        </p:spPr>
        <p:txBody>
          <a:bodyPr wrap="none" lIns="89639" tIns="44819" rIns="89639" bIns="44819">
            <a:spAutoFit/>
          </a:bodyPr>
          <a:lstStyle/>
          <a:p>
            <a:pPr>
              <a:lnSpc>
                <a:spcPct val="90000"/>
              </a:lnSpc>
              <a:spcAft>
                <a:spcPts val="588"/>
              </a:spcAft>
            </a:pPr>
            <a:r>
              <a:rPr lang="en-US" sz="3900" dirty="0" smtClean="0">
                <a:solidFill>
                  <a:srgbClr val="FFFFFF"/>
                </a:solidFill>
                <a:latin typeface="+mj-lt"/>
              </a:rPr>
              <a:t>Developed and</a:t>
            </a:r>
          </a:p>
          <a:p>
            <a:pPr>
              <a:lnSpc>
                <a:spcPct val="90000"/>
              </a:lnSpc>
              <a:spcAft>
                <a:spcPts val="588"/>
              </a:spcAft>
            </a:pPr>
            <a:r>
              <a:rPr lang="en-US" sz="3900" dirty="0" smtClean="0">
                <a:solidFill>
                  <a:srgbClr val="FFFFFF"/>
                </a:solidFill>
                <a:latin typeface="+mj-lt"/>
              </a:rPr>
              <a:t>Distributed with</a:t>
            </a:r>
            <a:endParaRPr lang="en-US" sz="3900" dirty="0">
              <a:solidFill>
                <a:srgbClr val="FFFFFF"/>
              </a:solidFill>
              <a:latin typeface="+mj-lt"/>
            </a:endParaRPr>
          </a:p>
        </p:txBody>
      </p:sp>
      <p:sp>
        <p:nvSpPr>
          <p:cNvPr id="9" name="TextBox 8"/>
          <p:cNvSpPr txBox="1"/>
          <p:nvPr/>
        </p:nvSpPr>
        <p:spPr>
          <a:xfrm>
            <a:off x="7673314" y="814057"/>
            <a:ext cx="4631528" cy="842942"/>
          </a:xfrm>
          <a:prstGeom prst="rect">
            <a:avLst/>
          </a:prstGeom>
          <a:noFill/>
        </p:spPr>
        <p:txBody>
          <a:bodyPr wrap="square" lIns="179277" tIns="143422" rIns="179277" bIns="143422" rtlCol="0">
            <a:spAutoFit/>
          </a:bodyPr>
          <a:lstStyle/>
          <a:p>
            <a:pPr>
              <a:lnSpc>
                <a:spcPct val="90000"/>
              </a:lnSpc>
              <a:spcAft>
                <a:spcPts val="588"/>
              </a:spcAft>
            </a:pPr>
            <a:r>
              <a:rPr lang="en-US" sz="3900" dirty="0">
                <a:solidFill>
                  <a:srgbClr val="FFFFFF"/>
                </a:solidFill>
                <a:latin typeface="+mj-lt"/>
              </a:rPr>
              <a:t>OSS contributions:</a:t>
            </a:r>
          </a:p>
        </p:txBody>
      </p:sp>
    </p:spTree>
    <p:extLst>
      <p:ext uri="{BB962C8B-B14F-4D97-AF65-F5344CB8AC3E}">
        <p14:creationId xmlns:p14="http://schemas.microsoft.com/office/powerpoint/2010/main" val="140367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4341954" y="2865493"/>
            <a:ext cx="3011294" cy="3477301"/>
            <a:chOff x="2408237" y="3177293"/>
            <a:chExt cx="3071677" cy="3546525"/>
          </a:xfrm>
        </p:grpSpPr>
        <p:pic>
          <p:nvPicPr>
            <p:cNvPr id="26" name="Picture 25"/>
            <p:cNvPicPr>
              <a:picLocks noChangeAspect="1"/>
            </p:cNvPicPr>
            <p:nvPr/>
          </p:nvPicPr>
          <p:blipFill>
            <a:blip r:embed="rId3"/>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8" name="Group 7"/>
          <p:cNvGrpSpPr/>
          <p:nvPr/>
        </p:nvGrpSpPr>
        <p:grpSpPr>
          <a:xfrm>
            <a:off x="1027145" y="2423392"/>
            <a:ext cx="3003799" cy="884200"/>
            <a:chOff x="1036637" y="2735262"/>
            <a:chExt cx="3883544" cy="114300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637" y="2735262"/>
              <a:ext cx="1143000" cy="1143000"/>
            </a:xfrm>
            <a:prstGeom prst="rect">
              <a:avLst/>
            </a:prstGeom>
          </p:spPr>
        </p:pic>
        <p:pic>
          <p:nvPicPr>
            <p:cNvPr id="7" name="Picture 6"/>
            <p:cNvPicPr>
              <a:picLocks noChangeAspect="1"/>
            </p:cNvPicPr>
            <p:nvPr/>
          </p:nvPicPr>
          <p:blipFill>
            <a:blip r:embed="rId5"/>
            <a:stretch>
              <a:fillRect/>
            </a:stretch>
          </p:blipFill>
          <p:spPr>
            <a:xfrm>
              <a:off x="2433319" y="2911762"/>
              <a:ext cx="2486862" cy="763725"/>
            </a:xfrm>
            <a:prstGeom prst="rect">
              <a:avLst/>
            </a:prstGeom>
          </p:spPr>
        </p:pic>
      </p:grpSp>
      <p:sp>
        <p:nvSpPr>
          <p:cNvPr id="4" name="Rectangle 3"/>
          <p:cNvSpPr/>
          <p:nvPr/>
        </p:nvSpPr>
        <p:spPr>
          <a:xfrm>
            <a:off x="792153" y="917409"/>
            <a:ext cx="3127880" cy="1256217"/>
          </a:xfrm>
          <a:prstGeom prst="rect">
            <a:avLst/>
          </a:prstGeom>
        </p:spPr>
        <p:txBody>
          <a:bodyPr wrap="none" lIns="89639" tIns="44819" rIns="89639" bIns="44819">
            <a:spAutoFit/>
          </a:bodyPr>
          <a:lstStyle/>
          <a:p>
            <a:pPr>
              <a:lnSpc>
                <a:spcPct val="90000"/>
              </a:lnSpc>
              <a:spcAft>
                <a:spcPts val="588"/>
              </a:spcAft>
            </a:pPr>
            <a:r>
              <a:rPr lang="en-US" sz="3900" dirty="0" smtClean="0">
                <a:solidFill>
                  <a:srgbClr val="FFFFFF"/>
                </a:solidFill>
                <a:latin typeface="+mj-lt"/>
              </a:rPr>
              <a:t>Contributions</a:t>
            </a:r>
          </a:p>
          <a:p>
            <a:pPr>
              <a:lnSpc>
                <a:spcPct val="90000"/>
              </a:lnSpc>
              <a:spcAft>
                <a:spcPts val="588"/>
              </a:spcAft>
            </a:pPr>
            <a:r>
              <a:rPr lang="en-US" sz="3900" dirty="0" smtClean="0">
                <a:solidFill>
                  <a:srgbClr val="FFFFFF"/>
                </a:solidFill>
                <a:latin typeface="+mj-lt"/>
              </a:rPr>
              <a:t>Accepted</a:t>
            </a:r>
            <a:endParaRPr lang="en-US" sz="3900" dirty="0">
              <a:solidFill>
                <a:srgbClr val="FFFFFF"/>
              </a:solidFill>
              <a:latin typeface="+mj-lt"/>
            </a:endParaRPr>
          </a:p>
        </p:txBody>
      </p:sp>
      <p:pic>
        <p:nvPicPr>
          <p:cNvPr id="12" name="Picture 11" descr="logo-uservoi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3434" y="2322080"/>
            <a:ext cx="4296832" cy="1064588"/>
          </a:xfrm>
          <a:prstGeom prst="rect">
            <a:avLst/>
          </a:prstGeom>
        </p:spPr>
      </p:pic>
      <p:sp>
        <p:nvSpPr>
          <p:cNvPr id="17" name="Rectangle 16"/>
          <p:cNvSpPr/>
          <p:nvPr/>
        </p:nvSpPr>
        <p:spPr>
          <a:xfrm>
            <a:off x="7785619" y="915859"/>
            <a:ext cx="4156482" cy="1256217"/>
          </a:xfrm>
          <a:prstGeom prst="rect">
            <a:avLst/>
          </a:prstGeom>
        </p:spPr>
        <p:txBody>
          <a:bodyPr wrap="none" lIns="89639" tIns="44819" rIns="89639" bIns="44819">
            <a:spAutoFit/>
          </a:bodyPr>
          <a:lstStyle/>
          <a:p>
            <a:pPr>
              <a:lnSpc>
                <a:spcPct val="90000"/>
              </a:lnSpc>
              <a:spcAft>
                <a:spcPts val="588"/>
              </a:spcAft>
            </a:pPr>
            <a:r>
              <a:rPr lang="en-US" sz="3900" dirty="0" smtClean="0">
                <a:solidFill>
                  <a:srgbClr val="FFFFFF"/>
                </a:solidFill>
                <a:latin typeface="+mj-lt"/>
              </a:rPr>
              <a:t>Feature Requests</a:t>
            </a:r>
          </a:p>
          <a:p>
            <a:pPr>
              <a:lnSpc>
                <a:spcPct val="90000"/>
              </a:lnSpc>
              <a:spcAft>
                <a:spcPts val="588"/>
              </a:spcAft>
            </a:pPr>
            <a:r>
              <a:rPr lang="en-US" sz="3900" dirty="0" smtClean="0">
                <a:solidFill>
                  <a:srgbClr val="FFFFFF"/>
                </a:solidFill>
                <a:latin typeface="+mj-lt"/>
              </a:rPr>
              <a:t>Wanted</a:t>
            </a:r>
            <a:endParaRPr lang="en-US" sz="3900" dirty="0">
              <a:solidFill>
                <a:srgbClr val="FFFFFF"/>
              </a:solidFill>
              <a:latin typeface="+mj-lt"/>
            </a:endParaRPr>
          </a:p>
        </p:txBody>
      </p:sp>
    </p:spTree>
    <p:extLst>
      <p:ext uri="{BB962C8B-B14F-4D97-AF65-F5344CB8AC3E}">
        <p14:creationId xmlns:p14="http://schemas.microsoft.com/office/powerpoint/2010/main" val="316547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9"/>
          <p:cNvSpPr>
            <a:spLocks noEditPoints="1"/>
          </p:cNvSpPr>
          <p:nvPr/>
        </p:nvSpPr>
        <p:spPr bwMode="black">
          <a:xfrm>
            <a:off x="2404550" y="3439681"/>
            <a:ext cx="653518" cy="65600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7715" tIns="143391" rIns="0" bIns="143391" numCol="1" spcCol="0" rtlCol="0" fromWordArt="0" anchor="ctr" anchorCtr="0" forceAA="0" compatLnSpc="1">
            <a:prstTxWarp prst="textNoShape">
              <a:avLst/>
            </a:prstTxWarp>
            <a:noAutofit/>
          </a:bodyPr>
          <a:lstStyle/>
          <a:p>
            <a:pPr defTabSz="913859"/>
            <a:endParaRPr lang="en-US" sz="3136">
              <a:gradFill>
                <a:gsLst>
                  <a:gs pos="0">
                    <a:srgbClr val="FFFFFF"/>
                  </a:gs>
                  <a:gs pos="100000">
                    <a:srgbClr val="FFFFFF"/>
                  </a:gs>
                </a:gsLst>
                <a:lin ang="5400000" scaled="0"/>
              </a:gradFill>
              <a:latin typeface="Segoe UI Light"/>
            </a:endParaRPr>
          </a:p>
        </p:txBody>
      </p:sp>
      <p:sp>
        <p:nvSpPr>
          <p:cNvPr id="6" name="Title 5"/>
          <p:cNvSpPr>
            <a:spLocks noGrp="1"/>
          </p:cNvSpPr>
          <p:nvPr>
            <p:ph type="title"/>
          </p:nvPr>
        </p:nvSpPr>
        <p:spPr/>
        <p:txBody>
          <a:bodyPr>
            <a:noAutofit/>
          </a:bodyPr>
          <a:lstStyle/>
          <a:p>
            <a:pPr defTabSz="914274"/>
            <a:r>
              <a:rPr lang="en-US" sz="5400" dirty="0">
                <a:solidFill>
                  <a:srgbClr val="00B0F0"/>
                </a:solidFill>
                <a:cs typeface="+mn-cs"/>
              </a:rPr>
              <a:t>Support for Open Source</a:t>
            </a:r>
          </a:p>
        </p:txBody>
      </p:sp>
      <p:grpSp>
        <p:nvGrpSpPr>
          <p:cNvPr id="13" name="Group 15"/>
          <p:cNvGrpSpPr/>
          <p:nvPr/>
        </p:nvGrpSpPr>
        <p:grpSpPr>
          <a:xfrm>
            <a:off x="296383" y="1190243"/>
            <a:ext cx="4831065" cy="5147628"/>
            <a:chOff x="6591615" y="1212026"/>
            <a:chExt cx="4831066" cy="5148969"/>
          </a:xfrm>
        </p:grpSpPr>
        <p:grpSp>
          <p:nvGrpSpPr>
            <p:cNvPr id="12" name="Group 23"/>
            <p:cNvGrpSpPr/>
            <p:nvPr/>
          </p:nvGrpSpPr>
          <p:grpSpPr>
            <a:xfrm>
              <a:off x="6591615" y="1212026"/>
              <a:ext cx="4831066" cy="4165704"/>
              <a:chOff x="6864788" y="1235831"/>
              <a:chExt cx="4997345" cy="4254357"/>
            </a:xfrm>
          </p:grpSpPr>
          <p:grpSp>
            <p:nvGrpSpPr>
              <p:cNvPr id="44" name="Group 29"/>
              <p:cNvGrpSpPr/>
              <p:nvPr/>
            </p:nvGrpSpPr>
            <p:grpSpPr>
              <a:xfrm>
                <a:off x="8322903" y="1235831"/>
                <a:ext cx="3311320" cy="968115"/>
                <a:chOff x="6621400" y="1260137"/>
                <a:chExt cx="5695750" cy="1577381"/>
              </a:xfrm>
            </p:grpSpPr>
            <p:pic>
              <p:nvPicPr>
                <p:cNvPr id="81" name="Picture 2" descr="https://mediabank.partners.extranet.microsoft.com/Assets/Active/M-Q/Microsoft_.NET/Microsoft_NET_ADO_.NET/Logos+Logotypes/NET-ADO_bL.png"/>
                <p:cNvPicPr>
                  <a:picLocks noChangeAspect="1" noChangeArrowheads="1"/>
                </p:cNvPicPr>
                <p:nvPr/>
              </p:nvPicPr>
              <p:blipFill rotWithShape="1">
                <a:blip r:embed="rId3" cstate="print">
                  <a:alphaModFix/>
                  <a:duotone>
                    <a:prstClr val="black"/>
                    <a:schemeClr val="tx1">
                      <a:tint val="45000"/>
                      <a:satMod val="400000"/>
                    </a:schemeClr>
                  </a:duotone>
                  <a:extLst>
                    <a:ext uri="{BEBA8EAE-BF5A-486C-A8C5-ECC9F3942E4B}">
                      <a14:imgProps xmlns:a14="http://schemas.microsoft.com/office/drawing/2010/main">
                        <a14:imgLayer r:embed="rId4">
                          <a14:imgEffect>
                            <a14:backgroundRemoval t="10000" b="90000" l="41815" r="65546">
                              <a14:backgroundMark x1="37959" y1="30928" x2="40816" y2="21649"/>
                              <a14:backgroundMark x1="39592" y1="31959" x2="42653" y2="0"/>
                              <a14:backgroundMark x1="42041" y1="4124" x2="37755" y2="4124"/>
                              <a14:backgroundMark x1="38367" y1="7216" x2="38980" y2="27835"/>
                            </a14:backgroundRemoval>
                          </a14:imgEffect>
                          <a14:imgEffect>
                            <a14:brightnessContrast bright="-100000"/>
                          </a14:imgEffect>
                        </a14:imgLayer>
                      </a14:imgProps>
                    </a:ext>
                  </a:extLst>
                </a:blip>
                <a:srcRect l="38849" r="31488"/>
                <a:stretch/>
              </p:blipFill>
              <p:spPr bwMode="auto">
                <a:xfrm>
                  <a:off x="8058508" y="1361491"/>
                  <a:ext cx="1022972" cy="682880"/>
                </a:xfrm>
                <a:prstGeom prst="rect">
                  <a:avLst/>
                </a:prstGeom>
                <a:noFill/>
              </p:spPr>
            </p:pic>
            <p:pic>
              <p:nvPicPr>
                <p:cNvPr id="82" name="Picture 4" descr="http://www.jbase.com/new/products/images/java.png"/>
                <p:cNvPicPr>
                  <a:picLocks noChangeAspect="1" noChangeArrowheads="1"/>
                </p:cNvPicPr>
                <p:nvPr/>
              </p:nvPicPr>
              <p:blipFill>
                <a:blip r:embed="rId5" cstate="print">
                  <a:duotone>
                    <a:prstClr val="black"/>
                    <a:schemeClr val="tx1">
                      <a:tint val="45000"/>
                      <a:satMod val="400000"/>
                    </a:schemeClr>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11483714" y="1260137"/>
                  <a:ext cx="833436" cy="1555036"/>
                </a:xfrm>
                <a:prstGeom prst="rect">
                  <a:avLst/>
                </a:prstGeom>
                <a:noFill/>
              </p:spPr>
            </p:pic>
            <p:pic>
              <p:nvPicPr>
                <p:cNvPr id="83" name="Picture 87" descr="PHP.png"/>
                <p:cNvPicPr>
                  <a:picLocks noChangeAspect="1"/>
                </p:cNvPicPr>
                <p:nvPr/>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9420110" y="1415697"/>
                  <a:ext cx="1180078" cy="620645"/>
                </a:xfrm>
                <a:prstGeom prst="rect">
                  <a:avLst/>
                </a:prstGeom>
                <a:noFill/>
              </p:spPr>
            </p:pic>
            <p:pic>
              <p:nvPicPr>
                <p:cNvPr id="84" name="Picture 88"/>
                <p:cNvPicPr>
                  <a:picLocks noChangeAspect="1"/>
                </p:cNvPicPr>
                <p:nvPr/>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colorTemperature colorTemp="10900"/>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21400" y="2302711"/>
                  <a:ext cx="1946761" cy="514634"/>
                </a:xfrm>
                <a:prstGeom prst="rect">
                  <a:avLst/>
                </a:prstGeom>
              </p:spPr>
            </p:pic>
            <p:pic>
              <p:nvPicPr>
                <p:cNvPr id="85" name="Picture 89"/>
                <p:cNvPicPr>
                  <a:picLocks noChangeAspect="1"/>
                </p:cNvPicPr>
                <p:nvPr/>
              </p:nvPicPr>
              <p:blipFill>
                <a:blip r:embed="rId11" cstate="print">
                  <a:duotone>
                    <a:prstClr val="black"/>
                    <a:schemeClr val="tx1">
                      <a:tint val="45000"/>
                      <a:satMod val="400000"/>
                    </a:schemeClr>
                  </a:duotone>
                  <a:lum bright="-100000"/>
                </a:blip>
                <a:stretch>
                  <a:fillRect/>
                </a:stretch>
              </p:blipFill>
              <p:spPr>
                <a:xfrm>
                  <a:off x="9152678" y="2385470"/>
                  <a:ext cx="1840745" cy="452048"/>
                </a:xfrm>
                <a:prstGeom prst="rect">
                  <a:avLst/>
                </a:prstGeom>
              </p:spPr>
            </p:pic>
          </p:grpSp>
          <p:grpSp>
            <p:nvGrpSpPr>
              <p:cNvPr id="9" name="Group 30"/>
              <p:cNvGrpSpPr/>
              <p:nvPr/>
            </p:nvGrpSpPr>
            <p:grpSpPr>
              <a:xfrm>
                <a:off x="8781196" y="4810762"/>
                <a:ext cx="1928351" cy="679426"/>
                <a:chOff x="8781196" y="4810762"/>
                <a:chExt cx="1928351" cy="679426"/>
              </a:xfrm>
            </p:grpSpPr>
            <p:grpSp>
              <p:nvGrpSpPr>
                <p:cNvPr id="45" name="Group 56"/>
                <p:cNvGrpSpPr/>
                <p:nvPr/>
              </p:nvGrpSpPr>
              <p:grpSpPr>
                <a:xfrm>
                  <a:off x="8781196" y="4827520"/>
                  <a:ext cx="668856" cy="617542"/>
                  <a:chOff x="7110684" y="4142550"/>
                  <a:chExt cx="552708" cy="552708"/>
                </a:xfrm>
                <a:solidFill>
                  <a:srgbClr val="000000"/>
                </a:solidFill>
              </p:grpSpPr>
              <p:sp>
                <p:nvSpPr>
                  <p:cNvPr id="77" name="Freeform 12"/>
                  <p:cNvSpPr>
                    <a:spLocks/>
                  </p:cNvSpPr>
                  <p:nvPr/>
                </p:nvSpPr>
                <p:spPr bwMode="auto">
                  <a:xfrm>
                    <a:off x="7355732" y="4142550"/>
                    <a:ext cx="307660" cy="271766"/>
                  </a:xfrm>
                  <a:custGeom>
                    <a:avLst/>
                    <a:gdLst>
                      <a:gd name="T0" fmla="*/ 0 w 1140"/>
                      <a:gd name="T1" fmla="*/ 1007 h 1007"/>
                      <a:gd name="T2" fmla="*/ 1140 w 1140"/>
                      <a:gd name="T3" fmla="*/ 1007 h 1007"/>
                      <a:gd name="T4" fmla="*/ 1140 w 1140"/>
                      <a:gd name="T5" fmla="*/ 0 h 1007"/>
                      <a:gd name="T6" fmla="*/ 0 w 1140"/>
                      <a:gd name="T7" fmla="*/ 161 h 1007"/>
                      <a:gd name="T8" fmla="*/ 0 w 1140"/>
                      <a:gd name="T9" fmla="*/ 1007 h 1007"/>
                    </a:gdLst>
                    <a:ahLst/>
                    <a:cxnLst>
                      <a:cxn ang="0">
                        <a:pos x="T0" y="T1"/>
                      </a:cxn>
                      <a:cxn ang="0">
                        <a:pos x="T2" y="T3"/>
                      </a:cxn>
                      <a:cxn ang="0">
                        <a:pos x="T4" y="T5"/>
                      </a:cxn>
                      <a:cxn ang="0">
                        <a:pos x="T6" y="T7"/>
                      </a:cxn>
                      <a:cxn ang="0">
                        <a:pos x="T8" y="T9"/>
                      </a:cxn>
                    </a:cxnLst>
                    <a:rect l="0" t="0" r="r" b="b"/>
                    <a:pathLst>
                      <a:path w="1140" h="1007">
                        <a:moveTo>
                          <a:pt x="0" y="1007"/>
                        </a:moveTo>
                        <a:lnTo>
                          <a:pt x="1140" y="1007"/>
                        </a:lnTo>
                        <a:lnTo>
                          <a:pt x="1140" y="0"/>
                        </a:lnTo>
                        <a:lnTo>
                          <a:pt x="0" y="161"/>
                        </a:lnTo>
                        <a:lnTo>
                          <a:pt x="0" y="1007"/>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sp>
                <p:nvSpPr>
                  <p:cNvPr id="78" name="Freeform 13"/>
                  <p:cNvSpPr>
                    <a:spLocks/>
                  </p:cNvSpPr>
                  <p:nvPr/>
                </p:nvSpPr>
                <p:spPr bwMode="auto">
                  <a:xfrm>
                    <a:off x="7110684" y="4187350"/>
                    <a:ext cx="235333" cy="226967"/>
                  </a:xfrm>
                  <a:custGeom>
                    <a:avLst/>
                    <a:gdLst>
                      <a:gd name="T0" fmla="*/ 872 w 872"/>
                      <a:gd name="T1" fmla="*/ 841 h 841"/>
                      <a:gd name="T2" fmla="*/ 872 w 872"/>
                      <a:gd name="T3" fmla="*/ 0 h 841"/>
                      <a:gd name="T4" fmla="*/ 0 w 872"/>
                      <a:gd name="T5" fmla="*/ 121 h 841"/>
                      <a:gd name="T6" fmla="*/ 0 w 872"/>
                      <a:gd name="T7" fmla="*/ 841 h 841"/>
                      <a:gd name="T8" fmla="*/ 872 w 872"/>
                      <a:gd name="T9" fmla="*/ 841 h 841"/>
                    </a:gdLst>
                    <a:ahLst/>
                    <a:cxnLst>
                      <a:cxn ang="0">
                        <a:pos x="T0" y="T1"/>
                      </a:cxn>
                      <a:cxn ang="0">
                        <a:pos x="T2" y="T3"/>
                      </a:cxn>
                      <a:cxn ang="0">
                        <a:pos x="T4" y="T5"/>
                      </a:cxn>
                      <a:cxn ang="0">
                        <a:pos x="T6" y="T7"/>
                      </a:cxn>
                      <a:cxn ang="0">
                        <a:pos x="T8" y="T9"/>
                      </a:cxn>
                    </a:cxnLst>
                    <a:rect l="0" t="0" r="r" b="b"/>
                    <a:pathLst>
                      <a:path w="872" h="841">
                        <a:moveTo>
                          <a:pt x="872" y="841"/>
                        </a:moveTo>
                        <a:lnTo>
                          <a:pt x="872" y="0"/>
                        </a:lnTo>
                        <a:lnTo>
                          <a:pt x="0" y="121"/>
                        </a:lnTo>
                        <a:lnTo>
                          <a:pt x="0" y="841"/>
                        </a:lnTo>
                        <a:lnTo>
                          <a:pt x="872" y="841"/>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sp>
                <p:nvSpPr>
                  <p:cNvPr id="79" name="Freeform 14"/>
                  <p:cNvSpPr>
                    <a:spLocks/>
                  </p:cNvSpPr>
                  <p:nvPr/>
                </p:nvSpPr>
                <p:spPr bwMode="auto">
                  <a:xfrm>
                    <a:off x="7355732" y="4424032"/>
                    <a:ext cx="307660" cy="271226"/>
                  </a:xfrm>
                  <a:custGeom>
                    <a:avLst/>
                    <a:gdLst>
                      <a:gd name="T0" fmla="*/ 0 w 1140"/>
                      <a:gd name="T1" fmla="*/ 0 h 1005"/>
                      <a:gd name="T2" fmla="*/ 0 w 1140"/>
                      <a:gd name="T3" fmla="*/ 846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6"/>
                        </a:lnTo>
                        <a:lnTo>
                          <a:pt x="1140" y="1005"/>
                        </a:lnTo>
                        <a:lnTo>
                          <a:pt x="1140" y="0"/>
                        </a:lnTo>
                        <a:lnTo>
                          <a:pt x="0" y="0"/>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sp>
                <p:nvSpPr>
                  <p:cNvPr id="80" name="Freeform 15"/>
                  <p:cNvSpPr>
                    <a:spLocks/>
                  </p:cNvSpPr>
                  <p:nvPr/>
                </p:nvSpPr>
                <p:spPr bwMode="auto">
                  <a:xfrm>
                    <a:off x="7110684" y="4424032"/>
                    <a:ext cx="235333" cy="226967"/>
                  </a:xfrm>
                  <a:custGeom>
                    <a:avLst/>
                    <a:gdLst>
                      <a:gd name="T0" fmla="*/ 872 w 872"/>
                      <a:gd name="T1" fmla="*/ 0 h 841"/>
                      <a:gd name="T2" fmla="*/ 0 w 872"/>
                      <a:gd name="T3" fmla="*/ 0 h 841"/>
                      <a:gd name="T4" fmla="*/ 0 w 872"/>
                      <a:gd name="T5" fmla="*/ 720 h 841"/>
                      <a:gd name="T6" fmla="*/ 872 w 872"/>
                      <a:gd name="T7" fmla="*/ 841 h 841"/>
                      <a:gd name="T8" fmla="*/ 872 w 872"/>
                      <a:gd name="T9" fmla="*/ 0 h 841"/>
                    </a:gdLst>
                    <a:ahLst/>
                    <a:cxnLst>
                      <a:cxn ang="0">
                        <a:pos x="T0" y="T1"/>
                      </a:cxn>
                      <a:cxn ang="0">
                        <a:pos x="T2" y="T3"/>
                      </a:cxn>
                      <a:cxn ang="0">
                        <a:pos x="T4" y="T5"/>
                      </a:cxn>
                      <a:cxn ang="0">
                        <a:pos x="T6" y="T7"/>
                      </a:cxn>
                      <a:cxn ang="0">
                        <a:pos x="T8" y="T9"/>
                      </a:cxn>
                    </a:cxnLst>
                    <a:rect l="0" t="0" r="r" b="b"/>
                    <a:pathLst>
                      <a:path w="872" h="841">
                        <a:moveTo>
                          <a:pt x="872" y="0"/>
                        </a:moveTo>
                        <a:lnTo>
                          <a:pt x="0" y="0"/>
                        </a:lnTo>
                        <a:lnTo>
                          <a:pt x="0" y="720"/>
                        </a:lnTo>
                        <a:lnTo>
                          <a:pt x="872" y="841"/>
                        </a:lnTo>
                        <a:lnTo>
                          <a:pt x="872" y="0"/>
                        </a:lnTo>
                        <a:close/>
                      </a:path>
                    </a:pathLst>
                  </a:custGeom>
                  <a:grp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latin typeface="Segoe UI"/>
                    </a:endParaRPr>
                  </a:p>
                </p:txBody>
              </p:sp>
            </p:grpSp>
            <p:sp>
              <p:nvSpPr>
                <p:cNvPr id="51" name="Freeform 6"/>
                <p:cNvSpPr>
                  <a:spLocks noEditPoints="1"/>
                </p:cNvSpPr>
                <p:nvPr/>
              </p:nvSpPr>
              <p:spPr bwMode="auto">
                <a:xfrm>
                  <a:off x="10065682" y="4810762"/>
                  <a:ext cx="643865" cy="679426"/>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gradFill>
                      <a:gsLst>
                        <a:gs pos="1250">
                          <a:srgbClr val="EFEFEF"/>
                        </a:gs>
                        <a:gs pos="10417">
                          <a:srgbClr val="EFEFEF"/>
                        </a:gs>
                      </a:gsLst>
                      <a:lin ang="5400000" scaled="0"/>
                    </a:gradFill>
                    <a:latin typeface="Segoe UI"/>
                  </a:endParaRPr>
                </a:p>
              </p:txBody>
            </p:sp>
          </p:grpSp>
          <p:cxnSp>
            <p:nvCxnSpPr>
              <p:cNvPr id="52" name="Straight Connector 31"/>
              <p:cNvCxnSpPr/>
              <p:nvPr/>
            </p:nvCxnSpPr>
            <p:spPr>
              <a:xfrm>
                <a:off x="7061533" y="3987986"/>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pic>
            <p:nvPicPr>
              <p:cNvPr id="54" name="Picture 2" descr="https://encrypted-tbn1.gstatic.com/images?q=tbn:ANd9GcSU4_TkMLpE3Fd8IzUzpdhHuyuUHMZj1NQSvjo-kBjZLpJnpc_Uxg"/>
              <p:cNvPicPr>
                <a:picLocks noChangeAspect="1" noChangeArrowheads="1"/>
              </p:cNvPicPr>
              <p:nvPr/>
            </p:nvPicPr>
            <p:blipFill>
              <a:blip r:embed="rId12" cstate="print">
                <a:biLevel thresh="25000"/>
                <a:extLst>
                  <a:ext uri="{BEBA8EAE-BF5A-486C-A8C5-ECC9F3942E4B}">
                    <a14:imgProps xmlns:a14="http://schemas.microsoft.com/office/drawing/2010/main">
                      <a14:imgLayer r:embed="rId13">
                        <a14:imgEffect>
                          <a14:backgroundRemoval t="0" b="99083" l="0" r="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56211" y="4151886"/>
                <a:ext cx="1467818" cy="337863"/>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33"/>
              <p:cNvCxnSpPr/>
              <p:nvPr/>
            </p:nvCxnSpPr>
            <p:spPr>
              <a:xfrm>
                <a:off x="7061533" y="3107074"/>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34"/>
              <p:cNvCxnSpPr/>
              <p:nvPr/>
            </p:nvCxnSpPr>
            <p:spPr>
              <a:xfrm>
                <a:off x="7061533" y="4627399"/>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35"/>
              <p:cNvCxnSpPr/>
              <p:nvPr/>
            </p:nvCxnSpPr>
            <p:spPr>
              <a:xfrm>
                <a:off x="7061533" y="2279725"/>
                <a:ext cx="4800600"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sp>
            <p:nvSpPr>
              <p:cNvPr id="66" name="TextBox 36"/>
              <p:cNvSpPr txBox="1"/>
              <p:nvPr/>
            </p:nvSpPr>
            <p:spPr>
              <a:xfrm>
                <a:off x="6864788" y="1257384"/>
                <a:ext cx="1235084" cy="497568"/>
              </a:xfrm>
              <a:prstGeom prst="rect">
                <a:avLst/>
              </a:prstGeom>
              <a:noFill/>
            </p:spPr>
            <p:txBody>
              <a:bodyPr wrap="none" lIns="179238" tIns="143391" rIns="179238" bIns="143391" rtlCol="0">
                <a:spAutoFit/>
              </a:bodyPr>
              <a:lstStyle/>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Languages</a:t>
                </a:r>
                <a:endParaRPr lang="en-US" sz="1999" spc="-49" dirty="0">
                  <a:solidFill>
                    <a:srgbClr val="505050"/>
                  </a:solidFill>
                  <a:latin typeface="Segoe UI" panose="020B0502040204020203" pitchFamily="34" charset="0"/>
                  <a:cs typeface="Segoe UI" panose="020B0502040204020203" pitchFamily="34" charset="0"/>
                </a:endParaRPr>
              </a:p>
            </p:txBody>
          </p:sp>
          <p:sp>
            <p:nvSpPr>
              <p:cNvPr id="67" name="TextBox 37"/>
              <p:cNvSpPr txBox="1"/>
              <p:nvPr/>
            </p:nvSpPr>
            <p:spPr>
              <a:xfrm>
                <a:off x="6864788" y="2301604"/>
                <a:ext cx="1448564" cy="493253"/>
              </a:xfrm>
              <a:prstGeom prst="rect">
                <a:avLst/>
              </a:prstGeom>
              <a:noFill/>
            </p:spPr>
            <p:txBody>
              <a:bodyPr wrap="square" lIns="179238" tIns="143391" rIns="179238" bIns="143391" rtlCol="0">
                <a:spAutoFit/>
              </a:bodyPr>
              <a:lstStyle/>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CMS</a:t>
                </a:r>
              </a:p>
            </p:txBody>
          </p:sp>
          <p:sp>
            <p:nvSpPr>
              <p:cNvPr id="68" name="TextBox 38"/>
              <p:cNvSpPr txBox="1"/>
              <p:nvPr/>
            </p:nvSpPr>
            <p:spPr>
              <a:xfrm>
                <a:off x="6864788" y="3101042"/>
                <a:ext cx="989460" cy="497568"/>
              </a:xfrm>
              <a:prstGeom prst="rect">
                <a:avLst/>
              </a:prstGeom>
              <a:noFill/>
            </p:spPr>
            <p:txBody>
              <a:bodyPr wrap="none" lIns="179238" tIns="143391" rIns="179238" bIns="143391" rtlCol="0">
                <a:spAutoFit/>
              </a:bodyPr>
              <a:lstStyle/>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Devices</a:t>
                </a:r>
                <a:endParaRPr lang="en-US" sz="1999" spc="-49" dirty="0">
                  <a:solidFill>
                    <a:srgbClr val="505050"/>
                  </a:solidFill>
                  <a:latin typeface="Segoe UI" panose="020B0502040204020203" pitchFamily="34" charset="0"/>
                  <a:cs typeface="Segoe UI" panose="020B0502040204020203" pitchFamily="34" charset="0"/>
                </a:endParaRPr>
              </a:p>
            </p:txBody>
          </p:sp>
          <p:sp>
            <p:nvSpPr>
              <p:cNvPr id="69" name="TextBox 39"/>
              <p:cNvSpPr txBox="1"/>
              <p:nvPr/>
            </p:nvSpPr>
            <p:spPr>
              <a:xfrm>
                <a:off x="6864788" y="3987986"/>
                <a:ext cx="1355475" cy="715099"/>
              </a:xfrm>
              <a:prstGeom prst="rect">
                <a:avLst/>
              </a:prstGeom>
              <a:noFill/>
            </p:spPr>
            <p:txBody>
              <a:bodyPr wrap="square" lIns="179238" tIns="143391" rIns="179238" bIns="143391" rtlCol="0">
                <a:spAutoFit/>
              </a:bodyPr>
              <a:lstStyle/>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Databases / Apps</a:t>
                </a:r>
                <a:endParaRPr lang="en-US" sz="1999" spc="-49" dirty="0">
                  <a:solidFill>
                    <a:srgbClr val="505050"/>
                  </a:solidFill>
                  <a:latin typeface="Segoe UI" panose="020B0502040204020203" pitchFamily="34" charset="0"/>
                  <a:cs typeface="Segoe UI" panose="020B0502040204020203" pitchFamily="34" charset="0"/>
                </a:endParaRPr>
              </a:p>
            </p:txBody>
          </p:sp>
          <p:sp>
            <p:nvSpPr>
              <p:cNvPr id="70" name="TextBox 40"/>
              <p:cNvSpPr txBox="1"/>
              <p:nvPr/>
            </p:nvSpPr>
            <p:spPr>
              <a:xfrm>
                <a:off x="6864788" y="4640499"/>
                <a:ext cx="1148839" cy="691040"/>
              </a:xfrm>
              <a:prstGeom prst="rect">
                <a:avLst/>
              </a:prstGeom>
              <a:noFill/>
            </p:spPr>
            <p:txBody>
              <a:bodyPr wrap="none" lIns="179238" tIns="143391" rIns="179238" bIns="143391" rtlCol="0">
                <a:spAutoFit/>
              </a:bodyPr>
              <a:lstStyle/>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Operating</a:t>
                </a:r>
              </a:p>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systems</a:t>
                </a:r>
                <a:endParaRPr lang="en-US" sz="1999" spc="-49" dirty="0">
                  <a:solidFill>
                    <a:srgbClr val="505050"/>
                  </a:solidFill>
                  <a:latin typeface="Segoe UI" panose="020B0502040204020203" pitchFamily="34" charset="0"/>
                  <a:cs typeface="Segoe UI" panose="020B0502040204020203" pitchFamily="34" charset="0"/>
                </a:endParaRPr>
              </a:p>
            </p:txBody>
          </p:sp>
          <p:grpSp>
            <p:nvGrpSpPr>
              <p:cNvPr id="7" name="Group 41"/>
              <p:cNvGrpSpPr/>
              <p:nvPr/>
            </p:nvGrpSpPr>
            <p:grpSpPr>
              <a:xfrm>
                <a:off x="8580876" y="2362652"/>
                <a:ext cx="2502978" cy="647856"/>
                <a:chOff x="8580876" y="2315027"/>
                <a:chExt cx="2502978" cy="647856"/>
              </a:xfrm>
            </p:grpSpPr>
            <p:pic>
              <p:nvPicPr>
                <p:cNvPr id="71" name="Picture 10" descr="https://encrypted-tbn3.gstatic.com/images?q=tbn:ANd9GcQgAB8I4GUYPGAuHqEufTpFML_JWZior9mwUJP3P5Tro4I_bcL5"/>
                <p:cNvPicPr>
                  <a:picLocks noChangeAspect="1" noChangeArrowheads="1"/>
                </p:cNvPicPr>
                <p:nvPr/>
              </p:nvPicPr>
              <p:blipFill>
                <a:blip r:embed="rId14" cstate="print">
                  <a:biLevel thresh="50000"/>
                  <a:extLst>
                    <a:ext uri="{BEBA8EAE-BF5A-486C-A8C5-ECC9F3942E4B}">
                      <a14:imgProps xmlns:a14="http://schemas.microsoft.com/office/drawing/2010/main">
                        <a14:imgLayer r:embed="rId15">
                          <a14:imgEffect>
                            <a14:backgroundRemoval t="0" b="100000" l="0" r="100000">
                              <a14:foregroundMark x1="14222" y1="48889" x2="16000" y2="67556"/>
                              <a14:foregroundMark x1="44889" y1="64444" x2="51556" y2="84444"/>
                              <a14:foregroundMark x1="84444" y1="52000" x2="86667" y2="71556"/>
                              <a14:foregroundMark x1="67556" y1="4444" x2="73333" y2="9333"/>
                            </a14:backgroundRemoval>
                          </a14:imgEffect>
                        </a14:imgLayer>
                      </a14:imgProps>
                    </a:ext>
                    <a:ext uri="{28A0092B-C50C-407E-A947-70E740481C1C}">
                      <a14:useLocalDpi xmlns:a14="http://schemas.microsoft.com/office/drawing/2010/main" val="0"/>
                    </a:ext>
                  </a:extLst>
                </a:blip>
                <a:srcRect/>
                <a:stretch>
                  <a:fillRect/>
                </a:stretch>
              </p:blipFill>
              <p:spPr bwMode="auto">
                <a:xfrm>
                  <a:off x="8580876" y="2345399"/>
                  <a:ext cx="620759" cy="5968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9"/>
                <p:cNvPicPr>
                  <a:picLocks noChangeAspect="1"/>
                </p:cNvPicPr>
                <p:nvPr/>
              </p:nvPicPr>
              <p:blipFill>
                <a:blip r:embed="rId16" cstate="print">
                  <a:biLevel thresh="75000"/>
                  <a:extLst>
                    <a:ext uri="{BEBA8EAE-BF5A-486C-A8C5-ECC9F3942E4B}">
                      <a14:imgProps xmlns:a14="http://schemas.microsoft.com/office/drawing/2010/main">
                        <a14:imgLayer r:embed="rId17">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9415834" y="2355505"/>
                  <a:ext cx="851682" cy="607378"/>
                </a:xfrm>
                <a:prstGeom prst="rect">
                  <a:avLst/>
                </a:prstGeom>
              </p:spPr>
            </p:pic>
            <p:grpSp>
              <p:nvGrpSpPr>
                <p:cNvPr id="5" name="Group 52"/>
                <p:cNvGrpSpPr/>
                <p:nvPr/>
              </p:nvGrpSpPr>
              <p:grpSpPr>
                <a:xfrm>
                  <a:off x="10518154" y="2315027"/>
                  <a:ext cx="565700" cy="647594"/>
                  <a:chOff x="11227523" y="2315027"/>
                  <a:chExt cx="565700" cy="647594"/>
                </a:xfrm>
              </p:grpSpPr>
              <p:pic>
                <p:nvPicPr>
                  <p:cNvPr id="4" name="Picture 54"/>
                  <p:cNvPicPr>
                    <a:picLocks noChangeAspect="1"/>
                  </p:cNvPicPr>
                  <p:nvPr/>
                </p:nvPicPr>
                <p:blipFill rotWithShape="1">
                  <a:blip r:embed="rId18" cstate="print">
                    <a:biLevel thresh="50000"/>
                    <a:extLst>
                      <a:ext uri="{28A0092B-C50C-407E-A947-70E740481C1C}">
                        <a14:useLocalDpi xmlns:a14="http://schemas.microsoft.com/office/drawing/2010/main" val="0"/>
                      </a:ext>
                    </a:extLst>
                  </a:blip>
                  <a:srcRect b="28892"/>
                  <a:stretch/>
                </p:blipFill>
                <p:spPr>
                  <a:xfrm>
                    <a:off x="11227523" y="2315027"/>
                    <a:ext cx="563134" cy="485323"/>
                  </a:xfrm>
                  <a:prstGeom prst="rect">
                    <a:avLst/>
                  </a:prstGeom>
                </p:spPr>
              </p:pic>
              <p:pic>
                <p:nvPicPr>
                  <p:cNvPr id="116" name="Picture 55"/>
                  <p:cNvPicPr>
                    <a:picLocks noChangeAspect="1"/>
                  </p:cNvPicPr>
                  <p:nvPr/>
                </p:nvPicPr>
                <p:blipFill rotWithShape="1">
                  <a:blip r:embed="rId18" cstate="print">
                    <a:biLevel thresh="50000"/>
                    <a:extLst>
                      <a:ext uri="{28A0092B-C50C-407E-A947-70E740481C1C}">
                        <a14:useLocalDpi xmlns:a14="http://schemas.microsoft.com/office/drawing/2010/main" val="0"/>
                      </a:ext>
                    </a:extLst>
                  </a:blip>
                  <a:srcRect t="73899"/>
                  <a:stretch/>
                </p:blipFill>
                <p:spPr>
                  <a:xfrm>
                    <a:off x="11230089" y="2784475"/>
                    <a:ext cx="563134" cy="178146"/>
                  </a:xfrm>
                  <a:prstGeom prst="rect">
                    <a:avLst/>
                  </a:prstGeom>
                </p:spPr>
              </p:pic>
            </p:grpSp>
          </p:grpSp>
          <p:grpSp>
            <p:nvGrpSpPr>
              <p:cNvPr id="8" name="Group 42"/>
              <p:cNvGrpSpPr/>
              <p:nvPr/>
            </p:nvGrpSpPr>
            <p:grpSpPr>
              <a:xfrm>
                <a:off x="8619647" y="3223400"/>
                <a:ext cx="2377226" cy="672139"/>
                <a:chOff x="8619647" y="3223400"/>
                <a:chExt cx="2377226" cy="672139"/>
              </a:xfrm>
            </p:grpSpPr>
            <p:pic>
              <p:nvPicPr>
                <p:cNvPr id="75" name="Picture 7"/>
                <p:cNvPicPr>
                  <a:picLocks noChangeAspect="1" noChangeArrowheads="1"/>
                </p:cNvPicPr>
                <p:nvPr/>
              </p:nvPicPr>
              <p:blipFill>
                <a:blip r:embed="rId19" cstate="print">
                  <a:biLevel thresh="75000"/>
                  <a:extLst>
                    <a:ext uri="{28A0092B-C50C-407E-A947-70E740481C1C}">
                      <a14:useLocalDpi xmlns:a14="http://schemas.microsoft.com/office/drawing/2010/main" val="0"/>
                    </a:ext>
                  </a:extLst>
                </a:blip>
                <a:srcRect/>
                <a:stretch>
                  <a:fillRect/>
                </a:stretch>
              </p:blipFill>
              <p:spPr bwMode="auto">
                <a:xfrm>
                  <a:off x="9666287" y="3223400"/>
                  <a:ext cx="406934" cy="66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8"/>
                <p:cNvPicPr>
                  <a:picLocks noChangeAspect="1" noChangeArrowheads="1"/>
                </p:cNvPicPr>
                <p:nvPr/>
              </p:nvPicPr>
              <p:blipFill>
                <a:blip r:embed="rId20" cstate="print">
                  <a:biLevel thresh="50000"/>
                  <a:extLst>
                    <a:ext uri="{28A0092B-C50C-407E-A947-70E740481C1C}">
                      <a14:useLocalDpi xmlns:a14="http://schemas.microsoft.com/office/drawing/2010/main" val="0"/>
                    </a:ext>
                  </a:extLst>
                </a:blip>
                <a:srcRect/>
                <a:stretch>
                  <a:fillRect/>
                </a:stretch>
              </p:blipFill>
              <p:spPr bwMode="auto">
                <a:xfrm>
                  <a:off x="10608448" y="3227883"/>
                  <a:ext cx="388425" cy="66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14"/>
                <p:cNvPicPr>
                  <a:picLocks noChangeAspect="1" noChangeArrowheads="1"/>
                </p:cNvPicPr>
                <p:nvPr/>
              </p:nvPicPr>
              <p:blipFill>
                <a:blip r:embed="rId21" cstate="print">
                  <a:biLevel thresh="75000"/>
                  <a:extLst>
                    <a:ext uri="{28A0092B-C50C-407E-A947-70E740481C1C}">
                      <a14:useLocalDpi xmlns:a14="http://schemas.microsoft.com/office/drawing/2010/main" val="0"/>
                    </a:ext>
                  </a:extLst>
                </a:blip>
                <a:srcRect/>
                <a:stretch>
                  <a:fillRect/>
                </a:stretch>
              </p:blipFill>
              <p:spPr bwMode="auto">
                <a:xfrm>
                  <a:off x="8619647" y="3231556"/>
                  <a:ext cx="549095" cy="64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58" name="TextBox 62"/>
            <p:cNvSpPr txBox="1"/>
            <p:nvPr/>
          </p:nvSpPr>
          <p:spPr>
            <a:xfrm>
              <a:off x="6594761" y="5701864"/>
              <a:ext cx="1355613" cy="483557"/>
            </a:xfrm>
            <a:prstGeom prst="rect">
              <a:avLst/>
            </a:prstGeom>
            <a:noFill/>
          </p:spPr>
          <p:txBody>
            <a:bodyPr wrap="none" lIns="179238" tIns="143391" rIns="179238" bIns="14339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859">
                <a:lnSpc>
                  <a:spcPct val="90000"/>
                </a:lnSpc>
              </a:pPr>
              <a:r>
                <a:rPr lang="en-US" sz="1400" spc="-49" dirty="0">
                  <a:solidFill>
                    <a:srgbClr val="505050"/>
                  </a:solidFill>
                  <a:latin typeface="Segoe UI" panose="020B0502040204020203" pitchFamily="34" charset="0"/>
                  <a:cs typeface="Segoe UI" panose="020B0502040204020203" pitchFamily="34" charset="0"/>
                </a:rPr>
                <a:t>Management</a:t>
              </a:r>
              <a:endParaRPr lang="en-US" sz="1999" spc="-49" dirty="0">
                <a:solidFill>
                  <a:srgbClr val="505050"/>
                </a:solidFill>
                <a:latin typeface="Segoe UI" panose="020B0502040204020203" pitchFamily="34" charset="0"/>
                <a:cs typeface="Segoe UI" panose="020B0502040204020203" pitchFamily="34" charset="0"/>
              </a:endParaRPr>
            </a:p>
          </p:txBody>
        </p:sp>
        <p:pic>
          <p:nvPicPr>
            <p:cNvPr id="61" name="Picture 26"/>
            <p:cNvPicPr>
              <a:picLocks noChangeAspect="1"/>
            </p:cNvPicPr>
            <p:nvPr/>
          </p:nvPicPr>
          <p:blipFill>
            <a:blip r:embed="rId22" cstate="print">
              <a:biLevel thresh="75000"/>
              <a:extLst>
                <a:ext uri="{28A0092B-C50C-407E-A947-70E740481C1C}">
                  <a14:useLocalDpi xmlns:a14="http://schemas.microsoft.com/office/drawing/2010/main" val="0"/>
                </a:ext>
              </a:extLst>
            </a:blip>
            <a:stretch>
              <a:fillRect/>
            </a:stretch>
          </p:blipFill>
          <p:spPr>
            <a:xfrm>
              <a:off x="7993991" y="5754398"/>
              <a:ext cx="475572" cy="606597"/>
            </a:xfrm>
            <a:prstGeom prst="rect">
              <a:avLst/>
            </a:prstGeom>
          </p:spPr>
        </p:pic>
        <p:pic>
          <p:nvPicPr>
            <p:cNvPr id="62" name="Picture 28"/>
            <p:cNvPicPr>
              <a:picLocks noChangeAspect="1"/>
            </p:cNvPicPr>
            <p:nvPr/>
          </p:nvPicPr>
          <p:blipFill>
            <a:blip r:embed="rId23">
              <a:biLevel thresh="75000"/>
            </a:blip>
            <a:stretch>
              <a:fillRect/>
            </a:stretch>
          </p:blipFill>
          <p:spPr>
            <a:xfrm>
              <a:off x="8822866" y="5758224"/>
              <a:ext cx="1503458" cy="460206"/>
            </a:xfrm>
            <a:prstGeom prst="rect">
              <a:avLst/>
            </a:prstGeom>
          </p:spPr>
        </p:pic>
      </p:grpSp>
      <p:pic>
        <p:nvPicPr>
          <p:cNvPr id="15" name="Picture 14"/>
          <p:cNvPicPr>
            <a:picLocks noChangeAspect="1"/>
          </p:cNvPicPr>
          <p:nvPr/>
        </p:nvPicPr>
        <p:blipFill>
          <a:blip r:embed="rId24" cstate="print">
            <a:extLst>
              <a:ext uri="{BEBA8EAE-BF5A-486C-A8C5-ECC9F3942E4B}">
                <a14:imgProps xmlns:a14="http://schemas.microsoft.com/office/drawing/2010/main">
                  <a14:imgLayer r:embed="rId25">
                    <a14:imgEffect>
                      <a14:saturation sat="0"/>
                    </a14:imgEffect>
                  </a14:imgLayer>
                </a14:imgProps>
              </a:ext>
              <a:ext uri="{28A0092B-C50C-407E-A947-70E740481C1C}">
                <a14:useLocalDpi xmlns:a14="http://schemas.microsoft.com/office/drawing/2010/main" val="0"/>
              </a:ext>
            </a:extLst>
          </a:blip>
          <a:stretch>
            <a:fillRect/>
          </a:stretch>
        </p:blipFill>
        <p:spPr>
          <a:xfrm>
            <a:off x="4214908" y="5617581"/>
            <a:ext cx="941025" cy="727536"/>
          </a:xfrm>
          <a:prstGeom prst="rect">
            <a:avLst/>
          </a:prstGeom>
        </p:spPr>
      </p:pic>
      <p:pic>
        <p:nvPicPr>
          <p:cNvPr id="17" name="Picture 1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841280" y="1121397"/>
            <a:ext cx="2857500" cy="1190315"/>
          </a:xfrm>
          <a:prstGeom prst="rect">
            <a:avLst/>
          </a:prstGeom>
        </p:spPr>
      </p:pic>
      <p:pic>
        <p:nvPicPr>
          <p:cNvPr id="18" name="Picture 17"/>
          <p:cNvPicPr>
            <a:picLocks noChangeAspect="1"/>
          </p:cNvPicPr>
          <p:nvPr/>
        </p:nvPicPr>
        <p:blipFill>
          <a:blip r:embed="rId27"/>
          <a:stretch>
            <a:fillRect/>
          </a:stretch>
        </p:blipFill>
        <p:spPr>
          <a:xfrm>
            <a:off x="9166207" y="2419693"/>
            <a:ext cx="2693630" cy="552759"/>
          </a:xfrm>
          <a:prstGeom prst="rect">
            <a:avLst/>
          </a:prstGeom>
        </p:spPr>
      </p:pic>
      <p:pic>
        <p:nvPicPr>
          <p:cNvPr id="19" name="Picture 18"/>
          <p:cNvPicPr>
            <a:picLocks noChangeAspect="1"/>
          </p:cNvPicPr>
          <p:nvPr/>
        </p:nvPicPr>
        <p:blipFill rotWithShape="1">
          <a:blip r:embed="rId28">
            <a:extLst>
              <a:ext uri="{28A0092B-C50C-407E-A947-70E740481C1C}">
                <a14:useLocalDpi xmlns:a14="http://schemas.microsoft.com/office/drawing/2010/main" val="0"/>
              </a:ext>
            </a:extLst>
          </a:blip>
          <a:srcRect l="1817" t="34105" r="1050" b="33343"/>
          <a:stretch/>
        </p:blipFill>
        <p:spPr>
          <a:xfrm>
            <a:off x="9293304" y="3435440"/>
            <a:ext cx="2225842" cy="745763"/>
          </a:xfrm>
          <a:prstGeom prst="rect">
            <a:avLst/>
          </a:prstGeom>
        </p:spPr>
      </p:pic>
      <p:pic>
        <p:nvPicPr>
          <p:cNvPr id="20" name="Picture 19"/>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968910" y="4364765"/>
            <a:ext cx="2857500" cy="657054"/>
          </a:xfrm>
          <a:prstGeom prst="rect">
            <a:avLst/>
          </a:prstGeom>
        </p:spPr>
      </p:pic>
      <p:pic>
        <p:nvPicPr>
          <p:cNvPr id="21" name="Picture 2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614146" y="5107173"/>
            <a:ext cx="1905000" cy="1247450"/>
          </a:xfrm>
          <a:prstGeom prst="rect">
            <a:avLst/>
          </a:prstGeom>
        </p:spPr>
      </p:pic>
      <p:pic>
        <p:nvPicPr>
          <p:cNvPr id="23" name="Picture 22"/>
          <p:cNvPicPr>
            <a:picLocks noChangeAspect="1"/>
          </p:cNvPicPr>
          <p:nvPr/>
        </p:nvPicPr>
        <p:blipFill>
          <a:blip r:embed="rId31"/>
          <a:stretch>
            <a:fillRect/>
          </a:stretch>
        </p:blipFill>
        <p:spPr>
          <a:xfrm>
            <a:off x="6809980" y="2419690"/>
            <a:ext cx="1932904" cy="1038152"/>
          </a:xfrm>
          <a:prstGeom prst="rect">
            <a:avLst/>
          </a:prstGeom>
        </p:spPr>
      </p:pic>
      <p:pic>
        <p:nvPicPr>
          <p:cNvPr id="3" name="Picture 2"/>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545554" y="4013656"/>
            <a:ext cx="1034094" cy="344608"/>
          </a:xfrm>
          <a:prstGeom prst="rect">
            <a:avLst/>
          </a:prstGeom>
        </p:spPr>
      </p:pic>
      <p:pic>
        <p:nvPicPr>
          <p:cNvPr id="10" name="Picture 9"/>
          <p:cNvPicPr>
            <a:picLocks noChangeAspect="1"/>
          </p:cNvPicPr>
          <p:nvPr/>
        </p:nvPicPr>
        <p:blipFill>
          <a:blip r:embed="rId33" cstate="print">
            <a:extLst>
              <a:ext uri="{BEBA8EAE-BF5A-486C-A8C5-ECC9F3942E4B}">
                <a14:imgProps xmlns:a14="http://schemas.microsoft.com/office/drawing/2010/main">
                  <a14:imgLayer r:embed="rId34">
                    <a14:imgEffect>
                      <a14:saturation sat="0"/>
                    </a14:imgEffect>
                  </a14:imgLayer>
                </a14:imgProps>
              </a:ext>
              <a:ext uri="{28A0092B-C50C-407E-A947-70E740481C1C}">
                <a14:useLocalDpi xmlns:a14="http://schemas.microsoft.com/office/drawing/2010/main" val="0"/>
              </a:ext>
            </a:extLst>
          </a:blip>
          <a:stretch>
            <a:fillRect/>
          </a:stretch>
        </p:blipFill>
        <p:spPr>
          <a:xfrm>
            <a:off x="4088148" y="3878884"/>
            <a:ext cx="819083" cy="614152"/>
          </a:xfrm>
          <a:prstGeom prst="rect">
            <a:avLst/>
          </a:prstGeom>
        </p:spPr>
      </p:pic>
      <p:pic>
        <p:nvPicPr>
          <p:cNvPr id="11" name="Picture 10"/>
          <p:cNvPicPr>
            <a:picLocks noChangeAspect="1"/>
          </p:cNvPicPr>
          <p:nvPr/>
        </p:nvPicPr>
        <p:blipFill>
          <a:blip r:embed="rId35" cstate="print">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tretch>
            <a:fillRect/>
          </a:stretch>
        </p:blipFill>
        <p:spPr>
          <a:xfrm>
            <a:off x="4863158" y="3897956"/>
            <a:ext cx="682527" cy="576009"/>
          </a:xfrm>
          <a:prstGeom prst="rect">
            <a:avLst/>
          </a:prstGeom>
        </p:spPr>
      </p:pic>
      <p:pic>
        <p:nvPicPr>
          <p:cNvPr id="28" name="Picture 27"/>
          <p:cNvPicPr>
            <a:picLocks noChangeAspect="1"/>
          </p:cNvPicPr>
          <p:nvPr/>
        </p:nvPicPr>
        <p:blipFill>
          <a:blip r:embed="rId37" cstate="print">
            <a:extLst>
              <a:ext uri="{BEBA8EAE-BF5A-486C-A8C5-ECC9F3942E4B}">
                <a14:imgProps xmlns:a14="http://schemas.microsoft.com/office/drawing/2010/main">
                  <a14:imgLayer r:embed="rId38">
                    <a14:imgEffect>
                      <a14:saturation sat="0"/>
                    </a14:imgEffect>
                  </a14:imgLayer>
                </a14:imgProps>
              </a:ext>
              <a:ext uri="{28A0092B-C50C-407E-A947-70E740481C1C}">
                <a14:useLocalDpi xmlns:a14="http://schemas.microsoft.com/office/drawing/2010/main" val="0"/>
              </a:ext>
            </a:extLst>
          </a:blip>
          <a:stretch>
            <a:fillRect/>
          </a:stretch>
        </p:blipFill>
        <p:spPr>
          <a:xfrm>
            <a:off x="5503622" y="3876120"/>
            <a:ext cx="815422" cy="619680"/>
          </a:xfrm>
          <a:prstGeom prst="rect">
            <a:avLst/>
          </a:prstGeom>
        </p:spPr>
      </p:pic>
      <p:pic>
        <p:nvPicPr>
          <p:cNvPr id="14" name="Picture 130"/>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016909" y="1208730"/>
            <a:ext cx="520840" cy="520704"/>
          </a:xfrm>
          <a:prstGeom prst="rect">
            <a:avLst/>
          </a:prstGeom>
        </p:spPr>
      </p:pic>
    </p:spTree>
    <p:extLst>
      <p:ext uri="{BB962C8B-B14F-4D97-AF65-F5344CB8AC3E}">
        <p14:creationId xmlns:p14="http://schemas.microsoft.com/office/powerpoint/2010/main" val="13617490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866855" y="1189177"/>
            <a:ext cx="8446478" cy="5019426"/>
          </a:xfrm>
        </p:spPr>
        <p:txBody>
          <a:bodyPr/>
          <a:lstStyle/>
          <a:p>
            <a:r>
              <a:rPr lang="en-US" dirty="0" smtClean="0"/>
              <a:t>Build anywhere: Windows, Linux, OS X</a:t>
            </a:r>
          </a:p>
          <a:p>
            <a:r>
              <a:rPr lang="en-US" dirty="0" smtClean="0"/>
              <a:t>Open source SDKs</a:t>
            </a:r>
          </a:p>
          <a:p>
            <a:r>
              <a:rPr lang="en-US" dirty="0" smtClean="0"/>
              <a:t>Industry standard REST APIs</a:t>
            </a:r>
          </a:p>
          <a:p>
            <a:r>
              <a:rPr lang="en-US" dirty="0" smtClean="0"/>
              <a:t>Choose your source control</a:t>
            </a:r>
          </a:p>
          <a:p>
            <a:r>
              <a:rPr lang="en-US" dirty="0" smtClean="0"/>
              <a:t>Free to get started</a:t>
            </a:r>
          </a:p>
          <a:p>
            <a:r>
              <a:rPr lang="en-US" dirty="0" smtClean="0"/>
              <a:t>Free tiers of many services</a:t>
            </a:r>
            <a:br>
              <a:rPr lang="en-US" dirty="0" smtClean="0"/>
            </a:br>
            <a:endParaRPr lang="en-US" dirty="0" smtClean="0"/>
          </a:p>
          <a:p>
            <a:pPr marL="0" indent="0">
              <a:buNone/>
            </a:pPr>
            <a:endParaRPr lang="en-US" dirty="0" smtClean="0"/>
          </a:p>
          <a:p>
            <a:endParaRPr lang="en-US" dirty="0" smtClean="0"/>
          </a:p>
        </p:txBody>
      </p:sp>
      <p:grpSp>
        <p:nvGrpSpPr>
          <p:cNvPr id="40" name="Group 39"/>
          <p:cNvGrpSpPr/>
          <p:nvPr/>
        </p:nvGrpSpPr>
        <p:grpSpPr>
          <a:xfrm>
            <a:off x="7422561" y="2865493"/>
            <a:ext cx="3252216" cy="3477301"/>
            <a:chOff x="5557803" y="3177293"/>
            <a:chExt cx="3317430" cy="3546525"/>
          </a:xfrm>
        </p:grpSpPr>
        <p:pic>
          <p:nvPicPr>
            <p:cNvPr id="27" name="Picture 26"/>
            <p:cNvPicPr>
              <a:picLocks noChangeAspect="1"/>
            </p:cNvPicPr>
            <p:nvPr/>
          </p:nvPicPr>
          <p:blipFill>
            <a:blip r:embed="rId3"/>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Tree>
    <p:extLst>
      <p:ext uri="{BB962C8B-B14F-4D97-AF65-F5344CB8AC3E}">
        <p14:creationId xmlns:p14="http://schemas.microsoft.com/office/powerpoint/2010/main" val="458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285647" y="2865493"/>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grpSp>
        <p:nvGrpSpPr>
          <p:cNvPr id="41" name="Group 40"/>
          <p:cNvGrpSpPr/>
          <p:nvPr/>
        </p:nvGrpSpPr>
        <p:grpSpPr>
          <a:xfrm>
            <a:off x="4611342" y="2865493"/>
            <a:ext cx="3011294" cy="3477301"/>
            <a:chOff x="2408237" y="3177293"/>
            <a:chExt cx="3071677" cy="3546525"/>
          </a:xfrm>
        </p:grpSpPr>
        <p:pic>
          <p:nvPicPr>
            <p:cNvPr id="26" name="Picture 25"/>
            <p:cNvPicPr>
              <a:picLocks noChangeAspect="1"/>
            </p:cNvPicPr>
            <p:nvPr/>
          </p:nvPicPr>
          <p:blipFill>
            <a:blip r:embed="rId4"/>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40" name="Group 39"/>
          <p:cNvGrpSpPr/>
          <p:nvPr/>
        </p:nvGrpSpPr>
        <p:grpSpPr>
          <a:xfrm>
            <a:off x="7691949" y="2865493"/>
            <a:ext cx="3252216" cy="3477301"/>
            <a:chOff x="5557803" y="3177293"/>
            <a:chExt cx="3317430" cy="3546525"/>
          </a:xfrm>
        </p:grpSpPr>
        <p:pic>
          <p:nvPicPr>
            <p:cNvPr id="27" name="Picture 26"/>
            <p:cNvPicPr>
              <a:picLocks noChangeAspect="1"/>
            </p:cNvPicPr>
            <p:nvPr/>
          </p:nvPicPr>
          <p:blipFill>
            <a:blip r:embed="rId5"/>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
        <p:nvSpPr>
          <p:cNvPr id="2" name="TextBox 1"/>
          <p:cNvSpPr txBox="1"/>
          <p:nvPr/>
        </p:nvSpPr>
        <p:spPr>
          <a:xfrm>
            <a:off x="1302321"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
        <p:nvSpPr>
          <p:cNvPr id="12" name="TextBox 11"/>
          <p:cNvSpPr txBox="1"/>
          <p:nvPr/>
        </p:nvSpPr>
        <p:spPr>
          <a:xfrm>
            <a:off x="4418055" y="1625607"/>
            <a:ext cx="3115734" cy="707886"/>
          </a:xfrm>
          <a:prstGeom prst="rect">
            <a:avLst/>
          </a:prstGeom>
          <a:noFill/>
        </p:spPr>
        <p:txBody>
          <a:bodyPr wrap="square" rtlCol="0">
            <a:spAutoFit/>
          </a:bodyPr>
          <a:lstStyle/>
          <a:p>
            <a:pPr algn="ctr"/>
            <a:r>
              <a:rPr lang="en-US" sz="4000" dirty="0" smtClean="0">
                <a:solidFill>
                  <a:srgbClr val="FFFFFF"/>
                </a:solidFill>
              </a:rPr>
              <a:t>Open</a:t>
            </a:r>
            <a:endParaRPr lang="en-US" sz="4000" dirty="0">
              <a:solidFill>
                <a:srgbClr val="FFFFFF"/>
              </a:solidFill>
            </a:endParaRPr>
          </a:p>
        </p:txBody>
      </p:sp>
      <p:sp>
        <p:nvSpPr>
          <p:cNvPr id="13" name="TextBox 12"/>
          <p:cNvSpPr txBox="1"/>
          <p:nvPr/>
        </p:nvSpPr>
        <p:spPr>
          <a:xfrm>
            <a:off x="7720055" y="1625600"/>
            <a:ext cx="3115734" cy="707886"/>
          </a:xfrm>
          <a:prstGeom prst="rect">
            <a:avLst/>
          </a:prstGeom>
          <a:noFill/>
        </p:spPr>
        <p:txBody>
          <a:bodyPr wrap="square" rtlCol="0">
            <a:spAutoFit/>
          </a:bodyPr>
          <a:lstStyle/>
          <a:p>
            <a:pPr algn="ctr"/>
            <a:r>
              <a:rPr lang="en-US" sz="4000" dirty="0" smtClean="0">
                <a:solidFill>
                  <a:srgbClr val="FFFFFF"/>
                </a:solidFill>
              </a:rPr>
              <a:t>Easy</a:t>
            </a:r>
            <a:endParaRPr lang="en-US" sz="4000" dirty="0">
              <a:solidFill>
                <a:srgbClr val="FFFFFF"/>
              </a:solidFill>
            </a:endParaRPr>
          </a:p>
        </p:txBody>
      </p:sp>
    </p:spTree>
    <p:extLst>
      <p:ext uri="{BB962C8B-B14F-4D97-AF65-F5344CB8AC3E}">
        <p14:creationId xmlns:p14="http://schemas.microsoft.com/office/powerpoint/2010/main" val="27395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10" presetClass="entr" presetSubtype="0" fill="hold" nodeType="withEffect">
                                  <p:stCondLst>
                                    <p:cond delay="7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750"/>
                                        <p:tgtEl>
                                          <p:spTgt spid="40"/>
                                        </p:tgtEl>
                                      </p:cBhvr>
                                    </p:animEffect>
                                  </p:childTnLst>
                                </p:cTn>
                              </p:par>
                              <p:par>
                                <p:cTn id="11" presetID="10" presetClass="entr" presetSubtype="0" fill="hold" nodeType="withEffect">
                                  <p:stCondLst>
                                    <p:cond delay="4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50"/>
                                        <p:tgtEl>
                                          <p:spTgt spid="4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10" presetClass="entr" presetSubtype="0" fill="hold" grpId="0" nodeType="withEffect">
                                  <p:stCondLst>
                                    <p:cond delay="69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WPC2014_Vision_Template" id="{6725F95B-ED7E-483B-990E-BF1D701C66CE}" vid="{D49783E1-D2BA-4B43-BCCD-EA3DF08568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26088</TotalTime>
  <Words>4591</Words>
  <Application>Microsoft Macintosh PowerPoint</Application>
  <PresentationFormat>Custom</PresentationFormat>
  <Paragraphs>663</Paragraphs>
  <Slides>49</Slides>
  <Notes>47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52" baseType="lpstr">
      <vt:lpstr>Azure Medium</vt:lpstr>
      <vt:lpstr>1_3-30410_WPC2014_Vision_Template_16x9</vt:lpstr>
      <vt:lpstr>think-cell Slide</vt:lpstr>
      <vt:lpstr>The New Microsoft</vt:lpstr>
      <vt:lpstr>Schedule for the Day</vt:lpstr>
      <vt:lpstr>PowerPoint Presentation</vt:lpstr>
      <vt:lpstr>PowerPoint Presentation</vt:lpstr>
      <vt:lpstr>PowerPoint Presentation</vt:lpstr>
      <vt:lpstr>PowerPoint Presentation</vt:lpstr>
      <vt:lpstr>Support for Open Source</vt:lpstr>
      <vt:lpstr>PowerPoint Presentation</vt:lpstr>
      <vt:lpstr>PowerPoint Presentation</vt:lpstr>
      <vt:lpstr>PowerPoint Presentation</vt:lpstr>
      <vt:lpstr>Azure</vt:lpstr>
      <vt:lpstr>PowerPoint Presentation</vt:lpstr>
      <vt:lpstr>PowerPoint Presentation</vt:lpstr>
      <vt:lpstr>PowerPoint Presentation</vt:lpstr>
      <vt:lpstr>PowerPoint Presentation</vt:lpstr>
      <vt:lpstr>PowerPoint Presentation</vt:lpstr>
      <vt:lpstr>Demo: Azure Portal</vt:lpstr>
      <vt:lpstr>Virtual Machines</vt:lpstr>
      <vt:lpstr>Microsoft Azure</vt:lpstr>
      <vt:lpstr>Core IaaS Capabilities</vt:lpstr>
      <vt:lpstr>Demo: VM Creation</vt:lpstr>
      <vt:lpstr>Microsoft Azure</vt:lpstr>
      <vt:lpstr>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Websites</vt:lpstr>
      <vt:lpstr>Microsoft Azure</vt:lpstr>
      <vt:lpstr>Cloud Services</vt:lpstr>
      <vt:lpstr>Cloud Services</vt:lpstr>
      <vt:lpstr>Microsoft Azure</vt:lpstr>
      <vt:lpstr>Mobile Services</vt:lpstr>
      <vt:lpstr>PowerPoint Presentation</vt:lpstr>
      <vt:lpstr>PowerPoint Presentation</vt:lpstr>
      <vt:lpstr>PowerPoint Presentation</vt:lpstr>
      <vt:lpstr>PowerPoint Presentation</vt:lpstr>
      <vt:lpstr>PowerPoint Presentation</vt:lpstr>
      <vt:lpstr>Data</vt:lpstr>
      <vt:lpstr>Data Storage</vt:lpstr>
      <vt:lpstr>Microsoft Azure Services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Chris Risner</cp:lastModifiedBy>
  <cp:revision>389</cp:revision>
  <cp:lastPrinted>2014-03-26T17:46:13Z</cp:lastPrinted>
  <dcterms:created xsi:type="dcterms:W3CDTF">2014-03-19T23:21:38Z</dcterms:created>
  <dcterms:modified xsi:type="dcterms:W3CDTF">2014-12-16T19:34:17Z</dcterms:modified>
</cp:coreProperties>
</file>