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524" r:id="rId3"/>
    <p:sldId id="526" r:id="rId4"/>
    <p:sldId id="525" r:id="rId5"/>
    <p:sldId id="532" r:id="rId6"/>
    <p:sldId id="533" r:id="rId7"/>
    <p:sldId id="527" r:id="rId8"/>
    <p:sldId id="528" r:id="rId9"/>
    <p:sldId id="529" r:id="rId10"/>
    <p:sldId id="530" r:id="rId11"/>
    <p:sldId id="531" r:id="rId12"/>
    <p:sldId id="521" r:id="rId13"/>
    <p:sldId id="454"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73852" autoAdjust="0"/>
  </p:normalViewPr>
  <p:slideViewPr>
    <p:cSldViewPr snapToGrid="0">
      <p:cViewPr varScale="1">
        <p:scale>
          <a:sx n="80" d="100"/>
          <a:sy n="80" d="100"/>
        </p:scale>
        <p:origin x="-832" y="-96"/>
      </p:cViewPr>
      <p:guideLst>
        <p:guide orient="horz" pos="2160"/>
        <p:guide pos="3840"/>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commentAuthors" Target="commentAuthors.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12/16/14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321585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Highlight the three principles </a:t>
            </a:r>
            <a:r>
              <a:rPr lang="en-US" sz="1200" b="0" dirty="0" smtClean="0">
                <a:effectLst/>
                <a:latin typeface="Segoe UI" panose="020B0502040204020203" pitchFamily="34" charset="0"/>
              </a:rPr>
              <a:t>we mentioned early on</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When we talk about the new Microsoft, we talk often about three core principles</a:t>
            </a:r>
          </a:p>
          <a:p>
            <a:pPr marL="171450" indent="-171450" rtl="0">
              <a:buFontTx/>
              <a:buChar char="•"/>
            </a:pPr>
            <a:r>
              <a:rPr lang="en-US" sz="1200" b="0" baseline="0" dirty="0" smtClean="0">
                <a:effectLst/>
                <a:latin typeface="Segoe UI" panose="020B0502040204020203" pitchFamily="34" charset="0"/>
              </a:rPr>
              <a:t>Accessible, Open, and Easy</a:t>
            </a:r>
          </a:p>
          <a:p>
            <a:pPr marL="171450" indent="-171450" rtl="0">
              <a:buFontTx/>
              <a:buChar char="•"/>
            </a:pPr>
            <a:r>
              <a:rPr lang="en-US" sz="1200" b="0" baseline="0" dirty="0" smtClean="0">
                <a:effectLst/>
                <a:latin typeface="Segoe UI" panose="020B0502040204020203" pitchFamily="34" charset="0"/>
              </a:rPr>
              <a:t>We think these things are just as important to you as </a:t>
            </a:r>
            <a:r>
              <a:rPr lang="en-US" sz="1200" b="0" baseline="0" dirty="0" smtClean="0">
                <a:effectLst/>
                <a:latin typeface="Segoe UI" panose="020B0502040204020203" pitchFamily="34" charset="0"/>
              </a:rPr>
              <a:t>developers and hope you’ve seen this in the services for Android</a:t>
            </a:r>
            <a:endParaRPr lang="en-US" sz="1200" b="0" dirty="0" smtClean="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12/16/14 14:22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211230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19 DCs</a:t>
            </a: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As</a:t>
            </a:r>
            <a:r>
              <a:rPr lang="en-US" sz="1200" b="0" baseline="0" dirty="0" smtClean="0">
                <a:effectLst/>
                <a:latin typeface="Segoe UI" panose="020B0502040204020203" pitchFamily="34" charset="0"/>
              </a:rPr>
              <a:t> of right now Azure is running in 19 datacenters around the world</a:t>
            </a:r>
          </a:p>
          <a:p>
            <a:pPr marL="171450" indent="-171450" rtl="0">
              <a:buFontTx/>
              <a:buChar char="•"/>
            </a:pPr>
            <a:endParaRPr lang="en-US" sz="1200" b="0" dirty="0" smtClean="0">
              <a:effectLst/>
              <a:latin typeface="Segoe UI" panose="020B0502040204020203" pitchFamily="34" charset="0"/>
            </a:endParaRPr>
          </a:p>
          <a:p>
            <a:pPr lvl="2"/>
            <a:endParaRPr lang="en-US" sz="105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12/16/14 14:23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036496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Talk about hosting models</a:t>
            </a:r>
            <a:r>
              <a:rPr lang="en-US" sz="1200" b="0" baseline="0" dirty="0" smtClean="0">
                <a:effectLst/>
                <a:latin typeface="Segoe UI" panose="020B0502040204020203" pitchFamily="34" charset="0"/>
              </a:rPr>
              <a:t> from on-premises to </a:t>
            </a:r>
            <a:r>
              <a:rPr lang="en-US" sz="1200" b="0" baseline="0" dirty="0" err="1" smtClean="0">
                <a:effectLst/>
                <a:latin typeface="Segoe UI" panose="020B0502040204020203" pitchFamily="34" charset="0"/>
              </a:rPr>
              <a:t>SaaS</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dirty="0" smtClean="0">
                <a:effectLst/>
                <a:latin typeface="Segoe UI" panose="020B0502040204020203" pitchFamily="34" charset="0"/>
              </a:rPr>
              <a:t>The Cloud makes it</a:t>
            </a:r>
            <a:r>
              <a:rPr lang="en-US" sz="1200" b="0" baseline="0" dirty="0" smtClean="0">
                <a:effectLst/>
                <a:latin typeface="Segoe UI" panose="020B0502040204020203" pitchFamily="34" charset="0"/>
              </a:rPr>
              <a:t> easy so you don’t have to deal with everything from the ground up.</a:t>
            </a:r>
          </a:p>
          <a:p>
            <a:pPr marL="171450" indent="-171450" rtl="0">
              <a:buFontTx/>
              <a:buChar char="•"/>
            </a:pPr>
            <a:r>
              <a:rPr lang="en-US" sz="1200" b="0" baseline="0" dirty="0" smtClean="0">
                <a:effectLst/>
                <a:latin typeface="Segoe UI" panose="020B0502040204020203" pitchFamily="34" charset="0"/>
              </a:rPr>
              <a:t>To </a:t>
            </a:r>
            <a:r>
              <a:rPr lang="en-US" sz="1200" b="0" baseline="0" dirty="0" smtClean="0">
                <a:effectLst/>
                <a:latin typeface="Segoe UI" panose="020B0502040204020203" pitchFamily="34" charset="0"/>
              </a:rPr>
              <a:t>the far left we have the traditional on-premises approach.</a:t>
            </a:r>
          </a:p>
          <a:p>
            <a:pPr marL="171450" indent="-171450" rtl="0">
              <a:buFontTx/>
              <a:buChar char="•"/>
            </a:pPr>
            <a:r>
              <a:rPr lang="en-US" sz="1200" b="0" baseline="0" dirty="0" smtClean="0">
                <a:effectLst/>
                <a:latin typeface="Segoe UI" panose="020B0502040204020203" pitchFamily="34" charset="0"/>
              </a:rPr>
              <a:t>This is when you have your own </a:t>
            </a:r>
            <a:r>
              <a:rPr lang="en-US" sz="1200" b="0" baseline="0" dirty="0" err="1" smtClean="0">
                <a:effectLst/>
                <a:latin typeface="Segoe UI" panose="020B0502040204020203" pitchFamily="34" charset="0"/>
              </a:rPr>
              <a:t>DataCenter</a:t>
            </a:r>
            <a:r>
              <a:rPr lang="en-US" sz="1200" b="0" baseline="0" dirty="0" smtClean="0">
                <a:effectLst/>
                <a:latin typeface="Segoe UI" panose="020B0502040204020203" pitchFamily="34" charset="0"/>
              </a:rPr>
              <a:t> and you run everything from the floor up.</a:t>
            </a:r>
          </a:p>
          <a:p>
            <a:pPr marL="171450" indent="-171450" rtl="0">
              <a:buFontTx/>
              <a:buChar char="•"/>
            </a:pPr>
            <a:r>
              <a:rPr lang="en-US" sz="1200" b="0" baseline="0" dirty="0" smtClean="0">
                <a:effectLst/>
                <a:latin typeface="Segoe UI" panose="020B0502040204020203" pitchFamily="34" charset="0"/>
              </a:rPr>
              <a:t>Next is Infrastructure-as-a-Service, where the hardware infrastructure and virtualization is taken care of.</a:t>
            </a:r>
          </a:p>
          <a:p>
            <a:pPr marL="171450" indent="-171450" rtl="0">
              <a:buFontTx/>
              <a:buChar char="•"/>
            </a:pPr>
            <a:r>
              <a:rPr lang="en-US" sz="1200" b="0" baseline="0" dirty="0" smtClean="0">
                <a:effectLst/>
                <a:latin typeface="Segoe UI" panose="020B0502040204020203" pitchFamily="34" charset="0"/>
              </a:rPr>
              <a:t>This is what you think of as Virtual Machines.  This is the most popular form of cloud usage right now.</a:t>
            </a:r>
          </a:p>
          <a:p>
            <a:pPr marL="171450" indent="-171450" rtl="0">
              <a:buFontTx/>
              <a:buChar char="•"/>
            </a:pPr>
            <a:r>
              <a:rPr lang="en-US" sz="1200" b="0" baseline="0" dirty="0" smtClean="0">
                <a:effectLst/>
                <a:latin typeface="Segoe UI" panose="020B0502040204020203" pitchFamily="34" charset="0"/>
              </a:rPr>
              <a:t>Next is Platform-as-a-Service.  This is an abstraction on top of </a:t>
            </a:r>
            <a:r>
              <a:rPr lang="en-US" sz="1200" b="0" baseline="0" dirty="0" err="1" smtClean="0">
                <a:effectLst/>
                <a:latin typeface="Segoe UI" panose="020B0502040204020203" pitchFamily="34" charset="0"/>
              </a:rPr>
              <a:t>IaaS</a:t>
            </a:r>
            <a:r>
              <a:rPr lang="en-US" sz="1200" b="0" baseline="0" dirty="0" smtClean="0">
                <a:effectLst/>
                <a:latin typeface="Segoe UI" panose="020B0502040204020203" pitchFamily="34" charset="0"/>
              </a:rPr>
              <a:t> where the OS, middleware, and runtime are handled for you so you’re only responsible for the app code and data.</a:t>
            </a:r>
          </a:p>
          <a:p>
            <a:pPr marL="171450" indent="-171450" rtl="0">
              <a:buFontTx/>
              <a:buChar char="•"/>
            </a:pPr>
            <a:r>
              <a:rPr lang="en-US" sz="1200" b="0" baseline="0" dirty="0" smtClean="0">
                <a:effectLst/>
                <a:latin typeface="Segoe UI" panose="020B0502040204020203" pitchFamily="34" charset="0"/>
              </a:rPr>
              <a:t>As you’ll see, there are a number of different pieces that fall under </a:t>
            </a:r>
            <a:r>
              <a:rPr lang="en-US" sz="1200" b="0" baseline="0" dirty="0" err="1" smtClean="0">
                <a:effectLst/>
                <a:latin typeface="Segoe UI" panose="020B0502040204020203" pitchFamily="34" charset="0"/>
              </a:rPr>
              <a:t>PaaS</a:t>
            </a:r>
            <a:endParaRPr lang="en-US" sz="1200" b="0" baseline="0" dirty="0" smtClean="0">
              <a:effectLst/>
              <a:latin typeface="Segoe UI" panose="020B0502040204020203" pitchFamily="34" charset="0"/>
            </a:endParaRPr>
          </a:p>
          <a:p>
            <a:pPr marL="171450" indent="-171450" rtl="0">
              <a:buFontTx/>
              <a:buChar char="•"/>
            </a:pPr>
            <a:r>
              <a:rPr lang="en-US" sz="1200" b="0" baseline="0" dirty="0" smtClean="0">
                <a:effectLst/>
                <a:latin typeface="Segoe UI" panose="020B0502040204020203" pitchFamily="34" charset="0"/>
              </a:rPr>
              <a:t>The last column here is for Software-as-a-Service.</a:t>
            </a:r>
          </a:p>
          <a:p>
            <a:pPr marL="171450" indent="-171450" rtl="0">
              <a:buFontTx/>
              <a:buChar char="•"/>
            </a:pPr>
            <a:r>
              <a:rPr lang="en-US" sz="1200" b="0" baseline="0" dirty="0" err="1" smtClean="0">
                <a:effectLst/>
                <a:latin typeface="Segoe UI" panose="020B0502040204020203" pitchFamily="34" charset="0"/>
              </a:rPr>
              <a:t>SaaS</a:t>
            </a:r>
            <a:r>
              <a:rPr lang="en-US" sz="1200" b="0" baseline="0" dirty="0" smtClean="0">
                <a:effectLst/>
                <a:latin typeface="Segoe UI" panose="020B0502040204020203" pitchFamily="34" charset="0"/>
              </a:rPr>
              <a:t> refers to a whole stack that you just use or pay to use.  </a:t>
            </a:r>
          </a:p>
          <a:p>
            <a:pPr marL="171450" indent="-171450" rtl="0">
              <a:buFontTx/>
              <a:buChar char="•"/>
            </a:pPr>
            <a:r>
              <a:rPr lang="en-US" sz="1200" b="0" baseline="0" dirty="0" smtClean="0">
                <a:effectLst/>
                <a:latin typeface="Segoe UI" panose="020B0502040204020203" pitchFamily="34" charset="0"/>
              </a:rPr>
              <a:t>This is stuff like Office 365, </a:t>
            </a:r>
            <a:r>
              <a:rPr lang="en-US" sz="1200" b="0" baseline="0" dirty="0" err="1" smtClean="0">
                <a:effectLst/>
                <a:latin typeface="Segoe UI" panose="020B0502040204020203" pitchFamily="34" charset="0"/>
              </a:rPr>
              <a:t>OneDrive</a:t>
            </a:r>
            <a:r>
              <a:rPr lang="en-US" sz="1200" b="0" baseline="0" dirty="0" smtClean="0">
                <a:effectLst/>
                <a:latin typeface="Segoe UI" panose="020B0502040204020203" pitchFamily="34" charset="0"/>
              </a:rPr>
              <a:t>, </a:t>
            </a:r>
            <a:r>
              <a:rPr lang="en-US" sz="1200" b="0" baseline="0" dirty="0" err="1" smtClean="0">
                <a:effectLst/>
                <a:latin typeface="Segoe UI" panose="020B0502040204020203" pitchFamily="34" charset="0"/>
              </a:rPr>
              <a:t>SalesForce</a:t>
            </a:r>
            <a:r>
              <a:rPr lang="en-US" sz="1200" b="0" baseline="0" dirty="0" smtClean="0">
                <a:effectLst/>
                <a:latin typeface="Segoe UI" panose="020B0502040204020203" pitchFamily="34" charset="0"/>
              </a:rPr>
              <a:t>, Google Apps, </a:t>
            </a:r>
            <a:r>
              <a:rPr lang="en-US" sz="1200" b="0" baseline="0" dirty="0" err="1" smtClean="0">
                <a:effectLst/>
                <a:latin typeface="Segoe UI" panose="020B0502040204020203" pitchFamily="34" charset="0"/>
              </a:rPr>
              <a:t>etc</a:t>
            </a:r>
            <a:endParaRPr lang="en-US" sz="1200" b="0" dirty="0" smtClean="0">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6A94919F-9FC7-4638-A41A-3D980986B2E8}" type="slidenum">
              <a:rPr lang="en-US" smtClean="0"/>
              <a:pPr/>
              <a:t>4</a:t>
            </a:fld>
            <a:endParaRPr lang="en-US"/>
          </a:p>
        </p:txBody>
      </p:sp>
    </p:spTree>
    <p:extLst>
      <p:ext uri="{BB962C8B-B14F-4D97-AF65-F5344CB8AC3E}">
        <p14:creationId xmlns:p14="http://schemas.microsoft.com/office/powerpoint/2010/main" val="69276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smtClean="0">
                <a:effectLst/>
              </a:rPr>
              <a:t>Explain the purpose of Azure Mobile Services</a:t>
            </a:r>
            <a:r>
              <a:rPr lang="en-US" sz="800" baseline="0" dirty="0" smtClean="0">
                <a:effectLst/>
              </a:rPr>
              <a:t> to attendees.</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baseline="0" dirty="0" smtClean="0">
                <a:effectLst/>
              </a:rPr>
              <a:t>Mobile </a:t>
            </a:r>
            <a:r>
              <a:rPr lang="en-US" baseline="0" dirty="0" smtClean="0">
                <a:effectLst/>
              </a:rPr>
              <a:t>Services helps </a:t>
            </a:r>
            <a:r>
              <a:rPr lang="en-US" baseline="0" dirty="0" err="1" smtClean="0">
                <a:effectLst/>
              </a:rPr>
              <a:t>devs</a:t>
            </a:r>
            <a:r>
              <a:rPr lang="en-US" baseline="0" dirty="0" smtClean="0">
                <a:effectLst/>
              </a:rPr>
              <a:t> by providing common mobile app backend features in a turnkey manner</a:t>
            </a:r>
          </a:p>
          <a:p>
            <a:pPr marL="628650" lvl="1" indent="-171450" rtl="0">
              <a:buFontTx/>
              <a:buChar char="•"/>
            </a:pPr>
            <a:r>
              <a:rPr lang="en-US" baseline="0" dirty="0" smtClean="0">
                <a:effectLst/>
              </a:rPr>
              <a:t>Data storage powered by SQL Database (but you don’t have to be a Database Admin to use it)</a:t>
            </a:r>
          </a:p>
          <a:p>
            <a:pPr marL="628650" lvl="1" indent="-171450" rtl="0">
              <a:buFontTx/>
              <a:buChar char="•"/>
            </a:pPr>
            <a:r>
              <a:rPr lang="en-US" baseline="0" dirty="0" smtClean="0">
                <a:effectLst/>
              </a:rPr>
              <a:t>User Authentication and Data Authorization</a:t>
            </a:r>
          </a:p>
          <a:p>
            <a:pPr marL="628650" lvl="1" indent="-171450" rtl="0">
              <a:buFontTx/>
              <a:buChar char="•"/>
            </a:pPr>
            <a:r>
              <a:rPr lang="en-US" baseline="0" dirty="0" smtClean="0">
                <a:effectLst/>
              </a:rPr>
              <a:t>Backend Logic</a:t>
            </a:r>
          </a:p>
          <a:p>
            <a:pPr marL="628650" lvl="1" indent="-171450" rtl="0">
              <a:buFontTx/>
              <a:buChar char="•"/>
            </a:pPr>
            <a:r>
              <a:rPr lang="en-US" baseline="0" dirty="0" smtClean="0">
                <a:effectLst/>
              </a:rPr>
              <a:t>Push Notifications (using services built into Android, </a:t>
            </a:r>
            <a:r>
              <a:rPr lang="en-US" baseline="0" dirty="0" err="1" smtClean="0">
                <a:effectLst/>
              </a:rPr>
              <a:t>iOS</a:t>
            </a:r>
            <a:r>
              <a:rPr lang="en-US" baseline="0" dirty="0" smtClean="0">
                <a:effectLst/>
              </a:rPr>
              <a:t>, Windows Phone, and more)</a:t>
            </a:r>
          </a:p>
          <a:p>
            <a:pPr marL="628650" lvl="1" indent="-171450" rtl="0">
              <a:buFontTx/>
              <a:buChar char="•"/>
            </a:pPr>
            <a:r>
              <a:rPr lang="en-US" baseline="0" dirty="0" smtClean="0">
                <a:effectLst/>
              </a:rPr>
              <a:t>Backend job processing using the scheduler</a:t>
            </a:r>
          </a:p>
          <a:p>
            <a:pPr marL="171450" indent="-171450" rtl="0">
              <a:buFontTx/>
              <a:buChar char="•"/>
            </a:pP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4104490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800" dirty="0" err="1" smtClean="0">
                <a:effectLst/>
              </a:rPr>
              <a:t>Highlevel</a:t>
            </a:r>
            <a:r>
              <a:rPr lang="en-US" sz="800" dirty="0" smtClean="0">
                <a:effectLst/>
              </a:rPr>
              <a:t> overview of Notification Hubs</a:t>
            </a:r>
          </a:p>
          <a:p>
            <a:pPr rtl="0"/>
            <a:r>
              <a:rPr lang="en-US" sz="1000" b="1" dirty="0" smtClean="0">
                <a:effectLst/>
                <a:latin typeface="Segoe UI" panose="020B0502040204020203" pitchFamily="34" charset="0"/>
              </a:rPr>
              <a:t>Speaking Points:</a:t>
            </a:r>
            <a:endParaRPr lang="en-US" sz="1000" dirty="0" smtClean="0">
              <a:effectLst/>
            </a:endParaRPr>
          </a:p>
          <a:p>
            <a:pPr marL="171450" indent="-171450" rtl="0">
              <a:buFontTx/>
              <a:buChar char="•"/>
            </a:pPr>
            <a:r>
              <a:rPr lang="en-US" dirty="0" smtClean="0">
                <a:effectLst/>
              </a:rPr>
              <a:t>Notification</a:t>
            </a:r>
            <a:r>
              <a:rPr lang="en-US" baseline="0" dirty="0" smtClean="0">
                <a:effectLst/>
              </a:rPr>
              <a:t> Hubs solves the server side aspect for you</a:t>
            </a:r>
          </a:p>
          <a:p>
            <a:pPr marL="171450" indent="-171450" rtl="0">
              <a:buFontTx/>
              <a:buChar char="•"/>
            </a:pPr>
            <a:r>
              <a:rPr lang="en-US" baseline="0" dirty="0" smtClean="0">
                <a:effectLst/>
              </a:rPr>
              <a:t>It provides for cross-platform push</a:t>
            </a:r>
          </a:p>
          <a:p>
            <a:pPr marL="171450" indent="-171450" rtl="0">
              <a:buFontTx/>
              <a:buChar char="•"/>
            </a:pPr>
            <a:r>
              <a:rPr lang="en-US" baseline="0" dirty="0" smtClean="0">
                <a:effectLst/>
              </a:rPr>
              <a:t>It’s highly scalable (millions of push notifications)</a:t>
            </a:r>
          </a:p>
          <a:p>
            <a:pPr marL="171450" indent="-171450" rtl="0">
              <a:buFontTx/>
              <a:buChar char="•"/>
            </a:pPr>
            <a:r>
              <a:rPr lang="en-US" baseline="0" dirty="0" smtClean="0">
                <a:effectLst/>
              </a:rPr>
              <a:t>It’s a managed solution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150224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sz="1200" b="0" dirty="0" smtClean="0">
                <a:effectLst/>
                <a:latin typeface="Segoe UI" panose="020B0502040204020203" pitchFamily="34" charset="0"/>
              </a:rPr>
              <a:t>Explain the free</a:t>
            </a:r>
            <a:r>
              <a:rPr lang="en-US" sz="1200" b="0" baseline="0" dirty="0" smtClean="0">
                <a:effectLst/>
                <a:latin typeface="Segoe UI" panose="020B0502040204020203" pitchFamily="34" charset="0"/>
              </a:rPr>
              <a:t> trial</a:t>
            </a:r>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pPr marL="171450" indent="-171450" rtl="0">
              <a:buFontTx/>
              <a:buChar char="•"/>
            </a:pPr>
            <a:r>
              <a:rPr lang="en-US" sz="1200" b="0" baseline="0" dirty="0" smtClean="0">
                <a:effectLst/>
                <a:latin typeface="Segoe UI" panose="020B0502040204020203" pitchFamily="34" charset="0"/>
              </a:rPr>
              <a:t>The trial gives you $200 to spend in a month</a:t>
            </a:r>
          </a:p>
          <a:p>
            <a:pPr marL="171450" indent="-171450" rtl="0">
              <a:buFontTx/>
              <a:buChar char="•"/>
            </a:pPr>
            <a:r>
              <a:rPr lang="en-US" sz="1200" b="0" baseline="0" dirty="0" smtClean="0">
                <a:effectLst/>
                <a:latin typeface="Segoe UI" panose="020B0502040204020203" pitchFamily="34" charset="0"/>
              </a:rPr>
              <a:t>Remind that several services including Mobile Services and Notification Hubs have free tiers</a:t>
            </a:r>
            <a:endParaRPr lang="en-US" sz="1200" b="0" dirty="0" smtClean="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t>12/16/14 14:50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89630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D61BB-790A-4EFE-904A-F3FC061E4182}" type="datetime8">
              <a:rPr lang="en-US" smtClean="0">
                <a:solidFill>
                  <a:prstClr val="black"/>
                </a:solidFill>
              </a:rPr>
              <a:pPr/>
              <a:t>12/16/14 14:44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957179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endParaRPr lang="en-US" sz="1200" b="0" dirty="0" smtClean="0">
              <a:effectLst/>
              <a:latin typeface="Segoe UI" panose="020B0502040204020203" pitchFamily="34" charset="0"/>
            </a:endParaRPr>
          </a:p>
          <a:p>
            <a:pPr rtl="0"/>
            <a:r>
              <a:rPr lang="en-US" sz="1200" b="1" dirty="0" smtClean="0">
                <a:effectLst/>
                <a:latin typeface="Segoe UI" panose="020B0502040204020203" pitchFamily="34" charset="0"/>
              </a:rPr>
              <a:t>Speaking Points:</a:t>
            </a:r>
          </a:p>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12/16/14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10499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7"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7"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2921"/>
            <a:ext cx="12192000" cy="6852165"/>
          </a:xfrm>
          <a:prstGeom prst="rect">
            <a:avLst/>
          </a:prstGeom>
        </p:spPr>
      </p:pic>
      <p:sp>
        <p:nvSpPr>
          <p:cNvPr id="3" name="Rectangle 2"/>
          <p:cNvSpPr/>
          <p:nvPr userDrawn="1"/>
        </p:nvSpPr>
        <p:spPr>
          <a:xfrm>
            <a:off x="2"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2"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4"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8" y="2968094"/>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20300" y="353094"/>
            <a:ext cx="10989093" cy="826002"/>
          </a:xfrm>
          <a:prstGeom prst="rect">
            <a:avLst/>
          </a:prstGeom>
        </p:spPr>
        <p:txBody>
          <a:bodyPr/>
          <a:lstStyle>
            <a:lvl1pPr>
              <a:defRPr>
                <a:solidFill>
                  <a:srgbClr val="008272"/>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2" name="Content Placeholder 11"/>
          <p:cNvSpPr>
            <a:spLocks noGrp="1"/>
          </p:cNvSpPr>
          <p:nvPr>
            <p:ph sz="quarter" idx="10"/>
          </p:nvPr>
        </p:nvSpPr>
        <p:spPr>
          <a:xfrm>
            <a:off x="620301" y="1612373"/>
            <a:ext cx="10989093" cy="4703762"/>
          </a:xfrm>
          <a:prstGeom prst="rect">
            <a:avLst/>
          </a:prstGeom>
        </p:spPr>
        <p:txBody>
          <a:bodyPr/>
          <a:lstStyle>
            <a:lvl1pPr marL="0" indent="0">
              <a:buNone/>
              <a:defRPr>
                <a:solidFill>
                  <a:schemeClr val="tx1">
                    <a:lumMod val="75000"/>
                    <a:lumOff val="25000"/>
                  </a:schemeClr>
                </a:solidFill>
                <a:latin typeface="Segoe UI Light" panose="020B0502040204020203" pitchFamily="34" charset="0"/>
                <a:cs typeface="Segoe UI Light" panose="020B0502040204020203" pitchFamily="34" charset="0"/>
              </a:defRPr>
            </a:lvl1pPr>
            <a:lvl2pPr marL="457063" indent="0">
              <a:buNone/>
              <a:defRPr>
                <a:solidFill>
                  <a:schemeClr val="tx1">
                    <a:lumMod val="75000"/>
                    <a:lumOff val="25000"/>
                  </a:schemeClr>
                </a:solidFill>
                <a:latin typeface="Segoe UI Light" panose="020B0502040204020203" pitchFamily="34" charset="0"/>
                <a:cs typeface="Segoe UI Light" panose="020B0502040204020203" pitchFamily="34" charset="0"/>
              </a:defRPr>
            </a:lvl2pPr>
            <a:lvl3pPr marL="914126" indent="0">
              <a:buNone/>
              <a:defRPr>
                <a:solidFill>
                  <a:schemeClr val="tx1">
                    <a:lumMod val="75000"/>
                    <a:lumOff val="25000"/>
                  </a:schemeClr>
                </a:solidFill>
                <a:latin typeface="Segoe UI Light" panose="020B0502040204020203" pitchFamily="34" charset="0"/>
                <a:cs typeface="Segoe UI Light" panose="020B0502040204020203" pitchFamily="34" charset="0"/>
              </a:defRPr>
            </a:lvl3pPr>
            <a:lvl4pPr marL="1371189" indent="0">
              <a:buNone/>
              <a:defRPr>
                <a:solidFill>
                  <a:schemeClr val="tx1">
                    <a:lumMod val="75000"/>
                    <a:lumOff val="25000"/>
                  </a:schemeClr>
                </a:solidFill>
                <a:latin typeface="Segoe UI Light" panose="020B0502040204020203" pitchFamily="34" charset="0"/>
                <a:cs typeface="Segoe UI Light" panose="020B0502040204020203" pitchFamily="34" charset="0"/>
              </a:defRPr>
            </a:lvl4pPr>
            <a:lvl5pPr marL="1828251" indent="0">
              <a:buNone/>
              <a:defRPr>
                <a:solidFill>
                  <a:schemeClr val="tx1">
                    <a:lumMod val="75000"/>
                    <a:lumOff val="25000"/>
                  </a:schemeClr>
                </a:solidFill>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6126758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2"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7"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7"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2"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7"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2"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7"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7"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7"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20"/>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800" y="457203"/>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9"/>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800" y="2604074"/>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20"/>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20"/>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2"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4" cstate="print">
            <a:extLst>
              <a:ext uri="{28A0092B-C50C-407E-A947-70E740481C1C}">
                <a14:useLocalDpi xmlns:a14="http://schemas.microsoft.com/office/drawing/2010/main" val="0"/>
              </a:ext>
            </a:extLst>
          </a:blip>
          <a:srcRect r="3957" b="4063"/>
          <a:stretch/>
        </p:blipFill>
        <p:spPr>
          <a:xfrm>
            <a:off x="10949" y="973"/>
            <a:ext cx="12170106" cy="6857027"/>
          </a:xfrm>
          <a:prstGeom prst="rect">
            <a:avLst/>
          </a:prstGeom>
        </p:spPr>
      </p:pic>
      <p:sp>
        <p:nvSpPr>
          <p:cNvPr id="2" name="Title Placeholder 1"/>
          <p:cNvSpPr>
            <a:spLocks noGrp="1"/>
          </p:cNvSpPr>
          <p:nvPr>
            <p:ph type="title"/>
          </p:nvPr>
        </p:nvSpPr>
        <p:spPr>
          <a:xfrm>
            <a:off x="560800"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800"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62"/>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1" r:id="rId12"/>
  </p:sldLayoutIdLs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0" y="0"/>
            <a:ext cx="12210661" cy="6858000"/>
          </a:xfrm>
          <a:prstGeom prst="rect">
            <a:avLst/>
          </a:prstGeom>
        </p:spPr>
      </p:pic>
      <p:sp>
        <p:nvSpPr>
          <p:cNvPr id="2" name="Title 1"/>
          <p:cNvSpPr>
            <a:spLocks noGrp="1"/>
          </p:cNvSpPr>
          <p:nvPr>
            <p:ph type="ctrTitle"/>
          </p:nvPr>
        </p:nvSpPr>
        <p:spPr>
          <a:xfrm>
            <a:off x="606177" y="2121267"/>
            <a:ext cx="11034445" cy="2387600"/>
          </a:xfrm>
        </p:spPr>
        <p:txBody>
          <a:bodyPr>
            <a:noAutofit/>
          </a:bodyPr>
          <a:lstStyle/>
          <a:p>
            <a:pPr algn="l"/>
            <a:r>
              <a:rPr lang="en-US" sz="6600" smtClean="0">
                <a:solidFill>
                  <a:schemeClr val="bg1"/>
                </a:solidFill>
              </a:rPr>
              <a:t>Wrap Up</a:t>
            </a:r>
            <a:endParaRPr lang="en-US" sz="6600" dirty="0">
              <a:solidFill>
                <a:schemeClr val="bg1"/>
              </a:solidFill>
            </a:endParaRPr>
          </a:p>
        </p:txBody>
      </p:sp>
      <p:sp>
        <p:nvSpPr>
          <p:cNvPr id="3" name="Subtitle 2"/>
          <p:cNvSpPr>
            <a:spLocks noGrp="1"/>
          </p:cNvSpPr>
          <p:nvPr>
            <p:ph type="subTitle" idx="1"/>
          </p:nvPr>
        </p:nvSpPr>
        <p:spPr>
          <a:xfrm>
            <a:off x="606177" y="4740418"/>
            <a:ext cx="11034445" cy="1655762"/>
          </a:xfrm>
        </p:spPr>
        <p:txBody>
          <a:bodyPr>
            <a:normAutofit lnSpcReduction="10000"/>
          </a:bodyPr>
          <a:lstStyle/>
          <a:p>
            <a:pPr algn="l"/>
            <a:r>
              <a:rPr lang="en-US" sz="4400" dirty="0" smtClean="0">
                <a:solidFill>
                  <a:srgbClr val="00B0F0"/>
                </a:solidFill>
                <a:latin typeface="+mj-lt"/>
              </a:rPr>
              <a:t>&lt;Speaker Name&gt;</a:t>
            </a:r>
          </a:p>
          <a:p>
            <a:r>
              <a:rPr lang="en-US" sz="2800" dirty="0" smtClean="0">
                <a:solidFill>
                  <a:schemeClr val="bg1"/>
                </a:solidFill>
                <a:latin typeface="+mj-lt"/>
              </a:rPr>
              <a:t>&lt;Role&gt;</a:t>
            </a:r>
          </a:p>
          <a:p>
            <a:r>
              <a:rPr lang="en-US" sz="2800" dirty="0" smtClean="0">
                <a:solidFill>
                  <a:schemeClr val="bg1"/>
                </a:solidFill>
                <a:latin typeface="+mj-lt"/>
              </a:rPr>
              <a:t>&lt;Contact Info&gt;</a:t>
            </a:r>
          </a:p>
          <a:p>
            <a:pPr algn="l"/>
            <a:endParaRPr lang="en-US" sz="3200" dirty="0" smtClean="0">
              <a:solidFill>
                <a:srgbClr val="92D050"/>
              </a:solidFill>
            </a:endParaRPr>
          </a:p>
        </p:txBody>
      </p:sp>
      <p:sp>
        <p:nvSpPr>
          <p:cNvPr id="6" name="TextBox 5"/>
          <p:cNvSpPr txBox="1"/>
          <p:nvPr/>
        </p:nvSpPr>
        <p:spPr>
          <a:xfrm>
            <a:off x="9662580"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990601"/>
            <a:ext cx="11653523" cy="5656933"/>
          </a:xfrm>
          <a:prstGeom prst="rect">
            <a:avLst/>
          </a:prstGeom>
        </p:spPr>
        <p:txBody>
          <a:bodyPr/>
          <a:lstStyle/>
          <a:p>
            <a:pPr>
              <a:buFont typeface="Arial" panose="020B0604020202020204" pitchFamily="34" charset="0"/>
              <a:buChar char="•"/>
            </a:pPr>
            <a:r>
              <a:rPr lang="en-US" sz="2800" dirty="0" smtClean="0">
                <a:solidFill>
                  <a:schemeClr val="bg1"/>
                </a:solidFill>
              </a:rPr>
              <a:t>General Feedback on Azure on User Voice</a:t>
            </a:r>
          </a:p>
          <a:p>
            <a:pPr lvl="1"/>
            <a:r>
              <a:rPr lang="en-US" sz="2000" dirty="0"/>
              <a:t>http://</a:t>
            </a:r>
            <a:r>
              <a:rPr lang="en-US" sz="2000" dirty="0" err="1"/>
              <a:t>feedback.azure.com</a:t>
            </a:r>
            <a:r>
              <a:rPr lang="en-US" sz="2000" dirty="0"/>
              <a:t>/forums/34192--general-</a:t>
            </a:r>
            <a:r>
              <a:rPr lang="en-US" sz="2000" dirty="0" smtClean="0"/>
              <a:t>feedback</a:t>
            </a:r>
          </a:p>
          <a:p>
            <a:r>
              <a:rPr lang="en-US" sz="2400" dirty="0" smtClean="0"/>
              <a:t>Mobile Services team</a:t>
            </a:r>
          </a:p>
          <a:p>
            <a:pPr lvl="1"/>
            <a:r>
              <a:rPr lang="en-US" sz="2000" dirty="0" err="1" smtClean="0"/>
              <a:t>MobileServices@microsoft.com</a:t>
            </a:r>
            <a:endParaRPr lang="en-US" sz="2000" dirty="0" smtClean="0"/>
          </a:p>
          <a:p>
            <a:r>
              <a:rPr lang="en-US" sz="2400" dirty="0" smtClean="0"/>
              <a:t>@</a:t>
            </a:r>
            <a:r>
              <a:rPr lang="en-US" sz="2400" dirty="0" err="1" smtClean="0"/>
              <a:t>AzureMobile</a:t>
            </a:r>
            <a:r>
              <a:rPr lang="en-US" sz="2400" dirty="0" smtClean="0"/>
              <a:t> on Twitter</a:t>
            </a:r>
          </a:p>
          <a:p>
            <a:endParaRPr lang="en-US" sz="2400" dirty="0"/>
          </a:p>
          <a:p>
            <a:endParaRPr lang="en-US" sz="2400" dirty="0" smtClean="0"/>
          </a:p>
          <a:p>
            <a:endParaRPr lang="en-US" sz="2400" dirty="0"/>
          </a:p>
          <a:p>
            <a:r>
              <a:rPr lang="en-US" sz="2400" dirty="0" smtClean="0"/>
              <a:t>&lt;</a:t>
            </a:r>
            <a:r>
              <a:rPr lang="en-US" sz="2400" dirty="0" err="1" smtClean="0"/>
              <a:t>SpeakerName</a:t>
            </a:r>
            <a:r>
              <a:rPr lang="en-US" sz="2400" dirty="0" smtClean="0"/>
              <a:t>&gt;</a:t>
            </a:r>
          </a:p>
          <a:p>
            <a:r>
              <a:rPr lang="en-US" sz="2400" dirty="0" smtClean="0"/>
              <a:t>&lt;Speaker Email Address&gt;</a:t>
            </a:r>
          </a:p>
          <a:p>
            <a:r>
              <a:rPr lang="en-US" sz="2400" dirty="0" smtClean="0"/>
              <a:t>&lt;Additional Contact Info&gt;</a:t>
            </a:r>
            <a:endParaRPr lang="en-US" sz="2400" dirty="0" smtClean="0"/>
          </a:p>
          <a:p>
            <a:endParaRPr lang="en-US" sz="2000" dirty="0">
              <a:solidFill>
                <a:schemeClr val="bg1"/>
              </a:solidFill>
            </a:endParaRPr>
          </a:p>
        </p:txBody>
      </p:sp>
      <p:sp>
        <p:nvSpPr>
          <p:cNvPr id="3" name="Title 2"/>
          <p:cNvSpPr>
            <a:spLocks noGrp="1"/>
          </p:cNvSpPr>
          <p:nvPr>
            <p:ph type="title"/>
          </p:nvPr>
        </p:nvSpPr>
        <p:spPr>
          <a:xfrm>
            <a:off x="1" y="152400"/>
            <a:ext cx="12192000" cy="646042"/>
          </a:xfrm>
        </p:spPr>
        <p:txBody>
          <a:bodyPr>
            <a:noAutofit/>
          </a:bodyPr>
          <a:lstStyle/>
          <a:p>
            <a:r>
              <a:rPr lang="en-US" dirty="0" smtClean="0"/>
              <a:t>Contact and Location Info</a:t>
            </a:r>
            <a:endParaRPr lang="en-US" dirty="0">
              <a:solidFill>
                <a:schemeClr val="bg1"/>
              </a:solidFill>
            </a:endParaRPr>
          </a:p>
        </p:txBody>
      </p:sp>
    </p:spTree>
    <p:extLst>
      <p:ext uri="{BB962C8B-B14F-4D97-AF65-F5344CB8AC3E}">
        <p14:creationId xmlns:p14="http://schemas.microsoft.com/office/powerpoint/2010/main" val="1491278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bwMode="auto">
          <a:xfrm>
            <a:off x="-1" y="1"/>
            <a:ext cx="12245467" cy="6875139"/>
          </a:xfrm>
          <a:custGeom>
            <a:avLst/>
            <a:gdLst>
              <a:gd name="connsiteX0" fmla="*/ 2545861 w 12242278"/>
              <a:gd name="connsiteY0" fmla="*/ 0 h 6875139"/>
              <a:gd name="connsiteX1" fmla="*/ 2870609 w 12242278"/>
              <a:gd name="connsiteY1" fmla="*/ 0 h 6875139"/>
              <a:gd name="connsiteX2" fmla="*/ 2870610 w 12242278"/>
              <a:gd name="connsiteY2" fmla="*/ 0 h 6875139"/>
              <a:gd name="connsiteX3" fmla="*/ 12242278 w 12242278"/>
              <a:gd name="connsiteY3" fmla="*/ 0 h 6875139"/>
              <a:gd name="connsiteX4" fmla="*/ 12242278 w 12242278"/>
              <a:gd name="connsiteY4" fmla="*/ 6875139 h 6875139"/>
              <a:gd name="connsiteX5" fmla="*/ 0 w 12242278"/>
              <a:gd name="connsiteY5" fmla="*/ 6875139 h 6875139"/>
              <a:gd name="connsiteX6" fmla="*/ 0 w 12242278"/>
              <a:gd name="connsiteY6" fmla="*/ 2234631 h 6875139"/>
              <a:gd name="connsiteX7" fmla="*/ 830215 w 12242278"/>
              <a:gd name="connsiteY7" fmla="*/ 3131993 h 6875139"/>
              <a:gd name="connsiteX8" fmla="*/ 830216 w 12242278"/>
              <a:gd name="connsiteY8" fmla="*/ 3131993 h 6875139"/>
              <a:gd name="connsiteX9" fmla="*/ 1 w 12242278"/>
              <a:gd name="connsiteY9" fmla="*/ 2234631 h 6875139"/>
              <a:gd name="connsiteX10" fmla="*/ 1 w 12242278"/>
              <a:gd name="connsiteY10" fmla="*/ 1989399 h 6875139"/>
              <a:gd name="connsiteX11" fmla="*/ 85470 w 12242278"/>
              <a:gd name="connsiteY11" fmla="*/ 1899698 h 6875139"/>
              <a:gd name="connsiteX12" fmla="*/ 168752 w 12242278"/>
              <a:gd name="connsiteY12" fmla="*/ 1830105 h 6875139"/>
              <a:gd name="connsiteX13" fmla="*/ 199049 w 12242278"/>
              <a:gd name="connsiteY13" fmla="*/ 1808468 h 6875139"/>
              <a:gd name="connsiteX14" fmla="*/ 187837 w 12242278"/>
              <a:gd name="connsiteY14" fmla="*/ 1795050 h 6875139"/>
              <a:gd name="connsiteX15" fmla="*/ 245875 w 12242278"/>
              <a:gd name="connsiteY15" fmla="*/ 1152632 h 6875139"/>
              <a:gd name="connsiteX16" fmla="*/ 682992 w 12242278"/>
              <a:gd name="connsiteY16" fmla="*/ 1037347 h 6875139"/>
              <a:gd name="connsiteX17" fmla="*/ 694207 w 12242278"/>
              <a:gd name="connsiteY17" fmla="*/ 1040552 h 6875139"/>
              <a:gd name="connsiteX18" fmla="*/ 693808 w 12242278"/>
              <a:gd name="connsiteY18" fmla="*/ 995583 h 6875139"/>
              <a:gd name="connsiteX19" fmla="*/ 978752 w 12242278"/>
              <a:gd name="connsiteY19" fmla="*/ 376807 h 6875139"/>
              <a:gd name="connsiteX20" fmla="*/ 2101461 w 12242278"/>
              <a:gd name="connsiteY20" fmla="*/ 306304 h 6875139"/>
              <a:gd name="connsiteX21" fmla="*/ 2153250 w 12242278"/>
              <a:gd name="connsiteY21" fmla="*/ 347571 h 6875139"/>
              <a:gd name="connsiteX22" fmla="*/ 2180502 w 12242278"/>
              <a:gd name="connsiteY22" fmla="*/ 294370 h 6875139"/>
              <a:gd name="connsiteX23" fmla="*/ 2302483 w 12242278"/>
              <a:gd name="connsiteY23" fmla="*/ 141723 h 6875139"/>
              <a:gd name="connsiteX24" fmla="*/ 2485914 w 12242278"/>
              <a:gd name="connsiteY24" fmla="*/ 22065 h 687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42278" h="6875139">
                <a:moveTo>
                  <a:pt x="2545861" y="0"/>
                </a:moveTo>
                <a:lnTo>
                  <a:pt x="2870609" y="0"/>
                </a:lnTo>
                <a:lnTo>
                  <a:pt x="2870610" y="0"/>
                </a:lnTo>
                <a:lnTo>
                  <a:pt x="12242278" y="0"/>
                </a:lnTo>
                <a:lnTo>
                  <a:pt x="12242278" y="6875139"/>
                </a:lnTo>
                <a:lnTo>
                  <a:pt x="0" y="6875139"/>
                </a:lnTo>
                <a:lnTo>
                  <a:pt x="0" y="2234631"/>
                </a:lnTo>
                <a:lnTo>
                  <a:pt x="830215" y="3131993"/>
                </a:lnTo>
                <a:lnTo>
                  <a:pt x="830216" y="3131993"/>
                </a:lnTo>
                <a:lnTo>
                  <a:pt x="1" y="2234631"/>
                </a:lnTo>
                <a:lnTo>
                  <a:pt x="1" y="1989399"/>
                </a:lnTo>
                <a:lnTo>
                  <a:pt x="85470" y="1899698"/>
                </a:lnTo>
                <a:cubicBezTo>
                  <a:pt x="112331" y="1874847"/>
                  <a:pt x="140134" y="1851651"/>
                  <a:pt x="168752" y="1830105"/>
                </a:cubicBezTo>
                <a:lnTo>
                  <a:pt x="199049" y="1808468"/>
                </a:lnTo>
                <a:lnTo>
                  <a:pt x="187837" y="1795050"/>
                </a:lnTo>
                <a:cubicBezTo>
                  <a:pt x="41092" y="1600138"/>
                  <a:pt x="62930" y="1321888"/>
                  <a:pt x="245875" y="1152632"/>
                </a:cubicBezTo>
                <a:cubicBezTo>
                  <a:pt x="367839" y="1039795"/>
                  <a:pt x="532540" y="1002105"/>
                  <a:pt x="682992" y="1037347"/>
                </a:cubicBezTo>
                <a:lnTo>
                  <a:pt x="694207" y="1040552"/>
                </a:lnTo>
                <a:lnTo>
                  <a:pt x="693808" y="995583"/>
                </a:lnTo>
                <a:cubicBezTo>
                  <a:pt x="702655" y="767966"/>
                  <a:pt x="798335" y="543723"/>
                  <a:pt x="978752" y="376807"/>
                </a:cubicBezTo>
                <a:cubicBezTo>
                  <a:pt x="1294480" y="84704"/>
                  <a:pt x="1765099" y="64949"/>
                  <a:pt x="2101461" y="306304"/>
                </a:cubicBezTo>
                <a:lnTo>
                  <a:pt x="2153250" y="347571"/>
                </a:lnTo>
                <a:lnTo>
                  <a:pt x="2180502" y="294370"/>
                </a:lnTo>
                <a:cubicBezTo>
                  <a:pt x="2212410" y="238988"/>
                  <a:pt x="2253097" y="187413"/>
                  <a:pt x="2302483" y="141723"/>
                </a:cubicBezTo>
                <a:cubicBezTo>
                  <a:pt x="2358042" y="90322"/>
                  <a:pt x="2420171" y="50474"/>
                  <a:pt x="2485914" y="22065"/>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TextBox 69"/>
          <p:cNvSpPr txBox="1"/>
          <p:nvPr/>
        </p:nvSpPr>
        <p:spPr>
          <a:xfrm>
            <a:off x="-8943" y="-9676"/>
            <a:ext cx="12209888" cy="6857106"/>
          </a:xfrm>
          <a:prstGeom prst="rect">
            <a:avLst/>
          </a:prstGeom>
          <a:solidFill>
            <a:srgbClr val="1D4380">
              <a:alpha val="87000"/>
            </a:srgbClr>
          </a:solidFill>
        </p:spPr>
        <p:txBody>
          <a:bodyPr wrap="square" rtlCol="0" anchor="ctr">
            <a:noAutofit/>
          </a:bodyPr>
          <a:lstStyle/>
          <a:p>
            <a:pPr defTabSz="914126"/>
            <a:endParaRPr lang="en-US" sz="6000" dirty="0">
              <a:solidFill>
                <a:srgbClr val="1D4380"/>
              </a:solidFill>
            </a:endParaRPr>
          </a:p>
        </p:txBody>
      </p:sp>
      <p:sp>
        <p:nvSpPr>
          <p:cNvPr id="69" name="Freeform 68"/>
          <p:cNvSpPr/>
          <p:nvPr/>
        </p:nvSpPr>
        <p:spPr bwMode="auto">
          <a:xfrm flipH="1">
            <a:off x="-29539" y="169539"/>
            <a:ext cx="12275005" cy="6705600"/>
          </a:xfrm>
          <a:custGeom>
            <a:avLst/>
            <a:gdLst>
              <a:gd name="connsiteX0" fmla="*/ 5567936 w 12271808"/>
              <a:gd name="connsiteY0" fmla="*/ 0 h 6705600"/>
              <a:gd name="connsiteX1" fmla="*/ 2615718 w 12271808"/>
              <a:gd name="connsiteY1" fmla="*/ 2406127 h 6705600"/>
              <a:gd name="connsiteX2" fmla="*/ 2581894 w 12271808"/>
              <a:gd name="connsiteY2" fmla="*/ 2627755 h 6705600"/>
              <a:gd name="connsiteX3" fmla="*/ 2391850 w 12271808"/>
              <a:gd name="connsiteY3" fmla="*/ 2558199 h 6705600"/>
              <a:gd name="connsiteX4" fmla="*/ 1737741 w 12271808"/>
              <a:gd name="connsiteY4" fmla="*/ 2459306 h 6705600"/>
              <a:gd name="connsiteX5" fmla="*/ 40383 w 12271808"/>
              <a:gd name="connsiteY5" fmla="*/ 3259775 h 6705600"/>
              <a:gd name="connsiteX6" fmla="*/ 0 w 12271808"/>
              <a:gd name="connsiteY6" fmla="*/ 3313779 h 6705600"/>
              <a:gd name="connsiteX7" fmla="*/ 0 w 12271808"/>
              <a:gd name="connsiteY7" fmla="*/ 5181600 h 6705600"/>
              <a:gd name="connsiteX8" fmla="*/ 0 w 12271808"/>
              <a:gd name="connsiteY8" fmla="*/ 6004138 h 6705600"/>
              <a:gd name="connsiteX9" fmla="*/ 0 w 12271808"/>
              <a:gd name="connsiteY9" fmla="*/ 6505575 h 6705600"/>
              <a:gd name="connsiteX10" fmla="*/ 0 w 12271808"/>
              <a:gd name="connsiteY10" fmla="*/ 6705600 h 6705600"/>
              <a:gd name="connsiteX11" fmla="*/ 12271808 w 12271808"/>
              <a:gd name="connsiteY11" fmla="*/ 6705600 h 6705600"/>
              <a:gd name="connsiteX12" fmla="*/ 12271808 w 12271808"/>
              <a:gd name="connsiteY12" fmla="*/ 6505575 h 6705600"/>
              <a:gd name="connsiteX13" fmla="*/ 12271808 w 12271808"/>
              <a:gd name="connsiteY13" fmla="*/ 5181600 h 6705600"/>
              <a:gd name="connsiteX14" fmla="*/ 12271808 w 12271808"/>
              <a:gd name="connsiteY14" fmla="*/ 1868069 h 6705600"/>
              <a:gd name="connsiteX15" fmla="*/ 12186328 w 12271808"/>
              <a:gd name="connsiteY15" fmla="*/ 1843795 h 6705600"/>
              <a:gd name="connsiteX16" fmla="*/ 11289324 w 12271808"/>
              <a:gd name="connsiteY16" fmla="*/ 1730797 h 6705600"/>
              <a:gd name="connsiteX17" fmla="*/ 10922347 w 12271808"/>
              <a:gd name="connsiteY17" fmla="*/ 1749328 h 6705600"/>
              <a:gd name="connsiteX18" fmla="*/ 10797304 w 12271808"/>
              <a:gd name="connsiteY18" fmla="*/ 1765217 h 6705600"/>
              <a:gd name="connsiteX19" fmla="*/ 10794319 w 12271808"/>
              <a:gd name="connsiteY19" fmla="*/ 1706091 h 6705600"/>
              <a:gd name="connsiteX20" fmla="*/ 9173035 w 12271808"/>
              <a:gd name="connsiteY20" fmla="*/ 243019 h 6705600"/>
              <a:gd name="connsiteX21" fmla="*/ 7821664 w 12271808"/>
              <a:gd name="connsiteY21" fmla="*/ 961538 h 6705600"/>
              <a:gd name="connsiteX22" fmla="*/ 7801161 w 12271808"/>
              <a:gd name="connsiteY22" fmla="*/ 995287 h 6705600"/>
              <a:gd name="connsiteX23" fmla="*/ 7698758 w 12271808"/>
              <a:gd name="connsiteY23" fmla="*/ 882616 h 6705600"/>
              <a:gd name="connsiteX24" fmla="*/ 5567936 w 12271808"/>
              <a:gd name="connsiteY24" fmla="*/ 0 h 670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271808" h="6705600">
                <a:moveTo>
                  <a:pt x="5567936" y="0"/>
                </a:moveTo>
                <a:cubicBezTo>
                  <a:pt x="4111694" y="0"/>
                  <a:pt x="2896710" y="1032954"/>
                  <a:pt x="2615718" y="2406127"/>
                </a:cubicBezTo>
                <a:lnTo>
                  <a:pt x="2581894" y="2627755"/>
                </a:lnTo>
                <a:lnTo>
                  <a:pt x="2391850" y="2558199"/>
                </a:lnTo>
                <a:cubicBezTo>
                  <a:pt x="2185216" y="2493929"/>
                  <a:pt x="1965522" y="2459306"/>
                  <a:pt x="1737741" y="2459306"/>
                </a:cubicBezTo>
                <a:cubicBezTo>
                  <a:pt x="1054397" y="2459306"/>
                  <a:pt x="443831" y="2770909"/>
                  <a:pt x="40383" y="3259775"/>
                </a:cubicBezTo>
                <a:lnTo>
                  <a:pt x="0" y="3313779"/>
                </a:lnTo>
                <a:lnTo>
                  <a:pt x="0" y="5181600"/>
                </a:lnTo>
                <a:lnTo>
                  <a:pt x="0" y="6004138"/>
                </a:lnTo>
                <a:lnTo>
                  <a:pt x="0" y="6505575"/>
                </a:lnTo>
                <a:lnTo>
                  <a:pt x="0" y="6705600"/>
                </a:lnTo>
                <a:lnTo>
                  <a:pt x="12271808" y="6705600"/>
                </a:lnTo>
                <a:lnTo>
                  <a:pt x="12271808" y="6505575"/>
                </a:lnTo>
                <a:lnTo>
                  <a:pt x="12271808" y="5181600"/>
                </a:lnTo>
                <a:lnTo>
                  <a:pt x="12271808" y="1868069"/>
                </a:lnTo>
                <a:lnTo>
                  <a:pt x="12186328" y="1843795"/>
                </a:lnTo>
                <a:cubicBezTo>
                  <a:pt x="11899622" y="1770029"/>
                  <a:pt x="11599055" y="1730797"/>
                  <a:pt x="11289324" y="1730797"/>
                </a:cubicBezTo>
                <a:cubicBezTo>
                  <a:pt x="11165433" y="1730797"/>
                  <a:pt x="11043006" y="1737074"/>
                  <a:pt x="10922347" y="1749328"/>
                </a:cubicBezTo>
                <a:lnTo>
                  <a:pt x="10797304" y="1765217"/>
                </a:lnTo>
                <a:lnTo>
                  <a:pt x="10794319" y="1706091"/>
                </a:lnTo>
                <a:cubicBezTo>
                  <a:pt x="10710862" y="884306"/>
                  <a:pt x="10016839" y="243019"/>
                  <a:pt x="9173035" y="243019"/>
                </a:cubicBezTo>
                <a:cubicBezTo>
                  <a:pt x="8610499" y="243019"/>
                  <a:pt x="8114532" y="528036"/>
                  <a:pt x="7821664" y="961538"/>
                </a:cubicBezTo>
                <a:lnTo>
                  <a:pt x="7801161" y="995287"/>
                </a:lnTo>
                <a:lnTo>
                  <a:pt x="7698758" y="882616"/>
                </a:lnTo>
                <a:cubicBezTo>
                  <a:pt x="7153434" y="337291"/>
                  <a:pt x="6400074" y="0"/>
                  <a:pt x="5567936" y="0"/>
                </a:cubicBez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Content Placeholder 2"/>
          <p:cNvSpPr txBox="1">
            <a:spLocks/>
          </p:cNvSpPr>
          <p:nvPr/>
        </p:nvSpPr>
        <p:spPr>
          <a:xfrm>
            <a:off x="1217930" y="2955009"/>
            <a:ext cx="9203678" cy="965120"/>
          </a:xfrm>
          <a:prstGeom prst="rect">
            <a:avLst/>
          </a:prstGeom>
        </p:spPr>
        <p:txBody>
          <a:bodyPr vert="horz" lIns="91416" tIns="45708" rIns="91416" bIns="4570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smtClean="0">
                <a:solidFill>
                  <a:srgbClr val="0070C0"/>
                </a:solidFill>
              </a:rPr>
              <a:t>Get started today </a:t>
            </a:r>
            <a:r>
              <a:rPr lang="en-US" sz="6000" dirty="0">
                <a:solidFill>
                  <a:srgbClr val="0070C0"/>
                </a:solidFill>
              </a:rPr>
              <a:t>at http://azure.microsoft.com</a:t>
            </a:r>
          </a:p>
        </p:txBody>
      </p:sp>
    </p:spTree>
    <p:extLst>
      <p:ext uri="{BB962C8B-B14F-4D97-AF65-F5344CB8AC3E}">
        <p14:creationId xmlns:p14="http://schemas.microsoft.com/office/powerpoint/2010/main" val="310602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912892" y="1992582"/>
            <a:ext cx="4545100"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Thanks!</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solidFill>
                    <a:srgbClr val="11C1FF"/>
                  </a:solidFill>
                  <a:latin typeface="+mj-lt"/>
                </a:rPr>
                <a:t>Questions?</a:t>
              </a:r>
              <a:endParaRPr lang="en-US" sz="4000" dirty="0">
                <a:solidFill>
                  <a:srgbClr val="11C1FF"/>
                </a:solidFill>
                <a:latin typeface="+mj-lt"/>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5" y="1756200"/>
            <a:ext cx="2151489" cy="21514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3505" y="308587"/>
            <a:ext cx="1128328" cy="11283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7251" y="1177508"/>
            <a:ext cx="5283363" cy="440280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08783" y="5570973"/>
            <a:ext cx="578692" cy="578692"/>
          </a:xfrm>
          <a:prstGeom prst="rect">
            <a:avLst/>
          </a:prstGeom>
        </p:spPr>
      </p:pic>
    </p:spTree>
    <p:extLst>
      <p:ext uri="{BB962C8B-B14F-4D97-AF65-F5344CB8AC3E}">
        <p14:creationId xmlns:p14="http://schemas.microsoft.com/office/powerpoint/2010/main" val="356069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2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285647" y="2865497"/>
            <a:ext cx="3252216" cy="3477301"/>
            <a:chOff x="7201545" y="326359"/>
            <a:chExt cx="3317430" cy="3546525"/>
          </a:xfrm>
        </p:grpSpPr>
        <p:pic>
          <p:nvPicPr>
            <p:cNvPr id="14" name="Picture 13"/>
            <p:cNvPicPr>
              <a:picLocks noChangeAspect="1"/>
            </p:cNvPicPr>
            <p:nvPr/>
          </p:nvPicPr>
          <p:blipFill>
            <a:blip r:embed="rId3"/>
            <a:stretch>
              <a:fillRect/>
            </a:stretch>
          </p:blipFill>
          <p:spPr>
            <a:xfrm>
              <a:off x="7322543" y="326359"/>
              <a:ext cx="3071677" cy="3546525"/>
            </a:xfrm>
            <a:prstGeom prst="rect">
              <a:avLst/>
            </a:prstGeom>
          </p:spPr>
        </p:pic>
        <p:sp>
          <p:nvSpPr>
            <p:cNvPr id="32" name="TextBox 31"/>
            <p:cNvSpPr txBox="1"/>
            <p:nvPr/>
          </p:nvSpPr>
          <p:spPr>
            <a:xfrm>
              <a:off x="7201545" y="2564472"/>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Works on all popular devices</a:t>
              </a:r>
            </a:p>
          </p:txBody>
        </p:sp>
      </p:grpSp>
      <p:grpSp>
        <p:nvGrpSpPr>
          <p:cNvPr id="41" name="Group 40"/>
          <p:cNvGrpSpPr/>
          <p:nvPr/>
        </p:nvGrpSpPr>
        <p:grpSpPr>
          <a:xfrm>
            <a:off x="4611342" y="2865497"/>
            <a:ext cx="3011294" cy="3477301"/>
            <a:chOff x="2408237" y="3177293"/>
            <a:chExt cx="3071677" cy="3546525"/>
          </a:xfrm>
        </p:grpSpPr>
        <p:pic>
          <p:nvPicPr>
            <p:cNvPr id="26" name="Picture 25"/>
            <p:cNvPicPr>
              <a:picLocks noChangeAspect="1"/>
            </p:cNvPicPr>
            <p:nvPr/>
          </p:nvPicPr>
          <p:blipFill>
            <a:blip r:embed="rId4"/>
            <a:stretch>
              <a:fillRect/>
            </a:stretch>
          </p:blipFill>
          <p:spPr>
            <a:xfrm>
              <a:off x="2408237" y="3177293"/>
              <a:ext cx="3071677" cy="3546525"/>
            </a:xfrm>
            <a:prstGeom prst="rect">
              <a:avLst/>
            </a:prstGeom>
          </p:spPr>
        </p:pic>
        <p:sp>
          <p:nvSpPr>
            <p:cNvPr id="33" name="TextBox 32"/>
            <p:cNvSpPr txBox="1"/>
            <p:nvPr/>
          </p:nvSpPr>
          <p:spPr>
            <a:xfrm>
              <a:off x="2445982" y="5329443"/>
              <a:ext cx="3003036" cy="620592"/>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rgbClr val="FFFFFF"/>
                  </a:solidFill>
                </a:rPr>
                <a:t>Open source</a:t>
              </a:r>
            </a:p>
          </p:txBody>
        </p:sp>
      </p:grpSp>
      <p:grpSp>
        <p:nvGrpSpPr>
          <p:cNvPr id="40" name="Group 39"/>
          <p:cNvGrpSpPr/>
          <p:nvPr/>
        </p:nvGrpSpPr>
        <p:grpSpPr>
          <a:xfrm>
            <a:off x="7691951" y="2865497"/>
            <a:ext cx="3252216" cy="3477301"/>
            <a:chOff x="5557803" y="3177293"/>
            <a:chExt cx="3317430" cy="3546525"/>
          </a:xfrm>
        </p:grpSpPr>
        <p:pic>
          <p:nvPicPr>
            <p:cNvPr id="27" name="Picture 26"/>
            <p:cNvPicPr>
              <a:picLocks noChangeAspect="1"/>
            </p:cNvPicPr>
            <p:nvPr/>
          </p:nvPicPr>
          <p:blipFill>
            <a:blip r:embed="rId5"/>
            <a:stretch>
              <a:fillRect/>
            </a:stretch>
          </p:blipFill>
          <p:spPr>
            <a:xfrm>
              <a:off x="5682418" y="3177293"/>
              <a:ext cx="3071677" cy="3546525"/>
            </a:xfrm>
            <a:prstGeom prst="rect">
              <a:avLst/>
            </a:prstGeom>
          </p:spPr>
        </p:pic>
        <p:sp>
          <p:nvSpPr>
            <p:cNvPr id="34" name="TextBox 33"/>
            <p:cNvSpPr txBox="1"/>
            <p:nvPr/>
          </p:nvSpPr>
          <p:spPr>
            <a:xfrm>
              <a:off x="5557803" y="5329443"/>
              <a:ext cx="3317430" cy="928348"/>
            </a:xfrm>
            <a:prstGeom prst="rect">
              <a:avLst/>
            </a:prstGeom>
            <a:noFill/>
          </p:spPr>
          <p:txBody>
            <a:bodyPr wrap="square" lIns="182880" tIns="146304" rIns="182880" bIns="146304" rtlCol="0">
              <a:spAutoFit/>
            </a:bodyPr>
            <a:lstStyle/>
            <a:p>
              <a:pPr algn="ctr">
                <a:lnSpc>
                  <a:spcPts val="2353"/>
                </a:lnSpc>
                <a:spcAft>
                  <a:spcPts val="588"/>
                </a:spcAft>
              </a:pPr>
              <a:r>
                <a:rPr lang="en-US" sz="2400" dirty="0">
                  <a:solidFill>
                    <a:schemeClr val="bg1"/>
                  </a:solidFill>
                </a:rPr>
                <a:t>Easy and pleasant </a:t>
              </a:r>
              <a:r>
                <a:rPr lang="en-US" sz="2400" dirty="0" err="1">
                  <a:solidFill>
                    <a:schemeClr val="bg1"/>
                  </a:solidFill>
                </a:rPr>
                <a:t>dev</a:t>
              </a:r>
              <a:r>
                <a:rPr lang="en-US" sz="2400" dirty="0">
                  <a:solidFill>
                    <a:schemeClr val="bg1"/>
                  </a:solidFill>
                </a:rPr>
                <a:t> experience</a:t>
              </a:r>
            </a:p>
          </p:txBody>
        </p:sp>
      </p:grpSp>
      <p:sp>
        <p:nvSpPr>
          <p:cNvPr id="2" name="TextBox 1"/>
          <p:cNvSpPr txBox="1"/>
          <p:nvPr/>
        </p:nvSpPr>
        <p:spPr>
          <a:xfrm>
            <a:off x="1302323" y="1625600"/>
            <a:ext cx="3115734" cy="707886"/>
          </a:xfrm>
          <a:prstGeom prst="rect">
            <a:avLst/>
          </a:prstGeom>
          <a:noFill/>
        </p:spPr>
        <p:txBody>
          <a:bodyPr wrap="square" rtlCol="0">
            <a:spAutoFit/>
          </a:bodyPr>
          <a:lstStyle/>
          <a:p>
            <a:pPr algn="ctr"/>
            <a:r>
              <a:rPr lang="en-US" sz="4000" dirty="0" smtClean="0">
                <a:solidFill>
                  <a:srgbClr val="FFFFFF"/>
                </a:solidFill>
              </a:rPr>
              <a:t>Accessible</a:t>
            </a:r>
            <a:endParaRPr lang="en-US" sz="4000" dirty="0">
              <a:solidFill>
                <a:srgbClr val="FFFFFF"/>
              </a:solidFill>
            </a:endParaRPr>
          </a:p>
        </p:txBody>
      </p:sp>
      <p:sp>
        <p:nvSpPr>
          <p:cNvPr id="12" name="TextBox 11"/>
          <p:cNvSpPr txBox="1"/>
          <p:nvPr/>
        </p:nvSpPr>
        <p:spPr>
          <a:xfrm>
            <a:off x="4418055" y="1625607"/>
            <a:ext cx="3115734" cy="707886"/>
          </a:xfrm>
          <a:prstGeom prst="rect">
            <a:avLst/>
          </a:prstGeom>
          <a:noFill/>
        </p:spPr>
        <p:txBody>
          <a:bodyPr wrap="square" rtlCol="0">
            <a:spAutoFit/>
          </a:bodyPr>
          <a:lstStyle/>
          <a:p>
            <a:pPr algn="ctr"/>
            <a:r>
              <a:rPr lang="en-US" sz="4000" dirty="0" smtClean="0">
                <a:solidFill>
                  <a:srgbClr val="FFFFFF"/>
                </a:solidFill>
              </a:rPr>
              <a:t>Open</a:t>
            </a:r>
            <a:endParaRPr lang="en-US" sz="4000" dirty="0">
              <a:solidFill>
                <a:srgbClr val="FFFFFF"/>
              </a:solidFill>
            </a:endParaRPr>
          </a:p>
        </p:txBody>
      </p:sp>
      <p:sp>
        <p:nvSpPr>
          <p:cNvPr id="13" name="TextBox 12"/>
          <p:cNvSpPr txBox="1"/>
          <p:nvPr/>
        </p:nvSpPr>
        <p:spPr>
          <a:xfrm>
            <a:off x="7720055" y="1625600"/>
            <a:ext cx="3115734" cy="707886"/>
          </a:xfrm>
          <a:prstGeom prst="rect">
            <a:avLst/>
          </a:prstGeom>
          <a:noFill/>
        </p:spPr>
        <p:txBody>
          <a:bodyPr wrap="square" rtlCol="0">
            <a:spAutoFit/>
          </a:bodyPr>
          <a:lstStyle/>
          <a:p>
            <a:pPr algn="ctr"/>
            <a:r>
              <a:rPr lang="en-US" sz="4000" dirty="0" smtClean="0">
                <a:solidFill>
                  <a:srgbClr val="FFFFFF"/>
                </a:solidFill>
              </a:rPr>
              <a:t>Easy</a:t>
            </a:r>
            <a:endParaRPr lang="en-US" sz="4000" dirty="0">
              <a:solidFill>
                <a:srgbClr val="FFFFFF"/>
              </a:solidFill>
            </a:endParaRPr>
          </a:p>
        </p:txBody>
      </p:sp>
    </p:spTree>
    <p:extLst>
      <p:ext uri="{BB962C8B-B14F-4D97-AF65-F5344CB8AC3E}">
        <p14:creationId xmlns:p14="http://schemas.microsoft.com/office/powerpoint/2010/main" val="78145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10" presetClass="entr" presetSubtype="0" fill="hold" nodeType="withEffect">
                                  <p:stCondLst>
                                    <p:cond delay="70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750"/>
                                        <p:tgtEl>
                                          <p:spTgt spid="40"/>
                                        </p:tgtEl>
                                      </p:cBhvr>
                                    </p:animEffect>
                                  </p:childTnLst>
                                </p:cTn>
                              </p:par>
                              <p:par>
                                <p:cTn id="11" presetID="10" presetClass="entr" presetSubtype="0" fill="hold" nodeType="withEffect">
                                  <p:stCondLst>
                                    <p:cond delay="4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750"/>
                                        <p:tgtEl>
                                          <p:spTgt spid="41"/>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750"/>
                                        <p:tgtEl>
                                          <p:spTgt spid="12"/>
                                        </p:tgtEl>
                                      </p:cBhvr>
                                    </p:animEffect>
                                  </p:childTnLst>
                                </p:cTn>
                              </p:par>
                              <p:par>
                                <p:cTn id="20" presetID="10" presetClass="entr" presetSubtype="0" fill="hold" grpId="0" nodeType="withEffect">
                                  <p:stCondLst>
                                    <p:cond delay="69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59994" y="920005"/>
            <a:ext cx="10242239" cy="5293962"/>
            <a:chOff x="571220" y="937289"/>
            <a:chExt cx="10447617" cy="5401524"/>
          </a:xfrm>
        </p:grpSpPr>
        <p:pic>
          <p:nvPicPr>
            <p:cNvPr id="2478" name="Picture 24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357" y="937289"/>
              <a:ext cx="9693480" cy="5401524"/>
            </a:xfrm>
            <a:prstGeom prst="rect">
              <a:avLst/>
            </a:prstGeom>
          </p:spPr>
        </p:pic>
        <p:sp>
          <p:nvSpPr>
            <p:cNvPr id="2479" name="Title 3"/>
            <p:cNvSpPr txBox="1">
              <a:spLocks/>
            </p:cNvSpPr>
            <p:nvPr/>
          </p:nvSpPr>
          <p:spPr>
            <a:xfrm>
              <a:off x="571220" y="4181355"/>
              <a:ext cx="2764408" cy="758512"/>
            </a:xfrm>
            <a:prstGeom prst="rect">
              <a:avLst/>
            </a:prstGeom>
          </p:spPr>
          <p:txBody>
            <a:bodyPr vert="horz" wrap="square" lIns="146207" tIns="91379" rIns="146207" bIns="91379"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altLang="ja-JP" sz="5292" dirty="0">
                  <a:solidFill>
                    <a:srgbClr val="FFFFFF"/>
                  </a:solidFill>
                  <a:ea typeface="メイリオ" pitchFamily="50" charset="-128"/>
                  <a:cs typeface="Segoe UI Light" panose="020B0502040204020203" pitchFamily="34" charset="0"/>
                </a:rPr>
                <a:t>Azure footprint</a:t>
              </a:r>
              <a:endParaRPr sz="5292" dirty="0">
                <a:solidFill>
                  <a:srgbClr val="FFFFFF"/>
                </a:solidFill>
                <a:ea typeface="メイリオ" pitchFamily="50" charset="-128"/>
                <a:cs typeface="Segoe UI Light" panose="020B0502040204020203" pitchFamily="34" charset="0"/>
              </a:endParaRPr>
            </a:p>
          </p:txBody>
        </p:sp>
        <p:sp>
          <p:nvSpPr>
            <p:cNvPr id="2480" name="Oval 2479"/>
            <p:cNvSpPr/>
            <p:nvPr/>
          </p:nvSpPr>
          <p:spPr bwMode="auto">
            <a:xfrm>
              <a:off x="2400915" y="2543217"/>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pPr>
              <a:endParaRPr lang="en-US" sz="2397" kern="0" dirty="0">
                <a:solidFill>
                  <a:srgbClr val="FFFFFF"/>
                </a:solidFill>
              </a:endParaRPr>
            </a:p>
          </p:txBody>
        </p:sp>
        <p:sp>
          <p:nvSpPr>
            <p:cNvPr id="2481" name="Oval 2480"/>
            <p:cNvSpPr/>
            <p:nvPr/>
          </p:nvSpPr>
          <p:spPr bwMode="auto">
            <a:xfrm>
              <a:off x="3416714" y="2258106"/>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197" kern="0" dirty="0">
                <a:gradFill>
                  <a:gsLst>
                    <a:gs pos="0">
                      <a:srgbClr val="FFFFFF"/>
                    </a:gs>
                    <a:gs pos="100000">
                      <a:srgbClr val="FFFFFF"/>
                    </a:gs>
                  </a:gsLst>
                  <a:lin ang="5400000" scaled="0"/>
                </a:gradFill>
              </a:endParaRPr>
            </a:p>
          </p:txBody>
        </p:sp>
        <p:sp>
          <p:nvSpPr>
            <p:cNvPr id="2482" name="Oval 2481"/>
            <p:cNvSpPr/>
            <p:nvPr/>
          </p:nvSpPr>
          <p:spPr bwMode="auto">
            <a:xfrm>
              <a:off x="2874314" y="2938974"/>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197" kern="0" dirty="0">
                <a:gradFill>
                  <a:gsLst>
                    <a:gs pos="0">
                      <a:srgbClr val="FFFFFF"/>
                    </a:gs>
                    <a:gs pos="100000">
                      <a:srgbClr val="FFFFFF"/>
                    </a:gs>
                  </a:gsLst>
                  <a:lin ang="5400000" scaled="0"/>
                </a:gradFill>
              </a:endParaRPr>
            </a:p>
          </p:txBody>
        </p:sp>
        <p:sp>
          <p:nvSpPr>
            <p:cNvPr id="2483" name="Oval 2482"/>
            <p:cNvSpPr/>
            <p:nvPr/>
          </p:nvSpPr>
          <p:spPr bwMode="auto">
            <a:xfrm>
              <a:off x="5921461" y="2108627"/>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197" kern="0" dirty="0">
                <a:gradFill>
                  <a:gsLst>
                    <a:gs pos="0">
                      <a:srgbClr val="FFFFFF"/>
                    </a:gs>
                    <a:gs pos="100000">
                      <a:srgbClr val="FFFFFF"/>
                    </a:gs>
                  </a:gsLst>
                  <a:lin ang="5400000" scaled="0"/>
                </a:gradFill>
              </a:endParaRPr>
            </a:p>
          </p:txBody>
        </p:sp>
        <p:sp>
          <p:nvSpPr>
            <p:cNvPr id="2484" name="Oval 2483"/>
            <p:cNvSpPr/>
            <p:nvPr/>
          </p:nvSpPr>
          <p:spPr bwMode="auto">
            <a:xfrm>
              <a:off x="5519859" y="2080518"/>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197" kern="0" dirty="0">
                <a:gradFill>
                  <a:gsLst>
                    <a:gs pos="0">
                      <a:srgbClr val="FFFFFF"/>
                    </a:gs>
                    <a:gs pos="100000">
                      <a:srgbClr val="FFFFFF"/>
                    </a:gs>
                  </a:gsLst>
                  <a:lin ang="5400000" scaled="0"/>
                </a:gradFill>
              </a:endParaRPr>
            </a:p>
          </p:txBody>
        </p:sp>
        <p:sp>
          <p:nvSpPr>
            <p:cNvPr id="2485" name="Oval 2484"/>
            <p:cNvSpPr/>
            <p:nvPr/>
          </p:nvSpPr>
          <p:spPr bwMode="auto">
            <a:xfrm>
              <a:off x="9011397" y="3178787"/>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86" name="Oval 2485"/>
            <p:cNvSpPr/>
            <p:nvPr/>
          </p:nvSpPr>
          <p:spPr bwMode="auto">
            <a:xfrm>
              <a:off x="8516789" y="4013184"/>
              <a:ext cx="550720" cy="554435"/>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87" name="Oval 2486"/>
            <p:cNvSpPr/>
            <p:nvPr/>
          </p:nvSpPr>
          <p:spPr bwMode="auto">
            <a:xfrm>
              <a:off x="9598901" y="4755602"/>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88" name="Oval 2487"/>
            <p:cNvSpPr/>
            <p:nvPr/>
          </p:nvSpPr>
          <p:spPr bwMode="auto">
            <a:xfrm>
              <a:off x="9754465" y="5298108"/>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89" name="Oval 2488"/>
            <p:cNvSpPr/>
            <p:nvPr/>
          </p:nvSpPr>
          <p:spPr bwMode="auto">
            <a:xfrm>
              <a:off x="9566389" y="2776516"/>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0" name="Oval 2489"/>
            <p:cNvSpPr/>
            <p:nvPr/>
          </p:nvSpPr>
          <p:spPr bwMode="auto">
            <a:xfrm>
              <a:off x="9566389" y="2523293"/>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1" name="Oval 2490"/>
            <p:cNvSpPr/>
            <p:nvPr/>
          </p:nvSpPr>
          <p:spPr bwMode="auto">
            <a:xfrm>
              <a:off x="8891120" y="2286386"/>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2" name="Oval 2491"/>
            <p:cNvSpPr/>
            <p:nvPr/>
          </p:nvSpPr>
          <p:spPr bwMode="auto">
            <a:xfrm>
              <a:off x="8643758" y="2965860"/>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3" name="Oval 2492"/>
            <p:cNvSpPr/>
            <p:nvPr/>
          </p:nvSpPr>
          <p:spPr bwMode="auto">
            <a:xfrm>
              <a:off x="3335628" y="2659276"/>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4" name="Oval 2493"/>
            <p:cNvSpPr/>
            <p:nvPr/>
          </p:nvSpPr>
          <p:spPr bwMode="auto">
            <a:xfrm>
              <a:off x="3822821" y="2523293"/>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5" name="Oval 2494"/>
            <p:cNvSpPr/>
            <p:nvPr/>
          </p:nvSpPr>
          <p:spPr bwMode="auto">
            <a:xfrm>
              <a:off x="4583137" y="4518407"/>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6" name="Oval 2495"/>
            <p:cNvSpPr/>
            <p:nvPr/>
          </p:nvSpPr>
          <p:spPr bwMode="auto">
            <a:xfrm>
              <a:off x="3627959" y="2666708"/>
              <a:ext cx="550722" cy="554439"/>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a:lstStyle>
            <a:p>
              <a:pPr algn="ctr" defTabSz="913014" fontAlgn="base">
                <a:spcBef>
                  <a:spcPct val="0"/>
                </a:spcBef>
                <a:spcAft>
                  <a:spcPct val="0"/>
                </a:spcAft>
                <a:defRPr/>
              </a:pPr>
              <a:endParaRPr lang="en-US" sz="2397" kern="0" dirty="0">
                <a:solidFill>
                  <a:srgbClr val="FFFFFF"/>
                </a:solidFill>
              </a:endParaRPr>
            </a:p>
          </p:txBody>
        </p:sp>
        <p:sp>
          <p:nvSpPr>
            <p:cNvPr id="2497" name="Oval 2496"/>
            <p:cNvSpPr/>
            <p:nvPr/>
          </p:nvSpPr>
          <p:spPr bwMode="auto">
            <a:xfrm>
              <a:off x="3117595" y="2286852"/>
              <a:ext cx="550722" cy="554439"/>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a:lstStyle>
            <a:p>
              <a:pPr algn="ctr" defTabSz="913014" fontAlgn="base">
                <a:spcBef>
                  <a:spcPct val="0"/>
                </a:spcBef>
                <a:spcAft>
                  <a:spcPct val="0"/>
                </a:spcAft>
                <a:defRPr/>
              </a:pPr>
              <a:endParaRPr lang="en-US" sz="2397" kern="0" dirty="0">
                <a:solidFill>
                  <a:srgbClr val="FFFFFF"/>
                </a:solidFill>
              </a:endParaRPr>
            </a:p>
          </p:txBody>
        </p:sp>
        <p:sp>
          <p:nvSpPr>
            <p:cNvPr id="2498" name="Oval 2497"/>
            <p:cNvSpPr/>
            <p:nvPr/>
          </p:nvSpPr>
          <p:spPr bwMode="auto">
            <a:xfrm>
              <a:off x="7584110" y="3481332"/>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sp>
          <p:nvSpPr>
            <p:cNvPr id="2499" name="Oval 2498"/>
            <p:cNvSpPr/>
            <p:nvPr/>
          </p:nvSpPr>
          <p:spPr bwMode="auto">
            <a:xfrm>
              <a:off x="7939316" y="3494416"/>
              <a:ext cx="550722" cy="55443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38" tIns="45669" rIns="91338" bIns="45669" numCol="1" rtlCol="0" anchor="ctr" anchorCtr="0" compatLnSpc="1">
              <a:prstTxWarp prst="textNoShape">
                <a:avLst/>
              </a:prstTxWarp>
            </a:bodyPr>
            <a:lstStyle/>
            <a:p>
              <a:pPr algn="ctr" defTabSz="913014" fontAlgn="base">
                <a:spcBef>
                  <a:spcPct val="0"/>
                </a:spcBef>
                <a:spcAft>
                  <a:spcPct val="0"/>
                </a:spcAft>
                <a:defRPr/>
              </a:pPr>
              <a:endParaRPr lang="en-US" sz="2397" kern="0" dirty="0">
                <a:solidFill>
                  <a:srgbClr val="FFFFFF"/>
                </a:solidFill>
              </a:endParaRPr>
            </a:p>
          </p:txBody>
        </p:sp>
      </p:grpSp>
      <p:grpSp>
        <p:nvGrpSpPr>
          <p:cNvPr id="3" name="Group 2"/>
          <p:cNvGrpSpPr/>
          <p:nvPr/>
        </p:nvGrpSpPr>
        <p:grpSpPr>
          <a:xfrm>
            <a:off x="1" y="-1768571"/>
            <a:ext cx="12191999" cy="1766611"/>
            <a:chOff x="1" y="-2113806"/>
            <a:chExt cx="12436474" cy="1802504"/>
          </a:xfrm>
        </p:grpSpPr>
        <p:sp>
          <p:nvSpPr>
            <p:cNvPr id="2472" name="TextBox 2471"/>
            <p:cNvSpPr txBox="1"/>
            <p:nvPr/>
          </p:nvSpPr>
          <p:spPr>
            <a:xfrm>
              <a:off x="1" y="-2113806"/>
              <a:ext cx="12436474" cy="1802504"/>
            </a:xfrm>
            <a:prstGeom prst="rect">
              <a:avLst/>
            </a:prstGeom>
            <a:solidFill>
              <a:srgbClr val="002060"/>
            </a:solidFill>
          </p:spPr>
          <p:txBody>
            <a:bodyPr wrap="square" rtlCol="0" anchor="ctr">
              <a:noAutofit/>
            </a:bodyPr>
            <a:lstStyle/>
            <a:p>
              <a:pPr defTabSz="913676"/>
              <a:endParaRPr lang="en-US" sz="5996" dirty="0">
                <a:solidFill>
                  <a:srgbClr val="1D4380"/>
                </a:solidFill>
              </a:endParaRPr>
            </a:p>
          </p:txBody>
        </p:sp>
        <p:grpSp>
          <p:nvGrpSpPr>
            <p:cNvPr id="2473" name="Group 2472"/>
            <p:cNvGrpSpPr/>
            <p:nvPr/>
          </p:nvGrpSpPr>
          <p:grpSpPr>
            <a:xfrm>
              <a:off x="2482586" y="-2034798"/>
              <a:ext cx="9901139" cy="1569660"/>
              <a:chOff x="1959951" y="3895062"/>
              <a:chExt cx="9901139" cy="1569660"/>
            </a:xfrm>
          </p:grpSpPr>
          <p:sp>
            <p:nvSpPr>
              <p:cNvPr id="2474" name="TextBox 2473"/>
              <p:cNvSpPr txBox="1"/>
              <p:nvPr/>
            </p:nvSpPr>
            <p:spPr>
              <a:xfrm>
                <a:off x="3485614" y="4169322"/>
                <a:ext cx="8375476" cy="1118255"/>
              </a:xfrm>
              <a:prstGeom prst="rect">
                <a:avLst/>
              </a:prstGeom>
              <a:noFill/>
            </p:spPr>
            <p:txBody>
              <a:bodyPr wrap="square" rtlCol="0">
                <a:spAutoFit/>
              </a:bodyPr>
              <a:lstStyle/>
              <a:p>
                <a:pPr>
                  <a:lnSpc>
                    <a:spcPts val="3920"/>
                  </a:lnSpc>
                </a:pPr>
                <a:r>
                  <a:rPr lang="en-US" sz="3528" dirty="0">
                    <a:solidFill>
                      <a:srgbClr val="92D050"/>
                    </a:solidFill>
                    <a:latin typeface="Segoe UI Light"/>
                  </a:rPr>
                  <a:t>Azure datacenter regions </a:t>
                </a:r>
                <a:br>
                  <a:rPr lang="en-US" sz="3528" dirty="0">
                    <a:solidFill>
                      <a:srgbClr val="92D050"/>
                    </a:solidFill>
                    <a:latin typeface="Segoe UI Light"/>
                  </a:rPr>
                </a:br>
                <a:r>
                  <a:rPr lang="en-US" sz="3528" dirty="0">
                    <a:solidFill>
                      <a:srgbClr val="92D050"/>
                    </a:solidFill>
                    <a:latin typeface="Segoe UI Light"/>
                  </a:rPr>
                  <a:t>open for </a:t>
                </a:r>
                <a:r>
                  <a:rPr lang="en-US" sz="3528" dirty="0" smtClean="0">
                    <a:solidFill>
                      <a:srgbClr val="92D050"/>
                    </a:solidFill>
                    <a:latin typeface="Segoe UI Light"/>
                  </a:rPr>
                  <a:t>business</a:t>
                </a:r>
                <a:endParaRPr lang="en-US" sz="3528" dirty="0">
                  <a:solidFill>
                    <a:srgbClr val="92D050"/>
                  </a:solidFill>
                  <a:latin typeface="Segoe UI Light"/>
                </a:endParaRPr>
              </a:p>
            </p:txBody>
          </p:sp>
          <p:sp>
            <p:nvSpPr>
              <p:cNvPr id="2475" name="TextBox 2474"/>
              <p:cNvSpPr txBox="1"/>
              <p:nvPr/>
            </p:nvSpPr>
            <p:spPr>
              <a:xfrm>
                <a:off x="1959951" y="3895062"/>
                <a:ext cx="4876800" cy="1569660"/>
              </a:xfrm>
              <a:prstGeom prst="rect">
                <a:avLst/>
              </a:prstGeom>
              <a:noFill/>
            </p:spPr>
            <p:txBody>
              <a:bodyPr wrap="square" rtlCol="0">
                <a:spAutoFit/>
              </a:bodyPr>
              <a:lstStyle/>
              <a:p>
                <a:r>
                  <a:rPr lang="en-US" sz="9408" dirty="0">
                    <a:solidFill>
                      <a:schemeClr val="bg1"/>
                    </a:solidFill>
                    <a:latin typeface="Segoe UI Semibold" panose="020B0702040204020203" pitchFamily="34" charset="0"/>
                    <a:cs typeface="Segoe UI Semibold" panose="020B0702040204020203" pitchFamily="34" charset="0"/>
                  </a:rPr>
                  <a:t>19</a:t>
                </a:r>
              </a:p>
            </p:txBody>
          </p:sp>
        </p:grpSp>
      </p:grpSp>
    </p:spTree>
    <p:extLst>
      <p:ext uri="{BB962C8B-B14F-4D97-AF65-F5344CB8AC3E}">
        <p14:creationId xmlns:p14="http://schemas.microsoft.com/office/powerpoint/2010/main" val="308801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 0 L 0 0.25 E" pathEditMode="relative" ptsTypes="">
                                      <p:cBhvr>
                                        <p:cTn id="6" dur="2000" fill="hold"/>
                                        <p:tgtEl>
                                          <p:spTgt spid="3"/>
                                        </p:tgtEl>
                                        <p:attrNameLst>
                                          <p:attrName>ppt_x</p:attrName>
                                          <p:attrName>ppt_y</p:attrName>
                                        </p:attrNameLst>
                                      </p:cBhvr>
                                    </p:animMotion>
                                  </p:childTnLst>
                                </p:cTn>
                              </p:par>
                              <p:par>
                                <p:cTn id="7" presetID="42" presetClass="path" presetSubtype="0" accel="50000" decel="50000" fill="hold" nodeType="withEffect">
                                  <p:stCondLst>
                                    <p:cond delay="0"/>
                                  </p:stCondLst>
                                  <p:childTnLst>
                                    <p:animMotion origin="layout" path="M 2.20577E-6 -2.76441E-6 L 2.20577E-6 0.06718 " pathEditMode="relative" rAng="0" ptsTypes="AA">
                                      <p:cBhvr>
                                        <p:cTn id="8" dur="2000" fill="hold"/>
                                        <p:tgtEl>
                                          <p:spTgt spid="4"/>
                                        </p:tgtEl>
                                        <p:attrNameLst>
                                          <p:attrName>ppt_x</p:attrName>
                                          <p:attrName>ppt_y</p:attrName>
                                        </p:attrNameLst>
                                      </p:cBhvr>
                                      <p:rCtr x="0" y="33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bwMode="auto">
          <a:xfrm>
            <a:off x="606058" y="923543"/>
            <a:ext cx="8327833" cy="5594508"/>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62" name="Rectangle 61"/>
          <p:cNvSpPr/>
          <p:nvPr/>
        </p:nvSpPr>
        <p:spPr>
          <a:xfrm>
            <a:off x="1054270" y="1685050"/>
            <a:ext cx="1866508"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On Premises</a:t>
            </a:r>
          </a:p>
        </p:txBody>
      </p:sp>
      <p:sp>
        <p:nvSpPr>
          <p:cNvPr id="63" name="TextBox 52"/>
          <p:cNvSpPr txBox="1"/>
          <p:nvPr/>
        </p:nvSpPr>
        <p:spPr>
          <a:xfrm>
            <a:off x="728720" y="2684780"/>
            <a:ext cx="400110" cy="3119729"/>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resilient and manage</a:t>
            </a:r>
          </a:p>
        </p:txBody>
      </p:sp>
      <p:sp>
        <p:nvSpPr>
          <p:cNvPr id="64" name="Rectangle 63"/>
          <p:cNvSpPr/>
          <p:nvPr/>
        </p:nvSpPr>
        <p:spPr>
          <a:xfrm>
            <a:off x="3829057" y="1679022"/>
            <a:ext cx="2593407"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Infrastructure</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65" name="Rectangle 64"/>
          <p:cNvSpPr/>
          <p:nvPr/>
        </p:nvSpPr>
        <p:spPr>
          <a:xfrm>
            <a:off x="3979371" y="5495402"/>
            <a:ext cx="1638009"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66" name="Rectangle 65"/>
          <p:cNvSpPr/>
          <p:nvPr/>
        </p:nvSpPr>
        <p:spPr>
          <a:xfrm>
            <a:off x="3979371" y="5040766"/>
            <a:ext cx="1638009"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67" name="Rectangle 66"/>
          <p:cNvSpPr/>
          <p:nvPr/>
        </p:nvSpPr>
        <p:spPr>
          <a:xfrm>
            <a:off x="3979371" y="5950036"/>
            <a:ext cx="1638009"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68" name="Rectangle 67"/>
          <p:cNvSpPr/>
          <p:nvPr/>
        </p:nvSpPr>
        <p:spPr>
          <a:xfrm>
            <a:off x="3979371" y="4131494"/>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69" name="Rectangle 68"/>
          <p:cNvSpPr/>
          <p:nvPr/>
        </p:nvSpPr>
        <p:spPr>
          <a:xfrm>
            <a:off x="3979371" y="3676857"/>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70" name="Rectangle 69"/>
          <p:cNvSpPr/>
          <p:nvPr/>
        </p:nvSpPr>
        <p:spPr>
          <a:xfrm>
            <a:off x="3979371" y="4586130"/>
            <a:ext cx="1638009"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71" name="Rectangle 70"/>
          <p:cNvSpPr/>
          <p:nvPr/>
        </p:nvSpPr>
        <p:spPr>
          <a:xfrm>
            <a:off x="3979371" y="2767586"/>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72" name="Rectangle 71"/>
          <p:cNvSpPr/>
          <p:nvPr/>
        </p:nvSpPr>
        <p:spPr>
          <a:xfrm>
            <a:off x="3979371" y="2312950"/>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73" name="Rectangle 72"/>
          <p:cNvSpPr/>
          <p:nvPr/>
        </p:nvSpPr>
        <p:spPr>
          <a:xfrm>
            <a:off x="3979371" y="3222222"/>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74" name="Left Brace 73"/>
          <p:cNvSpPr/>
          <p:nvPr/>
        </p:nvSpPr>
        <p:spPr>
          <a:xfrm flipH="1">
            <a:off x="5626610" y="4545037"/>
            <a:ext cx="22856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5" name="TextBox 56"/>
          <p:cNvSpPr txBox="1"/>
          <p:nvPr/>
        </p:nvSpPr>
        <p:spPr>
          <a:xfrm rot="10800000" flipH="1">
            <a:off x="5800095" y="4605804"/>
            <a:ext cx="400110" cy="1682512"/>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Managed by vendor</a:t>
            </a:r>
          </a:p>
        </p:txBody>
      </p:sp>
      <p:sp>
        <p:nvSpPr>
          <p:cNvPr id="76" name="Left Brace 75"/>
          <p:cNvSpPr/>
          <p:nvPr/>
        </p:nvSpPr>
        <p:spPr>
          <a:xfrm>
            <a:off x="3793281" y="2312949"/>
            <a:ext cx="133331"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77" name="TextBox 58"/>
          <p:cNvSpPr txBox="1"/>
          <p:nvPr/>
        </p:nvSpPr>
        <p:spPr>
          <a:xfrm>
            <a:off x="3260550" y="2604086"/>
            <a:ext cx="615553" cy="157929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scale, make </a:t>
            </a:r>
          </a:p>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resilient &amp; manage</a:t>
            </a:r>
          </a:p>
        </p:txBody>
      </p:sp>
      <p:sp>
        <p:nvSpPr>
          <p:cNvPr id="78" name="Rectangle 77"/>
          <p:cNvSpPr/>
          <p:nvPr/>
        </p:nvSpPr>
        <p:spPr>
          <a:xfrm>
            <a:off x="6416005" y="1663756"/>
            <a:ext cx="2575698"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Platform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79" name="Left Brace 78"/>
          <p:cNvSpPr/>
          <p:nvPr/>
        </p:nvSpPr>
        <p:spPr>
          <a:xfrm flipH="1">
            <a:off x="8174366" y="3217451"/>
            <a:ext cx="209550"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0" name="TextBox 54"/>
          <p:cNvSpPr txBox="1"/>
          <p:nvPr/>
        </p:nvSpPr>
        <p:spPr>
          <a:xfrm rot="10800000" flipH="1">
            <a:off x="8303344" y="3806191"/>
            <a:ext cx="615553" cy="19786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81" name="Left Brace 80"/>
          <p:cNvSpPr/>
          <p:nvPr/>
        </p:nvSpPr>
        <p:spPr>
          <a:xfrm>
            <a:off x="6365294" y="2293899"/>
            <a:ext cx="15237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82" name="TextBox 60"/>
          <p:cNvSpPr txBox="1"/>
          <p:nvPr/>
        </p:nvSpPr>
        <p:spPr>
          <a:xfrm>
            <a:off x="6022353" y="2309297"/>
            <a:ext cx="400110" cy="1093984"/>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You manage</a:t>
            </a:r>
          </a:p>
        </p:txBody>
      </p:sp>
      <p:sp>
        <p:nvSpPr>
          <p:cNvPr id="83" name="Rectangle 82"/>
          <p:cNvSpPr/>
          <p:nvPr/>
        </p:nvSpPr>
        <p:spPr>
          <a:xfrm>
            <a:off x="6527099" y="5495401"/>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84" name="Rectangle 83"/>
          <p:cNvSpPr/>
          <p:nvPr/>
        </p:nvSpPr>
        <p:spPr>
          <a:xfrm>
            <a:off x="6527099" y="5040765"/>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85" name="Rectangle 84"/>
          <p:cNvSpPr/>
          <p:nvPr/>
        </p:nvSpPr>
        <p:spPr>
          <a:xfrm>
            <a:off x="6527099" y="5950036"/>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86" name="Rectangle 85"/>
          <p:cNvSpPr/>
          <p:nvPr/>
        </p:nvSpPr>
        <p:spPr>
          <a:xfrm>
            <a:off x="6527099" y="4131493"/>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87" name="Rectangle 86"/>
          <p:cNvSpPr/>
          <p:nvPr/>
        </p:nvSpPr>
        <p:spPr>
          <a:xfrm>
            <a:off x="6527099" y="3676856"/>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88" name="Rectangle 87"/>
          <p:cNvSpPr/>
          <p:nvPr/>
        </p:nvSpPr>
        <p:spPr>
          <a:xfrm>
            <a:off x="6527099" y="4586129"/>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89" name="Rectangle 88"/>
          <p:cNvSpPr/>
          <p:nvPr/>
        </p:nvSpPr>
        <p:spPr>
          <a:xfrm>
            <a:off x="6527099" y="2312949"/>
            <a:ext cx="1638008"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90" name="Rectangle 89"/>
          <p:cNvSpPr/>
          <p:nvPr/>
        </p:nvSpPr>
        <p:spPr>
          <a:xfrm>
            <a:off x="6527099" y="3222221"/>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91" name="Rectangle 90"/>
          <p:cNvSpPr/>
          <p:nvPr/>
        </p:nvSpPr>
        <p:spPr>
          <a:xfrm>
            <a:off x="6527099" y="2767585"/>
            <a:ext cx="1638008"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92" name="Rectangle 91"/>
          <p:cNvSpPr/>
          <p:nvPr/>
        </p:nvSpPr>
        <p:spPr>
          <a:xfrm>
            <a:off x="883845" y="1008479"/>
            <a:ext cx="7829066"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chemeClr val="bg1"/>
                </a:solidFill>
                <a:latin typeface="Segoe UI Light" panose="020B0502040204020203" pitchFamily="34" charset="0"/>
                <a:ea typeface="+mj-ea"/>
                <a:cs typeface="Segoe UI Light" panose="020B0502040204020203" pitchFamily="34" charset="0"/>
              </a:rPr>
              <a:t>Hosting models</a:t>
            </a:r>
          </a:p>
        </p:txBody>
      </p:sp>
      <p:sp>
        <p:nvSpPr>
          <p:cNvPr id="93" name="Rectangle 92"/>
          <p:cNvSpPr/>
          <p:nvPr/>
        </p:nvSpPr>
        <p:spPr bwMode="auto">
          <a:xfrm>
            <a:off x="9161027" y="914406"/>
            <a:ext cx="2658721" cy="5594509"/>
          </a:xfrm>
          <a:prstGeom prst="rect">
            <a:avLst/>
          </a:prstGeom>
          <a:no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algn="ctr" defTabSz="761162"/>
            <a:endParaRPr lang="en-US" sz="1500" dirty="0">
              <a:gradFill>
                <a:gsLst>
                  <a:gs pos="0">
                    <a:srgbClr val="FFFFFF"/>
                  </a:gs>
                  <a:gs pos="100000">
                    <a:srgbClr val="FFFFFF"/>
                  </a:gs>
                </a:gsLst>
                <a:lin ang="5400000" scaled="0"/>
              </a:gradFill>
            </a:endParaRPr>
          </a:p>
        </p:txBody>
      </p:sp>
      <p:sp>
        <p:nvSpPr>
          <p:cNvPr id="94" name="Rectangle 93"/>
          <p:cNvSpPr/>
          <p:nvPr/>
        </p:nvSpPr>
        <p:spPr>
          <a:xfrm>
            <a:off x="9286261" y="1685050"/>
            <a:ext cx="2430246"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098" fontAlgn="base">
              <a:spcAft>
                <a:spcPct val="0"/>
              </a:spcAft>
            </a:pPr>
            <a:r>
              <a:rPr lang="en-US" sz="1799" dirty="0">
                <a:solidFill>
                  <a:schemeClr val="bg1"/>
                </a:solidFill>
                <a:latin typeface="Segoe UI Light" panose="020B0502040204020203" pitchFamily="34" charset="0"/>
                <a:ea typeface="+mj-ea"/>
                <a:cs typeface="Segoe UI Light" panose="020B0502040204020203" pitchFamily="34" charset="0"/>
              </a:rPr>
              <a:t>Software</a:t>
            </a:r>
            <a:r>
              <a:rPr lang="en-US" sz="1999" dirty="0">
                <a:solidFill>
                  <a:schemeClr val="bg1"/>
                </a:solidFill>
                <a:latin typeface="Segoe UI Light" panose="020B0502040204020203" pitchFamily="34" charset="0"/>
                <a:ea typeface="+mj-ea"/>
                <a:cs typeface="Segoe UI Light" panose="020B0502040204020203" pitchFamily="34" charset="0"/>
              </a:rPr>
              <a:t> </a:t>
            </a:r>
          </a:p>
          <a:p>
            <a:pPr marL="0" lvl="1" defTabSz="1218098" fontAlgn="base">
              <a:spcAft>
                <a:spcPct val="0"/>
              </a:spcAft>
            </a:pPr>
            <a:r>
              <a:rPr lang="en-US" sz="1600" dirty="0">
                <a:solidFill>
                  <a:schemeClr val="bg1"/>
                </a:solidFill>
                <a:latin typeface="Segoe UI Light" panose="020B0502040204020203" pitchFamily="34" charset="0"/>
                <a:ea typeface="+mj-ea"/>
                <a:cs typeface="Segoe UI Light" panose="020B0502040204020203" pitchFamily="34" charset="0"/>
              </a:rPr>
              <a:t>(as a Service)</a:t>
            </a:r>
          </a:p>
        </p:txBody>
      </p:sp>
      <p:sp>
        <p:nvSpPr>
          <p:cNvPr id="95" name="Rectangle 94"/>
          <p:cNvSpPr/>
          <p:nvPr/>
        </p:nvSpPr>
        <p:spPr>
          <a:xfrm>
            <a:off x="9302918" y="5495399"/>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96" name="Rectangle 95"/>
          <p:cNvSpPr/>
          <p:nvPr/>
        </p:nvSpPr>
        <p:spPr>
          <a:xfrm>
            <a:off x="9302918" y="5040762"/>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97" name="Rectangle 96"/>
          <p:cNvSpPr/>
          <p:nvPr/>
        </p:nvSpPr>
        <p:spPr>
          <a:xfrm>
            <a:off x="9302918" y="5950033"/>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98" name="Rectangle 97"/>
          <p:cNvSpPr/>
          <p:nvPr/>
        </p:nvSpPr>
        <p:spPr>
          <a:xfrm>
            <a:off x="9302918" y="4131491"/>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99" name="Rectangle 98"/>
          <p:cNvSpPr/>
          <p:nvPr/>
        </p:nvSpPr>
        <p:spPr>
          <a:xfrm>
            <a:off x="9302918" y="3676847"/>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00" name="Rectangle 99"/>
          <p:cNvSpPr/>
          <p:nvPr/>
        </p:nvSpPr>
        <p:spPr>
          <a:xfrm>
            <a:off x="9302918" y="4586125"/>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01" name="Rectangle 100"/>
          <p:cNvSpPr/>
          <p:nvPr/>
        </p:nvSpPr>
        <p:spPr>
          <a:xfrm>
            <a:off x="9302918" y="2312946"/>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Applications</a:t>
            </a:r>
          </a:p>
        </p:txBody>
      </p:sp>
      <p:sp>
        <p:nvSpPr>
          <p:cNvPr id="102" name="Rectangle 101"/>
          <p:cNvSpPr/>
          <p:nvPr/>
        </p:nvSpPr>
        <p:spPr>
          <a:xfrm>
            <a:off x="9302918" y="3222218"/>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03" name="Rectangle 102"/>
          <p:cNvSpPr/>
          <p:nvPr/>
        </p:nvSpPr>
        <p:spPr>
          <a:xfrm>
            <a:off x="9302918" y="2767582"/>
            <a:ext cx="1638008" cy="380847"/>
          </a:xfrm>
          <a:prstGeom prst="rect">
            <a:avLst/>
          </a:prstGeom>
          <a:solidFill>
            <a:srgbClr val="00B294"/>
          </a:solidFill>
          <a:ln w="9525" cap="flat" cmpd="sng" algn="ctr">
            <a:noFill/>
            <a:prstDash val="solid"/>
          </a:ln>
          <a:effectLst/>
        </p:spPr>
        <p:txBody>
          <a:bodyPr lIns="0" rIns="0" rtlCol="0" anchor="ctr" anchorCtr="0"/>
          <a:lstStyle/>
          <a:p>
            <a:pPr algn="ctr" defTabSz="1218198"/>
            <a:r>
              <a:rPr lang="en-US" sz="1300" dirty="0">
                <a:solidFill>
                  <a:schemeClr val="bg1">
                    <a:alpha val="99000"/>
                  </a:scheme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04" name="Rectangle 103"/>
          <p:cNvSpPr/>
          <p:nvPr/>
        </p:nvSpPr>
        <p:spPr>
          <a:xfrm>
            <a:off x="8933888" y="1020811"/>
            <a:ext cx="2866789"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098" fontAlgn="base">
              <a:spcAft>
                <a:spcPct val="0"/>
              </a:spcAft>
            </a:pPr>
            <a:r>
              <a:rPr lang="en-US" sz="2599" b="1" dirty="0">
                <a:solidFill>
                  <a:schemeClr val="bg1"/>
                </a:solidFill>
                <a:latin typeface="Segoe UI Light" panose="020B0502040204020203" pitchFamily="34" charset="0"/>
                <a:ea typeface="+mj-ea"/>
                <a:cs typeface="Segoe UI Light" panose="020B0502040204020203" pitchFamily="34" charset="0"/>
              </a:rPr>
              <a:t>Business model</a:t>
            </a:r>
          </a:p>
        </p:txBody>
      </p:sp>
      <p:sp>
        <p:nvSpPr>
          <p:cNvPr id="105" name="Rectangle 104"/>
          <p:cNvSpPr/>
          <p:nvPr/>
        </p:nvSpPr>
        <p:spPr>
          <a:xfrm>
            <a:off x="1426126" y="5488258"/>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Storage</a:t>
            </a:r>
          </a:p>
        </p:txBody>
      </p:sp>
      <p:sp>
        <p:nvSpPr>
          <p:cNvPr id="106" name="Rectangle 105"/>
          <p:cNvSpPr/>
          <p:nvPr/>
        </p:nvSpPr>
        <p:spPr>
          <a:xfrm>
            <a:off x="1426126" y="5033622"/>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Servers</a:t>
            </a:r>
          </a:p>
        </p:txBody>
      </p:sp>
      <p:sp>
        <p:nvSpPr>
          <p:cNvPr id="107" name="Rectangle 106"/>
          <p:cNvSpPr/>
          <p:nvPr/>
        </p:nvSpPr>
        <p:spPr>
          <a:xfrm>
            <a:off x="1426126" y="5942892"/>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Networking</a:t>
            </a:r>
          </a:p>
        </p:txBody>
      </p:sp>
      <p:sp>
        <p:nvSpPr>
          <p:cNvPr id="108" name="Rectangle 107"/>
          <p:cNvSpPr/>
          <p:nvPr/>
        </p:nvSpPr>
        <p:spPr>
          <a:xfrm>
            <a:off x="1426126" y="4124350"/>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O/S</a:t>
            </a:r>
          </a:p>
        </p:txBody>
      </p:sp>
      <p:sp>
        <p:nvSpPr>
          <p:cNvPr id="109" name="Rectangle 108"/>
          <p:cNvSpPr/>
          <p:nvPr/>
        </p:nvSpPr>
        <p:spPr>
          <a:xfrm>
            <a:off x="1426126" y="3669714"/>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Middleware</a:t>
            </a:r>
          </a:p>
        </p:txBody>
      </p:sp>
      <p:sp>
        <p:nvSpPr>
          <p:cNvPr id="110" name="Rectangle 109"/>
          <p:cNvSpPr/>
          <p:nvPr/>
        </p:nvSpPr>
        <p:spPr>
          <a:xfrm>
            <a:off x="1426126" y="4578986"/>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Virtualization</a:t>
            </a:r>
          </a:p>
        </p:txBody>
      </p:sp>
      <p:sp>
        <p:nvSpPr>
          <p:cNvPr id="111" name="Rectangle 110"/>
          <p:cNvSpPr/>
          <p:nvPr/>
        </p:nvSpPr>
        <p:spPr>
          <a:xfrm>
            <a:off x="1426126" y="2760442"/>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Data</a:t>
            </a:r>
          </a:p>
        </p:txBody>
      </p:sp>
      <p:sp>
        <p:nvSpPr>
          <p:cNvPr id="112" name="Rectangle 111"/>
          <p:cNvSpPr/>
          <p:nvPr/>
        </p:nvSpPr>
        <p:spPr>
          <a:xfrm>
            <a:off x="1426126" y="2305805"/>
            <a:ext cx="1638009" cy="380847"/>
          </a:xfrm>
          <a:prstGeom prst="rect">
            <a:avLst/>
          </a:prstGeom>
          <a:solidFill>
            <a:srgbClr val="68217A"/>
          </a:solidFill>
          <a:ln w="9525" cap="flat" cmpd="sng" algn="ctr">
            <a:noFill/>
            <a:prstDash val="solid"/>
          </a:ln>
          <a:effectLst/>
        </p:spPr>
        <p:txBody>
          <a:bodyPr rtlCol="0" anchor="ctr" anchorCtr="0"/>
          <a:lstStyle/>
          <a:p>
            <a:pPr marL="0" lvl="1" algn="ctr" defTabSz="1218098" fontAlgn="base">
              <a:spcAft>
                <a:spcPct val="0"/>
              </a:spcAft>
            </a:pPr>
            <a:r>
              <a:rPr lang="en-US" sz="1300" dirty="0">
                <a:solidFill>
                  <a:schemeClr val="bg1"/>
                </a:solidFill>
                <a:latin typeface="Segoe UI" panose="020B0502040204020203" pitchFamily="34" charset="0"/>
                <a:ea typeface="+mj-ea"/>
                <a:cs typeface="Segoe UI" panose="020B0502040204020203" pitchFamily="34" charset="0"/>
              </a:rPr>
              <a:t>Applications</a:t>
            </a:r>
          </a:p>
        </p:txBody>
      </p:sp>
      <p:sp>
        <p:nvSpPr>
          <p:cNvPr id="113" name="Rectangle 112"/>
          <p:cNvSpPr/>
          <p:nvPr/>
        </p:nvSpPr>
        <p:spPr>
          <a:xfrm>
            <a:off x="1426126" y="3215079"/>
            <a:ext cx="1638009" cy="380847"/>
          </a:xfrm>
          <a:prstGeom prst="rect">
            <a:avLst/>
          </a:prstGeom>
          <a:solidFill>
            <a:srgbClr val="68217A"/>
          </a:solidFill>
          <a:ln w="9525" cap="flat" cmpd="sng" algn="ctr">
            <a:noFill/>
            <a:prstDash val="solid"/>
          </a:ln>
          <a:effectLst/>
        </p:spPr>
        <p:txBody>
          <a:bodyPr rtlCol="0" anchor="ctr" anchorCtr="0"/>
          <a:lstStyle/>
          <a:p>
            <a:pPr algn="ctr" defTabSz="1218198"/>
            <a:r>
              <a:rPr lang="en-US" sz="1300" dirty="0">
                <a:solidFill>
                  <a:srgbClr val="FFFFFF">
                    <a:alpha val="99000"/>
                  </a:srgbClr>
                </a:solidFill>
                <a:latin typeface="Segoe UI" panose="020B0502040204020203" pitchFamily="34" charset="0"/>
                <a:ea typeface="Segoe UI" panose="020B0502040204020203" pitchFamily="34" charset="0"/>
                <a:cs typeface="Segoe UI" panose="020B0502040204020203" pitchFamily="34" charset="0"/>
              </a:rPr>
              <a:t>Runtime</a:t>
            </a:r>
          </a:p>
        </p:txBody>
      </p:sp>
      <p:sp>
        <p:nvSpPr>
          <p:cNvPr id="114" name="Left Brace 113"/>
          <p:cNvSpPr/>
          <p:nvPr/>
        </p:nvSpPr>
        <p:spPr>
          <a:xfrm>
            <a:off x="1176928" y="2305798"/>
            <a:ext cx="243576"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115" name="TextBox 54"/>
          <p:cNvSpPr txBox="1"/>
          <p:nvPr/>
        </p:nvSpPr>
        <p:spPr>
          <a:xfrm rot="10800000" flipH="1">
            <a:off x="11204195" y="3284840"/>
            <a:ext cx="615553" cy="19786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pPr>
            <a:r>
              <a:rPr lang="en-US" sz="1400" dirty="0">
                <a:solidFill>
                  <a:schemeClr val="bg1"/>
                </a:solidFill>
                <a:latin typeface="Segoe UI" panose="020B0502040204020203" pitchFamily="34" charset="0"/>
                <a:ea typeface="+mj-ea"/>
                <a:cs typeface="Segoe UI" panose="020B0502040204020203" pitchFamily="34" charset="0"/>
              </a:rPr>
              <a:t>Scale, resilience and </a:t>
            </a:r>
            <a:br>
              <a:rPr lang="en-US" sz="1400" dirty="0">
                <a:solidFill>
                  <a:schemeClr val="bg1"/>
                </a:solidFill>
                <a:latin typeface="Segoe UI" panose="020B0502040204020203" pitchFamily="34" charset="0"/>
                <a:ea typeface="+mj-ea"/>
                <a:cs typeface="Segoe UI" panose="020B0502040204020203" pitchFamily="34" charset="0"/>
              </a:rPr>
            </a:br>
            <a:r>
              <a:rPr lang="en-US" sz="1400" dirty="0">
                <a:solidFill>
                  <a:schemeClr val="bg1"/>
                </a:solidFill>
                <a:latin typeface="Segoe UI" panose="020B0502040204020203" pitchFamily="34" charset="0"/>
                <a:ea typeface="+mj-ea"/>
                <a:cs typeface="Segoe UI" panose="020B0502040204020203" pitchFamily="34" charset="0"/>
              </a:rPr>
              <a:t>management by vendor</a:t>
            </a:r>
          </a:p>
        </p:txBody>
      </p:sp>
      <p:sp>
        <p:nvSpPr>
          <p:cNvPr id="116" name="Left Brace 115"/>
          <p:cNvSpPr/>
          <p:nvPr/>
        </p:nvSpPr>
        <p:spPr>
          <a:xfrm flipH="1">
            <a:off x="10970544" y="2305998"/>
            <a:ext cx="243576"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algn="ctr" defTabSz="1218198"/>
            <a:endParaRPr lang="en-US" sz="1799" dirty="0">
              <a:solidFill>
                <a:schemeClr val="bg1"/>
              </a:solidFill>
              <a:ea typeface="Segoe UI" pitchFamily="34" charset="0"/>
              <a:cs typeface="Segoe UI" pitchFamily="34" charset="0"/>
            </a:endParaRPr>
          </a:p>
        </p:txBody>
      </p:sp>
      <p:sp>
        <p:nvSpPr>
          <p:cNvPr id="2" name="Rectangle 1"/>
          <p:cNvSpPr/>
          <p:nvPr/>
        </p:nvSpPr>
        <p:spPr>
          <a:xfrm>
            <a:off x="537664" y="152407"/>
            <a:ext cx="7026984" cy="830997"/>
          </a:xfrm>
          <a:prstGeom prst="rect">
            <a:avLst/>
          </a:prstGeom>
        </p:spPr>
        <p:txBody>
          <a:bodyPr wrap="none">
            <a:spAutoFit/>
          </a:bodyPr>
          <a:lstStyle/>
          <a:p>
            <a:pPr>
              <a:spcBef>
                <a:spcPts val="1799"/>
              </a:spcBef>
            </a:pPr>
            <a:r>
              <a:rPr lang="en-US" sz="4800" dirty="0" smtClean="0">
                <a:solidFill>
                  <a:schemeClr val="bg1"/>
                </a:solidFill>
                <a:latin typeface="+mj-lt"/>
              </a:rPr>
              <a:t>The Cloud Makes it Easy</a:t>
            </a:r>
            <a:endParaRPr lang="en-US" sz="4800" dirty="0">
              <a:solidFill>
                <a:schemeClr val="bg1"/>
              </a:solidFill>
              <a:latin typeface="+mj-lt"/>
            </a:endParaRPr>
          </a:p>
        </p:txBody>
      </p:sp>
    </p:spTree>
    <p:extLst>
      <p:ext uri="{BB962C8B-B14F-4D97-AF65-F5344CB8AC3E}">
        <p14:creationId xmlns:p14="http://schemas.microsoft.com/office/powerpoint/2010/main" val="221115707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Mobile Services</a:t>
            </a:r>
            <a:endParaRPr lang="en-US" dirty="0"/>
          </a:p>
        </p:txBody>
      </p:sp>
      <p:sp>
        <p:nvSpPr>
          <p:cNvPr id="4" name="Slide Number Placeholder 3"/>
          <p:cNvSpPr>
            <a:spLocks noGrp="1"/>
          </p:cNvSpPr>
          <p:nvPr>
            <p:ph type="sldNum" sz="quarter" idx="12"/>
          </p:nvPr>
        </p:nvSpPr>
        <p:spPr>
          <a:xfrm>
            <a:off x="8897420" y="6117322"/>
            <a:ext cx="2743200" cy="365125"/>
          </a:xfrm>
        </p:spPr>
        <p:txBody>
          <a:bodyPr/>
          <a:lstStyle/>
          <a:p>
            <a:fld id="{0A164282-434E-41D4-9582-783D542A7B68}" type="slidenum">
              <a:rPr lang="en-US" smtClean="0"/>
              <a:pPr/>
              <a:t>5</a:t>
            </a:fld>
            <a:endParaRPr lang="en-US"/>
          </a:p>
        </p:txBody>
      </p:sp>
      <p:pic>
        <p:nvPicPr>
          <p:cNvPr id="8" name="Picture 7" descr="mobile services (feat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317" y="2599241"/>
            <a:ext cx="2871528" cy="2871528"/>
          </a:xfrm>
          <a:prstGeom prst="rect">
            <a:avLst/>
          </a:prstGeom>
        </p:spPr>
      </p:pic>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8723" y="2226796"/>
            <a:ext cx="780288" cy="780288"/>
          </a:xfrm>
          <a:prstGeom prst="rect">
            <a:avLst/>
          </a:prstGeom>
        </p:spPr>
      </p:pic>
      <p:pic>
        <p:nvPicPr>
          <p:cNvPr id="12" name="Picture 11" descr="cloud servic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7856" y="3183269"/>
            <a:ext cx="780288" cy="780288"/>
          </a:xfrm>
          <a:prstGeom prst="rect">
            <a:avLst/>
          </a:prstGeom>
        </p:spPr>
      </p:pic>
      <p:pic>
        <p:nvPicPr>
          <p:cNvPr id="15" name="Picture 14"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0932" y="3634778"/>
            <a:ext cx="780288" cy="780288"/>
          </a:xfrm>
          <a:prstGeom prst="rect">
            <a:avLst/>
          </a:prstGeom>
        </p:spPr>
      </p:pic>
      <p:pic>
        <p:nvPicPr>
          <p:cNvPr id="16" name="Picture 15" descr="Notification Hub.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37857" y="4077790"/>
            <a:ext cx="780288" cy="780288"/>
          </a:xfrm>
          <a:prstGeom prst="rect">
            <a:avLst/>
          </a:prstGeom>
        </p:spPr>
      </p:pic>
      <p:pic>
        <p:nvPicPr>
          <p:cNvPr id="17" name="Picture 16" descr="Schedul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7856" y="5191481"/>
            <a:ext cx="780288" cy="780288"/>
          </a:xfrm>
          <a:prstGeom prst="rect">
            <a:avLst/>
          </a:prstGeom>
        </p:spPr>
      </p:pic>
      <p:pic>
        <p:nvPicPr>
          <p:cNvPr id="19" name="Picture 18" descr="SQL Database (Windows Azure).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7855" y="1290163"/>
            <a:ext cx="780288" cy="780288"/>
          </a:xfrm>
          <a:prstGeom prst="rect">
            <a:avLst/>
          </a:prstGeom>
        </p:spPr>
      </p:pic>
      <p:pic>
        <p:nvPicPr>
          <p:cNvPr id="22" name="Picture 21"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2634409"/>
            <a:ext cx="780288" cy="780288"/>
          </a:xfrm>
          <a:prstGeom prst="rect">
            <a:avLst/>
          </a:prstGeom>
        </p:spPr>
      </p:pic>
      <p:pic>
        <p:nvPicPr>
          <p:cNvPr id="23" name="Picture 22" descr="Mobile.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7024" y="4646870"/>
            <a:ext cx="780288" cy="780288"/>
          </a:xfrm>
          <a:prstGeom prst="rect">
            <a:avLst/>
          </a:prstGeom>
        </p:spPr>
      </p:pic>
      <p:sp>
        <p:nvSpPr>
          <p:cNvPr id="24" name="Left-Right Arrow 23"/>
          <p:cNvSpPr/>
          <p:nvPr/>
        </p:nvSpPr>
        <p:spPr>
          <a:xfrm>
            <a:off x="1445846" y="3634154"/>
            <a:ext cx="3614616" cy="801077"/>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8930051" y="1388962"/>
            <a:ext cx="3056061" cy="584776"/>
          </a:xfrm>
          <a:prstGeom prst="rect">
            <a:avLst/>
          </a:prstGeom>
          <a:noFill/>
        </p:spPr>
        <p:txBody>
          <a:bodyPr wrap="square" rtlCol="0">
            <a:spAutoFit/>
          </a:bodyPr>
          <a:lstStyle/>
          <a:p>
            <a:r>
              <a:rPr lang="en-US" sz="3200" dirty="0" smtClean="0"/>
              <a:t>Storage</a:t>
            </a:r>
            <a:endParaRPr lang="en-US" sz="4000" dirty="0"/>
          </a:p>
        </p:txBody>
      </p:sp>
      <p:sp>
        <p:nvSpPr>
          <p:cNvPr id="25" name="TextBox 24"/>
          <p:cNvSpPr txBox="1"/>
          <p:nvPr/>
        </p:nvSpPr>
        <p:spPr>
          <a:xfrm>
            <a:off x="8923694" y="2335057"/>
            <a:ext cx="3056061" cy="584776"/>
          </a:xfrm>
          <a:prstGeom prst="rect">
            <a:avLst/>
          </a:prstGeom>
          <a:noFill/>
        </p:spPr>
        <p:txBody>
          <a:bodyPr wrap="square" rtlCol="0">
            <a:spAutoFit/>
          </a:bodyPr>
          <a:lstStyle/>
          <a:p>
            <a:r>
              <a:rPr lang="en-US" sz="3200" dirty="0" smtClean="0"/>
              <a:t>Authentication</a:t>
            </a:r>
            <a:endParaRPr lang="en-US" sz="3200" dirty="0"/>
          </a:p>
        </p:txBody>
      </p:sp>
      <p:sp>
        <p:nvSpPr>
          <p:cNvPr id="27" name="TextBox 26"/>
          <p:cNvSpPr txBox="1"/>
          <p:nvPr/>
        </p:nvSpPr>
        <p:spPr>
          <a:xfrm>
            <a:off x="8937493" y="3201781"/>
            <a:ext cx="3056061" cy="584776"/>
          </a:xfrm>
          <a:prstGeom prst="rect">
            <a:avLst/>
          </a:prstGeom>
          <a:noFill/>
        </p:spPr>
        <p:txBody>
          <a:bodyPr wrap="square" rtlCol="0">
            <a:spAutoFit/>
          </a:bodyPr>
          <a:lstStyle/>
          <a:p>
            <a:r>
              <a:rPr lang="en-US" sz="3200" dirty="0" smtClean="0"/>
              <a:t>Logic</a:t>
            </a:r>
            <a:endParaRPr lang="en-US" sz="3200" dirty="0"/>
          </a:p>
        </p:txBody>
      </p:sp>
      <p:sp>
        <p:nvSpPr>
          <p:cNvPr id="28" name="TextBox 27"/>
          <p:cNvSpPr txBox="1"/>
          <p:nvPr/>
        </p:nvSpPr>
        <p:spPr>
          <a:xfrm>
            <a:off x="8937182" y="4174058"/>
            <a:ext cx="3056061" cy="584776"/>
          </a:xfrm>
          <a:prstGeom prst="rect">
            <a:avLst/>
          </a:prstGeom>
          <a:noFill/>
        </p:spPr>
        <p:txBody>
          <a:bodyPr wrap="square" rtlCol="0">
            <a:spAutoFit/>
          </a:bodyPr>
          <a:lstStyle/>
          <a:p>
            <a:r>
              <a:rPr lang="en-US" sz="3200" dirty="0" smtClean="0"/>
              <a:t>Push</a:t>
            </a:r>
            <a:endParaRPr lang="en-US" sz="3200" dirty="0"/>
          </a:p>
        </p:txBody>
      </p:sp>
      <p:sp>
        <p:nvSpPr>
          <p:cNvPr id="29" name="TextBox 28"/>
          <p:cNvSpPr txBox="1"/>
          <p:nvPr/>
        </p:nvSpPr>
        <p:spPr>
          <a:xfrm>
            <a:off x="8937182" y="5285228"/>
            <a:ext cx="3056061" cy="584776"/>
          </a:xfrm>
          <a:prstGeom prst="rect">
            <a:avLst/>
          </a:prstGeom>
          <a:noFill/>
        </p:spPr>
        <p:txBody>
          <a:bodyPr wrap="square" rtlCol="0">
            <a:spAutoFit/>
          </a:bodyPr>
          <a:lstStyle/>
          <a:p>
            <a:r>
              <a:rPr lang="en-US" sz="3200" dirty="0" smtClean="0"/>
              <a:t>Scheduler</a:t>
            </a:r>
            <a:endParaRPr lang="en-US" sz="3200" dirty="0"/>
          </a:p>
        </p:txBody>
      </p:sp>
    </p:spTree>
    <p:extLst>
      <p:ext uri="{BB962C8B-B14F-4D97-AF65-F5344CB8AC3E}">
        <p14:creationId xmlns:p14="http://schemas.microsoft.com/office/powerpoint/2010/main" val="2508630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strVal val="#ppt_w*0.70"/>
                                          </p:val>
                                        </p:tav>
                                        <p:tav tm="100000">
                                          <p:val>
                                            <p:strVal val="#ppt_w"/>
                                          </p:val>
                                        </p:tav>
                                      </p:tavLst>
                                    </p:anim>
                                    <p:anim calcmode="lin" valueType="num">
                                      <p:cBhvr>
                                        <p:cTn id="8" dur="1000" fill="hold"/>
                                        <p:tgtEl>
                                          <p:spTgt spid="24"/>
                                        </p:tgtEl>
                                        <p:attrNameLst>
                                          <p:attrName>ppt_h</p:attrName>
                                        </p:attrNameLst>
                                      </p:cBhvr>
                                      <p:tavLst>
                                        <p:tav tm="0">
                                          <p:val>
                                            <p:strVal val="#ppt_h"/>
                                          </p:val>
                                        </p:tav>
                                        <p:tav tm="100000">
                                          <p:val>
                                            <p:strVal val="#ppt_h"/>
                                          </p:val>
                                        </p:tav>
                                      </p:tavLst>
                                    </p:anim>
                                    <p:animEffect transition="in" filter="fade">
                                      <p:cBhvr>
                                        <p:cTn id="9" dur="10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linds(horizontal)">
                                      <p:cBhvr>
                                        <p:cTn id="14" dur="500"/>
                                        <p:tgtEl>
                                          <p:spTgt spid="1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linds(horizont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linds(horizont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horizontal)">
                                      <p:cBhvr>
                                        <p:cTn id="46" dur="500"/>
                                        <p:tgtEl>
                                          <p:spTgt spid="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 grpId="0"/>
      <p:bldP spid="25" grpId="0"/>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089518" y="2180068"/>
            <a:ext cx="2909577" cy="2909990"/>
          </a:xfrm>
          <a:prstGeom prst="rect">
            <a:avLst/>
          </a:prstGeom>
          <a:noFill/>
        </p:spPr>
      </p:pic>
      <p:sp>
        <p:nvSpPr>
          <p:cNvPr id="5" name="Title 1"/>
          <p:cNvSpPr txBox="1">
            <a:spLocks/>
          </p:cNvSpPr>
          <p:nvPr/>
        </p:nvSpPr>
        <p:spPr>
          <a:xfrm>
            <a:off x="4665230" y="2487169"/>
            <a:ext cx="6368612" cy="76270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8816" algn="l"/>
              </a:tabLst>
            </a:pPr>
            <a:r>
              <a:rPr lang="en-US" dirty="0">
                <a:solidFill>
                  <a:srgbClr val="FFFFFF">
                    <a:alpha val="99000"/>
                  </a:srgbClr>
                </a:solidFill>
              </a:rPr>
              <a:t>Notification Hubs</a:t>
            </a:r>
            <a:endParaRPr dirty="0">
              <a:solidFill>
                <a:srgbClr val="FFFFFF">
                  <a:alpha val="99000"/>
                </a:srgbClr>
              </a:solidFill>
            </a:endParaRPr>
          </a:p>
        </p:txBody>
      </p:sp>
      <p:sp>
        <p:nvSpPr>
          <p:cNvPr id="7" name="Content Placeholder 2"/>
          <p:cNvSpPr txBox="1">
            <a:spLocks/>
          </p:cNvSpPr>
          <p:nvPr/>
        </p:nvSpPr>
        <p:spPr>
          <a:xfrm>
            <a:off x="4688232" y="3286125"/>
            <a:ext cx="6379257" cy="2142319"/>
          </a:xfrm>
          <a:prstGeom prst="rect">
            <a:avLst/>
          </a:prstGeom>
        </p:spPr>
        <p:txBody>
          <a:bodyPr vert="horz"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9319" indent="-336145">
              <a:lnSpc>
                <a:spcPct val="100000"/>
              </a:lnSpc>
            </a:pPr>
            <a:r>
              <a:rPr lang="en-US" sz="2400" dirty="0">
                <a:solidFill>
                  <a:srgbClr val="FFFFFF">
                    <a:alpha val="99000"/>
                  </a:srgbClr>
                </a:solidFill>
                <a:latin typeface="Segoe UI"/>
              </a:rPr>
              <a:t>Cross-platform Push Notifications</a:t>
            </a:r>
          </a:p>
          <a:p>
            <a:pPr marL="339319" indent="-336145">
              <a:lnSpc>
                <a:spcPct val="100000"/>
              </a:lnSpc>
            </a:pPr>
            <a:r>
              <a:rPr lang="en-US" sz="2400" dirty="0">
                <a:solidFill>
                  <a:srgbClr val="FFFFFF">
                    <a:alpha val="99000"/>
                  </a:srgbClr>
                </a:solidFill>
                <a:latin typeface="Segoe UI"/>
              </a:rPr>
              <a:t>Highly scalable</a:t>
            </a:r>
          </a:p>
          <a:p>
            <a:pPr marL="339319" indent="-336145">
              <a:lnSpc>
                <a:spcPct val="100000"/>
              </a:lnSpc>
            </a:pPr>
            <a:r>
              <a:rPr lang="en-US" sz="2400" dirty="0">
                <a:solidFill>
                  <a:srgbClr val="FFFFFF">
                    <a:alpha val="99000"/>
                  </a:srgbClr>
                </a:solidFill>
                <a:latin typeface="Segoe UI"/>
              </a:rPr>
              <a:t>Managed</a:t>
            </a:r>
          </a:p>
          <a:p>
            <a:pPr marL="339319" indent="-336145">
              <a:lnSpc>
                <a:spcPct val="100000"/>
              </a:lnSpc>
            </a:pPr>
            <a:endParaRPr lang="en-US" sz="2400" dirty="0">
              <a:solidFill>
                <a:srgbClr val="FFFFFF">
                  <a:alpha val="99000"/>
                </a:srgbClr>
              </a:solidFill>
              <a:latin typeface="Segoe UI"/>
            </a:endParaRPr>
          </a:p>
          <a:p>
            <a:pPr marL="339319" indent="-336145">
              <a:lnSpc>
                <a:spcPct val="100000"/>
              </a:lnSpc>
            </a:pPr>
            <a:endParaRPr lang="en-US" sz="2400" dirty="0">
              <a:solidFill>
                <a:srgbClr val="FFFFFF">
                  <a:alpha val="99000"/>
                </a:srgbClr>
              </a:solidFill>
              <a:latin typeface="Segoe UI"/>
            </a:endParaRPr>
          </a:p>
        </p:txBody>
      </p:sp>
    </p:spTree>
    <p:extLst>
      <p:ext uri="{BB962C8B-B14F-4D97-AF65-F5344CB8AC3E}">
        <p14:creationId xmlns:p14="http://schemas.microsoft.com/office/powerpoint/2010/main" val="122271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525" y="216917"/>
            <a:ext cx="11034445" cy="811590"/>
          </a:xfrm>
        </p:spPr>
        <p:txBody>
          <a:bodyPr anchor="t"/>
          <a:lstStyle/>
          <a:p>
            <a:r>
              <a:rPr lang="en-US" sz="4799" dirty="0" smtClean="0"/>
              <a:t>Free one month </a:t>
            </a:r>
            <a:r>
              <a:rPr lang="en-US" sz="4799" dirty="0" smtClean="0"/>
              <a:t>trial, free tiers beyond</a:t>
            </a:r>
            <a:endParaRPr lang="en-US" sz="4799" dirty="0"/>
          </a:p>
        </p:txBody>
      </p:sp>
      <p:sp>
        <p:nvSpPr>
          <p:cNvPr id="24" name="Rectangle 23"/>
          <p:cNvSpPr/>
          <p:nvPr/>
        </p:nvSpPr>
        <p:spPr>
          <a:xfrm>
            <a:off x="-1" y="1676400"/>
            <a:ext cx="12192000" cy="3200400"/>
          </a:xfrm>
          <a:prstGeom prst="rect">
            <a:avLst/>
          </a:prstGeom>
          <a:solidFill>
            <a:srgbClr val="2C65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2230958" y="3002340"/>
            <a:ext cx="7730088" cy="1569660"/>
            <a:chOff x="1542253" y="3733800"/>
            <a:chExt cx="7728075" cy="1569660"/>
          </a:xfrm>
        </p:grpSpPr>
        <p:sp>
          <p:nvSpPr>
            <p:cNvPr id="4" name="Rectangle 3"/>
            <p:cNvSpPr/>
            <p:nvPr/>
          </p:nvSpPr>
          <p:spPr>
            <a:xfrm>
              <a:off x="1542253" y="3733800"/>
              <a:ext cx="2997554" cy="1569660"/>
            </a:xfrm>
            <a:prstGeom prst="rect">
              <a:avLst/>
            </a:prstGeom>
          </p:spPr>
          <p:txBody>
            <a:bodyPr wrap="square">
              <a:spAutoFit/>
            </a:bodyPr>
            <a:lstStyle/>
            <a:p>
              <a:pPr marL="457200" indent="-457200">
                <a:buFont typeface="Segoe UI Symbol" panose="020B0502040204020203" pitchFamily="34" charset="0"/>
                <a:buChar char="▶"/>
              </a:pPr>
              <a:r>
                <a:rPr lang="en-US" sz="2400" dirty="0" smtClean="0">
                  <a:solidFill>
                    <a:schemeClr val="bg1"/>
                  </a:solidFill>
                </a:rPr>
                <a:t>Virtual </a:t>
              </a:r>
              <a:r>
                <a:rPr lang="en-US" sz="2400" dirty="0">
                  <a:solidFill>
                    <a:schemeClr val="bg1"/>
                  </a:solidFill>
                </a:rPr>
                <a:t>Machines</a:t>
              </a:r>
            </a:p>
            <a:p>
              <a:pPr marL="457200" indent="-457200">
                <a:buFont typeface="Segoe UI Symbol" panose="020B0502040204020203" pitchFamily="34" charset="0"/>
                <a:buChar char="▶"/>
              </a:pPr>
              <a:r>
                <a:rPr lang="en-US" sz="2400" dirty="0">
                  <a:solidFill>
                    <a:schemeClr val="bg1"/>
                  </a:solidFill>
                </a:rPr>
                <a:t>SQL Databases</a:t>
              </a:r>
            </a:p>
            <a:p>
              <a:pPr marL="457200" indent="-457200">
                <a:buFont typeface="Segoe UI Symbol" panose="020B0502040204020203" pitchFamily="34" charset="0"/>
                <a:buChar char="▶"/>
              </a:pPr>
              <a:r>
                <a:rPr lang="en-US" sz="2400" dirty="0">
                  <a:solidFill>
                    <a:schemeClr val="bg1"/>
                  </a:solidFill>
                </a:rPr>
                <a:t>Websites</a:t>
              </a:r>
            </a:p>
            <a:p>
              <a:pPr marL="457200" indent="-457200">
                <a:buFont typeface="Segoe UI Symbol" panose="020B0502040204020203" pitchFamily="34" charset="0"/>
                <a:buChar char="▶"/>
              </a:pPr>
              <a:r>
                <a:rPr lang="en-US" sz="2400" dirty="0" smtClean="0">
                  <a:solidFill>
                    <a:schemeClr val="bg1"/>
                  </a:solidFill>
                </a:rPr>
                <a:t>Hadoop</a:t>
              </a:r>
              <a:endParaRPr lang="en-US" sz="2400" dirty="0">
                <a:solidFill>
                  <a:schemeClr val="bg1"/>
                </a:solidFill>
              </a:endParaRPr>
            </a:p>
          </p:txBody>
        </p:sp>
        <p:sp>
          <p:nvSpPr>
            <p:cNvPr id="69" name="Rectangle 68"/>
            <p:cNvSpPr/>
            <p:nvPr/>
          </p:nvSpPr>
          <p:spPr>
            <a:xfrm>
              <a:off x="6094412" y="3733800"/>
              <a:ext cx="3175916" cy="1569660"/>
            </a:xfrm>
            <a:prstGeom prst="rect">
              <a:avLst/>
            </a:prstGeom>
          </p:spPr>
          <p:txBody>
            <a:bodyPr wrap="square">
              <a:spAutoFit/>
            </a:bodyPr>
            <a:lstStyle/>
            <a:p>
              <a:pPr marL="457200" indent="-457200">
                <a:buFont typeface="Segoe UI Symbol" panose="020B0502040204020203" pitchFamily="34" charset="0"/>
                <a:buChar char="▶"/>
              </a:pPr>
              <a:r>
                <a:rPr lang="en-US" sz="2400" dirty="0" smtClean="0">
                  <a:solidFill>
                    <a:schemeClr val="bg1"/>
                  </a:solidFill>
                </a:rPr>
                <a:t>Mobile </a:t>
              </a:r>
              <a:r>
                <a:rPr lang="en-US" sz="2400" dirty="0">
                  <a:solidFill>
                    <a:schemeClr val="bg1"/>
                  </a:solidFill>
                </a:rPr>
                <a:t>Push</a:t>
              </a:r>
            </a:p>
            <a:p>
              <a:pPr marL="457200" indent="-457200">
                <a:buFont typeface="Segoe UI Symbol" panose="020B0502040204020203" pitchFamily="34" charset="0"/>
                <a:buChar char="▶"/>
              </a:pPr>
              <a:r>
                <a:rPr lang="en-US" sz="2400" dirty="0">
                  <a:solidFill>
                    <a:schemeClr val="bg1"/>
                  </a:solidFill>
                </a:rPr>
                <a:t>Media Streaming</a:t>
              </a:r>
            </a:p>
            <a:p>
              <a:pPr marL="457200" indent="-457200">
                <a:buFont typeface="Segoe UI Symbol" panose="020B0502040204020203" pitchFamily="34" charset="0"/>
                <a:buChar char="▶"/>
              </a:pPr>
              <a:r>
                <a:rPr lang="en-US" sz="2400" dirty="0">
                  <a:solidFill>
                    <a:schemeClr val="bg1"/>
                  </a:solidFill>
                </a:rPr>
                <a:t>Active Directory</a:t>
              </a:r>
            </a:p>
            <a:p>
              <a:pPr marL="457200" indent="-457200">
                <a:buFont typeface="Segoe UI Symbol" panose="020B0502040204020203" pitchFamily="34" charset="0"/>
                <a:buChar char="▶"/>
              </a:pPr>
              <a:r>
                <a:rPr lang="en-US" sz="2400" dirty="0">
                  <a:solidFill>
                    <a:schemeClr val="bg1"/>
                  </a:solidFill>
                </a:rPr>
                <a:t>Everything else...</a:t>
              </a:r>
            </a:p>
          </p:txBody>
        </p:sp>
      </p:grpSp>
      <p:sp>
        <p:nvSpPr>
          <p:cNvPr id="6" name="TextBox 5"/>
          <p:cNvSpPr txBox="1"/>
          <p:nvPr/>
        </p:nvSpPr>
        <p:spPr>
          <a:xfrm>
            <a:off x="292524" y="1900481"/>
            <a:ext cx="11748624" cy="615553"/>
          </a:xfrm>
          <a:prstGeom prst="rect">
            <a:avLst/>
          </a:prstGeom>
          <a:noFill/>
        </p:spPr>
        <p:txBody>
          <a:bodyPr wrap="square" rtlCol="0">
            <a:spAutoFit/>
          </a:bodyPr>
          <a:lstStyle/>
          <a:p>
            <a:r>
              <a:rPr lang="en-US" sz="3400" dirty="0">
                <a:solidFill>
                  <a:schemeClr val="bg1"/>
                </a:solidFill>
              </a:rPr>
              <a:t>Sign-up for free and get $200 to spend on all Azure services</a:t>
            </a:r>
          </a:p>
        </p:txBody>
      </p:sp>
      <p:grpSp>
        <p:nvGrpSpPr>
          <p:cNvPr id="8" name="Group 7"/>
          <p:cNvGrpSpPr/>
          <p:nvPr/>
        </p:nvGrpSpPr>
        <p:grpSpPr>
          <a:xfrm>
            <a:off x="-22278" y="5749408"/>
            <a:ext cx="8394950" cy="1108592"/>
            <a:chOff x="292448" y="5292209"/>
            <a:chExt cx="8392764" cy="1108592"/>
          </a:xfrm>
        </p:grpSpPr>
        <p:sp>
          <p:nvSpPr>
            <p:cNvPr id="5" name="Rectangle 4"/>
            <p:cNvSpPr/>
            <p:nvPr/>
          </p:nvSpPr>
          <p:spPr>
            <a:xfrm>
              <a:off x="292448" y="5292209"/>
              <a:ext cx="8392764" cy="1108592"/>
            </a:xfrm>
            <a:prstGeom prst="rect">
              <a:avLst/>
            </a:prstGeom>
            <a:solidFill>
              <a:srgbClr val="88C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45989" y="5538727"/>
              <a:ext cx="7173564" cy="615553"/>
            </a:xfrm>
            <a:prstGeom prst="rect">
              <a:avLst/>
            </a:prstGeom>
            <a:noFill/>
            <a:ln>
              <a:noFill/>
            </a:ln>
          </p:spPr>
          <p:txBody>
            <a:bodyPr wrap="square" rtlCol="0">
              <a:spAutoFit/>
            </a:bodyPr>
            <a:lstStyle/>
            <a:p>
              <a:r>
                <a:rPr lang="en-US" sz="3400" dirty="0" smtClean="0">
                  <a:solidFill>
                    <a:schemeClr val="bg1"/>
                  </a:solidFill>
                </a:rPr>
                <a:t>http://</a:t>
              </a:r>
              <a:r>
                <a:rPr lang="en-US" sz="3400" dirty="0" err="1" smtClean="0">
                  <a:solidFill>
                    <a:schemeClr val="bg1"/>
                  </a:solidFill>
                </a:rPr>
                <a:t>aka.ms</a:t>
              </a:r>
              <a:r>
                <a:rPr lang="en-US" sz="3400" dirty="0" smtClean="0">
                  <a:solidFill>
                    <a:schemeClr val="bg1"/>
                  </a:solidFill>
                </a:rPr>
                <a:t>/</a:t>
              </a:r>
              <a:r>
                <a:rPr lang="en-US" sz="3400" dirty="0" err="1" smtClean="0">
                  <a:solidFill>
                    <a:schemeClr val="bg1"/>
                  </a:solidFill>
                </a:rPr>
                <a:t>AndroidAzureCamp</a:t>
              </a:r>
              <a:endParaRPr lang="en-US" sz="3400" dirty="0">
                <a:solidFill>
                  <a:schemeClr val="bg1"/>
                </a:solidFill>
              </a:endParaRPr>
            </a:p>
          </p:txBody>
        </p:sp>
        <p:sp>
          <p:nvSpPr>
            <p:cNvPr id="7" name="TextBox 6"/>
            <p:cNvSpPr txBox="1"/>
            <p:nvPr/>
          </p:nvSpPr>
          <p:spPr>
            <a:xfrm>
              <a:off x="7677120" y="5523339"/>
              <a:ext cx="714222" cy="646331"/>
            </a:xfrm>
            <a:prstGeom prst="rect">
              <a:avLst/>
            </a:prstGeom>
            <a:noFill/>
            <a:ln>
              <a:noFill/>
            </a:ln>
          </p:spPr>
          <p:txBody>
            <a:bodyPr wrap="none" rtlCol="0">
              <a:spAutoFit/>
            </a:bodyPr>
            <a:lstStyle/>
            <a:p>
              <a:r>
                <a:rPr lang="en-US" sz="3600" dirty="0">
                  <a:solidFill>
                    <a:schemeClr val="bg1"/>
                  </a:solidFill>
                  <a:latin typeface="Segoe UI Symbol" panose="020B0502040204020203" pitchFamily="34" charset="0"/>
                  <a:ea typeface="Segoe UI Symbol" panose="020B0502040204020203" pitchFamily="34" charset="0"/>
                </a:rPr>
                <a:t></a:t>
              </a:r>
              <a:endParaRPr lang="en-US" dirty="0">
                <a:solidFill>
                  <a:schemeClr val="bg1"/>
                </a:solidFill>
                <a:latin typeface="Segoe UI Symbol" panose="020B0502040204020203" pitchFamily="34" charset="0"/>
                <a:ea typeface="Segoe UI Symbol" panose="020B0502040204020203" pitchFamily="34" charset="0"/>
              </a:endParaRPr>
            </a:p>
          </p:txBody>
        </p:sp>
      </p:grpSp>
    </p:spTree>
    <p:extLst>
      <p:ext uri="{BB962C8B-B14F-4D97-AF65-F5344CB8AC3E}">
        <p14:creationId xmlns:p14="http://schemas.microsoft.com/office/powerpoint/2010/main" val="31893224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 presetClass="entr" presetSubtype="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additive="base">
                                        <p:cTn id="10" dur="500" fill="hold"/>
                                        <p:tgtEl>
                                          <p:spTgt spid="19"/>
                                        </p:tgtEl>
                                        <p:attrNameLst>
                                          <p:attrName>ppt_x</p:attrName>
                                        </p:attrNameLst>
                                      </p:cBhvr>
                                      <p:tavLst>
                                        <p:tav tm="0">
                                          <p:val>
                                            <p:strVal val="1+#ppt_w/2"/>
                                          </p:val>
                                        </p:tav>
                                        <p:tav tm="100000">
                                          <p:val>
                                            <p:strVal val="#ppt_x"/>
                                          </p:val>
                                        </p:tav>
                                      </p:tavLst>
                                    </p:anim>
                                    <p:anim calcmode="lin" valueType="num">
                                      <p:cBhvr additive="base">
                                        <p:cTn id="1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990601"/>
            <a:ext cx="11653523" cy="5656933"/>
          </a:xfrm>
          <a:prstGeom prst="rect">
            <a:avLst/>
          </a:prstGeom>
        </p:spPr>
        <p:txBody>
          <a:bodyPr/>
          <a:lstStyle/>
          <a:p>
            <a:pPr>
              <a:buFont typeface="Arial" panose="020B0604020202020204" pitchFamily="34" charset="0"/>
              <a:buChar char="•"/>
            </a:pPr>
            <a:r>
              <a:rPr lang="en-US" sz="2800" dirty="0" smtClean="0">
                <a:solidFill>
                  <a:schemeClr val="bg1"/>
                </a:solidFill>
              </a:rPr>
              <a:t>Cloud Cover</a:t>
            </a:r>
          </a:p>
          <a:p>
            <a:pPr lvl="1"/>
            <a:r>
              <a:rPr lang="en-US" sz="2000" dirty="0"/>
              <a:t>http://</a:t>
            </a:r>
            <a:r>
              <a:rPr lang="en-US" sz="2000" dirty="0" smtClean="0"/>
              <a:t>channel9.msdn.com/Shows/Cloud+Cover</a:t>
            </a:r>
          </a:p>
          <a:p>
            <a:r>
              <a:rPr lang="en-US" sz="2800" dirty="0" smtClean="0"/>
              <a:t>Azure Friday</a:t>
            </a:r>
          </a:p>
          <a:p>
            <a:pPr lvl="1"/>
            <a:r>
              <a:rPr lang="en-US" sz="2000" dirty="0"/>
              <a:t>http://</a:t>
            </a:r>
            <a:r>
              <a:rPr lang="en-US" sz="2000" dirty="0" smtClean="0"/>
              <a:t>channel9.msdn.com/Shows/Azure-Friday</a:t>
            </a:r>
          </a:p>
          <a:p>
            <a:r>
              <a:rPr lang="en-US" sz="2800" dirty="0" err="1" smtClean="0"/>
              <a:t>WebCamps</a:t>
            </a:r>
            <a:r>
              <a:rPr lang="en-US" sz="2800" dirty="0" smtClean="0"/>
              <a:t> TV</a:t>
            </a:r>
          </a:p>
          <a:p>
            <a:pPr lvl="1"/>
            <a:r>
              <a:rPr lang="en-US" sz="2000" dirty="0"/>
              <a:t>http://</a:t>
            </a:r>
            <a:r>
              <a:rPr lang="en-US" sz="2000" dirty="0" smtClean="0"/>
              <a:t>channel9.msdn.com/Shows/Web+Camps+TV</a:t>
            </a:r>
          </a:p>
          <a:p>
            <a:r>
              <a:rPr lang="en-US" sz="2800" dirty="0" smtClean="0"/>
              <a:t>All Azure Content</a:t>
            </a:r>
          </a:p>
          <a:p>
            <a:pPr lvl="1"/>
            <a:r>
              <a:rPr lang="en-US" sz="2000" dirty="0"/>
              <a:t>http://channel9.msdn.com/Azure</a:t>
            </a:r>
            <a:endParaRPr lang="en-US" sz="2000" dirty="0" smtClean="0"/>
          </a:p>
          <a:p>
            <a:endParaRPr lang="en-US" sz="2800" dirty="0" smtClean="0"/>
          </a:p>
          <a:p>
            <a:endParaRPr lang="en-US" sz="2000" dirty="0">
              <a:solidFill>
                <a:schemeClr val="bg1"/>
              </a:solidFill>
            </a:endParaRPr>
          </a:p>
        </p:txBody>
      </p:sp>
      <p:sp>
        <p:nvSpPr>
          <p:cNvPr id="3" name="Title 2"/>
          <p:cNvSpPr>
            <a:spLocks noGrp="1"/>
          </p:cNvSpPr>
          <p:nvPr>
            <p:ph type="title"/>
          </p:nvPr>
        </p:nvSpPr>
        <p:spPr>
          <a:xfrm>
            <a:off x="1" y="152400"/>
            <a:ext cx="12192000" cy="646042"/>
          </a:xfrm>
        </p:spPr>
        <p:txBody>
          <a:bodyPr>
            <a:noAutofit/>
          </a:bodyPr>
          <a:lstStyle/>
          <a:p>
            <a:r>
              <a:rPr lang="en-US" dirty="0" smtClean="0"/>
              <a:t>Web Videos on Channel 9</a:t>
            </a:r>
            <a:endParaRPr lang="en-US" dirty="0">
              <a:solidFill>
                <a:schemeClr val="bg1"/>
              </a:solidFill>
            </a:endParaRPr>
          </a:p>
        </p:txBody>
      </p:sp>
    </p:spTree>
    <p:extLst>
      <p:ext uri="{BB962C8B-B14F-4D97-AF65-F5344CB8AC3E}">
        <p14:creationId xmlns:p14="http://schemas.microsoft.com/office/powerpoint/2010/main" val="4124638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69239" y="990601"/>
            <a:ext cx="11653523" cy="5656933"/>
          </a:xfrm>
          <a:prstGeom prst="rect">
            <a:avLst/>
          </a:prstGeom>
        </p:spPr>
        <p:txBody>
          <a:bodyPr/>
          <a:lstStyle/>
          <a:p>
            <a:pPr>
              <a:buFont typeface="Arial" panose="020B0604020202020204" pitchFamily="34" charset="0"/>
              <a:buChar char="•"/>
            </a:pPr>
            <a:r>
              <a:rPr lang="en-US" sz="2800" dirty="0" smtClean="0">
                <a:solidFill>
                  <a:schemeClr val="bg1"/>
                </a:solidFill>
              </a:rPr>
              <a:t>Pricing</a:t>
            </a:r>
          </a:p>
          <a:p>
            <a:pPr lvl="1"/>
            <a:r>
              <a:rPr lang="en-US" sz="2400" dirty="0"/>
              <a:t>http://azure.microsoft.com/en-us/pricing</a:t>
            </a:r>
            <a:r>
              <a:rPr lang="en-US" sz="2400" dirty="0" smtClean="0"/>
              <a:t>/</a:t>
            </a:r>
            <a:endParaRPr lang="en-US" sz="2800" dirty="0" smtClean="0"/>
          </a:p>
          <a:p>
            <a:pPr>
              <a:buFont typeface="Arial" panose="020B0604020202020204" pitchFamily="34" charset="0"/>
              <a:buChar char="•"/>
            </a:pPr>
            <a:r>
              <a:rPr lang="en-US" sz="2800" dirty="0" smtClean="0"/>
              <a:t>Case Studies</a:t>
            </a:r>
          </a:p>
          <a:p>
            <a:pPr lvl="1"/>
            <a:r>
              <a:rPr lang="en-US" sz="2400" dirty="0"/>
              <a:t>http://azure.microsoft.com/en-us/case-studies/</a:t>
            </a:r>
            <a:endParaRPr lang="en-US" sz="2400" dirty="0" smtClean="0"/>
          </a:p>
          <a:p>
            <a:pPr>
              <a:buFont typeface="Arial" panose="020B0604020202020204" pitchFamily="34" charset="0"/>
              <a:buChar char="•"/>
            </a:pPr>
            <a:r>
              <a:rPr lang="en-US" sz="2800" dirty="0" smtClean="0"/>
              <a:t>Free Trial</a:t>
            </a:r>
          </a:p>
          <a:p>
            <a:pPr lvl="1"/>
            <a:r>
              <a:rPr lang="en-US" sz="2400" dirty="0"/>
              <a:t>http://azure.microsoft.com/en-us/pricing/free-trial/</a:t>
            </a:r>
            <a:endParaRPr lang="en-US" sz="1600" dirty="0" smtClean="0"/>
          </a:p>
          <a:p>
            <a:r>
              <a:rPr lang="en-US" sz="2800" dirty="0" smtClean="0"/>
              <a:t>Trust Center</a:t>
            </a:r>
          </a:p>
          <a:p>
            <a:pPr lvl="1"/>
            <a:r>
              <a:rPr lang="en-US" sz="2400" dirty="0"/>
              <a:t>http://azure.microsoft.com/en-us/support/trust-center/</a:t>
            </a:r>
            <a:endParaRPr lang="en-US" sz="2400" dirty="0" smtClean="0"/>
          </a:p>
          <a:p>
            <a:r>
              <a:rPr lang="en-US" sz="2800" dirty="0" smtClean="0"/>
              <a:t>Compliance</a:t>
            </a:r>
          </a:p>
          <a:p>
            <a:pPr lvl="1"/>
            <a:r>
              <a:rPr lang="en-US" sz="2400" dirty="0"/>
              <a:t>http://azure.microsoft.com/en-us/support/trust-center/compliance/</a:t>
            </a:r>
            <a:endParaRPr lang="en-US" sz="2400" dirty="0" smtClean="0"/>
          </a:p>
          <a:p>
            <a:r>
              <a:rPr lang="en-US" sz="2800" dirty="0" smtClean="0"/>
              <a:t>Security</a:t>
            </a:r>
          </a:p>
          <a:p>
            <a:pPr lvl="1"/>
            <a:r>
              <a:rPr lang="en-US" sz="2400" dirty="0"/>
              <a:t>http://azure.microsoft.com/en-us/support/trust-center/security/</a:t>
            </a:r>
            <a:endParaRPr lang="en-US" sz="2400" dirty="0" smtClean="0"/>
          </a:p>
          <a:p>
            <a:endParaRPr lang="en-US" sz="2000" dirty="0">
              <a:solidFill>
                <a:schemeClr val="bg1"/>
              </a:solidFill>
            </a:endParaRPr>
          </a:p>
        </p:txBody>
      </p:sp>
      <p:sp>
        <p:nvSpPr>
          <p:cNvPr id="3" name="Title 2"/>
          <p:cNvSpPr>
            <a:spLocks noGrp="1"/>
          </p:cNvSpPr>
          <p:nvPr>
            <p:ph type="title"/>
          </p:nvPr>
        </p:nvSpPr>
        <p:spPr>
          <a:xfrm>
            <a:off x="1" y="152400"/>
            <a:ext cx="12192000" cy="646042"/>
          </a:xfrm>
        </p:spPr>
        <p:txBody>
          <a:bodyPr>
            <a:noAutofit/>
          </a:bodyPr>
          <a:lstStyle/>
          <a:p>
            <a:r>
              <a:rPr lang="en-US" dirty="0" smtClean="0"/>
              <a:t>Resources</a:t>
            </a:r>
            <a:endParaRPr lang="en-US" dirty="0">
              <a:solidFill>
                <a:schemeClr val="bg1"/>
              </a:solidFill>
            </a:endParaRPr>
          </a:p>
        </p:txBody>
      </p:sp>
    </p:spTree>
    <p:extLst>
      <p:ext uri="{BB962C8B-B14F-4D97-AF65-F5344CB8AC3E}">
        <p14:creationId xmlns:p14="http://schemas.microsoft.com/office/powerpoint/2010/main" val="287602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25777</TotalTime>
  <Words>1499</Words>
  <Application>Microsoft Macintosh PowerPoint</Application>
  <PresentationFormat>Custom</PresentationFormat>
  <Paragraphs>197</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Azure Medium</vt:lpstr>
      <vt:lpstr>Wrap Up</vt:lpstr>
      <vt:lpstr>PowerPoint Presentation</vt:lpstr>
      <vt:lpstr>PowerPoint Presentation</vt:lpstr>
      <vt:lpstr>PowerPoint Presentation</vt:lpstr>
      <vt:lpstr>Azure Mobile Services</vt:lpstr>
      <vt:lpstr>PowerPoint Presentation</vt:lpstr>
      <vt:lpstr>Free one month trial, free tiers beyond</vt:lpstr>
      <vt:lpstr>Web Videos on Channel 9</vt:lpstr>
      <vt:lpstr>Resources</vt:lpstr>
      <vt:lpstr>Contact and Location Info</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Chris Risner</cp:lastModifiedBy>
  <cp:revision>340</cp:revision>
  <cp:lastPrinted>2014-03-26T17:46:13Z</cp:lastPrinted>
  <dcterms:created xsi:type="dcterms:W3CDTF">2014-03-19T23:21:38Z</dcterms:created>
  <dcterms:modified xsi:type="dcterms:W3CDTF">2014-12-16T22:52:11Z</dcterms:modified>
</cp:coreProperties>
</file>