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523" r:id="rId3"/>
    <p:sldId id="525" r:id="rId4"/>
    <p:sldId id="526" r:id="rId5"/>
    <p:sldId id="527" r:id="rId6"/>
    <p:sldId id="528" r:id="rId7"/>
    <p:sldId id="529" r:id="rId8"/>
    <p:sldId id="530" r:id="rId9"/>
    <p:sldId id="562" r:id="rId10"/>
    <p:sldId id="531" r:id="rId11"/>
    <p:sldId id="563" r:id="rId12"/>
    <p:sldId id="533" r:id="rId13"/>
    <p:sldId id="534" r:id="rId14"/>
    <p:sldId id="566" r:id="rId15"/>
    <p:sldId id="564" r:id="rId16"/>
    <p:sldId id="56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21"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varScale="1">
        <p:scale>
          <a:sx n="59" d="100"/>
          <a:sy n="59" d="100"/>
        </p:scale>
        <p:origin x="-1672" y="-112"/>
      </p:cViewPr>
      <p:guideLst>
        <p:guide orient="horz" pos="2160"/>
        <p:guide pos="3840"/>
      </p:guideLst>
    </p:cSldViewPr>
  </p:slideViewPr>
  <p:notesTextViewPr>
    <p:cViewPr>
      <p:scale>
        <a:sx n="3" d="2"/>
        <a:sy n="3" d="2"/>
      </p:scale>
      <p:origin x="0" y="376"/>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12/11/14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Go</a:t>
            </a:r>
            <a:r>
              <a:rPr lang="en-US" sz="800" baseline="0" dirty="0" smtClean="0">
                <a:effectLst/>
              </a:rPr>
              <a:t> over the agenda for the presentation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In</a:t>
            </a:r>
            <a:r>
              <a:rPr lang="en-US" baseline="0" dirty="0" smtClean="0">
                <a:effectLst/>
              </a:rPr>
              <a:t> this session we’ll be going over the following items:</a:t>
            </a:r>
          </a:p>
          <a:p>
            <a:pPr marL="171450" indent="-171450" rtl="0">
              <a:buFontTx/>
              <a:buChar char="•"/>
            </a:pPr>
            <a:r>
              <a:rPr lang="en-US" baseline="0" dirty="0" smtClean="0">
                <a:effectLst/>
              </a:rPr>
              <a:t>What Mobile Services is?</a:t>
            </a:r>
          </a:p>
          <a:p>
            <a:pPr marL="171450" indent="-171450" rtl="0">
              <a:buFontTx/>
              <a:buChar char="•"/>
            </a:pPr>
            <a:r>
              <a:rPr lang="en-US" baseline="0" dirty="0" smtClean="0">
                <a:effectLst/>
              </a:rPr>
              <a:t>The Basic features of Mobile Services</a:t>
            </a:r>
          </a:p>
          <a:p>
            <a:pPr marL="171450" indent="-171450" rtl="0">
              <a:buFontTx/>
              <a:buChar char="•"/>
            </a:pPr>
            <a:r>
              <a:rPr lang="en-US" baseline="0" dirty="0" smtClean="0">
                <a:effectLst/>
              </a:rPr>
              <a:t>Demos of those features</a:t>
            </a:r>
          </a:p>
          <a:p>
            <a:pPr marL="171450" indent="-171450" rtl="0">
              <a:buFontTx/>
              <a:buChar char="•"/>
            </a:pPr>
            <a:r>
              <a:rPr lang="en-US" baseline="0" dirty="0" smtClean="0">
                <a:effectLst/>
              </a:rPr>
              <a:t>Some of the advanced features</a:t>
            </a:r>
          </a:p>
          <a:p>
            <a:pPr marL="171450" indent="-171450" rtl="0">
              <a:buFontTx/>
              <a:buChar char="•"/>
            </a:pPr>
            <a:r>
              <a:rPr lang="en-US" baseline="0" dirty="0" smtClean="0">
                <a:effectLst/>
              </a:rPr>
              <a:t>How scaling and pricing works</a:t>
            </a:r>
          </a:p>
          <a:p>
            <a:pPr marL="171450" indent="-171450" rtl="0">
              <a:buFontTx/>
              <a:buChar char="•"/>
            </a:pPr>
            <a:r>
              <a:rPr lang="en-US" baseline="0" dirty="0" smtClean="0">
                <a:effectLst/>
              </a:rPr>
              <a:t>Questions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93406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server side scripts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For </a:t>
            </a:r>
            <a:r>
              <a:rPr lang="en-US" dirty="0" err="1" smtClean="0">
                <a:effectLst/>
              </a:rPr>
              <a:t>javascript</a:t>
            </a:r>
            <a:r>
              <a:rPr lang="en-US" dirty="0" smtClean="0">
                <a:effectLst/>
              </a:rPr>
              <a:t> backend, server scripts are </a:t>
            </a:r>
            <a:r>
              <a:rPr lang="en-US" dirty="0" err="1" smtClean="0">
                <a:effectLst/>
              </a:rPr>
              <a:t>Node.js</a:t>
            </a:r>
            <a:r>
              <a:rPr lang="en-US" baseline="0" dirty="0" smtClean="0">
                <a:effectLst/>
              </a:rPr>
              <a:t> scripts</a:t>
            </a:r>
          </a:p>
          <a:p>
            <a:pPr marL="171450" indent="-171450" rtl="0">
              <a:buFontTx/>
              <a:buChar char="•"/>
            </a:pPr>
            <a:r>
              <a:rPr lang="en-US" baseline="0" dirty="0" smtClean="0">
                <a:effectLst/>
              </a:rPr>
              <a:t>These scripts intercept any CRUD request against a table</a:t>
            </a:r>
          </a:p>
          <a:p>
            <a:pPr marL="171450" indent="-171450" rtl="0">
              <a:buFontTx/>
              <a:buChar char="•"/>
            </a:pPr>
            <a:r>
              <a:rPr lang="en-US" baseline="0" dirty="0" smtClean="0">
                <a:effectLst/>
              </a:rPr>
              <a:t>By default these scripts just pass through the request (i.e. execute the SQL)</a:t>
            </a:r>
          </a:p>
          <a:p>
            <a:pPr marL="171450" indent="-171450" rtl="0">
              <a:buFontTx/>
              <a:buChar char="•"/>
            </a:pPr>
            <a:r>
              <a:rPr lang="en-US" baseline="0" dirty="0" smtClean="0">
                <a:effectLst/>
              </a:rPr>
              <a:t>You can alter these scripts to perform any logic you want</a:t>
            </a:r>
          </a:p>
          <a:p>
            <a:pPr marL="171450" indent="-171450" rtl="0">
              <a:buFontTx/>
              <a:buChar char="•"/>
            </a:pPr>
            <a:r>
              <a:rPr lang="en-US" baseline="0" dirty="0" smtClean="0">
                <a:effectLst/>
              </a:rPr>
              <a:t>Alternatively the .NET backend creates a Visual Studio project you can develop and deploy to your Mobile Service</a:t>
            </a:r>
          </a:p>
          <a:p>
            <a:pPr marL="171450" indent="-171450" rtl="0">
              <a:buFontTx/>
              <a:buChar char="•"/>
            </a:pPr>
            <a:r>
              <a:rPr lang="en-US" baseline="0" dirty="0" smtClean="0">
                <a:effectLst/>
              </a:rPr>
              <a:t>This is where you can alter from using SQL to another storage system</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85365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a:t>
            </a:r>
            <a:r>
              <a:rPr lang="en-US" sz="800" baseline="0" dirty="0" smtClean="0">
                <a:effectLst/>
              </a:rPr>
              <a:t> built in Node Modules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Several Node modules are preinstalled so you can easily</a:t>
            </a:r>
            <a:r>
              <a:rPr lang="en-US" baseline="0" dirty="0" smtClean="0">
                <a:effectLst/>
              </a:rPr>
              <a:t> access them in your scripts</a:t>
            </a:r>
          </a:p>
          <a:p>
            <a:pPr marL="171450" lvl="0" indent="-171450" rtl="0">
              <a:buFontTx/>
              <a:buChar char="•"/>
            </a:pPr>
            <a:r>
              <a:rPr lang="en-US" baseline="0" dirty="0" smtClean="0">
                <a:effectLst/>
              </a:rPr>
              <a:t>Request – enables HTTP web requests to be made to other endpoints</a:t>
            </a:r>
          </a:p>
          <a:p>
            <a:pPr marL="171450" lvl="0" indent="-171450" rtl="0">
              <a:buFontTx/>
              <a:buChar char="•"/>
            </a:pPr>
            <a:r>
              <a:rPr lang="en-US" baseline="0" dirty="0" smtClean="0">
                <a:effectLst/>
              </a:rPr>
              <a:t>Push – enables you to trigger push notifications down to clients</a:t>
            </a:r>
          </a:p>
          <a:p>
            <a:pPr marL="171450" lvl="0" indent="-171450" rtl="0">
              <a:buFontTx/>
              <a:buChar char="•"/>
            </a:pPr>
            <a:r>
              <a:rPr lang="en-US" baseline="0" dirty="0" smtClean="0">
                <a:effectLst/>
              </a:rPr>
              <a:t>Console – logs info and error messages to a logging window</a:t>
            </a:r>
          </a:p>
          <a:p>
            <a:pPr marL="171450" lvl="0" indent="-171450" rtl="0">
              <a:buFontTx/>
              <a:buChar char="•"/>
            </a:pPr>
            <a:r>
              <a:rPr lang="en-US" baseline="0" dirty="0" err="1" smtClean="0">
                <a:effectLst/>
              </a:rPr>
              <a:t>Mssql</a:t>
            </a:r>
            <a:r>
              <a:rPr lang="en-US" baseline="0" dirty="0" smtClean="0">
                <a:effectLst/>
              </a:rPr>
              <a:t> – enables you to run custom SQL commands as well as stored </a:t>
            </a:r>
            <a:r>
              <a:rPr lang="en-US" baseline="0" dirty="0" err="1" smtClean="0">
                <a:effectLst/>
              </a:rPr>
              <a:t>procs</a:t>
            </a:r>
            <a:endParaRPr lang="en-US" baseline="0" dirty="0" smtClean="0">
              <a:effectLst/>
            </a:endParaRPr>
          </a:p>
          <a:p>
            <a:pPr marL="171450" lvl="0" indent="-171450" rtl="0">
              <a:buFontTx/>
              <a:buChar char="•"/>
            </a:pPr>
            <a:r>
              <a:rPr lang="en-US" baseline="0" dirty="0" smtClean="0">
                <a:effectLst/>
              </a:rPr>
              <a:t>Tables – a more Object Oriented way to access the other tables in your service</a:t>
            </a:r>
          </a:p>
          <a:p>
            <a:pPr marL="171450" lvl="0" indent="-171450" rtl="0">
              <a:buFontTx/>
              <a:buChar char="•"/>
            </a:pPr>
            <a:r>
              <a:rPr lang="en-US" baseline="0" dirty="0" smtClean="0">
                <a:effectLst/>
              </a:rPr>
              <a:t>Azure – plugs into other areas of Azure (table, blob storage, service bus, </a:t>
            </a:r>
            <a:r>
              <a:rPr lang="en-US" baseline="0" dirty="0" err="1" smtClean="0">
                <a:effectLst/>
              </a:rPr>
              <a:t>etc</a:t>
            </a:r>
            <a:r>
              <a:rPr lang="en-US" baseline="0" dirty="0" smtClean="0">
                <a:effectLst/>
              </a:rPr>
              <a:t>)</a:t>
            </a:r>
          </a:p>
          <a:p>
            <a:pPr marL="171450" lvl="0" indent="-171450" rtl="0">
              <a:buFontTx/>
              <a:buChar char="•"/>
            </a:pPr>
            <a:r>
              <a:rPr lang="en-US" baseline="0" dirty="0" smtClean="0">
                <a:effectLst/>
              </a:rPr>
              <a:t>Several partners also have offerings that you can use from your scripts:</a:t>
            </a:r>
          </a:p>
          <a:p>
            <a:pPr marL="628650" lvl="1" indent="-171450" rtl="0">
              <a:buFontTx/>
              <a:buChar char="•"/>
            </a:pPr>
            <a:r>
              <a:rPr lang="en-US" baseline="0" dirty="0" err="1" smtClean="0">
                <a:effectLst/>
              </a:rPr>
              <a:t>Sendgrid</a:t>
            </a:r>
            <a:r>
              <a:rPr lang="en-US" baseline="0" dirty="0" smtClean="0">
                <a:effectLst/>
              </a:rPr>
              <a:t> – handles sending emails</a:t>
            </a:r>
          </a:p>
          <a:p>
            <a:pPr marL="628650" lvl="1" indent="-171450" rtl="0">
              <a:buFontTx/>
              <a:buChar char="•"/>
            </a:pPr>
            <a:r>
              <a:rPr lang="en-US" baseline="0" dirty="0" smtClean="0">
                <a:effectLst/>
              </a:rPr>
              <a:t>Push – real-time web socket style communication</a:t>
            </a:r>
          </a:p>
          <a:p>
            <a:pPr marL="628650" lvl="1" indent="-171450" rtl="0">
              <a:buFontTx/>
              <a:buChar char="•"/>
            </a:pPr>
            <a:r>
              <a:rPr lang="en-US" baseline="0" dirty="0" err="1" smtClean="0">
                <a:effectLst/>
              </a:rPr>
              <a:t>Twilio</a:t>
            </a:r>
            <a:r>
              <a:rPr lang="en-US" baseline="0" dirty="0" smtClean="0">
                <a:effectLst/>
              </a:rPr>
              <a:t> – performs </a:t>
            </a:r>
            <a:r>
              <a:rPr lang="en-US" baseline="0" dirty="0" err="1" smtClean="0">
                <a:effectLst/>
              </a:rPr>
              <a:t>sms</a:t>
            </a:r>
            <a:r>
              <a:rPr lang="en-US" baseline="0" dirty="0" smtClean="0">
                <a:effectLst/>
              </a:rPr>
              <a:t>, voice, and fax communications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414169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Demonstrate</a:t>
            </a:r>
            <a:r>
              <a:rPr lang="en-US" sz="800" baseline="0" dirty="0" smtClean="0">
                <a:effectLst/>
              </a:rPr>
              <a:t> customizing a script</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Now we’ll look</a:t>
            </a:r>
            <a:r>
              <a:rPr lang="en-US" baseline="0" dirty="0" smtClean="0">
                <a:effectLst/>
              </a:rPr>
              <a:t> at how you can customize a script to add data validation</a:t>
            </a:r>
          </a:p>
          <a:p>
            <a:pPr marL="171450" indent="-171450" rtl="0">
              <a:buFontTx/>
              <a:buChar char="•"/>
            </a:pPr>
            <a:r>
              <a:rPr lang="en-US" baseline="0" dirty="0" smtClean="0">
                <a:effectLst/>
              </a:rPr>
              <a:t>The easiest thing to do is return a </a:t>
            </a:r>
            <a:r>
              <a:rPr lang="en-US" baseline="0" dirty="0" err="1" smtClean="0">
                <a:effectLst/>
              </a:rPr>
              <a:t>StatusCodes.BAD_REQUEST</a:t>
            </a:r>
            <a:r>
              <a:rPr lang="en-US" baseline="0" dirty="0" smtClean="0">
                <a:effectLst/>
              </a:rPr>
              <a:t> if the </a:t>
            </a:r>
            <a:r>
              <a:rPr lang="en-US" baseline="0" dirty="0" err="1" smtClean="0">
                <a:effectLst/>
              </a:rPr>
              <a:t>todo’s</a:t>
            </a:r>
            <a:r>
              <a:rPr lang="en-US" baseline="0" dirty="0" smtClean="0">
                <a:effectLst/>
              </a:rPr>
              <a:t> text field’s length is too short in the </a:t>
            </a:r>
            <a:r>
              <a:rPr lang="en-US" baseline="0" dirty="0" err="1" smtClean="0">
                <a:effectLst/>
              </a:rPr>
              <a:t>Todo</a:t>
            </a:r>
            <a:r>
              <a:rPr lang="en-US" baseline="0" dirty="0" smtClean="0">
                <a:effectLst/>
              </a:rPr>
              <a:t> item’s insert script</a:t>
            </a: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871604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 points</a:t>
            </a:r>
          </a:p>
          <a:p>
            <a:pPr marL="171450" indent="-171450">
              <a:buFontTx/>
              <a:buChar char="•"/>
            </a:pPr>
            <a:r>
              <a:rPr lang="en-US" dirty="0" smtClean="0"/>
              <a:t>.NET backend is</a:t>
            </a:r>
            <a:r>
              <a:rPr lang="en-US" baseline="0" dirty="0" smtClean="0"/>
              <a:t> currently in preview</a:t>
            </a:r>
          </a:p>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3591138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 points</a:t>
            </a:r>
          </a:p>
          <a:p>
            <a:pPr marL="171450" indent="-171450">
              <a:buFontTx/>
              <a:buChar char="•"/>
            </a:pPr>
            <a:r>
              <a:rPr lang="en-US" baseline="0" dirty="0" smtClean="0"/>
              <a:t>All scripts so far tied to a table action</a:t>
            </a:r>
          </a:p>
          <a:p>
            <a:pPr marL="171450" indent="-171450">
              <a:buFontTx/>
              <a:buChar char="•"/>
            </a:pPr>
            <a:r>
              <a:rPr lang="en-US" baseline="0" dirty="0" smtClean="0"/>
              <a:t>Custom APIs are non-table based endpoints</a:t>
            </a:r>
          </a:p>
          <a:p>
            <a:pPr marL="171450" indent="-171450">
              <a:buFontTx/>
              <a:buChar char="•"/>
            </a:pPr>
            <a:r>
              <a:rPr lang="en-US" baseline="0" dirty="0" smtClean="0"/>
              <a:t>Script functionality for normal HTTP methods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0080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 Points</a:t>
            </a:r>
          </a:p>
          <a:p>
            <a:pPr marL="171450" indent="-171450">
              <a:buFontTx/>
              <a:buChar char="•"/>
            </a:pPr>
            <a:r>
              <a:rPr lang="en-US" dirty="0" smtClean="0"/>
              <a:t>SQL DB</a:t>
            </a:r>
            <a:r>
              <a:rPr lang="en-US" baseline="0" dirty="0" smtClean="0"/>
              <a:t> for Mobile Services not ideal for file data storage</a:t>
            </a:r>
          </a:p>
          <a:p>
            <a:pPr marL="171450" indent="-171450">
              <a:buFontTx/>
              <a:buChar char="•"/>
            </a:pPr>
            <a:r>
              <a:rPr lang="en-US" baseline="0" dirty="0" smtClean="0"/>
              <a:t>Best practice is to use Mobile Service as Proxy</a:t>
            </a:r>
          </a:p>
          <a:p>
            <a:pPr marL="171450" indent="-171450">
              <a:buFontTx/>
              <a:buChar char="•"/>
            </a:pPr>
            <a:r>
              <a:rPr lang="en-US" baseline="0" dirty="0" smtClean="0"/>
              <a:t>Mobile Service script generates SAS URL</a:t>
            </a:r>
          </a:p>
          <a:p>
            <a:pPr marL="171450" indent="-171450">
              <a:buFontTx/>
              <a:buChar char="•"/>
            </a:pPr>
            <a:r>
              <a:rPr lang="en-US" baseline="0" dirty="0" smtClean="0"/>
              <a:t>Client uploads file to SAS </a:t>
            </a:r>
            <a:r>
              <a:rPr lang="en-US" baseline="0" dirty="0" smtClean="0"/>
              <a:t>URL</a:t>
            </a:r>
            <a:endParaRPr lang="en-US" baseline="0" dirty="0" smtClean="0"/>
          </a:p>
          <a:p>
            <a:pPr marL="171450" indent="-171450">
              <a:buFontTx/>
              <a:buChar char="•"/>
            </a:pPr>
            <a:r>
              <a:rPr lang="en-US" dirty="0" smtClean="0"/>
              <a:t>Valet Key Patternhttp://msdn.microsoft.com/en-us/library/dn568102.</a:t>
            </a:r>
            <a:r>
              <a:rPr lang="en-US" dirty="0" smtClean="0"/>
              <a:t>aspx</a:t>
            </a:r>
          </a:p>
          <a:p>
            <a:pPr marL="171450" indent="-171450">
              <a:buFontTx/>
              <a:buChar char="•"/>
            </a:pPr>
            <a:r>
              <a:rPr lang="en-US" dirty="0" smtClean="0"/>
              <a:t>Resource Broker (for</a:t>
            </a:r>
            <a:r>
              <a:rPr lang="en-US" baseline="0" dirty="0" smtClean="0"/>
              <a:t> </a:t>
            </a:r>
            <a:r>
              <a:rPr lang="en-US" baseline="0" dirty="0" err="1" smtClean="0"/>
              <a:t>Javascript</a:t>
            </a:r>
            <a:r>
              <a:rPr lang="en-US" baseline="0" dirty="0" smtClean="0"/>
              <a:t> and .NET </a:t>
            </a:r>
            <a:r>
              <a:rPr lang="en-US" baseline="0" dirty="0" err="1" smtClean="0"/>
              <a:t>backends</a:t>
            </a:r>
            <a:r>
              <a:rPr lang="en-US" baseline="0" dirty="0" smtClean="0"/>
              <a:t>) helps deal with this process of getting a SAS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645720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talking about Push Notifications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Highlight that push notifications are important for all kinds of apps</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push notifications flow</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Regardless of what client platform you’re building an app for, this flow is going</a:t>
            </a:r>
            <a:r>
              <a:rPr lang="en-US" baseline="0" dirty="0" smtClean="0">
                <a:effectLst/>
              </a:rPr>
              <a:t> to be the same</a:t>
            </a:r>
          </a:p>
          <a:p>
            <a:pPr marL="171450" indent="-171450" rtl="0">
              <a:buFontTx/>
              <a:buChar char="•"/>
            </a:pPr>
            <a:r>
              <a:rPr lang="en-US" baseline="0" dirty="0" smtClean="0">
                <a:effectLst/>
              </a:rPr>
              <a:t>Client talks to a Push Notification Service (such as Google Cloud Messaging, Amazon Device Messaging, </a:t>
            </a:r>
            <a:r>
              <a:rPr lang="en-US" baseline="0" dirty="0" err="1" smtClean="0">
                <a:effectLst/>
              </a:rPr>
              <a:t>Baidu</a:t>
            </a:r>
            <a:r>
              <a:rPr lang="en-US" baseline="0" dirty="0" smtClean="0">
                <a:effectLst/>
              </a:rPr>
              <a:t>)</a:t>
            </a:r>
          </a:p>
          <a:p>
            <a:pPr marL="171450" indent="-171450" rtl="0">
              <a:buFontTx/>
              <a:buChar char="•"/>
            </a:pPr>
            <a:r>
              <a:rPr lang="en-US" baseline="0" dirty="0" smtClean="0">
                <a:effectLst/>
              </a:rPr>
              <a:t>Client gets a registration ID that identifies Device and App (but only to PNS)</a:t>
            </a:r>
          </a:p>
          <a:p>
            <a:pPr marL="171450" indent="-171450" rtl="0">
              <a:buFontTx/>
              <a:buChar char="•"/>
            </a:pPr>
            <a:r>
              <a:rPr lang="en-US" baseline="0" dirty="0" smtClean="0">
                <a:effectLst/>
              </a:rPr>
              <a:t>Client sends </a:t>
            </a:r>
            <a:r>
              <a:rPr lang="en-US" baseline="0" dirty="0" err="1" smtClean="0">
                <a:effectLst/>
              </a:rPr>
              <a:t>reg</a:t>
            </a:r>
            <a:r>
              <a:rPr lang="en-US" baseline="0" dirty="0" smtClean="0">
                <a:effectLst/>
              </a:rPr>
              <a:t> ID to Mobile Service</a:t>
            </a:r>
          </a:p>
          <a:p>
            <a:pPr marL="171450" indent="-171450" rtl="0">
              <a:buFontTx/>
              <a:buChar char="•"/>
            </a:pPr>
            <a:r>
              <a:rPr lang="en-US" baseline="0" dirty="0" smtClean="0">
                <a:effectLst/>
              </a:rPr>
              <a:t>Mobile Service can then request the PNS to send a push</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374449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Demonstrate push notifications</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Walk through the different pieces of code / settings that need to be added to enable push</a:t>
            </a:r>
          </a:p>
          <a:p>
            <a:pPr marL="171450" indent="-171450" rtl="0">
              <a:buFontTx/>
              <a:buChar char="•"/>
            </a:pPr>
            <a:r>
              <a:rPr lang="en-US" dirty="0" smtClean="0">
                <a:effectLst/>
              </a:rPr>
              <a:t>Update</a:t>
            </a:r>
            <a:r>
              <a:rPr lang="en-US" baseline="0" dirty="0" smtClean="0">
                <a:effectLst/>
              </a:rPr>
              <a:t> the push settings in the portal</a:t>
            </a:r>
          </a:p>
          <a:p>
            <a:pPr marL="171450" indent="-171450" rtl="0">
              <a:buFontTx/>
              <a:buChar char="•"/>
            </a:pPr>
            <a:r>
              <a:rPr lang="en-US" baseline="0" dirty="0" smtClean="0">
                <a:effectLst/>
              </a:rPr>
              <a:t>Update insert script to trigger a push to the device when a </a:t>
            </a:r>
            <a:r>
              <a:rPr lang="en-US" baseline="0" dirty="0" err="1" smtClean="0">
                <a:effectLst/>
              </a:rPr>
              <a:t>Todo</a:t>
            </a:r>
            <a:r>
              <a:rPr lang="en-US" baseline="0" dirty="0" smtClean="0">
                <a:effectLst/>
              </a:rPr>
              <a:t> is inserted</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850608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Notification Hubs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Mobile Services is actually using Notification Hubs behind the scenes</a:t>
            </a:r>
          </a:p>
          <a:p>
            <a:pPr marL="171450" indent="-171450" rtl="0">
              <a:buFontTx/>
              <a:buChar char="•"/>
            </a:pPr>
            <a:r>
              <a:rPr lang="en-US" dirty="0" smtClean="0">
                <a:effectLst/>
              </a:rPr>
              <a:t>However, Notification</a:t>
            </a:r>
            <a:r>
              <a:rPr lang="en-US" baseline="0" dirty="0" smtClean="0">
                <a:effectLst/>
              </a:rPr>
              <a:t> Hubs is a separate feature and can be used independently of Mobile Services (or any compute in Azure)</a:t>
            </a:r>
          </a:p>
          <a:p>
            <a:pPr marL="171450" indent="-171450" rtl="0">
              <a:buFontTx/>
              <a:buChar char="•"/>
            </a:pPr>
            <a:r>
              <a:rPr lang="en-US" baseline="0" dirty="0" smtClean="0">
                <a:effectLst/>
              </a:rPr>
              <a:t>Hubs provides for extremely scalable (millions in minutes) of push notifications</a:t>
            </a:r>
          </a:p>
          <a:p>
            <a:pPr marL="171450" indent="-171450" rtl="0">
              <a:buFontTx/>
              <a:buChar char="•"/>
            </a:pPr>
            <a:r>
              <a:rPr lang="en-US" baseline="0" dirty="0" smtClean="0">
                <a:effectLst/>
              </a:rPr>
              <a:t>Supports many platforms (</a:t>
            </a:r>
            <a:r>
              <a:rPr lang="en-US" baseline="0" dirty="0" err="1" smtClean="0">
                <a:effectLst/>
              </a:rPr>
              <a:t>iOS</a:t>
            </a:r>
            <a:r>
              <a:rPr lang="en-US" baseline="0" dirty="0" smtClean="0">
                <a:effectLst/>
              </a:rPr>
              <a:t>, Android, Kindle, Windows Phone, Windows Server)</a:t>
            </a:r>
          </a:p>
          <a:p>
            <a:pPr marL="171450" indent="-171450" rtl="0">
              <a:buFontTx/>
              <a:buChar char="•"/>
            </a:pPr>
            <a:r>
              <a:rPr lang="en-US" baseline="0" dirty="0" smtClean="0">
                <a:effectLst/>
              </a:rPr>
              <a:t>Tags enable push filtering (who receives it)</a:t>
            </a:r>
          </a:p>
          <a:p>
            <a:pPr marL="171450" indent="-171450" rtl="0">
              <a:buFontTx/>
              <a:buChar char="•"/>
            </a:pPr>
            <a:r>
              <a:rPr lang="en-US" baseline="0" dirty="0" smtClean="0">
                <a:effectLst/>
              </a:rPr>
              <a:t>Templates enable single request push to all platforms (hubs puts data in the right format for each PNS)</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34302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the purpose of Azure Mobile Services</a:t>
            </a:r>
            <a:r>
              <a:rPr lang="en-US" sz="800" baseline="0" dirty="0" smtClean="0">
                <a:effectLst/>
              </a:rPr>
              <a:t> to attendees.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Users don’t</a:t>
            </a:r>
            <a:r>
              <a:rPr lang="en-US" baseline="0" dirty="0" smtClean="0">
                <a:effectLst/>
              </a:rPr>
              <a:t> really care (and usually don’t know) what a mobile app is using for it’s backend</a:t>
            </a:r>
          </a:p>
          <a:p>
            <a:pPr marL="171450" indent="-171450" rtl="0">
              <a:buFontTx/>
              <a:buChar char="•"/>
            </a:pPr>
            <a:r>
              <a:rPr lang="en-US" baseline="0" dirty="0" smtClean="0">
                <a:effectLst/>
              </a:rPr>
              <a:t>Users care most about enjoying the app experience</a:t>
            </a:r>
          </a:p>
          <a:p>
            <a:pPr marL="171450" indent="-171450" rtl="0">
              <a:buFontTx/>
              <a:buChar char="•"/>
            </a:pPr>
            <a:r>
              <a:rPr lang="en-US" baseline="0" dirty="0" err="1" smtClean="0">
                <a:effectLst/>
              </a:rPr>
              <a:t>Devs</a:t>
            </a:r>
            <a:r>
              <a:rPr lang="en-US" baseline="0" dirty="0" smtClean="0">
                <a:effectLst/>
              </a:rPr>
              <a:t> should therefore spend most of their time building the best client experience they can</a:t>
            </a:r>
          </a:p>
          <a:p>
            <a:pPr marL="171450" indent="-171450" rtl="0">
              <a:buFontTx/>
              <a:buChar char="•"/>
            </a:pPr>
            <a:r>
              <a:rPr lang="en-US" baseline="0" dirty="0" smtClean="0">
                <a:effectLst/>
              </a:rPr>
              <a:t>Mobile Services helps </a:t>
            </a:r>
            <a:r>
              <a:rPr lang="en-US" baseline="0" dirty="0" err="1" smtClean="0">
                <a:effectLst/>
              </a:rPr>
              <a:t>devs</a:t>
            </a:r>
            <a:r>
              <a:rPr lang="en-US" baseline="0" dirty="0" smtClean="0">
                <a:effectLst/>
              </a:rPr>
              <a:t> by providing common mobile app backend features in a turnkey manner</a:t>
            </a:r>
          </a:p>
          <a:p>
            <a:pPr marL="628650" lvl="1" indent="-171450" rtl="0">
              <a:buFontTx/>
              <a:buChar char="•"/>
            </a:pPr>
            <a:r>
              <a:rPr lang="en-US" baseline="0" dirty="0" smtClean="0">
                <a:effectLst/>
              </a:rPr>
              <a:t>Data storage powered by SQL Database (but you don’t have to be a Database Admin to use it)</a:t>
            </a:r>
          </a:p>
          <a:p>
            <a:pPr marL="628650" lvl="1" indent="-171450" rtl="0">
              <a:buFontTx/>
              <a:buChar char="•"/>
            </a:pPr>
            <a:r>
              <a:rPr lang="en-US" baseline="0" dirty="0" smtClean="0">
                <a:effectLst/>
              </a:rPr>
              <a:t>User Authentication and Data Authorization</a:t>
            </a:r>
          </a:p>
          <a:p>
            <a:pPr marL="628650" lvl="1" indent="-171450" rtl="0">
              <a:buFontTx/>
              <a:buChar char="•"/>
            </a:pPr>
            <a:r>
              <a:rPr lang="en-US" baseline="0" dirty="0" smtClean="0">
                <a:effectLst/>
              </a:rPr>
              <a:t>Backend Logic</a:t>
            </a:r>
          </a:p>
          <a:p>
            <a:pPr marL="628650" lvl="1" indent="-171450" rtl="0">
              <a:buFontTx/>
              <a:buChar char="•"/>
            </a:pPr>
            <a:r>
              <a:rPr lang="en-US" baseline="0" dirty="0" smtClean="0">
                <a:effectLst/>
              </a:rPr>
              <a:t>Push Notifications (using services built into Android, </a:t>
            </a:r>
            <a:r>
              <a:rPr lang="en-US" baseline="0" dirty="0" err="1" smtClean="0">
                <a:effectLst/>
              </a:rPr>
              <a:t>iOS</a:t>
            </a:r>
            <a:r>
              <a:rPr lang="en-US" baseline="0" dirty="0" smtClean="0">
                <a:effectLst/>
              </a:rPr>
              <a:t>, Windows Phone, and more)</a:t>
            </a:r>
          </a:p>
          <a:p>
            <a:pPr marL="628650" lvl="1" indent="-171450" rtl="0">
              <a:buFontTx/>
              <a:buChar char="•"/>
            </a:pPr>
            <a:r>
              <a:rPr lang="en-US" baseline="0" dirty="0" smtClean="0">
                <a:effectLst/>
              </a:rPr>
              <a:t>Backend job processing using the scheduler</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data and user security</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So far,</a:t>
            </a:r>
            <a:r>
              <a:rPr lang="en-US" baseline="0" dirty="0" smtClean="0">
                <a:effectLst/>
              </a:rPr>
              <a:t> all data in our application is visible to all users.</a:t>
            </a:r>
          </a:p>
          <a:p>
            <a:pPr marL="171450" indent="-171450" rtl="0">
              <a:buFontTx/>
              <a:buChar char="•"/>
            </a:pPr>
            <a:r>
              <a:rPr lang="en-US" baseline="0" dirty="0" smtClean="0">
                <a:effectLst/>
              </a:rPr>
              <a:t>We’ll next talk about how to lock that down</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a:t>
            </a:r>
            <a:r>
              <a:rPr lang="en-US" sz="800" baseline="0" dirty="0" smtClean="0">
                <a:effectLst/>
              </a:rPr>
              <a:t> about Data Authorization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Each Table / Custom API operation can have a permission level set</a:t>
            </a:r>
          </a:p>
          <a:p>
            <a:pPr marL="171450" indent="-171450" rtl="0">
              <a:buFontTx/>
              <a:buChar char="•"/>
            </a:pPr>
            <a:r>
              <a:rPr lang="en-US" baseline="0" dirty="0" smtClean="0">
                <a:effectLst/>
              </a:rPr>
              <a:t>By default, that level is anyone with App Key</a:t>
            </a:r>
          </a:p>
          <a:p>
            <a:pPr marL="171450" indent="-171450" rtl="0">
              <a:buFontTx/>
              <a:buChar char="•"/>
            </a:pPr>
            <a:r>
              <a:rPr lang="en-US" baseline="0" dirty="0" smtClean="0">
                <a:effectLst/>
              </a:rPr>
              <a:t>That isn’t secure as getting the App Key once your app is available publicly is trivial</a:t>
            </a:r>
          </a:p>
          <a:p>
            <a:pPr marL="171450" indent="-171450" rtl="0">
              <a:buFontTx/>
              <a:buChar char="•"/>
            </a:pPr>
            <a:r>
              <a:rPr lang="en-US" baseline="0" dirty="0" smtClean="0">
                <a:effectLst/>
              </a:rPr>
              <a:t>Other options are</a:t>
            </a:r>
          </a:p>
          <a:p>
            <a:pPr marL="628650" lvl="1" indent="-171450" rtl="0">
              <a:buFontTx/>
              <a:buChar char="•"/>
            </a:pPr>
            <a:r>
              <a:rPr lang="en-US" baseline="0" dirty="0" smtClean="0">
                <a:effectLst/>
              </a:rPr>
              <a:t>Everyone (anyone can access)</a:t>
            </a:r>
          </a:p>
          <a:p>
            <a:pPr marL="628650" lvl="1" indent="-171450" rtl="0">
              <a:buFontTx/>
              <a:buChar char="•"/>
            </a:pPr>
            <a:r>
              <a:rPr lang="en-US" baseline="0" dirty="0" smtClean="0">
                <a:effectLst/>
              </a:rPr>
              <a:t>Authenticated Users (only users with a valid user ID and token can get through)</a:t>
            </a:r>
          </a:p>
          <a:p>
            <a:pPr marL="628650" lvl="1" indent="-171450" rtl="0">
              <a:buFontTx/>
              <a:buChar char="•"/>
            </a:pPr>
            <a:r>
              <a:rPr lang="en-US" baseline="0" dirty="0" smtClean="0">
                <a:effectLst/>
              </a:rPr>
              <a:t>Admins and other scripts (only other server scripts or someone with the Master Key can get through)</a:t>
            </a:r>
          </a:p>
          <a:p>
            <a:pPr marL="171450" lvl="0" indent="-171450" rtl="0">
              <a:buFontTx/>
              <a:buChar char="•"/>
            </a:pPr>
            <a:r>
              <a:rPr lang="en-US" baseline="0" dirty="0" smtClean="0">
                <a:effectLst/>
              </a:rPr>
              <a:t>401 is returned if your </a:t>
            </a:r>
            <a:r>
              <a:rPr lang="en-US" baseline="0" dirty="0" err="1" smtClean="0">
                <a:effectLst/>
              </a:rPr>
              <a:t>auth</a:t>
            </a:r>
            <a:r>
              <a:rPr lang="en-US" baseline="0" dirty="0" smtClean="0">
                <a:effectLst/>
              </a:rPr>
              <a:t> isn’t valid</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289407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server side user </a:t>
            </a:r>
            <a:r>
              <a:rPr lang="en-US" sz="800" dirty="0" err="1" smtClean="0">
                <a:effectLst/>
              </a:rPr>
              <a:t>auth</a:t>
            </a:r>
            <a:r>
              <a:rPr lang="en-US" sz="800" dirty="0" smtClean="0">
                <a:effectLst/>
              </a:rPr>
              <a:t> flow</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There are two forms of </a:t>
            </a:r>
            <a:r>
              <a:rPr lang="en-US" dirty="0" err="1" smtClean="0">
                <a:effectLst/>
              </a:rPr>
              <a:t>auth</a:t>
            </a:r>
            <a:r>
              <a:rPr lang="en-US" dirty="0" smtClean="0">
                <a:effectLst/>
              </a:rPr>
              <a:t> and the</a:t>
            </a:r>
            <a:r>
              <a:rPr lang="en-US" baseline="0" dirty="0" smtClean="0">
                <a:effectLst/>
              </a:rPr>
              <a:t> first we’ll talk about is server </a:t>
            </a:r>
            <a:r>
              <a:rPr lang="en-US" baseline="0" dirty="0" err="1" smtClean="0">
                <a:effectLst/>
              </a:rPr>
              <a:t>auth</a:t>
            </a:r>
            <a:endParaRPr lang="en-US" baseline="0" dirty="0" smtClean="0">
              <a:effectLst/>
            </a:endParaRPr>
          </a:p>
          <a:p>
            <a:pPr marL="171450" indent="-171450" rtl="0">
              <a:buFontTx/>
              <a:buChar char="•"/>
            </a:pPr>
            <a:r>
              <a:rPr lang="en-US" baseline="0" dirty="0" smtClean="0">
                <a:effectLst/>
              </a:rPr>
              <a:t>This is a basic </a:t>
            </a:r>
            <a:r>
              <a:rPr lang="en-US" baseline="0" dirty="0" err="1" smtClean="0">
                <a:effectLst/>
              </a:rPr>
              <a:t>Oauth</a:t>
            </a:r>
            <a:r>
              <a:rPr lang="en-US" baseline="0" dirty="0" smtClean="0">
                <a:effectLst/>
              </a:rPr>
              <a:t> flow</a:t>
            </a:r>
          </a:p>
          <a:p>
            <a:pPr marL="171450" indent="-171450" rtl="0">
              <a:buFontTx/>
              <a:buChar char="•"/>
            </a:pPr>
            <a:r>
              <a:rPr lang="en-US" baseline="0" dirty="0" smtClean="0">
                <a:effectLst/>
              </a:rPr>
              <a:t>The client device calls a method in the SDK which opens a </a:t>
            </a:r>
            <a:r>
              <a:rPr lang="en-US" baseline="0" dirty="0" err="1" smtClean="0">
                <a:effectLst/>
              </a:rPr>
              <a:t>webview</a:t>
            </a:r>
            <a:r>
              <a:rPr lang="en-US" baseline="0" dirty="0" smtClean="0">
                <a:effectLst/>
              </a:rPr>
              <a:t> which goes to a specific </a:t>
            </a:r>
            <a:r>
              <a:rPr lang="en-US" baseline="0" dirty="0" err="1" smtClean="0">
                <a:effectLst/>
              </a:rPr>
              <a:t>auth</a:t>
            </a:r>
            <a:r>
              <a:rPr lang="en-US" baseline="0" dirty="0" smtClean="0">
                <a:effectLst/>
              </a:rPr>
              <a:t> provider</a:t>
            </a:r>
          </a:p>
          <a:p>
            <a:pPr marL="171450" indent="-171450" rtl="0">
              <a:buFontTx/>
              <a:buChar char="•"/>
            </a:pPr>
            <a:r>
              <a:rPr lang="en-US" baseline="0" dirty="0" smtClean="0">
                <a:effectLst/>
              </a:rPr>
              <a:t>The user authenticates</a:t>
            </a:r>
          </a:p>
          <a:p>
            <a:pPr marL="171450" indent="-171450" rtl="0">
              <a:buFontTx/>
              <a:buChar char="•"/>
            </a:pPr>
            <a:r>
              <a:rPr lang="en-US" baseline="0" dirty="0" smtClean="0">
                <a:effectLst/>
              </a:rPr>
              <a:t>The provider hands back information to the Mobile Service</a:t>
            </a:r>
          </a:p>
          <a:p>
            <a:pPr marL="171450" indent="-171450" rtl="0">
              <a:buFontTx/>
              <a:buChar char="•"/>
            </a:pPr>
            <a:r>
              <a:rPr lang="en-US" baseline="0" dirty="0" smtClean="0">
                <a:effectLst/>
              </a:rPr>
              <a:t>The Mobile Service creates an identity which it hands back to the client</a:t>
            </a:r>
          </a:p>
          <a:p>
            <a:pPr marL="171450" indent="-171450" rtl="0">
              <a:buFontTx/>
              <a:buChar char="•"/>
            </a:pPr>
            <a:r>
              <a:rPr lang="en-US" baseline="0" dirty="0" smtClean="0">
                <a:effectLst/>
              </a:rPr>
              <a:t>Future requests from the client contain that identity (though it needs to be cached locally for app restarts)</a:t>
            </a:r>
          </a:p>
          <a:p>
            <a:pPr marL="171450" indent="-171450" rtl="0">
              <a:buFontTx/>
              <a:buChar char="•"/>
            </a:pPr>
            <a:r>
              <a:rPr lang="en-US" baseline="0" dirty="0" smtClean="0">
                <a:effectLst/>
              </a:rPr>
              <a:t>The Mobile Service now has Graph access to the provider</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333025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 about</a:t>
            </a:r>
            <a:r>
              <a:rPr lang="en-US" sz="800" baseline="0" dirty="0" smtClean="0">
                <a:effectLst/>
              </a:rPr>
              <a:t> the client flow</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Alternatively, you can use local SDKs to authenticate with a provider</a:t>
            </a:r>
          </a:p>
          <a:p>
            <a:pPr marL="171450" indent="-171450" rtl="0">
              <a:buFontTx/>
              <a:buChar char="•"/>
            </a:pPr>
            <a:r>
              <a:rPr lang="en-US" baseline="0" dirty="0" smtClean="0">
                <a:effectLst/>
              </a:rPr>
              <a:t>This hands the </a:t>
            </a:r>
            <a:r>
              <a:rPr lang="en-US" baseline="0" dirty="0" err="1" smtClean="0">
                <a:effectLst/>
              </a:rPr>
              <a:t>Auth</a:t>
            </a:r>
            <a:r>
              <a:rPr lang="en-US" baseline="0" dirty="0" smtClean="0">
                <a:effectLst/>
              </a:rPr>
              <a:t> Code and Token back to the Device</a:t>
            </a:r>
          </a:p>
          <a:p>
            <a:pPr marL="171450" indent="-171450" rtl="0">
              <a:buFontTx/>
              <a:buChar char="•"/>
            </a:pPr>
            <a:r>
              <a:rPr lang="en-US" baseline="0" dirty="0" smtClean="0">
                <a:effectLst/>
              </a:rPr>
              <a:t>Device can then send that info to the Mobile Service, who will verify it</a:t>
            </a:r>
          </a:p>
          <a:p>
            <a:pPr marL="171450" indent="-171450" rtl="0">
              <a:buFontTx/>
              <a:buChar char="•"/>
            </a:pPr>
            <a:r>
              <a:rPr lang="en-US" baseline="0" dirty="0" smtClean="0">
                <a:effectLst/>
              </a:rPr>
              <a:t>An identity is then sent back to the client</a:t>
            </a:r>
          </a:p>
          <a:p>
            <a:pPr marL="171450" indent="-171450" rtl="0">
              <a:buFontTx/>
              <a:buChar char="•"/>
            </a:pPr>
            <a:r>
              <a:rPr lang="en-US" baseline="0" dirty="0" smtClean="0">
                <a:effectLst/>
              </a:rPr>
              <a:t>Both Device and Service now have graph access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3928805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the user object</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So far</a:t>
            </a:r>
            <a:r>
              <a:rPr lang="en-US" baseline="0" dirty="0" smtClean="0">
                <a:effectLst/>
              </a:rPr>
              <a:t> the User object which is a parameter in each of our script methods has only told us the user is anonymous</a:t>
            </a:r>
          </a:p>
          <a:p>
            <a:pPr marL="171450" indent="-171450" rtl="0">
              <a:buFontTx/>
              <a:buChar char="•"/>
            </a:pPr>
            <a:r>
              <a:rPr lang="en-US" baseline="0" dirty="0" smtClean="0">
                <a:effectLst/>
              </a:rPr>
              <a:t>Once authenticated we get additional info</a:t>
            </a:r>
          </a:p>
          <a:p>
            <a:pPr marL="628650" lvl="1" indent="-171450" rtl="0">
              <a:buFontTx/>
              <a:buChar char="•"/>
            </a:pPr>
            <a:r>
              <a:rPr lang="en-US" baseline="0" dirty="0" err="1" smtClean="0">
                <a:effectLst/>
              </a:rPr>
              <a:t>userId</a:t>
            </a:r>
            <a:r>
              <a:rPr lang="en-US" baseline="0" dirty="0" smtClean="0">
                <a:effectLst/>
              </a:rPr>
              <a:t> is a unique ID for each user</a:t>
            </a:r>
          </a:p>
          <a:p>
            <a:pPr marL="628650" lvl="1" indent="-171450" rtl="0">
              <a:buFontTx/>
              <a:buChar char="•"/>
            </a:pPr>
            <a:r>
              <a:rPr lang="en-US" baseline="0" dirty="0" err="1" smtClean="0">
                <a:effectLst/>
              </a:rPr>
              <a:t>getIdentities</a:t>
            </a:r>
            <a:r>
              <a:rPr lang="en-US" baseline="0" dirty="0" smtClean="0">
                <a:effectLst/>
              </a:rPr>
              <a:t> will give us the provider token / secret (for graph access) and basic info depending on the provider</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176362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Demonstrate </a:t>
            </a:r>
            <a:r>
              <a:rPr lang="en-US" sz="800" dirty="0" err="1" smtClean="0">
                <a:effectLst/>
              </a:rPr>
              <a:t>auth</a:t>
            </a:r>
            <a:r>
              <a:rPr lang="en-US" sz="800" dirty="0" smtClean="0">
                <a:effectLst/>
              </a:rPr>
              <a:t> in action</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Lock down permissions</a:t>
            </a:r>
            <a:r>
              <a:rPr lang="en-US" baseline="0" dirty="0" smtClean="0">
                <a:effectLst/>
              </a:rPr>
              <a:t> on table to “Only authenticated users”</a:t>
            </a:r>
          </a:p>
          <a:p>
            <a:pPr marL="171450" indent="-171450" rtl="0">
              <a:buFontTx/>
              <a:buChar char="•"/>
            </a:pPr>
            <a:r>
              <a:rPr lang="en-US" baseline="0" dirty="0" smtClean="0">
                <a:effectLst/>
              </a:rPr>
              <a:t>Run app / refresh data and show error is returned</a:t>
            </a:r>
          </a:p>
          <a:p>
            <a:pPr marL="171450" indent="-171450" rtl="0">
              <a:buFontTx/>
              <a:buChar char="•"/>
            </a:pPr>
            <a:r>
              <a:rPr lang="en-US" baseline="0" dirty="0" smtClean="0">
                <a:effectLst/>
              </a:rPr>
              <a:t>Go to provider developer portal</a:t>
            </a:r>
          </a:p>
          <a:p>
            <a:pPr marL="171450" indent="-171450" rtl="0">
              <a:buFontTx/>
              <a:buChar char="•"/>
            </a:pPr>
            <a:r>
              <a:rPr lang="en-US" baseline="0" dirty="0" smtClean="0">
                <a:effectLst/>
              </a:rPr>
              <a:t>Create app in provider portal, copy secret / key to Identity page in Mobile Service portal</a:t>
            </a:r>
          </a:p>
          <a:p>
            <a:pPr marL="171450" indent="-171450" rtl="0">
              <a:buFontTx/>
              <a:buChar char="•"/>
            </a:pPr>
            <a:r>
              <a:rPr lang="en-US" baseline="0" dirty="0" smtClean="0">
                <a:effectLst/>
              </a:rPr>
              <a:t>Add code to authenticate client</a:t>
            </a:r>
          </a:p>
          <a:p>
            <a:pPr marL="171450" indent="-171450" rtl="0">
              <a:buFontTx/>
              <a:buChar char="•"/>
            </a:pPr>
            <a:r>
              <a:rPr lang="en-US" baseline="0" dirty="0" smtClean="0">
                <a:effectLst/>
              </a:rPr>
              <a:t>Demonstrate logging in and getting access again</a:t>
            </a:r>
          </a:p>
          <a:p>
            <a:pPr marL="171450" indent="-171450" rtl="0">
              <a:buFontTx/>
              <a:buChar char="•"/>
            </a:pPr>
            <a:r>
              <a:rPr lang="en-US" baseline="0" dirty="0" smtClean="0">
                <a:effectLst/>
              </a:rPr>
              <a:t>Go to insert script and add the </a:t>
            </a:r>
            <a:r>
              <a:rPr lang="en-US" baseline="0" dirty="0" err="1" smtClean="0">
                <a:effectLst/>
              </a:rPr>
              <a:t>UserId</a:t>
            </a:r>
            <a:r>
              <a:rPr lang="en-US" baseline="0" dirty="0" smtClean="0">
                <a:effectLst/>
              </a:rPr>
              <a:t> to the </a:t>
            </a:r>
            <a:r>
              <a:rPr lang="en-US" baseline="0" dirty="0" err="1" smtClean="0">
                <a:effectLst/>
              </a:rPr>
              <a:t>Todo</a:t>
            </a:r>
            <a:r>
              <a:rPr lang="en-US" baseline="0" dirty="0" smtClean="0">
                <a:effectLst/>
              </a:rPr>
              <a:t> Item before saving it to the DB</a:t>
            </a:r>
          </a:p>
          <a:p>
            <a:pPr marL="171450" indent="-171450" rtl="0">
              <a:buFontTx/>
              <a:buChar char="•"/>
            </a:pPr>
            <a:r>
              <a:rPr lang="en-US" baseline="0" dirty="0" smtClean="0">
                <a:effectLst/>
              </a:rPr>
              <a:t>Demonstrate saving an item in app, show new field in data page and how User ID is now tied to items</a:t>
            </a:r>
          </a:p>
          <a:p>
            <a:pPr marL="171450" indent="-171450" rtl="0">
              <a:buFontTx/>
              <a:buChar char="•"/>
            </a:pPr>
            <a:r>
              <a:rPr lang="en-US" baseline="0" dirty="0" smtClean="0">
                <a:effectLst/>
              </a:rPr>
              <a:t>Change Read script to add </a:t>
            </a:r>
            <a:r>
              <a:rPr lang="en-US" baseline="0" dirty="0" err="1" smtClean="0">
                <a:effectLst/>
              </a:rPr>
              <a:t>UserId</a:t>
            </a:r>
            <a:r>
              <a:rPr lang="en-US" baseline="0" dirty="0" smtClean="0">
                <a:effectLst/>
              </a:rPr>
              <a:t> query</a:t>
            </a:r>
          </a:p>
          <a:p>
            <a:pPr marL="171450" indent="-171450" rtl="0">
              <a:buFontTx/>
              <a:buChar char="•"/>
            </a:pPr>
            <a:r>
              <a:rPr lang="en-US" baseline="0" dirty="0" smtClean="0">
                <a:effectLst/>
              </a:rPr>
              <a:t>Demonstrate that users only have access to their own data now (can’t see other user’s </a:t>
            </a:r>
            <a:r>
              <a:rPr lang="en-US" baseline="0" dirty="0" err="1" smtClean="0">
                <a:effectLst/>
              </a:rPr>
              <a:t>todo</a:t>
            </a:r>
            <a:r>
              <a:rPr lang="en-US" baseline="0" dirty="0" smtClean="0">
                <a:effectLst/>
              </a:rPr>
              <a:t> items)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2564318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a:t>
            </a:r>
            <a:r>
              <a:rPr lang="en-US" sz="800" baseline="0" dirty="0" smtClean="0">
                <a:effectLst/>
              </a:rPr>
              <a:t> to talking about the Command Line Interface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 We’ll next take a look at the cross</a:t>
            </a:r>
            <a:r>
              <a:rPr lang="en-US" baseline="0" dirty="0" smtClean="0">
                <a:effectLst/>
              </a:rPr>
              <a:t> platform Command Line Interface tools for Mobile Services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 about CLI capabilities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The CLI tools</a:t>
            </a:r>
            <a:r>
              <a:rPr lang="en-US" baseline="0" dirty="0" smtClean="0">
                <a:effectLst/>
              </a:rPr>
              <a:t> allow you to do a lot across Azure</a:t>
            </a:r>
          </a:p>
          <a:p>
            <a:pPr marL="171450" indent="-171450" rtl="0">
              <a:buFontTx/>
              <a:buChar char="•"/>
            </a:pPr>
            <a:r>
              <a:rPr lang="en-US" baseline="0" dirty="0" smtClean="0">
                <a:effectLst/>
              </a:rPr>
              <a:t>For Mobile services you can</a:t>
            </a:r>
          </a:p>
          <a:p>
            <a:pPr marL="628650" lvl="1" indent="-171450" rtl="0">
              <a:buFontTx/>
              <a:buChar char="•"/>
            </a:pPr>
            <a:r>
              <a:rPr lang="en-US" baseline="0" dirty="0" smtClean="0">
                <a:effectLst/>
              </a:rPr>
              <a:t>Create and delete services</a:t>
            </a:r>
          </a:p>
          <a:p>
            <a:pPr marL="628650" lvl="1" indent="-171450" rtl="0">
              <a:buFontTx/>
              <a:buChar char="•"/>
            </a:pPr>
            <a:r>
              <a:rPr lang="en-US" baseline="0" dirty="0" smtClean="0">
                <a:effectLst/>
              </a:rPr>
              <a:t>Read and delete table data</a:t>
            </a:r>
          </a:p>
          <a:p>
            <a:pPr marL="628650" lvl="1" indent="-171450" rtl="0">
              <a:buFontTx/>
              <a:buChar char="•"/>
            </a:pPr>
            <a:r>
              <a:rPr lang="en-US" baseline="0" dirty="0" smtClean="0">
                <a:effectLst/>
              </a:rPr>
              <a:t>Update permissions</a:t>
            </a:r>
          </a:p>
          <a:p>
            <a:pPr marL="628650" lvl="1" indent="-171450" rtl="0">
              <a:buFontTx/>
              <a:buChar char="•"/>
            </a:pPr>
            <a:r>
              <a:rPr lang="en-US" baseline="0" dirty="0" smtClean="0">
                <a:effectLst/>
              </a:rPr>
              <a:t>Download and upload scripts</a:t>
            </a:r>
          </a:p>
          <a:p>
            <a:pPr marL="628650" lvl="1" indent="-171450" rtl="0">
              <a:buFontTx/>
              <a:buChar char="•"/>
            </a:pPr>
            <a:r>
              <a:rPr lang="en-US" baseline="0" dirty="0" smtClean="0">
                <a:effectLst/>
              </a:rPr>
              <a:t>Change the scale of your service</a:t>
            </a:r>
          </a:p>
          <a:p>
            <a:pPr marL="628650" lvl="1" indent="-171450" rtl="0">
              <a:buFontTx/>
              <a:buChar char="•"/>
            </a:pPr>
            <a:r>
              <a:rPr lang="en-US" baseline="0" dirty="0" smtClean="0">
                <a:effectLst/>
              </a:rPr>
              <a:t>Enable new features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052072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Showcase the CLI tools</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Suggestions are to list out</a:t>
            </a:r>
            <a:r>
              <a:rPr lang="en-US" baseline="0" dirty="0" smtClean="0">
                <a:effectLst/>
              </a:rPr>
              <a:t> your mobile services and then get the </a:t>
            </a:r>
            <a:r>
              <a:rPr lang="en-US" baseline="0" dirty="0" err="1" smtClean="0">
                <a:effectLst/>
              </a:rPr>
              <a:t>config</a:t>
            </a:r>
            <a:r>
              <a:rPr lang="en-US" baseline="0" dirty="0" smtClean="0">
                <a:effectLst/>
              </a:rPr>
              <a:t> info for the service you’ve been using</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4283860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talk about the scheduler</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Demonstrate</a:t>
            </a:r>
            <a:r>
              <a:rPr lang="en-US" sz="800" baseline="0" dirty="0" smtClean="0">
                <a:effectLst/>
              </a:rPr>
              <a:t> creating a new Mobile Service, walk through some of the code, show parts of the portal experience.</a:t>
            </a:r>
            <a:endParaRPr lang="en-US" sz="800" dirty="0" smtClean="0">
              <a:effectLst/>
            </a:endParaRPr>
          </a:p>
          <a:p>
            <a:pPr rtl="0"/>
            <a:r>
              <a:rPr lang="en-US" sz="1000" b="1" dirty="0" smtClean="0">
                <a:effectLst/>
                <a:latin typeface="Segoe UI" panose="020B0502040204020203" pitchFamily="34" charset="0"/>
              </a:rPr>
              <a:t>Demo Points:</a:t>
            </a:r>
          </a:p>
          <a:p>
            <a:pPr marL="171450" indent="-171450" rtl="0">
              <a:buFontTx/>
              <a:buChar char="•"/>
            </a:pPr>
            <a:r>
              <a:rPr lang="en-US" sz="1000" b="0" baseline="0" dirty="0" smtClean="0">
                <a:effectLst/>
                <a:latin typeface="Segoe UI" panose="020B0502040204020203" pitchFamily="34" charset="0"/>
              </a:rPr>
              <a:t>Open Azure portal</a:t>
            </a:r>
          </a:p>
          <a:p>
            <a:pPr marL="171450" indent="-171450" rtl="0">
              <a:buFontTx/>
              <a:buChar char="•"/>
            </a:pPr>
            <a:r>
              <a:rPr lang="en-US" sz="1000" b="0" baseline="0" dirty="0" smtClean="0">
                <a:effectLst/>
                <a:latin typeface="Segoe UI" panose="020B0502040204020203" pitchFamily="34" charset="0"/>
              </a:rPr>
              <a:t>Go to Mobile Services</a:t>
            </a:r>
          </a:p>
          <a:p>
            <a:pPr marL="171450" indent="-171450" rtl="0">
              <a:buFontTx/>
              <a:buChar char="•"/>
            </a:pPr>
            <a:r>
              <a:rPr lang="en-US" sz="1000" b="0" baseline="0" dirty="0" smtClean="0">
                <a:effectLst/>
                <a:latin typeface="Segoe UI" panose="020B0502040204020203" pitchFamily="34" charset="0"/>
              </a:rPr>
              <a:t>Create new Mobile Service (choose </a:t>
            </a:r>
            <a:r>
              <a:rPr lang="en-US" sz="1000" b="0" baseline="0" dirty="0" err="1" smtClean="0">
                <a:effectLst/>
                <a:latin typeface="Segoe UI" panose="020B0502040204020203" pitchFamily="34" charset="0"/>
              </a:rPr>
              <a:t>Javascript</a:t>
            </a:r>
            <a:r>
              <a:rPr lang="en-US" sz="1000" b="0" baseline="0" dirty="0" smtClean="0">
                <a:effectLst/>
                <a:latin typeface="Segoe UI" panose="020B0502040204020203" pitchFamily="34" charset="0"/>
              </a:rPr>
              <a:t> for backend)</a:t>
            </a:r>
          </a:p>
          <a:p>
            <a:pPr marL="171450" indent="-171450" rtl="0">
              <a:buFontTx/>
              <a:buChar char="•"/>
            </a:pPr>
            <a:r>
              <a:rPr lang="en-US" sz="1000" b="0" baseline="0" dirty="0" smtClean="0">
                <a:effectLst/>
                <a:latin typeface="Segoe UI" panose="020B0502040204020203" pitchFamily="34" charset="0"/>
              </a:rPr>
              <a:t>Go into Mobile Service quick start</a:t>
            </a:r>
          </a:p>
          <a:p>
            <a:pPr marL="171450" indent="-171450" rtl="0">
              <a:buFontTx/>
              <a:buChar char="•"/>
            </a:pPr>
            <a:r>
              <a:rPr lang="en-US" sz="1000" b="0" dirty="0" smtClean="0">
                <a:effectLst/>
              </a:rPr>
              <a:t>Pick Android platform</a:t>
            </a:r>
          </a:p>
          <a:p>
            <a:pPr marL="171450" indent="-171450" rtl="0">
              <a:buFontTx/>
              <a:buChar char="•"/>
            </a:pPr>
            <a:r>
              <a:rPr lang="en-US" sz="1000" b="0" dirty="0" smtClean="0">
                <a:effectLst/>
              </a:rPr>
              <a:t>Follow Create New Android</a:t>
            </a:r>
            <a:r>
              <a:rPr lang="en-US" sz="1000" b="0" baseline="0" dirty="0" smtClean="0">
                <a:effectLst/>
              </a:rPr>
              <a:t> App steps</a:t>
            </a:r>
          </a:p>
          <a:p>
            <a:pPr marL="171450" indent="-171450" rtl="0">
              <a:buFontTx/>
              <a:buChar char="•"/>
            </a:pPr>
            <a:r>
              <a:rPr lang="en-US" sz="1000" b="0" baseline="0" dirty="0" smtClean="0">
                <a:effectLst/>
              </a:rPr>
              <a:t>Import project into Android Studio</a:t>
            </a:r>
          </a:p>
          <a:p>
            <a:pPr marL="171450" indent="-171450" rtl="0">
              <a:buFontTx/>
              <a:buChar char="•"/>
            </a:pPr>
            <a:r>
              <a:rPr lang="en-US" sz="1000" b="0" baseline="0" dirty="0" smtClean="0">
                <a:effectLst/>
              </a:rPr>
              <a:t>Run app</a:t>
            </a:r>
          </a:p>
          <a:p>
            <a:pPr marL="171450" indent="-171450" rtl="0">
              <a:buFontTx/>
              <a:buChar char="•"/>
            </a:pPr>
            <a:r>
              <a:rPr lang="en-US" sz="1000" b="0" baseline="0" dirty="0" smtClean="0">
                <a:effectLst/>
              </a:rPr>
              <a:t>Walk through code / highlight Mobile Services SDK references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86681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scheduled jobs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Scheduled</a:t>
            </a:r>
            <a:r>
              <a:rPr lang="en-US" baseline="0" dirty="0" smtClean="0">
                <a:effectLst/>
              </a:rPr>
              <a:t> jobs are scripts that can be run on demand or on a schedule</a:t>
            </a:r>
          </a:p>
          <a:p>
            <a:pPr marL="171450" indent="-171450" rtl="0">
              <a:buFontTx/>
              <a:buChar char="•"/>
            </a:pPr>
            <a:r>
              <a:rPr lang="en-US" baseline="0" dirty="0" smtClean="0">
                <a:effectLst/>
              </a:rPr>
              <a:t>Not triggered by a client action</a:t>
            </a:r>
          </a:p>
          <a:p>
            <a:pPr marL="171450" indent="-171450" rtl="0">
              <a:buFontTx/>
              <a:buChar char="•"/>
            </a:pPr>
            <a:r>
              <a:rPr lang="en-US" baseline="0" dirty="0" smtClean="0">
                <a:effectLst/>
              </a:rPr>
              <a:t>Ideal for any backend data processing (deleting old data, sending regular push notifications, </a:t>
            </a:r>
            <a:r>
              <a:rPr lang="en-US" baseline="0" dirty="0" err="1" smtClean="0">
                <a:effectLst/>
              </a:rPr>
              <a:t>etc</a:t>
            </a:r>
            <a:r>
              <a:rPr lang="en-US" baseline="0" dirty="0" smtClean="0">
                <a:effectLst/>
              </a:rPr>
              <a:t>)</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597108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talking about script source control</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 So far</a:t>
            </a:r>
            <a:r>
              <a:rPr lang="en-US" baseline="0" dirty="0" smtClean="0">
                <a:effectLst/>
              </a:rPr>
              <a:t> all of the script editing we’ve done has been done IN the portal</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a:t>
            </a:r>
            <a:r>
              <a:rPr lang="en-US" sz="800" baseline="0" dirty="0" smtClean="0">
                <a:effectLst/>
              </a:rPr>
              <a:t> about Script Source Control</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When you create</a:t>
            </a:r>
            <a:r>
              <a:rPr lang="en-US" baseline="0" dirty="0" smtClean="0">
                <a:effectLst/>
              </a:rPr>
              <a:t> a Mobile Service, a </a:t>
            </a:r>
            <a:r>
              <a:rPr lang="en-US" baseline="0" dirty="0" err="1" smtClean="0">
                <a:effectLst/>
              </a:rPr>
              <a:t>git</a:t>
            </a:r>
            <a:r>
              <a:rPr lang="en-US" baseline="0" dirty="0" smtClean="0">
                <a:effectLst/>
              </a:rPr>
              <a:t> repo is auto created for your service</a:t>
            </a:r>
          </a:p>
          <a:p>
            <a:pPr marL="171450" indent="-171450" rtl="0">
              <a:buFontTx/>
              <a:buChar char="•"/>
            </a:pPr>
            <a:r>
              <a:rPr lang="en-US" baseline="0" dirty="0" smtClean="0">
                <a:effectLst/>
              </a:rPr>
              <a:t>This contains all of the scripts you have as well as JSON files that contain the permissions</a:t>
            </a:r>
          </a:p>
          <a:p>
            <a:pPr marL="171450" indent="-171450" rtl="0">
              <a:buFontTx/>
              <a:buChar char="•"/>
            </a:pPr>
            <a:r>
              <a:rPr lang="en-US" baseline="0" dirty="0" smtClean="0">
                <a:effectLst/>
              </a:rPr>
              <a:t>Changing a script and pushing it to your repo triggers a redeploy of your service</a:t>
            </a:r>
          </a:p>
          <a:p>
            <a:pPr marL="171450" indent="-171450" rtl="0">
              <a:buFontTx/>
              <a:buChar char="•"/>
            </a:pPr>
            <a:r>
              <a:rPr lang="en-US" baseline="0" dirty="0" smtClean="0">
                <a:effectLst/>
              </a:rPr>
              <a:t>This also enables you to add NPM modules and shared scripts which can be used from any other script</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3702721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diagnostics, logging,</a:t>
            </a:r>
            <a:r>
              <a:rPr lang="en-US" sz="800" baseline="0" dirty="0" smtClean="0">
                <a:effectLst/>
              </a:rPr>
              <a:t> and scale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a:t>
            </a:r>
            <a:r>
              <a:rPr lang="en-US" sz="800" baseline="0" dirty="0" smtClean="0">
                <a:effectLst/>
              </a:rPr>
              <a:t> about diagnostics, logging, and scale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By default you get some basic information out of your Mobile</a:t>
            </a:r>
            <a:r>
              <a:rPr lang="en-US" baseline="0" dirty="0" smtClean="0">
                <a:effectLst/>
              </a:rPr>
              <a:t> Service</a:t>
            </a:r>
          </a:p>
          <a:p>
            <a:pPr marL="171450" indent="-171450" rtl="0">
              <a:buFontTx/>
              <a:buChar char="•"/>
            </a:pPr>
            <a:r>
              <a:rPr lang="en-US" baseline="0" dirty="0" smtClean="0">
                <a:effectLst/>
              </a:rPr>
              <a:t>Number of API Calls, Number of Devices, and amount of Data Out are important because that ties into usage and scale</a:t>
            </a:r>
          </a:p>
          <a:p>
            <a:pPr marL="171450" indent="-171450" rtl="0">
              <a:buFontTx/>
              <a:buChar char="•"/>
            </a:pPr>
            <a:r>
              <a:rPr lang="en-US" baseline="0" dirty="0" smtClean="0">
                <a:effectLst/>
              </a:rPr>
              <a:t>Scaling of a service is based off of the number of API calls</a:t>
            </a:r>
          </a:p>
          <a:p>
            <a:pPr marL="171450" indent="-171450" rtl="0">
              <a:buFontTx/>
              <a:buChar char="•"/>
            </a:pPr>
            <a:r>
              <a:rPr lang="en-US" baseline="0" dirty="0" smtClean="0">
                <a:effectLst/>
              </a:rPr>
              <a:t>Mobile Services supports Auto-Scale so you’re not paying for more than you use</a:t>
            </a:r>
          </a:p>
          <a:p>
            <a:pPr marL="171450" indent="-171450" rtl="0">
              <a:buFontTx/>
              <a:buChar char="•"/>
            </a:pPr>
            <a:r>
              <a:rPr lang="en-US" baseline="0" dirty="0" smtClean="0">
                <a:effectLst/>
              </a:rPr>
              <a:t>Any errors are auto logged but you can also use the Console module to log info</a:t>
            </a:r>
          </a:p>
          <a:p>
            <a:pPr marL="171450" indent="-171450" rtl="0">
              <a:buFontTx/>
              <a:buChar char="•"/>
            </a:pPr>
            <a:r>
              <a:rPr lang="en-US" baseline="0" dirty="0" smtClean="0">
                <a:effectLst/>
              </a:rPr>
              <a:t>Mobile Services, SQL Database, and Notification Hub all offer a free tier</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1412681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scale</a:t>
            </a:r>
            <a:r>
              <a:rPr lang="en-US" sz="800" baseline="0" dirty="0" smtClean="0">
                <a:effectLst/>
              </a:rPr>
              <a:t> levels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There are three scale levels for Mobile Services</a:t>
            </a:r>
          </a:p>
          <a:p>
            <a:pPr marL="628650" lvl="1" indent="-171450" rtl="0">
              <a:buFontTx/>
              <a:buChar char="•"/>
            </a:pPr>
            <a:r>
              <a:rPr lang="en-US" baseline="0" dirty="0" smtClean="0">
                <a:effectLst/>
              </a:rPr>
              <a:t>Free is 500k calls / month across an entire subscription (this lasts BEYOND the free trial)</a:t>
            </a:r>
          </a:p>
          <a:p>
            <a:pPr marL="628650" lvl="1" indent="-171450" rtl="0">
              <a:buFontTx/>
              <a:buChar char="•"/>
            </a:pPr>
            <a:r>
              <a:rPr lang="en-US" baseline="0" dirty="0" smtClean="0">
                <a:effectLst/>
              </a:rPr>
              <a:t>Basic and Standard provide for Units so if you need 2M API calls, you’d want 2 units of Basic</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 how</a:t>
            </a:r>
            <a:r>
              <a:rPr lang="en-US" sz="800" baseline="0" dirty="0" smtClean="0">
                <a:effectLst/>
              </a:rPr>
              <a:t> scaling works</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Start by showing the diagnostics and logging tabs</a:t>
            </a:r>
          </a:p>
          <a:p>
            <a:pPr marL="171450" indent="-171450" rtl="0">
              <a:buFontTx/>
              <a:buChar char="•"/>
            </a:pPr>
            <a:r>
              <a:rPr lang="en-US" dirty="0" smtClean="0">
                <a:effectLst/>
              </a:rPr>
              <a:t>Go to Scale</a:t>
            </a:r>
          </a:p>
          <a:p>
            <a:pPr marL="171450" indent="-171450" rtl="0">
              <a:buFontTx/>
              <a:buChar char="•"/>
            </a:pPr>
            <a:r>
              <a:rPr lang="en-US" dirty="0" smtClean="0">
                <a:effectLst/>
              </a:rPr>
              <a:t>Go from</a:t>
            </a:r>
            <a:r>
              <a:rPr lang="en-US" baseline="0" dirty="0" smtClean="0">
                <a:effectLst/>
              </a:rPr>
              <a:t> free to Basic or Standard</a:t>
            </a:r>
          </a:p>
          <a:p>
            <a:pPr marL="171450" indent="-171450" rtl="0">
              <a:buFontTx/>
              <a:buChar char="•"/>
            </a:pPr>
            <a:r>
              <a:rPr lang="en-US" baseline="0" dirty="0" smtClean="0">
                <a:effectLst/>
              </a:rPr>
              <a:t>Switch Scale-By-Metric to be API Calls</a:t>
            </a:r>
          </a:p>
          <a:p>
            <a:pPr marL="171450" indent="-171450" rtl="0">
              <a:buFontTx/>
              <a:buChar char="•"/>
            </a:pPr>
            <a:r>
              <a:rPr lang="en-US" baseline="0" dirty="0" smtClean="0">
                <a:effectLst/>
              </a:rPr>
              <a:t>Show how you can set a min/max unit number</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986529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Go over tiers again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Highlight</a:t>
            </a:r>
            <a:r>
              <a:rPr lang="en-US" baseline="0" dirty="0" smtClean="0">
                <a:effectLst/>
              </a:rPr>
              <a:t> free tier</a:t>
            </a:r>
          </a:p>
          <a:p>
            <a:pPr marL="171450" indent="-171450" rtl="0">
              <a:buFontTx/>
              <a:buChar char="•"/>
            </a:pPr>
            <a:r>
              <a:rPr lang="en-US" baseline="0" dirty="0" smtClean="0">
                <a:effectLst/>
              </a:rPr>
              <a:t>Once you go into Basic or Standard, a 99.9% SLA applies to your Mobile Service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1115372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err="1" smtClean="0">
                <a:effectLst/>
              </a:rPr>
              <a:t>Resummarize</a:t>
            </a:r>
            <a:r>
              <a:rPr lang="en-US" sz="800" baseline="0" dirty="0" smtClean="0">
                <a:effectLst/>
              </a:rPr>
              <a:t> the purpose</a:t>
            </a:r>
            <a:r>
              <a:rPr lang="en-US" sz="800" dirty="0" smtClean="0">
                <a:effectLst/>
              </a:rPr>
              <a:t> of Azure Mobile Services</a:t>
            </a:r>
            <a:r>
              <a:rPr lang="en-US" sz="800" baseline="0" dirty="0" smtClean="0">
                <a:effectLst/>
              </a:rPr>
              <a:t> to attendees.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Users don’t</a:t>
            </a:r>
            <a:r>
              <a:rPr lang="en-US" baseline="0" dirty="0" smtClean="0">
                <a:effectLst/>
              </a:rPr>
              <a:t> really care (and usually don’t know) what a mobile app is using for it’s backend</a:t>
            </a:r>
          </a:p>
          <a:p>
            <a:pPr marL="171450" indent="-171450" rtl="0">
              <a:buFontTx/>
              <a:buChar char="•"/>
            </a:pPr>
            <a:r>
              <a:rPr lang="en-US" baseline="0" dirty="0" smtClean="0">
                <a:effectLst/>
              </a:rPr>
              <a:t>Users care most about enjoying the app experience</a:t>
            </a:r>
          </a:p>
          <a:p>
            <a:pPr marL="171450" indent="-171450" rtl="0">
              <a:buFontTx/>
              <a:buChar char="•"/>
            </a:pPr>
            <a:r>
              <a:rPr lang="en-US" baseline="0" dirty="0" err="1" smtClean="0">
                <a:effectLst/>
              </a:rPr>
              <a:t>Devs</a:t>
            </a:r>
            <a:r>
              <a:rPr lang="en-US" baseline="0" dirty="0" smtClean="0">
                <a:effectLst/>
              </a:rPr>
              <a:t> should therefore spend most of their time building the best client experience they can</a:t>
            </a:r>
          </a:p>
          <a:p>
            <a:pPr marL="171450" indent="-171450" rtl="0">
              <a:buFontTx/>
              <a:buChar char="•"/>
            </a:pPr>
            <a:r>
              <a:rPr lang="en-US" baseline="0" dirty="0" smtClean="0">
                <a:effectLst/>
              </a:rPr>
              <a:t>Mobile Services helps </a:t>
            </a:r>
            <a:r>
              <a:rPr lang="en-US" baseline="0" dirty="0" err="1" smtClean="0">
                <a:effectLst/>
              </a:rPr>
              <a:t>devs</a:t>
            </a:r>
            <a:r>
              <a:rPr lang="en-US" baseline="0" dirty="0" smtClean="0">
                <a:effectLst/>
              </a:rPr>
              <a:t> by providing common mobile app backend features in a turnkey manner</a:t>
            </a:r>
          </a:p>
          <a:p>
            <a:pPr marL="628650" lvl="1" indent="-171450" rtl="0">
              <a:buFontTx/>
              <a:buChar char="•"/>
            </a:pPr>
            <a:r>
              <a:rPr lang="en-US" baseline="0" dirty="0" smtClean="0">
                <a:effectLst/>
              </a:rPr>
              <a:t>Data storage powered by SQL Database (but you don’t have to be a Database Admin to use it)</a:t>
            </a:r>
          </a:p>
          <a:p>
            <a:pPr marL="628650" lvl="1" indent="-171450" rtl="0">
              <a:buFontTx/>
              <a:buChar char="•"/>
            </a:pPr>
            <a:r>
              <a:rPr lang="en-US" baseline="0" dirty="0" smtClean="0">
                <a:effectLst/>
              </a:rPr>
              <a:t>User Authentication and Data Authorization</a:t>
            </a:r>
          </a:p>
          <a:p>
            <a:pPr marL="628650" lvl="1" indent="-171450" rtl="0">
              <a:buFontTx/>
              <a:buChar char="•"/>
            </a:pPr>
            <a:r>
              <a:rPr lang="en-US" baseline="0" dirty="0" smtClean="0">
                <a:effectLst/>
              </a:rPr>
              <a:t>Backend Logic</a:t>
            </a:r>
          </a:p>
          <a:p>
            <a:pPr marL="628650" lvl="1" indent="-171450" rtl="0">
              <a:buFontTx/>
              <a:buChar char="•"/>
            </a:pPr>
            <a:r>
              <a:rPr lang="en-US" baseline="0" dirty="0" smtClean="0">
                <a:effectLst/>
              </a:rPr>
              <a:t>Push Notifications (using services built into Android, </a:t>
            </a:r>
            <a:r>
              <a:rPr lang="en-US" baseline="0" dirty="0" err="1" smtClean="0">
                <a:effectLst/>
              </a:rPr>
              <a:t>iOS</a:t>
            </a:r>
            <a:r>
              <a:rPr lang="en-US" baseline="0" dirty="0" smtClean="0">
                <a:effectLst/>
              </a:rPr>
              <a:t>, Windows Phone, and more)</a:t>
            </a:r>
          </a:p>
          <a:p>
            <a:pPr marL="628650" lvl="1" indent="-171450" rtl="0">
              <a:buFontTx/>
              <a:buChar char="•"/>
            </a:pPr>
            <a:r>
              <a:rPr lang="en-US" baseline="0" dirty="0" smtClean="0">
                <a:effectLst/>
              </a:rPr>
              <a:t>Backend job processing using the scheduler</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Provide additional resources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You can sign up for a free</a:t>
            </a:r>
            <a:r>
              <a:rPr lang="en-US" baseline="0" dirty="0" smtClean="0">
                <a:effectLst/>
              </a:rPr>
              <a:t> trial for Mobile Services which provides X of Azure usage to be used in a month (but remember Mobile Services has a free tier)</a:t>
            </a:r>
          </a:p>
          <a:p>
            <a:pPr marL="171450" indent="-171450" rtl="0">
              <a:buFontTx/>
              <a:buChar char="•"/>
            </a:pPr>
            <a:r>
              <a:rPr lang="en-US" baseline="0" dirty="0" smtClean="0">
                <a:effectLst/>
              </a:rPr>
              <a:t>There are more videos and tutorials available at http://</a:t>
            </a:r>
            <a:r>
              <a:rPr lang="en-US" baseline="0" dirty="0" err="1" smtClean="0">
                <a:effectLst/>
              </a:rPr>
              <a:t>azure.microsoft.com</a:t>
            </a:r>
            <a:r>
              <a:rPr lang="en-US" baseline="0" dirty="0" smtClean="0">
                <a:effectLst/>
              </a:rPr>
              <a:t>/android</a:t>
            </a:r>
          </a:p>
          <a:p>
            <a:pPr marL="171450" indent="-171450" rtl="0">
              <a:buFontTx/>
              <a:buChar char="•"/>
            </a:pPr>
            <a:r>
              <a:rPr lang="en-US" baseline="0" dirty="0" smtClean="0">
                <a:effectLst/>
              </a:rPr>
              <a:t>The client side SDK we’re using in the Android app is open source and available on </a:t>
            </a:r>
            <a:r>
              <a:rPr lang="en-US" baseline="0" dirty="0" err="1" smtClean="0">
                <a:effectLst/>
              </a:rPr>
              <a:t>GitHub</a:t>
            </a:r>
            <a:endParaRPr lang="en-US" baseline="0" dirty="0" smtClean="0">
              <a:effectLst/>
            </a:endParaRPr>
          </a:p>
          <a:p>
            <a:pPr marL="171450" indent="-171450" rtl="0">
              <a:buFontTx/>
              <a:buChar char="•"/>
            </a:pPr>
            <a:r>
              <a:rPr lang="en-US" baseline="0" dirty="0" smtClean="0">
                <a:effectLst/>
              </a:rPr>
              <a:t>Here is my </a:t>
            </a:r>
            <a:r>
              <a:rPr lang="en-US" baseline="0" smtClean="0">
                <a:effectLst/>
              </a:rPr>
              <a:t>contact info</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36868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a:t>
            </a:r>
            <a:r>
              <a:rPr lang="en-US" sz="800" baseline="0" dirty="0" smtClean="0">
                <a:effectLst/>
              </a:rPr>
              <a:t> the storage and data management options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Mobile Services is</a:t>
            </a:r>
            <a:r>
              <a:rPr lang="en-US" baseline="0" dirty="0" smtClean="0">
                <a:effectLst/>
              </a:rPr>
              <a:t> powered by Azure SQL Database out of the box</a:t>
            </a:r>
          </a:p>
          <a:p>
            <a:pPr marL="171450" indent="-171450" rtl="0">
              <a:buFontTx/>
              <a:buChar char="•"/>
            </a:pPr>
            <a:r>
              <a:rPr lang="en-US" baseline="0" dirty="0" smtClean="0">
                <a:effectLst/>
              </a:rPr>
              <a:t>Azure SQL Database provides a full featured DB that you can connect to from anything you want (i.e. a website)</a:t>
            </a:r>
          </a:p>
          <a:p>
            <a:pPr marL="171450" indent="-171450" rtl="0">
              <a:buFontTx/>
              <a:buChar char="•"/>
            </a:pPr>
            <a:r>
              <a:rPr lang="en-US" baseline="0" dirty="0" smtClean="0">
                <a:effectLst/>
              </a:rPr>
              <a:t>Thanks to SQL you’re given rich querying so you can query based off any column</a:t>
            </a:r>
          </a:p>
          <a:p>
            <a:pPr marL="171450" indent="-171450" rtl="0">
              <a:buFontTx/>
              <a:buChar char="•"/>
            </a:pPr>
            <a:r>
              <a:rPr lang="en-US" baseline="0" dirty="0" smtClean="0">
                <a:effectLst/>
              </a:rPr>
              <a:t>Mobile Services uses Dynamic Schematization to create new DB columns for you</a:t>
            </a:r>
          </a:p>
          <a:p>
            <a:pPr marL="171450" indent="-171450" rtl="0">
              <a:buFontTx/>
              <a:buChar char="•"/>
            </a:pPr>
            <a:r>
              <a:rPr lang="en-US" baseline="0" dirty="0" smtClean="0">
                <a:effectLst/>
              </a:rPr>
              <a:t>Data management is possible through:</a:t>
            </a:r>
          </a:p>
          <a:p>
            <a:pPr marL="628650" lvl="1" indent="-171450" rtl="0">
              <a:buFontTx/>
              <a:buChar char="•"/>
            </a:pPr>
            <a:r>
              <a:rPr lang="en-US" baseline="0" dirty="0" smtClean="0">
                <a:effectLst/>
              </a:rPr>
              <a:t>Azure Portal (view data, delete rows, remove all data from tables, add columns)</a:t>
            </a:r>
          </a:p>
          <a:p>
            <a:pPr marL="628650" lvl="1" indent="-171450" rtl="0">
              <a:buFontTx/>
              <a:buChar char="•"/>
            </a:pPr>
            <a:r>
              <a:rPr lang="en-US" baseline="0" dirty="0" smtClean="0">
                <a:effectLst/>
              </a:rPr>
              <a:t>SQL Portal (Silverlight tool for SQL Admin)</a:t>
            </a:r>
          </a:p>
          <a:p>
            <a:pPr marL="628650" lvl="1" indent="-171450" rtl="0">
              <a:buFontTx/>
              <a:buChar char="•"/>
            </a:pPr>
            <a:r>
              <a:rPr lang="en-US" baseline="0" dirty="0" smtClean="0">
                <a:effectLst/>
              </a:rPr>
              <a:t>SQL Management Studio (Windows app for doing SQL admin)</a:t>
            </a:r>
          </a:p>
          <a:p>
            <a:pPr marL="628650" lvl="1" indent="-171450" rtl="0">
              <a:buFontTx/>
              <a:buChar char="•"/>
            </a:pPr>
            <a:r>
              <a:rPr lang="en-US" baseline="0" dirty="0" smtClean="0">
                <a:effectLst/>
              </a:rPr>
              <a:t>REST API (more on this in a minute)</a:t>
            </a:r>
          </a:p>
          <a:p>
            <a:pPr marL="628650" lvl="1" indent="-171450" rtl="0">
              <a:buFontTx/>
              <a:buChar char="•"/>
            </a:pPr>
            <a:r>
              <a:rPr lang="en-US" baseline="0" dirty="0" smtClean="0">
                <a:effectLst/>
              </a:rPr>
              <a:t>Azure CLI Tools (</a:t>
            </a:r>
            <a:r>
              <a:rPr lang="en-US" baseline="0" dirty="0" err="1" smtClean="0">
                <a:effectLst/>
              </a:rPr>
              <a:t>xPlat</a:t>
            </a:r>
            <a:r>
              <a:rPr lang="en-US" baseline="0" dirty="0" smtClean="0">
                <a:effectLst/>
              </a:rPr>
              <a:t> CLI tools that we’ll see later)</a:t>
            </a:r>
          </a:p>
          <a:p>
            <a:pPr marL="628650" lvl="1" indent="-171450" rtl="0">
              <a:buFontTx/>
              <a:buChar char="•"/>
            </a:pPr>
            <a:r>
              <a:rPr lang="en-US" baseline="0" dirty="0" smtClean="0">
                <a:effectLst/>
              </a:rPr>
              <a:t>SQL CLI (a NPM module which enables you to connect and run SQL statements from the CLI)</a:t>
            </a:r>
          </a:p>
          <a:p>
            <a:pPr marL="628650" lvl="1"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312563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12/11/14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Go</a:t>
            </a:r>
            <a:r>
              <a:rPr lang="en-US" sz="800" baseline="0" dirty="0" smtClean="0">
                <a:effectLst/>
              </a:rPr>
              <a:t> over REST API generated for each table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When you create a table, a REST API is generated around that table</a:t>
            </a:r>
          </a:p>
          <a:p>
            <a:pPr marL="171450" indent="-171450" rtl="0">
              <a:buFontTx/>
              <a:buChar char="•"/>
            </a:pPr>
            <a:r>
              <a:rPr lang="en-US" dirty="0" smtClean="0">
                <a:effectLst/>
              </a:rPr>
              <a:t>This</a:t>
            </a:r>
            <a:r>
              <a:rPr lang="en-US" baseline="0" dirty="0" smtClean="0">
                <a:effectLst/>
              </a:rPr>
              <a:t> is standard REST</a:t>
            </a:r>
          </a:p>
          <a:p>
            <a:pPr marL="171450" indent="-171450" rtl="0">
              <a:buFontTx/>
              <a:buChar char="•"/>
            </a:pPr>
            <a:r>
              <a:rPr lang="en-US" baseline="0" dirty="0" smtClean="0">
                <a:effectLst/>
              </a:rPr>
              <a:t>If we don’t have an SDK for something that you want to connect with (i.e. OS X) you can just communicate over the standard REST</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296364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Review JSON to SQL mappings used by dynamic</a:t>
            </a:r>
            <a:r>
              <a:rPr lang="en-US" sz="800" baseline="0" dirty="0" smtClean="0">
                <a:effectLst/>
              </a:rPr>
              <a:t> schematization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When Mobile Services reviews the data sent in, it creates new columns based off this mapping</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49770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Discuss </a:t>
            </a:r>
            <a:r>
              <a:rPr lang="en-US" sz="800" dirty="0" err="1" smtClean="0">
                <a:effectLst/>
              </a:rPr>
              <a:t>Autogenerated</a:t>
            </a:r>
            <a:r>
              <a:rPr lang="en-US" sz="800" baseline="0" dirty="0" smtClean="0">
                <a:effectLst/>
              </a:rPr>
              <a:t> columns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id : unique</a:t>
            </a:r>
            <a:r>
              <a:rPr lang="en-US" baseline="0" dirty="0" smtClean="0">
                <a:effectLst/>
              </a:rPr>
              <a:t> key for every table</a:t>
            </a:r>
          </a:p>
          <a:p>
            <a:pPr marL="171450" indent="-171450" rtl="0">
              <a:buFontTx/>
              <a:buChar char="•"/>
            </a:pPr>
            <a:r>
              <a:rPr lang="en-US" baseline="0" dirty="0" smtClean="0">
                <a:effectLst/>
              </a:rPr>
              <a:t>Created at, updated at, version all help with optimistic concurrency and offline</a:t>
            </a:r>
          </a:p>
          <a:p>
            <a:pPr marL="171450" indent="-171450" rtl="0">
              <a:buFontTx/>
              <a:buChar char="•"/>
            </a:pPr>
            <a:r>
              <a:rPr lang="en-US" baseline="0" dirty="0" smtClean="0">
                <a:effectLst/>
              </a:rPr>
              <a:t>Deleted enables soft delete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05922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 about Offline data storage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Offline support</a:t>
            </a:r>
            <a:r>
              <a:rPr lang="en-US" baseline="0" dirty="0" smtClean="0">
                <a:effectLst/>
              </a:rPr>
              <a:t> is currently part of a beta SDK</a:t>
            </a:r>
          </a:p>
          <a:p>
            <a:pPr marL="171450" indent="-171450" rtl="0">
              <a:buFontTx/>
              <a:buChar char="•"/>
            </a:pPr>
            <a:r>
              <a:rPr lang="en-US" baseline="0" dirty="0" smtClean="0">
                <a:effectLst/>
              </a:rPr>
              <a:t>Enables easy offline storage using SQLITE and then syncs up to server</a:t>
            </a:r>
          </a:p>
          <a:p>
            <a:pPr marL="171450" indent="-171450" rtl="0">
              <a:buFontTx/>
              <a:buChar char="•"/>
            </a:pPr>
            <a:r>
              <a:rPr lang="en-US" baseline="0" dirty="0" smtClean="0">
                <a:effectLst/>
              </a:rPr>
              <a:t>Uses different constructs (</a:t>
            </a:r>
            <a:r>
              <a:rPr lang="en-US" baseline="0" dirty="0" err="1" smtClean="0">
                <a:effectLst/>
              </a:rPr>
              <a:t>SyncTable</a:t>
            </a:r>
            <a:r>
              <a:rPr lang="en-US" baseline="0" dirty="0" smtClean="0">
                <a:effectLst/>
              </a:rPr>
              <a:t> instead of Table)</a:t>
            </a:r>
          </a:p>
          <a:p>
            <a:pPr marL="171450" indent="-171450" rtl="0">
              <a:buFontTx/>
              <a:buChar char="•"/>
            </a:pPr>
            <a:r>
              <a:rPr lang="en-US" baseline="0" dirty="0" smtClean="0">
                <a:effectLst/>
              </a:rPr>
              <a:t>Developer decides / enables sync action once network is restored</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05922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a:t>
            </a:r>
            <a:r>
              <a:rPr lang="en-US" sz="800" baseline="0" dirty="0" smtClean="0">
                <a:effectLst/>
              </a:rPr>
              <a:t> to talking about backend logic</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When</a:t>
            </a:r>
            <a:r>
              <a:rPr lang="en-US" baseline="0" dirty="0" smtClean="0">
                <a:effectLst/>
              </a:rPr>
              <a:t> the mobile service is created, we can choose what backend to use</a:t>
            </a:r>
          </a:p>
          <a:p>
            <a:pPr marL="171450" indent="-171450" rtl="0">
              <a:buFontTx/>
              <a:buChar char="•"/>
            </a:pPr>
            <a:r>
              <a:rPr lang="en-US" baseline="0" dirty="0" smtClean="0">
                <a:effectLst/>
              </a:rPr>
              <a:t>Since we chose </a:t>
            </a:r>
            <a:r>
              <a:rPr lang="en-US" baseline="0" dirty="0" err="1" smtClean="0">
                <a:effectLst/>
              </a:rPr>
              <a:t>javascript</a:t>
            </a:r>
            <a:r>
              <a:rPr lang="en-US" baseline="0" dirty="0" smtClean="0">
                <a:effectLst/>
              </a:rPr>
              <a:t>, server side scripts are created along with the REST API for every table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400086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solidFill>
                  <a:schemeClr val="bg1"/>
                </a:solidFill>
              </a:rPr>
              <a:t>Mobile Services and Android</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a:t>
            </a:r>
            <a:r>
              <a:rPr lang="en-US" sz="2800" smtClean="0">
                <a:solidFill>
                  <a:schemeClr val="bg1"/>
                </a:solidFill>
                <a:latin typeface="+mj-lt"/>
              </a:rPr>
              <a:t>Contact Info&gt;</a:t>
            </a:r>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Backend Logic:</a:t>
            </a:r>
            <a:br>
              <a:rPr lang="en-US" sz="8800" dirty="0" smtClean="0">
                <a:solidFill>
                  <a:schemeClr val="bg1"/>
                </a:solidFill>
              </a:rPr>
            </a:br>
            <a:r>
              <a:rPr lang="en-US" sz="6000" dirty="0" smtClean="0">
                <a:solidFill>
                  <a:schemeClr val="bg1"/>
                </a:solidFill>
              </a:rPr>
              <a:t>.NET &amp; JavaScript</a:t>
            </a:r>
            <a:endParaRPr lang="en-US" sz="8800" dirty="0">
              <a:solidFill>
                <a:schemeClr val="bg1"/>
              </a:solidFill>
            </a:endParaRPr>
          </a:p>
        </p:txBody>
      </p:sp>
    </p:spTree>
    <p:extLst>
      <p:ext uri="{BB962C8B-B14F-4D97-AF65-F5344CB8AC3E}">
        <p14:creationId xmlns:p14="http://schemas.microsoft.com/office/powerpoint/2010/main" val="875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Table Scripts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scripts</a:t>
            </a:r>
            <a:endParaRPr lang="en-US" sz="32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.NET Web API</a:t>
            </a:r>
          </a:p>
          <a:p>
            <a:pPr algn="ctr"/>
            <a:r>
              <a:rPr lang="en-US" sz="3200" dirty="0"/>
              <a:t>b</a:t>
            </a:r>
            <a:r>
              <a:rPr lang="en-US" sz="3200" dirty="0" smtClean="0"/>
              <a:t>ackend in</a:t>
            </a:r>
          </a:p>
          <a:p>
            <a:pPr algn="ctr"/>
            <a:r>
              <a:rPr lang="en-US" sz="3200" dirty="0" smtClean="0"/>
              <a:t>Visual Studio</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Passes through to SQL by default</a:t>
            </a:r>
            <a:endParaRPr lang="en-US" sz="32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MongoDB</a:t>
            </a:r>
            <a:r>
              <a:rPr lang="en-US" sz="3200" dirty="0" smtClean="0"/>
              <a:t>, Table Storage, SQL out of the box</a:t>
            </a:r>
            <a:endParaRPr lang="en-US" sz="32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Intercept CRUD requests to tables</a:t>
            </a:r>
            <a:endParaRPr lang="en-US" sz="32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Fully customizable</a:t>
            </a:r>
            <a:endParaRPr lang="en-US" sz="3200" dirty="0"/>
          </a:p>
        </p:txBody>
      </p:sp>
    </p:spTree>
    <p:extLst>
      <p:ext uri="{BB962C8B-B14F-4D97-AF65-F5344CB8AC3E}">
        <p14:creationId xmlns:p14="http://schemas.microsoft.com/office/powerpoint/2010/main" val="6908829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5" name="Rectangle 4"/>
          <p:cNvSpPr/>
          <p:nvPr/>
        </p:nvSpPr>
        <p:spPr>
          <a:xfrm>
            <a:off x="660618" y="1426308"/>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request</a:t>
            </a:r>
            <a:endParaRPr lang="en-US" sz="3200" dirty="0"/>
          </a:p>
        </p:txBody>
      </p:sp>
      <p:sp>
        <p:nvSpPr>
          <p:cNvPr id="6" name="Rectangle 5"/>
          <p:cNvSpPr/>
          <p:nvPr/>
        </p:nvSpPr>
        <p:spPr>
          <a:xfrm>
            <a:off x="4336537" y="1422401"/>
            <a:ext cx="3347977"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a:t>
            </a:r>
            <a:endParaRPr lang="en-US" sz="3200" dirty="0"/>
          </a:p>
        </p:txBody>
      </p:sp>
      <p:sp>
        <p:nvSpPr>
          <p:cNvPr id="7" name="Rectangle 6"/>
          <p:cNvSpPr/>
          <p:nvPr/>
        </p:nvSpPr>
        <p:spPr>
          <a:xfrm>
            <a:off x="656711" y="3259015"/>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console</a:t>
            </a:r>
            <a:endParaRPr lang="en-US" sz="3200" dirty="0"/>
          </a:p>
        </p:txBody>
      </p:sp>
      <p:sp>
        <p:nvSpPr>
          <p:cNvPr id="8" name="Rectangle 7"/>
          <p:cNvSpPr/>
          <p:nvPr/>
        </p:nvSpPr>
        <p:spPr>
          <a:xfrm>
            <a:off x="4332630" y="3255108"/>
            <a:ext cx="3347977"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mssql</a:t>
            </a:r>
            <a:endParaRPr lang="en-US" sz="3200" dirty="0"/>
          </a:p>
        </p:txBody>
      </p:sp>
      <p:sp>
        <p:nvSpPr>
          <p:cNvPr id="9" name="Rectangle 8"/>
          <p:cNvSpPr/>
          <p:nvPr/>
        </p:nvSpPr>
        <p:spPr>
          <a:xfrm>
            <a:off x="656710" y="5076093"/>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tables</a:t>
            </a:r>
            <a:endParaRPr lang="en-US" sz="3200" dirty="0"/>
          </a:p>
        </p:txBody>
      </p:sp>
      <p:sp>
        <p:nvSpPr>
          <p:cNvPr id="10" name="Rectangle 9"/>
          <p:cNvSpPr/>
          <p:nvPr/>
        </p:nvSpPr>
        <p:spPr>
          <a:xfrm>
            <a:off x="4332629" y="5072186"/>
            <a:ext cx="3347977"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a:t>
            </a:r>
            <a:endParaRPr lang="en-US" sz="3200" dirty="0"/>
          </a:p>
        </p:txBody>
      </p:sp>
      <p:sp>
        <p:nvSpPr>
          <p:cNvPr id="11" name="Rectangle 10"/>
          <p:cNvSpPr/>
          <p:nvPr/>
        </p:nvSpPr>
        <p:spPr>
          <a:xfrm>
            <a:off x="8036443" y="1439814"/>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sendgrid</a:t>
            </a:r>
            <a:endParaRPr lang="en-US" sz="3200" dirty="0"/>
          </a:p>
        </p:txBody>
      </p:sp>
      <p:sp>
        <p:nvSpPr>
          <p:cNvPr id="12" name="Rectangle 11"/>
          <p:cNvSpPr/>
          <p:nvPr/>
        </p:nvSpPr>
        <p:spPr>
          <a:xfrm>
            <a:off x="8032536" y="3272521"/>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pusher</a:t>
            </a:r>
            <a:endParaRPr lang="en-US" sz="3200" dirty="0"/>
          </a:p>
        </p:txBody>
      </p:sp>
      <p:sp>
        <p:nvSpPr>
          <p:cNvPr id="13" name="Rectangle 12"/>
          <p:cNvSpPr/>
          <p:nvPr/>
        </p:nvSpPr>
        <p:spPr>
          <a:xfrm>
            <a:off x="8032535" y="5089599"/>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twilio</a:t>
            </a:r>
            <a:endParaRPr lang="en-US" sz="3200" dirty="0"/>
          </a:p>
        </p:txBody>
      </p:sp>
    </p:spTree>
    <p:extLst>
      <p:ext uri="{BB962C8B-B14F-4D97-AF65-F5344CB8AC3E}">
        <p14:creationId xmlns:p14="http://schemas.microsoft.com/office/powerpoint/2010/main" val="230160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Customizing Logic</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Adding Data Validation</a:t>
            </a:r>
            <a:endParaRPr lang="en-US" sz="4400" dirty="0">
              <a:latin typeface="+mj-lt"/>
            </a:endParaRPr>
          </a:p>
        </p:txBody>
      </p:sp>
    </p:spTree>
    <p:extLst>
      <p:ext uri="{BB962C8B-B14F-4D97-AF65-F5344CB8AC3E}">
        <p14:creationId xmlns:p14="http://schemas.microsoft.com/office/powerpoint/2010/main" val="2377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Backend</a:t>
            </a:r>
            <a:endParaRPr lang="en-US" dirty="0"/>
          </a:p>
        </p:txBody>
      </p:sp>
      <p:sp>
        <p:nvSpPr>
          <p:cNvPr id="3" name="Content Placeholder 2"/>
          <p:cNvSpPr>
            <a:spLocks noGrp="1"/>
          </p:cNvSpPr>
          <p:nvPr>
            <p:ph idx="1"/>
          </p:nvPr>
        </p:nvSpPr>
        <p:spPr>
          <a:xfrm>
            <a:off x="126609" y="1482812"/>
            <a:ext cx="12065391" cy="4419734"/>
          </a:xfrm>
        </p:spPr>
        <p:txBody>
          <a:bodyPr>
            <a:noAutofit/>
          </a:bodyPr>
          <a:lstStyle/>
          <a:p>
            <a:r>
              <a:rPr lang="en-US" sz="2800" dirty="0" smtClean="0"/>
              <a:t>Web API based w/ additional functionality, </a:t>
            </a:r>
            <a:r>
              <a:rPr lang="en-US" sz="2800" dirty="0"/>
              <a:t>d</a:t>
            </a:r>
            <a:r>
              <a:rPr lang="en-US" sz="2800" dirty="0" smtClean="0"/>
              <a:t>eveloped </a:t>
            </a:r>
            <a:r>
              <a:rPr lang="en-US" sz="2800" dirty="0"/>
              <a:t>in and deployed from Visual </a:t>
            </a:r>
            <a:r>
              <a:rPr lang="en-US" sz="2800" dirty="0" smtClean="0"/>
              <a:t>Studio</a:t>
            </a:r>
          </a:p>
          <a:p>
            <a:r>
              <a:rPr lang="en-US" sz="2800" dirty="0" err="1" smtClean="0"/>
              <a:t>TableController</a:t>
            </a:r>
            <a:r>
              <a:rPr lang="en-US" sz="2800" dirty="0" smtClean="0"/>
              <a:t> </a:t>
            </a:r>
            <a:r>
              <a:rPr lang="en-US" sz="2800" dirty="0"/>
              <a:t>data context can map to SQL, Table Storage, Mongo, </a:t>
            </a:r>
            <a:r>
              <a:rPr lang="en-US" sz="2800" dirty="0" err="1" smtClean="0"/>
              <a:t>etc</a:t>
            </a:r>
            <a:endParaRPr lang="en-US" sz="2800" dirty="0" smtClean="0"/>
          </a:p>
          <a:p>
            <a:r>
              <a:rPr lang="en-US" sz="2800" dirty="0" smtClean="0"/>
              <a:t>Pull </a:t>
            </a:r>
            <a:r>
              <a:rPr lang="en-US" sz="2800" dirty="0"/>
              <a:t>in </a:t>
            </a:r>
            <a:r>
              <a:rPr lang="en-US" sz="2800" dirty="0" err="1"/>
              <a:t>NuGet</a:t>
            </a:r>
            <a:r>
              <a:rPr lang="en-US" sz="2800" dirty="0"/>
              <a:t> modules and other .NET </a:t>
            </a:r>
            <a:r>
              <a:rPr lang="en-US" sz="2800" dirty="0" smtClean="0"/>
              <a:t>libraries</a:t>
            </a:r>
          </a:p>
          <a:p>
            <a:r>
              <a:rPr lang="en-US" sz="2800" dirty="0" smtClean="0"/>
              <a:t>Set permissions with attributes on classes</a:t>
            </a:r>
          </a:p>
          <a:p>
            <a:r>
              <a:rPr lang="en-US" sz="2800" dirty="0"/>
              <a:t>Local </a:t>
            </a:r>
            <a:r>
              <a:rPr lang="en-US" sz="2800" dirty="0" smtClean="0"/>
              <a:t>Debug</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9323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API</a:t>
            </a:r>
            <a:endParaRPr lang="en-US" dirty="0"/>
          </a:p>
        </p:txBody>
      </p:sp>
      <p:sp>
        <p:nvSpPr>
          <p:cNvPr id="3" name="Content Placeholder 2"/>
          <p:cNvSpPr>
            <a:spLocks noGrp="1"/>
          </p:cNvSpPr>
          <p:nvPr>
            <p:ph idx="1"/>
          </p:nvPr>
        </p:nvSpPr>
        <p:spPr/>
        <p:txBody>
          <a:bodyPr>
            <a:noAutofit/>
          </a:bodyPr>
          <a:lstStyle/>
          <a:p>
            <a:r>
              <a:rPr lang="en-US" sz="2800" dirty="0" smtClean="0"/>
              <a:t>Non-table based endpoints</a:t>
            </a:r>
          </a:p>
          <a:p>
            <a:r>
              <a:rPr lang="en-US" sz="2800" dirty="0" smtClean="0"/>
              <a:t>Accessible from</a:t>
            </a:r>
          </a:p>
          <a:p>
            <a:pPr lvl="1"/>
            <a:r>
              <a:rPr lang="en-US" sz="2000" dirty="0" smtClean="0"/>
              <a:t>GET</a:t>
            </a:r>
          </a:p>
          <a:p>
            <a:pPr lvl="1"/>
            <a:r>
              <a:rPr lang="en-US" sz="2000" dirty="0" smtClean="0"/>
              <a:t>POST</a:t>
            </a:r>
          </a:p>
          <a:p>
            <a:pPr lvl="1"/>
            <a:r>
              <a:rPr lang="en-US" sz="2000" dirty="0" smtClean="0"/>
              <a:t>PUT</a:t>
            </a:r>
            <a:endParaRPr lang="en-US" sz="2000" dirty="0"/>
          </a:p>
          <a:p>
            <a:pPr lvl="1"/>
            <a:r>
              <a:rPr lang="en-US" sz="2000" dirty="0" smtClean="0"/>
              <a:t>PATCH</a:t>
            </a:r>
            <a:endParaRPr lang="en-US" sz="2000" dirty="0"/>
          </a:p>
          <a:p>
            <a:pPr lvl="1"/>
            <a:r>
              <a:rPr lang="en-US" sz="2000" dirty="0" smtClean="0"/>
              <a:t>DELETE</a:t>
            </a:r>
          </a:p>
          <a:p>
            <a:r>
              <a:rPr lang="en-US" sz="2400" dirty="0" smtClean="0"/>
              <a:t>For node.js logic in scripts like table endpoints</a:t>
            </a:r>
          </a:p>
          <a:p>
            <a:r>
              <a:rPr lang="en-US" sz="2400" dirty="0" smtClean="0"/>
              <a:t>For .NET delivered through a </a:t>
            </a:r>
            <a:r>
              <a:rPr lang="en-US" sz="2400" dirty="0" err="1" smtClean="0"/>
              <a:t>WebAPI</a:t>
            </a:r>
            <a:r>
              <a:rPr lang="en-US" sz="2400" dirty="0" smtClean="0"/>
              <a:t> </a:t>
            </a:r>
          </a:p>
          <a:p>
            <a:r>
              <a:rPr lang="en-US" sz="2400" dirty="0" smtClean="0"/>
              <a:t>Expose any functionality you want</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8721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Autofit/>
          </a:bodyPr>
          <a:lstStyle/>
          <a:p>
            <a:r>
              <a:rPr lang="en-US" sz="2800" dirty="0" smtClean="0"/>
              <a:t>Don</a:t>
            </a:r>
            <a:r>
              <a:rPr lang="fr-FR" sz="2800" dirty="0" smtClean="0"/>
              <a:t>’</a:t>
            </a:r>
            <a:r>
              <a:rPr lang="en-US" sz="2800" dirty="0" smtClean="0"/>
              <a:t>t store files in Mobile Services DB</a:t>
            </a:r>
          </a:p>
          <a:p>
            <a:r>
              <a:rPr lang="en-US" sz="2800" dirty="0" smtClean="0"/>
              <a:t>Use Mobile Service to provide a</a:t>
            </a:r>
            <a:r>
              <a:rPr lang="en-US" sz="2800" b="1" dirty="0" smtClean="0"/>
              <a:t> </a:t>
            </a:r>
            <a:r>
              <a:rPr lang="en-US" sz="2800" dirty="0"/>
              <a:t>Valet Key Pattern </a:t>
            </a:r>
            <a:r>
              <a:rPr lang="en-US" sz="2800" dirty="0" smtClean="0"/>
              <a:t>to Blob Storage, aka BLOB SAS</a:t>
            </a:r>
          </a:p>
          <a:p>
            <a:pPr lvl="1"/>
            <a:r>
              <a:rPr lang="en-US" sz="2000" dirty="0" smtClean="0"/>
              <a:t>Create table / custom API script to talk to Blob Storage</a:t>
            </a:r>
          </a:p>
          <a:p>
            <a:pPr lvl="1"/>
            <a:r>
              <a:rPr lang="en-US" sz="2000" dirty="0" smtClean="0"/>
              <a:t>Script generates Shared Access Signature (SAS) URL</a:t>
            </a:r>
          </a:p>
          <a:p>
            <a:pPr lvl="1"/>
            <a:r>
              <a:rPr lang="en-US" sz="2000" dirty="0" smtClean="0"/>
              <a:t>Script returns SAS URL to client app</a:t>
            </a:r>
          </a:p>
          <a:p>
            <a:pPr lvl="1"/>
            <a:r>
              <a:rPr lang="en-US" sz="2000" dirty="0" smtClean="0"/>
              <a:t>Client app uploads data to blob storage directly</a:t>
            </a:r>
          </a:p>
          <a:p>
            <a:pPr lvl="1"/>
            <a:r>
              <a:rPr lang="en-US" sz="2000" dirty="0" smtClean="0"/>
              <a:t>Store file URL in Mobile Service DB as needed</a:t>
            </a:r>
          </a:p>
          <a:p>
            <a:r>
              <a:rPr lang="en-US" sz="2400" dirty="0" smtClean="0"/>
              <a:t>Blob storage costs less and is built for redundant file storage</a:t>
            </a:r>
          </a:p>
          <a:p>
            <a:r>
              <a:rPr lang="en-US" sz="2400" dirty="0" smtClean="0"/>
              <a:t>Use </a:t>
            </a:r>
            <a:r>
              <a:rPr lang="en-US" sz="2400" dirty="0"/>
              <a:t>the Resource Broker </a:t>
            </a:r>
            <a:endParaRPr lang="en-US" sz="2400" dirty="0" smtClean="0"/>
          </a:p>
          <a:p>
            <a:pPr lvl="1"/>
            <a:r>
              <a:rPr lang="en-US" sz="2000" dirty="0" smtClean="0"/>
              <a:t>https</a:t>
            </a:r>
            <a:r>
              <a:rPr lang="en-US" sz="2000" dirty="0"/>
              <a:t>://</a:t>
            </a:r>
            <a:r>
              <a:rPr lang="en-US" sz="2000" dirty="0" err="1"/>
              <a:t>github.com</a:t>
            </a:r>
            <a:r>
              <a:rPr lang="en-US" sz="2000" dirty="0"/>
              <a:t>/Azure/azure-mobile-services-</a:t>
            </a:r>
            <a:r>
              <a:rPr lang="en-US" sz="2000" dirty="0" err="1"/>
              <a:t>resourcebroker</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12890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Push Notifications</a:t>
            </a:r>
            <a:endParaRPr lang="en-US" sz="8800" dirty="0">
              <a:solidFill>
                <a:schemeClr val="bg1"/>
              </a:solidFill>
            </a:endParaRPr>
          </a:p>
        </p:txBody>
      </p:sp>
    </p:spTree>
    <p:extLst>
      <p:ext uri="{BB962C8B-B14F-4D97-AF65-F5344CB8AC3E}">
        <p14:creationId xmlns:p14="http://schemas.microsoft.com/office/powerpoint/2010/main" val="259006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Flow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Register for push notifications with </a:t>
            </a:r>
            <a:r>
              <a:rPr lang="en-US" sz="2800" dirty="0" smtClean="0">
                <a:ln>
                  <a:solidFill>
                    <a:srgbClr val="FFFFFF">
                      <a:alpha val="0"/>
                    </a:srgbClr>
                  </a:solidFill>
                </a:ln>
                <a:solidFill>
                  <a:srgbClr val="FFFFFF">
                    <a:alpha val="99000"/>
                  </a:srgbClr>
                </a:solidFill>
              </a:rPr>
              <a:t>PNS</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your identifier to Mobile Service</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PNS delivers </a:t>
            </a:r>
            <a:r>
              <a:rPr lang="en-US" sz="2800" dirty="0" smtClean="0">
                <a:ln>
                  <a:solidFill>
                    <a:srgbClr val="FFFFFF">
                      <a:alpha val="0"/>
                    </a:srgbClr>
                  </a:solidFill>
                </a:ln>
                <a:solidFill>
                  <a:srgbClr val="FFFFFF">
                    <a:alpha val="99000"/>
                  </a:srgbClr>
                </a:solidFill>
              </a:rPr>
              <a:t>notification to device</a:t>
            </a:r>
            <a:endParaRPr lang="en-US" sz="2800" dirty="0">
              <a:ln>
                <a:solidFill>
                  <a:srgbClr val="FFFFFF">
                    <a:alpha val="0"/>
                  </a:srgbClr>
                </a:solidFill>
              </a:ln>
              <a:solidFill>
                <a:srgbClr val="FFFFFF">
                  <a:alpha val="99000"/>
                </a:srgbClr>
              </a:solidFill>
            </a:endParaRPr>
          </a:p>
        </p:txBody>
      </p:sp>
      <p:sp>
        <p:nvSpPr>
          <p:cNvPr id="9"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1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1"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2"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13" name="Group 12"/>
          <p:cNvGrpSpPr/>
          <p:nvPr/>
        </p:nvGrpSpPr>
        <p:grpSpPr>
          <a:xfrm rot="18714423">
            <a:off x="2060361" y="3716562"/>
            <a:ext cx="782123" cy="2629855"/>
            <a:chOff x="1471220" y="3430995"/>
            <a:chExt cx="782123" cy="1366013"/>
          </a:xfrm>
        </p:grpSpPr>
        <p:sp>
          <p:nvSpPr>
            <p:cNvPr id="14"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5" name="Rectangle 1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6" name="Group 15"/>
          <p:cNvGrpSpPr/>
          <p:nvPr/>
        </p:nvGrpSpPr>
        <p:grpSpPr>
          <a:xfrm>
            <a:off x="2581193" y="2686781"/>
            <a:ext cx="1771733" cy="577291"/>
            <a:chOff x="2581191" y="2686782"/>
            <a:chExt cx="1771733" cy="577290"/>
          </a:xfrm>
        </p:grpSpPr>
        <p:sp>
          <p:nvSpPr>
            <p:cNvPr id="17" name="Up-Down Arrow 1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8"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9" name="Group 18"/>
          <p:cNvGrpSpPr/>
          <p:nvPr/>
        </p:nvGrpSpPr>
        <p:grpSpPr>
          <a:xfrm>
            <a:off x="5181578" y="3452949"/>
            <a:ext cx="933675" cy="954443"/>
            <a:chOff x="5341644" y="3559768"/>
            <a:chExt cx="933676" cy="703848"/>
          </a:xfrm>
        </p:grpSpPr>
        <p:sp>
          <p:nvSpPr>
            <p:cNvPr id="20" name="Down Arrow 1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1"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22" name="Group 21"/>
          <p:cNvGrpSpPr/>
          <p:nvPr/>
        </p:nvGrpSpPr>
        <p:grpSpPr>
          <a:xfrm rot="2586939">
            <a:off x="2570807" y="4131088"/>
            <a:ext cx="1771732" cy="625701"/>
            <a:chOff x="2479860" y="4937164"/>
            <a:chExt cx="1762119" cy="625701"/>
          </a:xfrm>
        </p:grpSpPr>
        <p:sp>
          <p:nvSpPr>
            <p:cNvPr id="23"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4" name="Rectangle 2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5"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7" name="Group 26"/>
          <p:cNvGrpSpPr/>
          <p:nvPr/>
        </p:nvGrpSpPr>
        <p:grpSpPr bwMode="black">
          <a:xfrm>
            <a:off x="1144704" y="2338437"/>
            <a:ext cx="1044176" cy="849483"/>
            <a:chOff x="5184775" y="225425"/>
            <a:chExt cx="1500188" cy="1220788"/>
          </a:xfrm>
          <a:solidFill>
            <a:srgbClr val="FFFFFF"/>
          </a:solidFill>
        </p:grpSpPr>
        <p:sp>
          <p:nvSpPr>
            <p:cNvPr id="2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3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4517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5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75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750"/>
                                        <p:tgtEl>
                                          <p:spTgt spid="7">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75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Push</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5838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Mobile Services</a:t>
            </a:r>
            <a:endParaRPr lang="en-US" sz="32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Basic Features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Demos</a:t>
            </a:r>
            <a:endParaRPr lang="en-US" sz="32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Advanced Features</a:t>
            </a:r>
            <a:endParaRPr lang="en-US" sz="32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Scaling and Pricing</a:t>
            </a:r>
            <a:endParaRPr lang="en-US" sz="32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Questions</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Hubs</a:t>
            </a:r>
            <a:endParaRPr lang="en-US" dirty="0"/>
          </a:p>
        </p:txBody>
      </p:sp>
      <p:sp>
        <p:nvSpPr>
          <p:cNvPr id="3" name="Content Placeholder 2"/>
          <p:cNvSpPr>
            <a:spLocks noGrp="1"/>
          </p:cNvSpPr>
          <p:nvPr>
            <p:ph idx="1"/>
          </p:nvPr>
        </p:nvSpPr>
        <p:spPr/>
        <p:txBody>
          <a:bodyPr>
            <a:noAutofit/>
          </a:bodyPr>
          <a:lstStyle/>
          <a:p>
            <a:r>
              <a:rPr lang="en-US" sz="2800" dirty="0" smtClean="0"/>
              <a:t>Separate from Mobile Services</a:t>
            </a:r>
          </a:p>
          <a:p>
            <a:pPr lvl="1"/>
            <a:r>
              <a:rPr lang="en-US" sz="2000" dirty="0" smtClean="0"/>
              <a:t>Can be used regardless of whether you’re storing data in Azure</a:t>
            </a:r>
          </a:p>
          <a:p>
            <a:r>
              <a:rPr lang="en-US" sz="2400" dirty="0" smtClean="0"/>
              <a:t>Extremely scalable push notifications</a:t>
            </a:r>
          </a:p>
          <a:p>
            <a:r>
              <a:rPr lang="en-US" sz="2400" dirty="0" smtClean="0"/>
              <a:t>Cross platform support</a:t>
            </a:r>
          </a:p>
          <a:p>
            <a:pPr lvl="1"/>
            <a:r>
              <a:rPr lang="en-US" sz="2000" dirty="0" smtClean="0"/>
              <a:t>Push to </a:t>
            </a:r>
            <a:r>
              <a:rPr lang="en-US" sz="2000" dirty="0" err="1" smtClean="0"/>
              <a:t>iOS</a:t>
            </a:r>
            <a:r>
              <a:rPr lang="en-US" sz="2000" dirty="0" smtClean="0"/>
              <a:t>, Android, Kindle, Windows Phone, Windows Store</a:t>
            </a:r>
          </a:p>
          <a:p>
            <a:r>
              <a:rPr lang="en-US" sz="2400" dirty="0" smtClean="0"/>
              <a:t>Tags (i.e. tie my registration to this topic or user ID)</a:t>
            </a:r>
          </a:p>
          <a:p>
            <a:r>
              <a:rPr lang="en-US" sz="2400" dirty="0" smtClean="0"/>
              <a:t>Templates (i.e. when I get a push, send it in this format</a:t>
            </a:r>
            <a:r>
              <a:rPr lang="en-US" sz="2400" dirty="0" smtClean="0"/>
              <a:t>)</a:t>
            </a:r>
            <a:endParaRPr lang="en-US" sz="24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5712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Authorization</a:t>
            </a:r>
            <a:br>
              <a:rPr lang="en-US" sz="8800" dirty="0" smtClean="0">
                <a:solidFill>
                  <a:schemeClr val="bg1"/>
                </a:solidFill>
              </a:rPr>
            </a:br>
            <a:r>
              <a:rPr lang="en-US" sz="8800" dirty="0" smtClean="0"/>
              <a:t>&amp;</a:t>
            </a:r>
            <a:br>
              <a:rPr lang="en-US" sz="8800" dirty="0" smtClean="0"/>
            </a:br>
            <a:r>
              <a:rPr lang="en-US" sz="8800" dirty="0" smtClean="0"/>
              <a:t>Authentication</a:t>
            </a:r>
            <a:endParaRPr lang="en-US" sz="8800" dirty="0">
              <a:solidFill>
                <a:schemeClr val="bg1"/>
              </a:solidFill>
            </a:endParaRPr>
          </a:p>
        </p:txBody>
      </p:sp>
    </p:spTree>
    <p:extLst>
      <p:ext uri="{BB962C8B-B14F-4D97-AF65-F5344CB8AC3E}">
        <p14:creationId xmlns:p14="http://schemas.microsoft.com/office/powerpoint/2010/main" val="213579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Content Placeholder 2"/>
          <p:cNvSpPr>
            <a:spLocks noGrp="1"/>
          </p:cNvSpPr>
          <p:nvPr>
            <p:ph idx="1"/>
          </p:nvPr>
        </p:nvSpPr>
        <p:spPr/>
        <p:txBody>
          <a:bodyPr>
            <a:noAutofit/>
          </a:bodyPr>
          <a:lstStyle/>
          <a:p>
            <a:r>
              <a:rPr lang="en-US" sz="2800" dirty="0" smtClean="0"/>
              <a:t>Per HTTP method </a:t>
            </a:r>
            <a:r>
              <a:rPr lang="en-US" sz="2800" dirty="0" err="1" smtClean="0"/>
              <a:t>auth</a:t>
            </a:r>
            <a:r>
              <a:rPr lang="en-US" sz="2800" dirty="0" smtClean="0"/>
              <a:t> options:</a:t>
            </a:r>
          </a:p>
          <a:p>
            <a:pPr lvl="1"/>
            <a:r>
              <a:rPr lang="en-US" sz="2000" dirty="0" smtClean="0"/>
              <a:t>App Key Required</a:t>
            </a:r>
          </a:p>
          <a:p>
            <a:pPr lvl="2"/>
            <a:r>
              <a:rPr lang="en-US" sz="1600" dirty="0" smtClean="0"/>
              <a:t>Not ideal for production use</a:t>
            </a:r>
          </a:p>
          <a:p>
            <a:pPr lvl="1"/>
            <a:r>
              <a:rPr lang="en-US" sz="2000" dirty="0" smtClean="0"/>
              <a:t>Everyone</a:t>
            </a:r>
          </a:p>
          <a:p>
            <a:pPr lvl="1"/>
            <a:r>
              <a:rPr lang="en-US" sz="2000" dirty="0" smtClean="0"/>
              <a:t>Authenticated Users</a:t>
            </a:r>
          </a:p>
          <a:p>
            <a:pPr lvl="1"/>
            <a:r>
              <a:rPr lang="en-US" sz="2000" dirty="0" smtClean="0"/>
              <a:t>Admins and other scripts</a:t>
            </a:r>
          </a:p>
          <a:p>
            <a:pPr lvl="2"/>
            <a:r>
              <a:rPr lang="en-US" sz="1600" dirty="0" smtClean="0"/>
              <a:t>Requires Master Key as header</a:t>
            </a:r>
          </a:p>
          <a:p>
            <a:r>
              <a:rPr lang="en-US" sz="2400" dirty="0" smtClean="0"/>
              <a:t>401 Unauthorized response if security check fails</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9" name="Rectangle 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10" name="Rectangle 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13" name="Group 12"/>
          <p:cNvGrpSpPr/>
          <p:nvPr/>
        </p:nvGrpSpPr>
        <p:grpSpPr>
          <a:xfrm>
            <a:off x="3512028" y="1025394"/>
            <a:ext cx="5144609" cy="1962152"/>
            <a:chOff x="3969228" y="1002663"/>
            <a:chExt cx="5144609" cy="1962152"/>
          </a:xfrm>
        </p:grpSpPr>
        <p:cxnSp>
          <p:nvCxnSpPr>
            <p:cNvPr id="14" name="Straight Arrow Connector 13"/>
            <p:cNvCxnSpPr>
              <a:stCxn id="12" idx="3"/>
            </p:cNvCxnSpPr>
            <p:nvPr/>
          </p:nvCxnSpPr>
          <p:spPr>
            <a:xfrm flipV="1">
              <a:off x="3969228" y="1002663"/>
              <a:ext cx="5144609" cy="196215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FFFFFF"/>
                  </a:solidFill>
                </a:rPr>
                <a:t>CREDENTIALS </a:t>
              </a:r>
              <a:br>
                <a:rPr lang="en-US" sz="2400" dirty="0" smtClean="0">
                  <a:solidFill>
                    <a:srgbClr val="FFFFFF"/>
                  </a:solidFill>
                </a:rPr>
              </a:br>
              <a:r>
                <a:rPr lang="en-US" sz="2400" dirty="0" smtClean="0">
                  <a:solidFill>
                    <a:srgbClr val="FFFFFF"/>
                  </a:solidFill>
                </a:rPr>
                <a:t>(via </a:t>
              </a:r>
              <a:r>
                <a:rPr lang="en-US" sz="2400" dirty="0" err="1" smtClean="0">
                  <a:solidFill>
                    <a:srgbClr val="FFFFFF"/>
                  </a:solidFill>
                </a:rPr>
                <a:t>oAuth</a:t>
              </a:r>
              <a:r>
                <a:rPr lang="en-US" sz="2400" dirty="0" smtClean="0">
                  <a:solidFill>
                    <a:srgbClr val="FFFFFF"/>
                  </a:solidFill>
                </a:rPr>
                <a:t>/</a:t>
              </a:r>
              <a:r>
                <a:rPr lang="en-US" sz="2400" dirty="0" err="1" smtClean="0">
                  <a:solidFill>
                    <a:srgbClr val="FFFFFF"/>
                  </a:solidFill>
                </a:rPr>
                <a:t>WebView</a:t>
              </a:r>
              <a:r>
                <a:rPr lang="en-US" sz="2400" dirty="0" smtClean="0">
                  <a:solidFill>
                    <a:srgbClr val="FFFFFF"/>
                  </a:solidFill>
                </a:rPr>
                <a:t>) </a:t>
              </a:r>
            </a:p>
          </p:txBody>
        </p:sp>
      </p:grpSp>
      <p:sp>
        <p:nvSpPr>
          <p:cNvPr id="16" name="Rectangle 15"/>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7" name="Group 16"/>
          <p:cNvGrpSpPr/>
          <p:nvPr/>
        </p:nvGrpSpPr>
        <p:grpSpPr>
          <a:xfrm>
            <a:off x="2929595" y="2787344"/>
            <a:ext cx="2679042" cy="2969657"/>
            <a:chOff x="3386795" y="2764613"/>
            <a:chExt cx="2679042" cy="2969657"/>
          </a:xfrm>
        </p:grpSpPr>
        <p:grpSp>
          <p:nvGrpSpPr>
            <p:cNvPr id="18" name="Group 17"/>
            <p:cNvGrpSpPr/>
            <p:nvPr/>
          </p:nvGrpSpPr>
          <p:grpSpPr>
            <a:xfrm>
              <a:off x="3969228" y="2964815"/>
              <a:ext cx="2096609" cy="2769455"/>
              <a:chOff x="3969228" y="2964815"/>
              <a:chExt cx="2096609" cy="2769455"/>
            </a:xfrm>
          </p:grpSpPr>
          <p:cxnSp>
            <p:nvCxnSpPr>
              <p:cNvPr id="20" name="Straight Arrow Connector 19"/>
              <p:cNvCxnSpPr>
                <a:endCxn id="12" idx="3"/>
              </p:cNvCxnSpPr>
              <p:nvPr/>
            </p:nvCxnSpPr>
            <p:spPr>
              <a:xfrm flipH="1" flipV="1">
                <a:off x="3969228" y="296481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106418">
                <a:off x="4303895" y="394989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grpSp>
        <p:sp>
          <p:nvSpPr>
            <p:cNvPr id="19" name="Smiley Face 18"/>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2" name="Group 21"/>
          <p:cNvGrpSpPr/>
          <p:nvPr/>
        </p:nvGrpSpPr>
        <p:grpSpPr>
          <a:xfrm>
            <a:off x="5608637" y="1183008"/>
            <a:ext cx="2994819" cy="5274526"/>
            <a:chOff x="6065837" y="753016"/>
            <a:chExt cx="2994819" cy="5274526"/>
          </a:xfrm>
        </p:grpSpPr>
        <p:grpSp>
          <p:nvGrpSpPr>
            <p:cNvPr id="23" name="Group 22"/>
            <p:cNvGrpSpPr/>
            <p:nvPr/>
          </p:nvGrpSpPr>
          <p:grpSpPr>
            <a:xfrm>
              <a:off x="6065837" y="753016"/>
              <a:ext cx="2994819" cy="4618425"/>
              <a:chOff x="6065837" y="753016"/>
              <a:chExt cx="2994819" cy="4618425"/>
            </a:xfrm>
          </p:grpSpPr>
          <p:cxnSp>
            <p:nvCxnSpPr>
              <p:cNvPr id="25" name="Straight Arrow Connector 24"/>
              <p:cNvCxnSpPr/>
              <p:nvPr/>
            </p:nvCxnSpPr>
            <p:spPr>
              <a:xfrm flipH="1">
                <a:off x="6065837" y="753016"/>
                <a:ext cx="2994819" cy="461842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354720">
                <a:off x="6006066" y="2358839"/>
                <a:ext cx="2860997"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TOKEN</a:t>
                </a:r>
              </a:p>
            </p:txBody>
          </p:sp>
        </p:grpSp>
        <p:sp>
          <p:nvSpPr>
            <p:cNvPr id="24" name="Smiley Face 23"/>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7" name="Group 26"/>
          <p:cNvGrpSpPr/>
          <p:nvPr/>
        </p:nvGrpSpPr>
        <p:grpSpPr>
          <a:xfrm>
            <a:off x="6293916" y="1421088"/>
            <a:ext cx="2354124" cy="4380345"/>
            <a:chOff x="6293916" y="1040088"/>
            <a:chExt cx="2354124" cy="4380345"/>
          </a:xfrm>
        </p:grpSpPr>
        <p:cxnSp>
          <p:nvCxnSpPr>
            <p:cNvPr id="28" name="Straight Arrow Connector 27"/>
            <p:cNvCxnSpPr/>
            <p:nvPr/>
          </p:nvCxnSpPr>
          <p:spPr>
            <a:xfrm flipV="1">
              <a:off x="6293916" y="1471792"/>
              <a:ext cx="2354124" cy="3948641"/>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52444">
              <a:off x="5213332" y="2889057"/>
              <a:ext cx="4331958"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 (LIMITED)</a:t>
              </a:r>
            </a:p>
          </p:txBody>
        </p:sp>
      </p:gr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30" name="Rectangle 29"/>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31" name="Rectangle 30"/>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2" name="Rectangle 31"/>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3" name="Rectangle 32"/>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4" name="Rectangle 33"/>
          <p:cNvSpPr/>
          <p:nvPr/>
        </p:nvSpPr>
        <p:spPr bwMode="auto">
          <a:xfrm>
            <a:off x="1112837" y="2582862"/>
            <a:ext cx="2399191" cy="913604"/>
          </a:xfrm>
          <a:prstGeom prst="rect">
            <a:avLst/>
          </a:prstGeom>
          <a:solidFill>
            <a:schemeClr val="accent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5" name="Rectangle 34"/>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6" name="Group 35"/>
          <p:cNvGrpSpPr/>
          <p:nvPr/>
        </p:nvGrpSpPr>
        <p:grpSpPr>
          <a:xfrm>
            <a:off x="3488641" y="3482429"/>
            <a:ext cx="5123907" cy="2976272"/>
            <a:chOff x="6136758" y="663029"/>
            <a:chExt cx="5123907" cy="2976272"/>
          </a:xfrm>
        </p:grpSpPr>
        <p:grpSp>
          <p:nvGrpSpPr>
            <p:cNvPr id="37" name="Group 36"/>
            <p:cNvGrpSpPr/>
            <p:nvPr/>
          </p:nvGrpSpPr>
          <p:grpSpPr>
            <a:xfrm>
              <a:off x="6136758" y="663029"/>
              <a:ext cx="3080915" cy="2312653"/>
              <a:chOff x="6136758" y="663029"/>
              <a:chExt cx="3080915" cy="2312653"/>
            </a:xfrm>
          </p:grpSpPr>
          <p:cxnSp>
            <p:nvCxnSpPr>
              <p:cNvPr id="39" name="Straight Arrow Connector 38"/>
              <p:cNvCxnSpPr/>
              <p:nvPr/>
            </p:nvCxnSpPr>
            <p:spPr>
              <a:xfrm>
                <a:off x="6136758" y="663029"/>
                <a:ext cx="3080915" cy="2312653"/>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242608">
                <a:off x="6693729" y="1220985"/>
                <a:ext cx="2210151"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a:t>
                </a:r>
              </a:p>
            </p:txBody>
          </p:sp>
        </p:grpSp>
        <p:sp>
          <p:nvSpPr>
            <p:cNvPr id="38" name="Smiley Face 37"/>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1" name="Group 40"/>
          <p:cNvGrpSpPr/>
          <p:nvPr/>
        </p:nvGrpSpPr>
        <p:grpSpPr>
          <a:xfrm>
            <a:off x="2918646" y="1439862"/>
            <a:ext cx="5737991" cy="1828800"/>
            <a:chOff x="3375846" y="1438123"/>
            <a:chExt cx="5737991" cy="1828800"/>
          </a:xfrm>
        </p:grpSpPr>
        <p:grpSp>
          <p:nvGrpSpPr>
            <p:cNvPr id="42" name="Group 41"/>
            <p:cNvGrpSpPr/>
            <p:nvPr/>
          </p:nvGrpSpPr>
          <p:grpSpPr>
            <a:xfrm>
              <a:off x="3969228" y="1438123"/>
              <a:ext cx="5144609" cy="1676002"/>
              <a:chOff x="3969228" y="1438123"/>
              <a:chExt cx="5144609" cy="1676002"/>
            </a:xfrm>
          </p:grpSpPr>
          <p:cxnSp>
            <p:nvCxnSpPr>
              <p:cNvPr id="44" name="Straight Arrow Connector 43"/>
              <p:cNvCxnSpPr/>
              <p:nvPr/>
            </p:nvCxnSpPr>
            <p:spPr>
              <a:xfrm flipH="1">
                <a:off x="3969228" y="1438123"/>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499625">
                <a:off x="4748288" y="1716955"/>
                <a:ext cx="3830653"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 + TOKEN</a:t>
                </a:r>
              </a:p>
            </p:txBody>
          </p:sp>
        </p:grpSp>
        <p:sp>
          <p:nvSpPr>
            <p:cNvPr id="43" name="Smiley Face 42"/>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6" name="Group 45"/>
          <p:cNvGrpSpPr/>
          <p:nvPr/>
        </p:nvGrpSpPr>
        <p:grpSpPr>
          <a:xfrm>
            <a:off x="6686993" y="1770540"/>
            <a:ext cx="1815802" cy="3968696"/>
            <a:chOff x="6686993" y="1389540"/>
            <a:chExt cx="1815802" cy="3968696"/>
          </a:xfrm>
        </p:grpSpPr>
        <p:cxnSp>
          <p:nvCxnSpPr>
            <p:cNvPr id="47" name="Straight Arrow Connector 46"/>
            <p:cNvCxnSpPr/>
            <p:nvPr/>
          </p:nvCxnSpPr>
          <p:spPr>
            <a:xfrm flipV="1">
              <a:off x="6686993" y="1746647"/>
              <a:ext cx="1815802" cy="3611589"/>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7746886">
              <a:off x="5775246" y="2791520"/>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grpSp>
      <p:grpSp>
        <p:nvGrpSpPr>
          <p:cNvPr id="49" name="Group 48"/>
          <p:cNvGrpSpPr/>
          <p:nvPr/>
        </p:nvGrpSpPr>
        <p:grpSpPr>
          <a:xfrm>
            <a:off x="3334863" y="763745"/>
            <a:ext cx="5478174" cy="1895317"/>
            <a:chOff x="3334863" y="763745"/>
            <a:chExt cx="5478174" cy="1895317"/>
          </a:xfrm>
        </p:grpSpPr>
        <p:cxnSp>
          <p:nvCxnSpPr>
            <p:cNvPr id="50" name="Straight Arrow Connector 49"/>
            <p:cNvCxnSpPr/>
            <p:nvPr/>
          </p:nvCxnSpPr>
          <p:spPr>
            <a:xfrm flipV="1">
              <a:off x="3512028" y="983060"/>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20557038">
              <a:off x="3936890" y="763745"/>
              <a:ext cx="4876147" cy="960263"/>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CREDENTIALS</a:t>
              </a:r>
              <a:br>
                <a:rPr lang="en-US" sz="2400" dirty="0" smtClean="0">
                  <a:solidFill>
                    <a:srgbClr val="FFFFFF"/>
                  </a:solidFill>
                </a:rPr>
              </a:br>
              <a:r>
                <a:rPr lang="en-US" sz="2400" dirty="0" smtClean="0">
                  <a:solidFill>
                    <a:srgbClr val="FFFFFF"/>
                  </a:solidFill>
                </a:rPr>
                <a:t>(via native SDKs)</a:t>
              </a:r>
            </a:p>
          </p:txBody>
        </p:sp>
        <p:pic>
          <p:nvPicPr>
            <p:cNvPr id="52" name="Picture 51"/>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a:ln>
              <a:noFill/>
            </a:ln>
          </p:spPr>
        </p:pic>
      </p:grpSp>
      <p:cxnSp>
        <p:nvCxnSpPr>
          <p:cNvPr id="53" name="Straight Arrow Connector 52"/>
          <p:cNvCxnSpPr/>
          <p:nvPr/>
        </p:nvCxnSpPr>
        <p:spPr>
          <a:xfrm rot="20679126" flipH="1" flipV="1">
            <a:off x="2884850" y="326978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85544">
            <a:off x="3219517" y="425486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sp>
        <p:nvSpPr>
          <p:cNvPr id="55" name="TextBox 54"/>
          <p:cNvSpPr txBox="1"/>
          <p:nvPr/>
        </p:nvSpPr>
        <p:spPr>
          <a:xfrm rot="20440316">
            <a:off x="4563530" y="2478204"/>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spTree>
    <p:extLst>
      <p:ext uri="{BB962C8B-B14F-4D97-AF65-F5344CB8AC3E}">
        <p14:creationId xmlns:p14="http://schemas.microsoft.com/office/powerpoint/2010/main" val="9487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Content Placeholder 2"/>
          <p:cNvSpPr>
            <a:spLocks noGrp="1"/>
          </p:cNvSpPr>
          <p:nvPr>
            <p:ph idx="1"/>
          </p:nvPr>
        </p:nvSpPr>
        <p:spPr/>
        <p:txBody>
          <a:bodyPr>
            <a:noAutofit/>
          </a:bodyPr>
          <a:lstStyle/>
          <a:p>
            <a:r>
              <a:rPr lang="en-US" sz="2800" dirty="0" err="1" smtClean="0"/>
              <a:t>User.level</a:t>
            </a:r>
            <a:endParaRPr lang="en-US" sz="2800" dirty="0" smtClean="0"/>
          </a:p>
          <a:p>
            <a:pPr lvl="1"/>
            <a:r>
              <a:rPr lang="en-US" sz="2000" dirty="0" smtClean="0"/>
              <a:t>Admin</a:t>
            </a:r>
          </a:p>
          <a:p>
            <a:pPr lvl="1"/>
            <a:r>
              <a:rPr lang="en-US" sz="2000" dirty="0" smtClean="0"/>
              <a:t>Authenticated</a:t>
            </a:r>
          </a:p>
          <a:p>
            <a:pPr lvl="1"/>
            <a:r>
              <a:rPr lang="en-US" sz="2000" dirty="0" smtClean="0"/>
              <a:t>Anonymous</a:t>
            </a:r>
          </a:p>
          <a:p>
            <a:r>
              <a:rPr lang="en-US" sz="2400" dirty="0" err="1" smtClean="0"/>
              <a:t>User.userId</a:t>
            </a:r>
            <a:endParaRPr lang="en-US" sz="2400" dirty="0" smtClean="0"/>
          </a:p>
          <a:p>
            <a:pPr lvl="1"/>
            <a:r>
              <a:rPr lang="en-US" sz="2000" dirty="0" err="1" smtClean="0"/>
              <a:t>Provider:id</a:t>
            </a:r>
            <a:r>
              <a:rPr lang="en-US" sz="2000" dirty="0" smtClean="0"/>
              <a:t> or undefined</a:t>
            </a:r>
          </a:p>
          <a:p>
            <a:r>
              <a:rPr lang="en-US" sz="2400" dirty="0" err="1" smtClean="0"/>
              <a:t>User.getIdentities</a:t>
            </a:r>
            <a:r>
              <a:rPr lang="en-US" sz="2400" dirty="0" smtClean="0"/>
              <a:t>()</a:t>
            </a:r>
          </a:p>
          <a:p>
            <a:pPr lvl="1"/>
            <a:r>
              <a:rPr lang="en-US" sz="2000" dirty="0" err="1" smtClean="0"/>
              <a:t>UserId</a:t>
            </a:r>
            <a:endParaRPr lang="en-US" sz="2000" dirty="0" smtClean="0"/>
          </a:p>
          <a:p>
            <a:pPr lvl="1"/>
            <a:r>
              <a:rPr lang="en-US" sz="2000" dirty="0" smtClean="0"/>
              <a:t>Provider Access Token / Secret</a:t>
            </a:r>
          </a:p>
          <a:p>
            <a:pPr lvl="1"/>
            <a:r>
              <a:rPr lang="en-US" sz="2000" dirty="0" smtClean="0"/>
              <a:t>Basic user information (i.e. name, username, locale, picture, link)</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7651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err="1" smtClean="0"/>
              <a:t>Auth</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Lock Down and Login</a:t>
            </a:r>
            <a:endParaRPr lang="en-US" sz="4400" dirty="0">
              <a:latin typeface="+mj-lt"/>
            </a:endParaRPr>
          </a:p>
        </p:txBody>
      </p:sp>
    </p:spTree>
    <p:extLst>
      <p:ext uri="{BB962C8B-B14F-4D97-AF65-F5344CB8AC3E}">
        <p14:creationId xmlns:p14="http://schemas.microsoft.com/office/powerpoint/2010/main" val="38822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Command </a:t>
            </a:r>
            <a:br>
              <a:rPr lang="en-US" sz="8800" dirty="0" smtClean="0">
                <a:solidFill>
                  <a:schemeClr val="bg1"/>
                </a:solidFill>
              </a:rPr>
            </a:br>
            <a:r>
              <a:rPr lang="en-US" sz="8800" dirty="0" smtClean="0">
                <a:solidFill>
                  <a:schemeClr val="bg1"/>
                </a:solidFill>
              </a:rPr>
              <a:t>Line </a:t>
            </a:r>
            <a:br>
              <a:rPr lang="en-US" sz="8800" dirty="0" smtClean="0">
                <a:solidFill>
                  <a:schemeClr val="bg1"/>
                </a:solidFill>
              </a:rPr>
            </a:br>
            <a:r>
              <a:rPr lang="en-US" sz="8800" dirty="0" smtClean="0">
                <a:solidFill>
                  <a:schemeClr val="bg1"/>
                </a:solidFill>
              </a:rPr>
              <a:t>Interface</a:t>
            </a:r>
            <a:endParaRPr lang="en-US" sz="8800" dirty="0">
              <a:solidFill>
                <a:schemeClr val="bg1"/>
              </a:solidFill>
            </a:endParaRPr>
          </a:p>
        </p:txBody>
      </p:sp>
    </p:spTree>
    <p:extLst>
      <p:ext uri="{BB962C8B-B14F-4D97-AF65-F5344CB8AC3E}">
        <p14:creationId xmlns:p14="http://schemas.microsoft.com/office/powerpoint/2010/main" val="37626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Delete Services</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Inspect / Delete Table Data</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Update / Delete Tables and Permissions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Upload / Delete Scripts</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Up / Down Services</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Much More Across Azure</a:t>
            </a:r>
            <a:endParaRPr lang="en-US" sz="2800" dirty="0"/>
          </a:p>
        </p:txBody>
      </p:sp>
    </p:spTree>
    <p:extLst>
      <p:ext uri="{BB962C8B-B14F-4D97-AF65-F5344CB8AC3E}">
        <p14:creationId xmlns:p14="http://schemas.microsoft.com/office/powerpoint/2010/main" val="29920396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Using the CLI</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189878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Azure </a:t>
            </a:r>
            <a:r>
              <a:rPr lang="en-US" dirty="0" smtClean="0"/>
              <a:t>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319625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Scheduler</a:t>
            </a:r>
            <a:endParaRPr lang="en-US" sz="8800" dirty="0">
              <a:solidFill>
                <a:schemeClr val="bg1"/>
              </a:solidFill>
            </a:endParaRPr>
          </a:p>
        </p:txBody>
      </p:sp>
    </p:spTree>
    <p:extLst>
      <p:ext uri="{BB962C8B-B14F-4D97-AF65-F5344CB8AC3E}">
        <p14:creationId xmlns:p14="http://schemas.microsoft.com/office/powerpoint/2010/main" val="6907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Jobs</a:t>
            </a:r>
            <a:endParaRPr lang="en-US" dirty="0"/>
          </a:p>
        </p:txBody>
      </p:sp>
      <p:sp>
        <p:nvSpPr>
          <p:cNvPr id="3" name="Content Placeholder 2"/>
          <p:cNvSpPr>
            <a:spLocks noGrp="1"/>
          </p:cNvSpPr>
          <p:nvPr>
            <p:ph idx="1"/>
          </p:nvPr>
        </p:nvSpPr>
        <p:spPr/>
        <p:txBody>
          <a:bodyPr>
            <a:noAutofit/>
          </a:bodyPr>
          <a:lstStyle/>
          <a:p>
            <a:r>
              <a:rPr lang="en-US" sz="2800" dirty="0" smtClean="0"/>
              <a:t>Executes a script on defined schedule</a:t>
            </a:r>
          </a:p>
          <a:p>
            <a:r>
              <a:rPr lang="en-US" sz="2800" dirty="0" smtClean="0"/>
              <a:t>Can be run on demand</a:t>
            </a:r>
          </a:p>
          <a:p>
            <a:r>
              <a:rPr lang="en-US" sz="2800" dirty="0" smtClean="0"/>
              <a:t>Ideal for any backend data processing job</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5360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Script</a:t>
            </a:r>
            <a:br>
              <a:rPr lang="en-US" sz="8800" dirty="0" smtClean="0">
                <a:solidFill>
                  <a:schemeClr val="bg1"/>
                </a:solidFill>
              </a:rPr>
            </a:br>
            <a:r>
              <a:rPr lang="en-US" sz="8800" dirty="0" smtClean="0">
                <a:solidFill>
                  <a:schemeClr val="bg1"/>
                </a:solidFill>
              </a:rPr>
              <a:t>Source</a:t>
            </a:r>
            <a:br>
              <a:rPr lang="en-US" sz="8800" dirty="0" smtClean="0">
                <a:solidFill>
                  <a:schemeClr val="bg1"/>
                </a:solidFill>
              </a:rPr>
            </a:br>
            <a:r>
              <a:rPr lang="en-US" sz="8800" dirty="0" smtClean="0"/>
              <a:t>Control</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3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Source Control</a:t>
            </a:r>
            <a:endParaRPr lang="en-US" dirty="0"/>
          </a:p>
        </p:txBody>
      </p:sp>
      <p:sp>
        <p:nvSpPr>
          <p:cNvPr id="3" name="Content Placeholder 2"/>
          <p:cNvSpPr>
            <a:spLocks noGrp="1"/>
          </p:cNvSpPr>
          <p:nvPr>
            <p:ph idx="1"/>
          </p:nvPr>
        </p:nvSpPr>
        <p:spPr/>
        <p:txBody>
          <a:bodyPr>
            <a:noAutofit/>
          </a:bodyPr>
          <a:lstStyle/>
          <a:p>
            <a:r>
              <a:rPr lang="en-US" sz="2800" dirty="0" smtClean="0"/>
              <a:t>Creates a </a:t>
            </a:r>
            <a:r>
              <a:rPr lang="en-US" sz="2800" dirty="0" err="1" smtClean="0"/>
              <a:t>Git</a:t>
            </a:r>
            <a:r>
              <a:rPr lang="en-US" sz="2800" dirty="0" smtClean="0"/>
              <a:t> repo in Azure</a:t>
            </a:r>
          </a:p>
          <a:p>
            <a:r>
              <a:rPr lang="en-US" sz="2800" dirty="0" smtClean="0"/>
              <a:t>Access table, scheduler, custom API, shared scripts and permissions</a:t>
            </a:r>
          </a:p>
          <a:p>
            <a:r>
              <a:rPr lang="en-US" sz="2800" dirty="0" smtClean="0"/>
              <a:t>Pushing changes triggers a redeploy of your Mobile Service</a:t>
            </a:r>
          </a:p>
          <a:p>
            <a:r>
              <a:rPr lang="en-US" sz="2800" dirty="0" smtClean="0"/>
              <a:t>Enables installing NPM modules</a:t>
            </a:r>
          </a:p>
          <a:p>
            <a:endParaRPr lang="en-US" sz="2800" dirty="0"/>
          </a:p>
          <a:p>
            <a:r>
              <a:rPr lang="en-US" sz="2800" dirty="0" smtClean="0"/>
              <a:t>Shared Scripts</a:t>
            </a:r>
            <a:endParaRPr lang="en-US" sz="1600" dirty="0"/>
          </a:p>
          <a:p>
            <a:pPr lvl="1"/>
            <a:r>
              <a:rPr lang="en-US" sz="2400" dirty="0" smtClean="0"/>
              <a:t>Create scripts that can be used from all other scripts in your Service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12224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Diagnostics</a:t>
            </a:r>
            <a:br>
              <a:rPr lang="en-US" sz="8800" dirty="0" smtClean="0">
                <a:solidFill>
                  <a:schemeClr val="bg1"/>
                </a:solidFill>
              </a:rPr>
            </a:br>
            <a:r>
              <a:rPr lang="en-US" sz="8800" dirty="0" smtClean="0"/>
              <a:t>Logging</a:t>
            </a:r>
            <a:br>
              <a:rPr lang="en-US" sz="8800" dirty="0" smtClean="0"/>
            </a:br>
            <a:r>
              <a:rPr lang="en-US" sz="8800" dirty="0" smtClean="0"/>
              <a:t>Scale</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46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Logging, 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API Calls, # of Devices, Data Out</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Console Logging (auto error logging)</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Service Based off API Calls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Auto-scale to Save Money</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Mobile </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SQL</a:t>
            </a:r>
            <a:endParaRPr lang="en-US" sz="2800" dirty="0"/>
          </a:p>
        </p:txBody>
      </p:sp>
    </p:spTree>
    <p:extLst>
      <p:ext uri="{BB962C8B-B14F-4D97-AF65-F5344CB8AC3E}">
        <p14:creationId xmlns:p14="http://schemas.microsoft.com/office/powerpoint/2010/main" val="1236214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Mobile Service Scaling</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Free: 500k calls / month / subscription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Basic: 1.5M calls / unit (6) / month</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Standard: 15M calls / unit (10) / month</a:t>
            </a:r>
            <a:endParaRPr lang="en-US" sz="4000" dirty="0" smtClean="0">
              <a:solidFill>
                <a:schemeClr val="bg1"/>
              </a:solidFill>
              <a:latin typeface="+mj-lt"/>
            </a:endParaRPr>
          </a:p>
        </p:txBody>
      </p:sp>
    </p:spTree>
    <p:extLst>
      <p:ext uri="{BB962C8B-B14F-4D97-AF65-F5344CB8AC3E}">
        <p14:creationId xmlns:p14="http://schemas.microsoft.com/office/powerpoint/2010/main" val="261775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Scaling</a:t>
            </a:r>
            <a:endParaRPr lang="en-US" dirty="0"/>
          </a:p>
        </p:txBody>
      </p:sp>
      <p:sp>
        <p:nvSpPr>
          <p:cNvPr id="3" name="Subtitle 2"/>
          <p:cNvSpPr>
            <a:spLocks noGrp="1"/>
          </p:cNvSpPr>
          <p:nvPr>
            <p:ph type="subTitle" idx="1"/>
          </p:nvPr>
        </p:nvSpPr>
        <p:spPr/>
        <p:txBody>
          <a:bodyPr>
            <a:normAutofit/>
          </a:bodyPr>
          <a:lstStyle/>
          <a:p>
            <a:r>
              <a:rPr lang="en-US" sz="4000" dirty="0" smtClean="0">
                <a:latin typeface="+mj-lt"/>
              </a:rPr>
              <a:t>Leaving Free Mode and Turning on </a:t>
            </a:r>
            <a:r>
              <a:rPr lang="en-US" sz="4000" dirty="0" err="1" smtClean="0">
                <a:latin typeface="+mj-lt"/>
              </a:rPr>
              <a:t>AutoScale</a:t>
            </a:r>
            <a:endParaRPr lang="en-US" sz="4000" dirty="0">
              <a:latin typeface="+mj-lt"/>
            </a:endParaRPr>
          </a:p>
        </p:txBody>
      </p:sp>
    </p:spTree>
    <p:extLst>
      <p:ext uri="{BB962C8B-B14F-4D97-AF65-F5344CB8AC3E}">
        <p14:creationId xmlns:p14="http://schemas.microsoft.com/office/powerpoint/2010/main" val="3138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 Tiers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FFFFFF"/>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1716144522"/>
              </p:ext>
            </p:extLst>
          </p:nvPr>
        </p:nvGraphicFramePr>
        <p:xfrm>
          <a:off x="549019" y="2674311"/>
          <a:ext cx="6766485" cy="3352764"/>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solidFill>
                            <a:srgbClr val="FFFFFF"/>
                          </a:solidFill>
                        </a:rPr>
                        <a:t>Usage Restrictions</a:t>
                      </a:r>
                      <a:endParaRPr lang="en-US" sz="1200" dirty="0">
                        <a:solidFill>
                          <a:srgbClr val="FFFFFF"/>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aseline="0" dirty="0" smtClean="0">
                          <a:solidFill>
                            <a:srgbClr val="FFFFFF"/>
                          </a:solidFill>
                        </a:rPr>
                        <a:t>Up to 10 services,</a:t>
                      </a:r>
                    </a:p>
                    <a:p>
                      <a:pPr algn="ctr"/>
                      <a:r>
                        <a:rPr lang="en-US" sz="1200" baseline="0" dirty="0" smtClean="0">
                          <a:solidFill>
                            <a:srgbClr val="FFFFFF"/>
                          </a:solidFill>
                        </a:rPr>
                        <a:t>Up to 500 Active Devices*</a:t>
                      </a:r>
                      <a:endParaRPr lang="en-US" sz="12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N/A</a:t>
                      </a:r>
                      <a:endParaRPr lang="en-US" sz="1200" dirty="0" smtClean="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N/A</a:t>
                      </a:r>
                      <a:endParaRPr lang="en-US" sz="1200" dirty="0" smtClean="0">
                        <a:solidFill>
                          <a:srgbClr val="FFFFFF"/>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r h="563874">
                <a:tc>
                  <a:txBody>
                    <a:bodyPr/>
                    <a:lstStyle/>
                    <a:p>
                      <a:r>
                        <a:rPr lang="en-US" sz="1200" dirty="0" smtClean="0">
                          <a:solidFill>
                            <a:srgbClr val="FFFFFF"/>
                          </a:solidFill>
                        </a:rPr>
                        <a:t>API Calls</a:t>
                      </a:r>
                      <a:endParaRPr lang="en-US" sz="1200" dirty="0">
                        <a:solidFill>
                          <a:srgbClr val="FFFFFF"/>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500K</a:t>
                      </a:r>
                      <a:r>
                        <a:rPr lang="en-US" sz="1200" b="1" baseline="0" dirty="0" smtClean="0">
                          <a:solidFill>
                            <a:srgbClr val="FFFFFF"/>
                          </a:solidFill>
                        </a:rPr>
                        <a:t> </a:t>
                      </a:r>
                    </a:p>
                    <a:p>
                      <a:pPr algn="ctr"/>
                      <a:r>
                        <a:rPr lang="en-US" sz="1200" baseline="0" dirty="0" smtClean="0">
                          <a:solidFill>
                            <a:srgbClr val="FFFFFF"/>
                          </a:solidFill>
                        </a:rPr>
                        <a:t>(per </a:t>
                      </a:r>
                      <a:r>
                        <a:rPr lang="en-US" sz="1200" dirty="0" smtClean="0">
                          <a:solidFill>
                            <a:srgbClr val="FFFFFF"/>
                          </a:solidFill>
                        </a:rPr>
                        <a:t>subscription)</a:t>
                      </a:r>
                      <a:endParaRPr lang="en-US" sz="12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1.5M</a:t>
                      </a:r>
                    </a:p>
                    <a:p>
                      <a:pPr algn="ctr"/>
                      <a:r>
                        <a:rPr lang="en-US" sz="1200" dirty="0" smtClean="0">
                          <a:solidFill>
                            <a:srgbClr val="FFFFFF"/>
                          </a:solidFill>
                        </a:rPr>
                        <a:t>(per unit)</a:t>
                      </a:r>
                      <a:endParaRPr lang="en-US" sz="12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15M</a:t>
                      </a:r>
                    </a:p>
                    <a:p>
                      <a:pPr algn="ctr"/>
                      <a:r>
                        <a:rPr lang="en-US" sz="1200" dirty="0" smtClean="0">
                          <a:solidFill>
                            <a:srgbClr val="FFFFFF"/>
                          </a:solidFill>
                        </a:rPr>
                        <a:t>(per</a:t>
                      </a:r>
                      <a:r>
                        <a:rPr lang="en-US" sz="1200" baseline="0" dirty="0" smtClean="0">
                          <a:solidFill>
                            <a:srgbClr val="FFFFFF"/>
                          </a:solidFill>
                        </a:rPr>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r h="563874">
                <a:tc>
                  <a:txBody>
                    <a:bodyPr/>
                    <a:lstStyle/>
                    <a:p>
                      <a:r>
                        <a:rPr lang="en-US" sz="1200" dirty="0" smtClean="0">
                          <a:solidFill>
                            <a:srgbClr val="FFFFFF"/>
                          </a:solidFill>
                        </a:rPr>
                        <a:t>Scale</a:t>
                      </a:r>
                      <a:endParaRPr lang="en-US" sz="1200" dirty="0">
                        <a:solidFill>
                          <a:srgbClr val="FFFFFF"/>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N/A</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Up to 6  (in portal)</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Up to 10  (in portal)</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r h="563874">
                <a:tc>
                  <a:txBody>
                    <a:bodyPr/>
                    <a:lstStyle/>
                    <a:p>
                      <a:r>
                        <a:rPr lang="en-US" sz="1200" dirty="0" smtClean="0">
                          <a:solidFill>
                            <a:srgbClr val="FFFFFF"/>
                          </a:solidFill>
                        </a:rPr>
                        <a:t>Scheduled Jobs</a:t>
                      </a:r>
                      <a:endParaRPr lang="en-US" sz="1200" dirty="0">
                        <a:solidFill>
                          <a:srgbClr val="FFFFFF"/>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Limited</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Included</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algn="ctr"/>
                      <a:r>
                        <a:rPr lang="en-US" sz="1200" b="1" dirty="0" smtClean="0">
                          <a:solidFill>
                            <a:srgbClr val="FFFFFF"/>
                          </a:solidFill>
                        </a:rPr>
                        <a:t>Included</a:t>
                      </a:r>
                      <a:endParaRPr lang="en-US" sz="1200" b="1" dirty="0">
                        <a:solidFill>
                          <a:srgbClr val="FFFFFF"/>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r h="563874">
                <a:tc>
                  <a:txBody>
                    <a:bodyPr/>
                    <a:lstStyle/>
                    <a:p>
                      <a:r>
                        <a:rPr lang="en-US" sz="1200" dirty="0" smtClean="0">
                          <a:solidFill>
                            <a:srgbClr val="FFFFFF"/>
                          </a:solidFill>
                        </a:rPr>
                        <a:t>SQL Database</a:t>
                      </a:r>
                      <a:r>
                        <a:rPr lang="en-US" sz="1200" baseline="0" dirty="0" smtClean="0">
                          <a:solidFill>
                            <a:srgbClr val="FFFFFF"/>
                          </a:solidFill>
                        </a:rPr>
                        <a:t> </a:t>
                      </a:r>
                    </a:p>
                    <a:p>
                      <a:r>
                        <a:rPr lang="en-US" sz="1200" baseline="0" dirty="0" smtClean="0">
                          <a:solidFill>
                            <a:srgbClr val="FFFFFF"/>
                          </a:solidFill>
                        </a:rPr>
                        <a:t>(required)</a:t>
                      </a:r>
                      <a:endParaRPr lang="en-US" sz="1200" dirty="0">
                        <a:solidFill>
                          <a:srgbClr val="FFFFFF"/>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3"/>
                    </a:solidFill>
                  </a:tcPr>
                </a:tc>
                <a:tc>
                  <a:txBody>
                    <a:bodyPr/>
                    <a:lstStyle/>
                    <a:p>
                      <a:pPr algn="ctr"/>
                      <a:r>
                        <a:rPr lang="en-US" sz="1200" b="1" dirty="0" smtClean="0">
                          <a:solidFill>
                            <a:srgbClr val="FFFFFF"/>
                          </a:solidFill>
                        </a:rPr>
                        <a:t>20MB free DB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3"/>
                    </a:solidFill>
                  </a:tcPr>
                </a:tc>
                <a:tc>
                  <a:txBody>
                    <a:bodyPr/>
                    <a:lstStyle/>
                    <a:p>
                      <a:pPr algn="ctr"/>
                      <a:r>
                        <a:rPr lang="en-US" sz="1200" b="1" dirty="0" smtClean="0">
                          <a:solidFill>
                            <a:srgbClr val="FFFFFF"/>
                          </a:solidFill>
                        </a:rPr>
                        <a:t>20MB free DB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3"/>
                    </a:solidFill>
                  </a:tcPr>
                </a:tc>
                <a:tc>
                  <a:txBody>
                    <a:bodyPr/>
                    <a:lstStyle/>
                    <a:p>
                      <a:pPr algn="ctr"/>
                      <a:r>
                        <a:rPr lang="en-US" sz="1200" b="1" dirty="0" smtClean="0">
                          <a:solidFill>
                            <a:srgbClr val="FFFFFF"/>
                          </a:solidFill>
                        </a:rPr>
                        <a:t>20MB free DB</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3"/>
                    </a:solidFill>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solidFill>
                  <a:srgbClr val="FFFFFF"/>
                </a:solidFill>
              </a:rPr>
              <a:t>*Active </a:t>
            </a:r>
            <a:r>
              <a:rPr lang="en-US" sz="1100" dirty="0">
                <a:solidFill>
                  <a:srgbClr val="FFFFFF"/>
                </a:solidFill>
              </a:rPr>
              <a:t>devices refers to the number of </a:t>
            </a:r>
            <a:r>
              <a:rPr lang="en-US" sz="1100" dirty="0" smtClean="0">
                <a:solidFill>
                  <a:srgbClr val="FFFFFF"/>
                </a:solidFill>
              </a:rPr>
              <a:t>physical devices and emulators that make at least one call to or receive a push notification from your mobile service.</a:t>
            </a:r>
            <a:endParaRPr lang="en-US" sz="1100" dirty="0">
              <a:solidFill>
                <a:srgbClr val="FFFFFF"/>
              </a:solidFill>
            </a:endParaRPr>
          </a:p>
        </p:txBody>
      </p:sp>
    </p:spTree>
    <p:extLst>
      <p:ext uri="{BB962C8B-B14F-4D97-AF65-F5344CB8AC3E}">
        <p14:creationId xmlns:p14="http://schemas.microsoft.com/office/powerpoint/2010/main" val="8252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39</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914372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Getting Started</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Your first Mobile Service</a:t>
            </a:r>
            <a:endParaRPr lang="en-US" sz="4400" dirty="0">
              <a:latin typeface="+mj-lt"/>
            </a:endParaRPr>
          </a:p>
        </p:txBody>
      </p:sp>
    </p:spTree>
    <p:extLst>
      <p:ext uri="{BB962C8B-B14F-4D97-AF65-F5344CB8AC3E}">
        <p14:creationId xmlns:p14="http://schemas.microsoft.com/office/powerpoint/2010/main" val="36665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Get a FREE Microsoft Azure Trial Account:</a:t>
            </a:r>
          </a:p>
          <a:p>
            <a:pPr lvl="1"/>
            <a:r>
              <a:rPr lang="en-US" sz="2000" dirty="0" smtClean="0"/>
              <a:t>http://</a:t>
            </a:r>
            <a:r>
              <a:rPr lang="en-US" sz="2000" dirty="0" err="1" smtClean="0"/>
              <a:t>azure.microsoft.com</a:t>
            </a:r>
            <a:endParaRPr lang="en-US" sz="2000" dirty="0" smtClean="0"/>
          </a:p>
          <a:p>
            <a:r>
              <a:rPr lang="en-US" sz="2400" dirty="0" smtClean="0"/>
              <a:t>Videos, Tutorials, and More</a:t>
            </a:r>
          </a:p>
          <a:p>
            <a:pPr lvl="1"/>
            <a:r>
              <a:rPr lang="en-US" sz="2000" dirty="0" smtClean="0"/>
              <a:t>http://</a:t>
            </a:r>
            <a:r>
              <a:rPr lang="en-US" sz="2000" dirty="0" err="1" smtClean="0"/>
              <a:t>azure.microsoft.com</a:t>
            </a:r>
            <a:r>
              <a:rPr lang="en-US" sz="2000" dirty="0" smtClean="0"/>
              <a:t>/android</a:t>
            </a:r>
          </a:p>
          <a:p>
            <a:r>
              <a:rPr lang="en-US" sz="2400" dirty="0" smtClean="0"/>
              <a:t>SDK Source Code on </a:t>
            </a:r>
            <a:r>
              <a:rPr lang="en-US" sz="2400" dirty="0" err="1" smtClean="0"/>
              <a:t>GitHub</a:t>
            </a:r>
            <a:endParaRPr lang="en-US" sz="2400" dirty="0"/>
          </a:p>
          <a:p>
            <a:pPr lvl="1"/>
            <a:r>
              <a:rPr lang="en-US" sz="2000" dirty="0"/>
              <a:t>https://</a:t>
            </a:r>
            <a:r>
              <a:rPr lang="en-US" sz="2000" dirty="0" err="1"/>
              <a:t>github.com</a:t>
            </a:r>
            <a:r>
              <a:rPr lang="en-US" sz="2000" dirty="0"/>
              <a:t>/Azure/azure-mobile-</a:t>
            </a:r>
            <a:r>
              <a:rPr lang="en-US" sz="2000" dirty="0" smtClean="0"/>
              <a:t>services</a:t>
            </a:r>
          </a:p>
          <a:p>
            <a:r>
              <a:rPr lang="en-US" sz="2400" dirty="0" smtClean="0"/>
              <a:t>Contact Details</a:t>
            </a:r>
          </a:p>
          <a:p>
            <a:pPr lvl="1"/>
            <a:r>
              <a:rPr lang="en-US" sz="2000" dirty="0" smtClean="0"/>
              <a:t>&lt;</a:t>
            </a:r>
            <a:r>
              <a:rPr lang="en-US" sz="2000" smtClean="0"/>
              <a:t>Contact Info&gt;</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40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p>
          <a:p>
            <a:r>
              <a:rPr lang="en-US" sz="2800" dirty="0" smtClean="0"/>
              <a:t>Dynamic Schematization</a:t>
            </a:r>
          </a:p>
          <a:p>
            <a:r>
              <a:rPr lang="en-US" sz="2800" dirty="0" smtClean="0"/>
              <a:t>Data management in:</a:t>
            </a:r>
          </a:p>
          <a:p>
            <a:pPr lvl="1"/>
            <a:r>
              <a:rPr lang="en-US" sz="2400" dirty="0" smtClean="0"/>
              <a:t>Azure Portal</a:t>
            </a:r>
          </a:p>
          <a:p>
            <a:pPr lvl="1"/>
            <a:r>
              <a:rPr lang="en-US" sz="2400" dirty="0" smtClean="0"/>
              <a:t>SQL Portal (Silverlight)</a:t>
            </a:r>
          </a:p>
          <a:p>
            <a:pPr lvl="1"/>
            <a:r>
              <a:rPr lang="en-US" sz="2400" dirty="0" smtClean="0"/>
              <a:t>SQL Management Studio</a:t>
            </a:r>
          </a:p>
          <a:p>
            <a:pPr lvl="1"/>
            <a:r>
              <a:rPr lang="en-US" sz="2400" dirty="0" smtClean="0"/>
              <a:t>REST API</a:t>
            </a:r>
          </a:p>
          <a:p>
            <a:pPr lvl="1"/>
            <a:r>
              <a:rPr lang="en-US" sz="2400" dirty="0" smtClean="0"/>
              <a:t>Azure CLI Tools</a:t>
            </a:r>
          </a:p>
          <a:p>
            <a:pPr lvl="1"/>
            <a:r>
              <a:rPr lang="en-US" sz="2400" dirty="0" smtClean="0"/>
              <a:t>SQL CLI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9569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API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54448740"/>
              </p:ext>
            </p:extLst>
          </p:nvPr>
        </p:nvGraphicFramePr>
        <p:xfrm>
          <a:off x="604045" y="2460446"/>
          <a:ext cx="11064555" cy="3598340"/>
        </p:xfrm>
        <a:graphic>
          <a:graphicData uri="http://schemas.openxmlformats.org/drawingml/2006/table">
            <a:tbl>
              <a:tblPr firstRow="1" bandRow="1">
                <a:tableStyleId>{5C22544A-7EE6-4342-B048-85BDC9FD1C3A}</a:tableStyleId>
              </a:tblPr>
              <a:tblGrid>
                <a:gridCol w="3688185"/>
                <a:gridCol w="3688185"/>
                <a:gridCol w="3688185"/>
              </a:tblGrid>
              <a:tr h="546166">
                <a:tc>
                  <a:txBody>
                    <a:bodyPr/>
                    <a:lstStyle/>
                    <a:p>
                      <a:r>
                        <a:rPr lang="en-US" sz="2000" b="1" dirty="0" smtClean="0">
                          <a:solidFill>
                            <a:schemeClr val="bg1"/>
                          </a:solidFill>
                        </a:rPr>
                        <a:t>Action</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HTTP Method</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URL Suffix</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Create</a:t>
                      </a:r>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POST</a:t>
                      </a: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endParaRPr lang="en-US" sz="1600" b="1" dirty="0" smtClean="0">
                        <a:solidFill>
                          <a:srgbClr val="3C454F"/>
                        </a:solidFill>
                      </a:endParaRP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Read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GET</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TodoItem?filter</a:t>
                      </a:r>
                      <a:r>
                        <a:rPr lang="en-US" sz="1600" b="1" dirty="0" smtClean="0">
                          <a:solidFill>
                            <a:srgbClr val="3C454F"/>
                          </a:solidFill>
                        </a:rPr>
                        <a:t>=id%3D42</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Update</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PATCH</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extBox 4"/>
          <p:cNvSpPr txBox="1"/>
          <p:nvPr/>
        </p:nvSpPr>
        <p:spPr>
          <a:xfrm>
            <a:off x="555648" y="1508016"/>
            <a:ext cx="11093107" cy="523220"/>
          </a:xfrm>
          <a:prstGeom prst="rect">
            <a:avLst/>
          </a:prstGeom>
          <a:noFill/>
        </p:spPr>
        <p:txBody>
          <a:bodyPr wrap="square" rtlCol="0">
            <a:spAutoFit/>
          </a:bodyPr>
          <a:lstStyle/>
          <a:p>
            <a:r>
              <a:rPr lang="en-US" sz="2800" dirty="0" smtClean="0">
                <a:solidFill>
                  <a:schemeClr val="bg1"/>
                </a:solidFill>
              </a:rPr>
              <a:t>Base Endpoint</a:t>
            </a:r>
            <a:r>
              <a:rPr lang="en-US" sz="2800" b="1" dirty="0" smtClean="0">
                <a:solidFill>
                  <a:schemeClr val="bg1"/>
                </a:solidFill>
              </a:rPr>
              <a:t>:      https://</a:t>
            </a:r>
            <a:r>
              <a:rPr lang="en-US" sz="2800" b="1" dirty="0" err="1" smtClean="0">
                <a:solidFill>
                  <a:schemeClr val="bg1"/>
                </a:solidFill>
              </a:rPr>
              <a:t>MobileService.azure-mobile.net</a:t>
            </a:r>
            <a:r>
              <a:rPr lang="en-US" sz="2800" b="1" dirty="0" smtClean="0">
                <a:solidFill>
                  <a:schemeClr val="bg1"/>
                </a:solidFill>
              </a:rPr>
              <a:t>/tables/*</a:t>
            </a:r>
            <a:endParaRPr lang="en-US" sz="2800" b="1" dirty="0">
              <a:solidFill>
                <a:schemeClr val="bg1"/>
              </a:solidFill>
            </a:endParaRPr>
          </a:p>
        </p:txBody>
      </p:sp>
    </p:spTree>
    <p:extLst>
      <p:ext uri="{BB962C8B-B14F-4D97-AF65-F5344CB8AC3E}">
        <p14:creationId xmlns:p14="http://schemas.microsoft.com/office/powerpoint/2010/main" val="425535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to SQL Type Mappings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7715064"/>
              </p:ext>
            </p:extLst>
          </p:nvPr>
        </p:nvGraphicFramePr>
        <p:xfrm>
          <a:off x="604045" y="1627069"/>
          <a:ext cx="11044710" cy="4512740"/>
        </p:xfrm>
        <a:graphic>
          <a:graphicData uri="http://schemas.openxmlformats.org/drawingml/2006/table">
            <a:tbl>
              <a:tblPr firstRow="1" bandRow="1">
                <a:tableStyleId>{5C22544A-7EE6-4342-B048-85BDC9FD1C3A}</a:tableStyleId>
              </a:tblPr>
              <a:tblGrid>
                <a:gridCol w="5522355"/>
                <a:gridCol w="5522355"/>
              </a:tblGrid>
              <a:tr h="546166">
                <a:tc>
                  <a:txBody>
                    <a:bodyPr/>
                    <a:lstStyle/>
                    <a:p>
                      <a:r>
                        <a:rPr lang="en-US" sz="3200" b="1" dirty="0" smtClean="0">
                          <a:solidFill>
                            <a:schemeClr val="bg1"/>
                          </a:solidFill>
                        </a:rPr>
                        <a:t>JSON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3200" b="1" dirty="0" smtClean="0">
                          <a:solidFill>
                            <a:schemeClr val="bg1"/>
                          </a:solidFill>
                        </a:rPr>
                        <a:t>T-SQL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Numeric values</a:t>
                      </a:r>
                      <a:r>
                        <a:rPr lang="en-US" sz="2400" b="1" baseline="0" dirty="0" smtClean="0">
                          <a:solidFill>
                            <a:srgbClr val="3C454F"/>
                          </a:solidFill>
                        </a:rPr>
                        <a:t> (integer, decimal, floating point)</a:t>
                      </a:r>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Float(53)</a:t>
                      </a:r>
                    </a:p>
                    <a:p>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Boolean</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bit</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a:t>
                      </a:r>
                      <a:endParaRPr lang="en-US" sz="2400" b="1" dirty="0" smtClean="0">
                        <a:solidFill>
                          <a:srgbClr val="3C454F"/>
                        </a:solidFill>
                      </a:endParaRP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DateTimeOffset</a:t>
                      </a:r>
                      <a:r>
                        <a:rPr lang="en-US" sz="2400" b="1" dirty="0" smtClean="0">
                          <a:solidFill>
                            <a:srgbClr val="3C454F"/>
                          </a:solidFill>
                        </a:rPr>
                        <a:t>(3)</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String</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err="1" smtClean="0">
                          <a:solidFill>
                            <a:srgbClr val="3C454F"/>
                          </a:solidFill>
                        </a:rPr>
                        <a:t>Nvarchar</a:t>
                      </a:r>
                      <a:r>
                        <a:rPr lang="en-US" sz="2400" b="1" dirty="0" smtClean="0">
                          <a:solidFill>
                            <a:srgbClr val="3C454F"/>
                          </a:solidFill>
                        </a:rPr>
                        <a:t>(max)</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082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Auto-generated Columns</a:t>
            </a:r>
            <a:endParaRPr lang="en-US" dirty="0"/>
          </a:p>
        </p:txBody>
      </p:sp>
      <p:sp>
        <p:nvSpPr>
          <p:cNvPr id="3" name="Content Placeholder 2"/>
          <p:cNvSpPr>
            <a:spLocks noGrp="1"/>
          </p:cNvSpPr>
          <p:nvPr>
            <p:ph idx="1"/>
          </p:nvPr>
        </p:nvSpPr>
        <p:spPr/>
        <p:txBody>
          <a:bodyPr>
            <a:noAutofit/>
          </a:bodyPr>
          <a:lstStyle/>
          <a:p>
            <a:r>
              <a:rPr lang="en-US" sz="2800" dirty="0"/>
              <a:t>i</a:t>
            </a:r>
            <a:r>
              <a:rPr lang="en-US" sz="2800" dirty="0" smtClean="0"/>
              <a:t>d – unique </a:t>
            </a:r>
            <a:r>
              <a:rPr lang="en-US" sz="2800" dirty="0" err="1" smtClean="0"/>
              <a:t>guid</a:t>
            </a:r>
            <a:endParaRPr lang="en-US" sz="2800" dirty="0" smtClean="0"/>
          </a:p>
          <a:p>
            <a:r>
              <a:rPr lang="en-US" sz="2800" dirty="0" smtClean="0"/>
              <a:t>__</a:t>
            </a:r>
            <a:r>
              <a:rPr lang="en-US" sz="2800" dirty="0" err="1" smtClean="0"/>
              <a:t>createdAt</a:t>
            </a:r>
            <a:r>
              <a:rPr lang="en-US" sz="2800" dirty="0" smtClean="0"/>
              <a:t> – date</a:t>
            </a:r>
          </a:p>
          <a:p>
            <a:r>
              <a:rPr lang="en-US" sz="2400" dirty="0" smtClean="0"/>
              <a:t>__</a:t>
            </a:r>
            <a:r>
              <a:rPr lang="en-US" sz="2400" dirty="0" err="1" smtClean="0"/>
              <a:t>updatedAt</a:t>
            </a:r>
            <a:r>
              <a:rPr lang="en-US" sz="2400" dirty="0" smtClean="0"/>
              <a:t> – date</a:t>
            </a:r>
          </a:p>
          <a:p>
            <a:r>
              <a:rPr lang="en-US" sz="2400" dirty="0" smtClean="0"/>
              <a:t>__version – timestamp</a:t>
            </a:r>
          </a:p>
          <a:p>
            <a:pPr lvl="1"/>
            <a:r>
              <a:rPr lang="en-US" sz="2000" dirty="0" smtClean="0"/>
              <a:t>Helps with concurrency and </a:t>
            </a:r>
            <a:r>
              <a:rPr lang="en-US" sz="2000" dirty="0" smtClean="0"/>
              <a:t>offline</a:t>
            </a:r>
          </a:p>
          <a:p>
            <a:r>
              <a:rPr lang="en-US" sz="2400" dirty="0" smtClean="0"/>
              <a:t>__deleted: </a:t>
            </a:r>
            <a:r>
              <a:rPr lang="en-US" sz="2400" dirty="0" err="1" smtClean="0"/>
              <a:t>bool</a:t>
            </a:r>
            <a:endParaRPr lang="en-US" sz="2400" dirty="0" smtClean="0"/>
          </a:p>
          <a:p>
            <a:pPr lvl="1"/>
            <a:r>
              <a:rPr lang="en-US" sz="2000" dirty="0" smtClean="0"/>
              <a:t>Enables soft delete</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745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a:t>
            </a:r>
            <a:endParaRPr lang="en-US" dirty="0"/>
          </a:p>
        </p:txBody>
      </p:sp>
      <p:sp>
        <p:nvSpPr>
          <p:cNvPr id="3" name="Content Placeholder 2"/>
          <p:cNvSpPr>
            <a:spLocks noGrp="1"/>
          </p:cNvSpPr>
          <p:nvPr>
            <p:ph idx="1"/>
          </p:nvPr>
        </p:nvSpPr>
        <p:spPr/>
        <p:txBody>
          <a:bodyPr>
            <a:noAutofit/>
          </a:bodyPr>
          <a:lstStyle/>
          <a:p>
            <a:r>
              <a:rPr lang="en-US" sz="2800" dirty="0" smtClean="0"/>
              <a:t>Currently in beta</a:t>
            </a:r>
          </a:p>
          <a:p>
            <a:pPr lvl="1"/>
            <a:r>
              <a:rPr lang="en-US" sz="2400" dirty="0"/>
              <a:t>http://</a:t>
            </a:r>
            <a:r>
              <a:rPr lang="en-US" sz="2400" dirty="0" err="1"/>
              <a:t>aka.ms</a:t>
            </a:r>
            <a:r>
              <a:rPr lang="en-US" sz="2400" dirty="0"/>
              <a:t>/Iajk6q</a:t>
            </a:r>
            <a:endParaRPr lang="en-US" sz="2400" dirty="0" smtClean="0"/>
          </a:p>
          <a:p>
            <a:r>
              <a:rPr lang="en-US" sz="2800" dirty="0" smtClean="0"/>
              <a:t>Walkthrough</a:t>
            </a:r>
          </a:p>
          <a:p>
            <a:pPr lvl="1"/>
            <a:r>
              <a:rPr lang="en-US" sz="2400" dirty="0" smtClean="0"/>
              <a:t>http</a:t>
            </a:r>
            <a:r>
              <a:rPr lang="en-US" sz="2400" dirty="0"/>
              <a:t>://</a:t>
            </a:r>
            <a:r>
              <a:rPr lang="en-US" sz="2400" dirty="0" err="1"/>
              <a:t>azure.microsoft.com</a:t>
            </a:r>
            <a:r>
              <a:rPr lang="en-US" sz="2400" dirty="0"/>
              <a:t>/blog/2014/08/07/offline-support-in-azure-mobile-services-android-</a:t>
            </a:r>
            <a:r>
              <a:rPr lang="en-US" sz="2400" dirty="0" err="1"/>
              <a:t>sdk</a:t>
            </a:r>
            <a:r>
              <a:rPr lang="en-US" sz="2400" dirty="0" smtClean="0"/>
              <a:t>/</a:t>
            </a:r>
          </a:p>
          <a:p>
            <a:r>
              <a:rPr lang="en-US" sz="2800" dirty="0" smtClean="0"/>
              <a:t>Uses Futures and callbacks</a:t>
            </a:r>
          </a:p>
          <a:p>
            <a:r>
              <a:rPr lang="en-US" sz="2800" dirty="0" smtClean="0"/>
              <a:t>Sync Tables</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97682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25818</TotalTime>
  <Words>3897</Words>
  <Application>Microsoft Macintosh PowerPoint</Application>
  <PresentationFormat>Custom</PresentationFormat>
  <Paragraphs>675</Paragraphs>
  <Slides>42</Slides>
  <Notes>40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Azure Medium</vt:lpstr>
      <vt:lpstr>Mobile Services and Android</vt:lpstr>
      <vt:lpstr>Agenda</vt:lpstr>
      <vt:lpstr>What is Azure Mobile Services?</vt:lpstr>
      <vt:lpstr>Demo: Getting Started</vt:lpstr>
      <vt:lpstr>Structured Storage</vt:lpstr>
      <vt:lpstr>The REST API</vt:lpstr>
      <vt:lpstr>JSON to SQL Type Mappings</vt:lpstr>
      <vt:lpstr>Auto-generated Columns</vt:lpstr>
      <vt:lpstr>Offline</vt:lpstr>
      <vt:lpstr>Backend Logic: .NET &amp; JavaScript</vt:lpstr>
      <vt:lpstr>Server Side Table Scripts</vt:lpstr>
      <vt:lpstr>Node Modules</vt:lpstr>
      <vt:lpstr>Demo: Customizing Logic</vt:lpstr>
      <vt:lpstr>.NET Backend</vt:lpstr>
      <vt:lpstr>Custom API</vt:lpstr>
      <vt:lpstr>File Storage</vt:lpstr>
      <vt:lpstr>Push Notifications</vt:lpstr>
      <vt:lpstr>Push Notification Flow</vt:lpstr>
      <vt:lpstr>Demo: Adding Push</vt:lpstr>
      <vt:lpstr>Notification Hubs</vt:lpstr>
      <vt:lpstr>Authorization &amp; Authentication</vt:lpstr>
      <vt:lpstr>Data Authorization</vt:lpstr>
      <vt:lpstr>User Auth Flow (server)</vt:lpstr>
      <vt:lpstr>User Auth Flow (client)</vt:lpstr>
      <vt:lpstr>The User object</vt:lpstr>
      <vt:lpstr>Demo: Adding Auth</vt:lpstr>
      <vt:lpstr>Command  Line  Interface</vt:lpstr>
      <vt:lpstr>CLI</vt:lpstr>
      <vt:lpstr>Demo: Using the CLI</vt:lpstr>
      <vt:lpstr>Scheduler</vt:lpstr>
      <vt:lpstr>Scheduled Jobs</vt:lpstr>
      <vt:lpstr>Script Source Control</vt:lpstr>
      <vt:lpstr>Script Source Control</vt:lpstr>
      <vt:lpstr>Diagnostics Logging Scale</vt:lpstr>
      <vt:lpstr>Diagnostics, Logging, Scale</vt:lpstr>
      <vt:lpstr>Mobile Service Scaling</vt:lpstr>
      <vt:lpstr>Demo: Scaling</vt:lpstr>
      <vt:lpstr>Mobile Service Tiers</vt:lpstr>
      <vt:lpstr>Azure Mobile Services</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361</cp:revision>
  <cp:lastPrinted>2014-03-26T17:46:13Z</cp:lastPrinted>
  <dcterms:created xsi:type="dcterms:W3CDTF">2014-03-19T23:21:38Z</dcterms:created>
  <dcterms:modified xsi:type="dcterms:W3CDTF">2014-12-11T19:09:27Z</dcterms:modified>
</cp:coreProperties>
</file>