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523" r:id="rId3"/>
    <p:sldId id="566" r:id="rId4"/>
    <p:sldId id="575" r:id="rId5"/>
    <p:sldId id="576" r:id="rId6"/>
    <p:sldId id="577" r:id="rId7"/>
    <p:sldId id="578" r:id="rId8"/>
    <p:sldId id="579" r:id="rId9"/>
    <p:sldId id="580" r:id="rId10"/>
    <p:sldId id="581" r:id="rId11"/>
    <p:sldId id="573" r:id="rId12"/>
    <p:sldId id="582" r:id="rId13"/>
    <p:sldId id="583" r:id="rId14"/>
    <p:sldId id="602" r:id="rId15"/>
    <p:sldId id="567" r:id="rId16"/>
    <p:sldId id="584" r:id="rId17"/>
    <p:sldId id="587" r:id="rId18"/>
    <p:sldId id="570" r:id="rId19"/>
    <p:sldId id="595" r:id="rId20"/>
    <p:sldId id="571" r:id="rId21"/>
    <p:sldId id="585" r:id="rId22"/>
    <p:sldId id="586" r:id="rId23"/>
    <p:sldId id="596" r:id="rId24"/>
    <p:sldId id="599" r:id="rId25"/>
    <p:sldId id="598" r:id="rId26"/>
    <p:sldId id="597" r:id="rId27"/>
    <p:sldId id="572" r:id="rId28"/>
    <p:sldId id="569" r:id="rId29"/>
    <p:sldId id="574" r:id="rId30"/>
    <p:sldId id="568" r:id="rId31"/>
    <p:sldId id="588" r:id="rId32"/>
    <p:sldId id="589" r:id="rId33"/>
    <p:sldId id="600" r:id="rId34"/>
    <p:sldId id="601" r:id="rId35"/>
    <p:sldId id="590" r:id="rId36"/>
    <p:sldId id="591" r:id="rId37"/>
    <p:sldId id="592" r:id="rId38"/>
    <p:sldId id="593" r:id="rId39"/>
    <p:sldId id="594" r:id="rId40"/>
    <p:sldId id="559" r:id="rId41"/>
    <p:sldId id="521" r:id="rId42"/>
    <p:sldId id="454"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DA9BA6-49E6-494F-9128-BF4EB972E228}">
          <p14:sldIdLst>
            <p14:sldId id="256"/>
            <p14:sldId id="523"/>
          </p14:sldIdLst>
        </p14:section>
        <p14:section name="Building Android Apps" id="{F29FCA85-1425-9141-A27C-A1B83E924074}">
          <p14:sldIdLst>
            <p14:sldId id="566"/>
            <p14:sldId id="575"/>
            <p14:sldId id="576"/>
            <p14:sldId id="577"/>
            <p14:sldId id="578"/>
            <p14:sldId id="579"/>
            <p14:sldId id="580"/>
            <p14:sldId id="581"/>
            <p14:sldId id="573"/>
            <p14:sldId id="582"/>
            <p14:sldId id="583"/>
            <p14:sldId id="602"/>
          </p14:sldIdLst>
        </p14:section>
        <p14:section name="Services from MS and Azure" id="{EAE3D46F-1370-1045-9E2A-F8FF20ED300B}">
          <p14:sldIdLst>
            <p14:sldId id="567"/>
            <p14:sldId id="584"/>
            <p14:sldId id="587"/>
            <p14:sldId id="570"/>
            <p14:sldId id="595"/>
            <p14:sldId id="571"/>
            <p14:sldId id="585"/>
            <p14:sldId id="586"/>
            <p14:sldId id="596"/>
            <p14:sldId id="599"/>
            <p14:sldId id="598"/>
            <p14:sldId id="597"/>
            <p14:sldId id="572"/>
            <p14:sldId id="569"/>
            <p14:sldId id="574"/>
          </p14:sldIdLst>
        </p14:section>
        <p14:section name="Building Java Apps" id="{1A6AAC4E-18E0-414A-8111-5F215368F29A}">
          <p14:sldIdLst>
            <p14:sldId id="568"/>
            <p14:sldId id="588"/>
            <p14:sldId id="589"/>
            <p14:sldId id="600"/>
            <p14:sldId id="601"/>
            <p14:sldId id="590"/>
            <p14:sldId id="591"/>
            <p14:sldId id="592"/>
            <p14:sldId id="593"/>
            <p14:sldId id="594"/>
          </p14:sldIdLst>
        </p14:section>
        <p14:section name="Wrap-Up" id="{76BE8C33-A953-2E42-A761-EF3F16319CB5}">
          <p14:sldIdLst>
            <p14:sldId id="559"/>
            <p14:sldId id="521"/>
            <p14:sldId id="454"/>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3852" autoAdjust="0"/>
  </p:normalViewPr>
  <p:slideViewPr>
    <p:cSldViewPr snapToGrid="0">
      <p:cViewPr varScale="1">
        <p:scale>
          <a:sx n="77" d="100"/>
          <a:sy n="77" d="100"/>
        </p:scale>
        <p:origin x="-1312" y="-104"/>
      </p:cViewPr>
      <p:guideLst>
        <p:guide orient="horz" pos="2160"/>
        <p:guide pos="3840"/>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12/15/14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4" Type="http://schemas.openxmlformats.org/officeDocument/2006/relationships/hyperlink" Target="http://msdn.microsoft.com/en-us/library/dd179451.aspx" TargetMode="External"/><Relationship Id="rId5" Type="http://schemas.openxmlformats.org/officeDocument/2006/relationships/hyperlink" Target="http://msdn.microsoft.com/en-us/library/ee691975.aspx" TargetMode="External"/><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Review</a:t>
            </a:r>
            <a:r>
              <a:rPr lang="en-US" sz="1000" b="0" baseline="0" dirty="0" smtClean="0">
                <a:effectLst/>
                <a:latin typeface="Segoe UI" panose="020B0502040204020203" pitchFamily="34" charset="0"/>
              </a:rPr>
              <a:t> agenda for this session.</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p>
          <a:p>
            <a:pPr marL="171450" indent="-171450" rtl="0">
              <a:buFontTx/>
              <a:buChar char="•"/>
            </a:pPr>
            <a:r>
              <a:rPr lang="en-US" sz="1000" b="0" dirty="0" smtClean="0">
                <a:effectLst/>
                <a:latin typeface="Segoe UI" panose="020B0502040204020203" pitchFamily="34" charset="0"/>
              </a:rPr>
              <a:t>This session is</a:t>
            </a:r>
            <a:r>
              <a:rPr lang="en-US" sz="1000" b="0" baseline="0" dirty="0" smtClean="0">
                <a:effectLst/>
                <a:latin typeface="Segoe UI" panose="020B0502040204020203" pitchFamily="34" charset="0"/>
              </a:rPr>
              <a:t> going to review a few additional services Microsoft and Azure has for Android and Java </a:t>
            </a:r>
            <a:r>
              <a:rPr lang="en-US" sz="1000" b="0" baseline="0" dirty="0" err="1" smtClean="0">
                <a:effectLst/>
                <a:latin typeface="Segoe UI" panose="020B0502040204020203" pitchFamily="34" charset="0"/>
              </a:rPr>
              <a:t>devs</a:t>
            </a:r>
            <a:endParaRPr lang="en-US" sz="1000" b="0" baseline="0" dirty="0" smtClean="0">
              <a:effectLst/>
              <a:latin typeface="Segoe UI" panose="020B0502040204020203" pitchFamily="34" charset="0"/>
            </a:endParaRPr>
          </a:p>
          <a:p>
            <a:pPr marL="171450" indent="-171450" rtl="0">
              <a:buFontTx/>
              <a:buChar char="•"/>
            </a:pPr>
            <a:r>
              <a:rPr lang="en-US" sz="1000" b="0" baseline="0" dirty="0" smtClean="0">
                <a:effectLst/>
                <a:latin typeface="Segoe UI" panose="020B0502040204020203" pitchFamily="34" charset="0"/>
              </a:rPr>
              <a:t>We’ll start by talking about actual building of Android apps</a:t>
            </a:r>
          </a:p>
          <a:p>
            <a:pPr marL="171450" indent="-171450" rtl="0">
              <a:buFontTx/>
              <a:buChar char="•"/>
            </a:pPr>
            <a:r>
              <a:rPr lang="en-US" sz="1000" b="0" baseline="0" dirty="0" smtClean="0">
                <a:effectLst/>
                <a:latin typeface="Segoe UI" panose="020B0502040204020203" pitchFamily="34" charset="0"/>
              </a:rPr>
              <a:t>Then we’ll review some different services we offer</a:t>
            </a:r>
          </a:p>
          <a:p>
            <a:pPr marL="171450" indent="-171450" rtl="0">
              <a:buFontTx/>
              <a:buChar char="•"/>
            </a:pPr>
            <a:r>
              <a:rPr lang="en-US" sz="1000" b="0" baseline="0" dirty="0" smtClean="0">
                <a:effectLst/>
                <a:latin typeface="Segoe UI" panose="020B0502040204020203" pitchFamily="34" charset="0"/>
              </a:rPr>
              <a:t>Finally we’ll touch on how you can use your Java skills to also build Java applications that run in the cloud</a:t>
            </a:r>
          </a:p>
          <a:p>
            <a:pPr rtl="0"/>
            <a:endParaRPr lang="en-US" sz="1000" b="0" dirty="0" smtClean="0">
              <a:effectLst/>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648540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13707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Move on to tools for</a:t>
            </a:r>
            <a:r>
              <a:rPr lang="en-US" sz="1000" b="0" baseline="0" dirty="0" smtClean="0">
                <a:effectLst/>
                <a:latin typeface="Segoe UI" panose="020B0502040204020203" pitchFamily="34" charset="0"/>
              </a:rPr>
              <a:t> traditional Android IDEs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r>
              <a:rPr lang="en-US" dirty="0" smtClean="0"/>
              <a:t>* Next we’ll talk about some capabilities inside</a:t>
            </a:r>
            <a:r>
              <a:rPr lang="en-US" baseline="0" dirty="0" smtClean="0"/>
              <a:t> of the Android IDEs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1986151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plug-in</a:t>
            </a:r>
            <a:r>
              <a:rPr lang="en-US" sz="1000" b="0" baseline="0" dirty="0" smtClean="0">
                <a:effectLst/>
                <a:latin typeface="Segoe UI" panose="020B0502040204020203" pitchFamily="34" charset="0"/>
              </a:rPr>
              <a:t> capabilities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We</a:t>
            </a:r>
            <a:r>
              <a:rPr lang="en-US" baseline="0" dirty="0" smtClean="0"/>
              <a:t> have plugins for Eclipse, </a:t>
            </a:r>
            <a:r>
              <a:rPr lang="en-US" baseline="0" dirty="0" err="1" smtClean="0"/>
              <a:t>IntelliJ</a:t>
            </a:r>
            <a:r>
              <a:rPr lang="en-US" baseline="0" dirty="0" smtClean="0"/>
              <a:t>, and Android Studio</a:t>
            </a:r>
          </a:p>
          <a:p>
            <a:pPr marL="171450" indent="-171450">
              <a:buFontTx/>
              <a:buChar char="•"/>
            </a:pPr>
            <a:r>
              <a:rPr lang="en-US" baseline="0" dirty="0" smtClean="0"/>
              <a:t>These enable you to connect Android apps to Azure Mobile Services and Office365</a:t>
            </a:r>
          </a:p>
          <a:p>
            <a:pPr marL="171450" indent="-171450">
              <a:buFontTx/>
              <a:buChar char="•"/>
            </a:pPr>
            <a:r>
              <a:rPr lang="en-US" baseline="0" dirty="0" smtClean="0"/>
              <a:t>Also enables creating and running Java deployments for Cloud Services in the emulator (windows only emulation today)</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3034023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1000" b="0" dirty="0" smtClean="0">
                <a:effectLst/>
                <a:latin typeface="Segoe UI" panose="020B0502040204020203" pitchFamily="34" charset="0"/>
              </a:rPr>
              <a:t>Show off Mobile</a:t>
            </a:r>
            <a:r>
              <a:rPr lang="en-US" sz="1000" b="0" baseline="0" dirty="0" smtClean="0">
                <a:effectLst/>
                <a:latin typeface="Segoe UI" panose="020B0502040204020203" pitchFamily="34" charset="0"/>
              </a:rPr>
              <a:t> Services and Office 365 pieces of plugin</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a:buFontTx/>
              <a:buChar char="•"/>
            </a:pPr>
            <a:r>
              <a:rPr lang="en-US" dirty="0" smtClean="0"/>
              <a:t>Open up Android Studio, show Mobile Services activity add</a:t>
            </a:r>
          </a:p>
          <a:p>
            <a:pPr marL="171450" indent="-171450">
              <a:buFontTx/>
              <a:buChar char="•"/>
            </a:pPr>
            <a:r>
              <a:rPr lang="en-US" dirty="0" smtClean="0"/>
              <a:t>Show</a:t>
            </a:r>
            <a:r>
              <a:rPr lang="en-US" baseline="0" dirty="0" smtClean="0"/>
              <a:t> Office 365 activity add</a:t>
            </a:r>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14</a:t>
            </a:fld>
            <a:endParaRPr lang="en-US"/>
          </a:p>
        </p:txBody>
      </p:sp>
    </p:spTree>
    <p:extLst>
      <p:ext uri="{BB962C8B-B14F-4D97-AF65-F5344CB8AC3E}">
        <p14:creationId xmlns:p14="http://schemas.microsoft.com/office/powerpoint/2010/main" val="2047542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Transition to talking</a:t>
            </a:r>
            <a:r>
              <a:rPr lang="en-US" sz="1000" b="0" baseline="0" dirty="0" smtClean="0">
                <a:effectLst/>
                <a:latin typeface="Segoe UI" panose="020B0502040204020203" pitchFamily="34" charset="0"/>
              </a:rPr>
              <a:t> about services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At</a:t>
            </a:r>
            <a:r>
              <a:rPr lang="en-US" baseline="0" dirty="0" smtClean="0"/>
              <a:t> this point you’ve already seen a lot of what Azure has to offer with Mobile Services and Notification Hubs</a:t>
            </a:r>
          </a:p>
          <a:p>
            <a:pPr marL="171450" indent="-171450">
              <a:buFontTx/>
              <a:buChar char="•"/>
            </a:pPr>
            <a:r>
              <a:rPr lang="en-US" baseline="0" dirty="0" smtClean="0"/>
              <a:t>Now we’ll cover a few additional Services and Libraries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3094036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Mention services that will be talked about</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There are 6</a:t>
            </a:r>
            <a:r>
              <a:rPr lang="en-US" baseline="0" dirty="0" smtClean="0"/>
              <a:t> services we’ll talk about now</a:t>
            </a:r>
          </a:p>
          <a:p>
            <a:pPr marL="628650" lvl="1" indent="-171450">
              <a:buFontTx/>
              <a:buChar char="•"/>
            </a:pPr>
            <a:r>
              <a:rPr lang="en-US" baseline="0" dirty="0" smtClean="0"/>
              <a:t>Azure Active Directory</a:t>
            </a:r>
          </a:p>
          <a:p>
            <a:pPr marL="628650" lvl="1" indent="-171450">
              <a:buFontTx/>
              <a:buChar char="•"/>
            </a:pPr>
            <a:r>
              <a:rPr lang="en-US" baseline="0" dirty="0" smtClean="0"/>
              <a:t>Office 365</a:t>
            </a:r>
          </a:p>
          <a:p>
            <a:pPr marL="628650" lvl="1" indent="-171450">
              <a:buFontTx/>
              <a:buChar char="•"/>
            </a:pPr>
            <a:r>
              <a:rPr lang="en-US" baseline="0" dirty="0" smtClean="0"/>
              <a:t>Hybrid Connections</a:t>
            </a:r>
          </a:p>
          <a:p>
            <a:pPr marL="628650" lvl="1" indent="-171450">
              <a:buFontTx/>
              <a:buChar char="•"/>
            </a:pPr>
            <a:r>
              <a:rPr lang="en-US" baseline="0" dirty="0" smtClean="0"/>
              <a:t>Azure Storage</a:t>
            </a:r>
          </a:p>
          <a:p>
            <a:pPr marL="628650" lvl="1" indent="-171450">
              <a:buFontTx/>
              <a:buChar char="•"/>
            </a:pPr>
            <a:r>
              <a:rPr lang="en-US" baseline="0" dirty="0" smtClean="0"/>
              <a:t>Azure </a:t>
            </a:r>
            <a:r>
              <a:rPr lang="en-US" baseline="0" dirty="0" err="1" smtClean="0"/>
              <a:t>RemoteApp</a:t>
            </a:r>
            <a:endParaRPr lang="en-US" baseline="0" dirty="0" smtClean="0"/>
          </a:p>
          <a:p>
            <a:pPr marL="628650" lvl="1" indent="-171450">
              <a:buFontTx/>
              <a:buChar char="•"/>
            </a:pPr>
            <a:r>
              <a:rPr lang="en-US" baseline="0" dirty="0" smtClean="0"/>
              <a:t>Media Services</a:t>
            </a:r>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934060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Provide</a:t>
            </a:r>
            <a:r>
              <a:rPr lang="en-US" sz="1000" b="0" baseline="0" dirty="0" smtClean="0">
                <a:effectLst/>
                <a:latin typeface="Segoe UI" panose="020B0502040204020203" pitchFamily="34" charset="0"/>
              </a:rPr>
              <a:t> a brief overview of AAD</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Azure Active</a:t>
            </a:r>
            <a:r>
              <a:rPr lang="en-US" baseline="0" dirty="0" smtClean="0"/>
              <a:t> Directory (AAD) provides for single sign-on to any cloud and on-premises app</a:t>
            </a:r>
          </a:p>
          <a:p>
            <a:pPr marL="171450" indent="-171450">
              <a:buFontTx/>
              <a:buChar char="•"/>
            </a:pPr>
            <a:r>
              <a:rPr lang="en-US" baseline="0" dirty="0" smtClean="0"/>
              <a:t>Easy integration with many different software as a service providers (</a:t>
            </a:r>
            <a:r>
              <a:rPr lang="en-US" baseline="0" dirty="0" err="1" smtClean="0"/>
              <a:t>Salesforce</a:t>
            </a:r>
            <a:r>
              <a:rPr lang="en-US" baseline="0" dirty="0" smtClean="0"/>
              <a:t>, Google Apps, Box, </a:t>
            </a:r>
            <a:r>
              <a:rPr lang="en-US" baseline="0" dirty="0" err="1" smtClean="0"/>
              <a:t>etc</a:t>
            </a:r>
            <a:r>
              <a:rPr lang="en-US" baseline="0" dirty="0" smtClean="0"/>
              <a:t>)</a:t>
            </a:r>
          </a:p>
          <a:p>
            <a:pPr marL="171450" indent="-171450">
              <a:buFontTx/>
              <a:buChar char="•"/>
            </a:pPr>
            <a:r>
              <a:rPr lang="en-US" baseline="0" dirty="0" smtClean="0"/>
              <a:t>Enables multi-factor </a:t>
            </a:r>
            <a:r>
              <a:rPr lang="en-US" baseline="0" dirty="0" err="1" smtClean="0"/>
              <a:t>auth</a:t>
            </a:r>
            <a:r>
              <a:rPr lang="en-US" baseline="0" dirty="0" smtClean="0"/>
              <a:t> with applications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588295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Identify</a:t>
            </a:r>
            <a:r>
              <a:rPr lang="en-US" sz="1000" b="0" baseline="0" dirty="0" smtClean="0">
                <a:effectLst/>
                <a:latin typeface="Segoe UI" panose="020B0502040204020203" pitchFamily="34" charset="0"/>
              </a:rPr>
              <a:t> different pieces of Identity and AAD</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r>
              <a:rPr lang="en-US" sz="1000" b="1" dirty="0" smtClean="0">
                <a:effectLst/>
                <a:latin typeface="Segoe UI" panose="020B0502040204020203" pitchFamily="34" charset="0"/>
              </a:rPr>
              <a:t>:</a:t>
            </a:r>
            <a:endParaRPr lang="en-US" dirty="0" smtClean="0"/>
          </a:p>
          <a:p>
            <a:pPr marL="171450" indent="-171450">
              <a:buFont typeface="Arial"/>
              <a:buChar char="•"/>
            </a:pPr>
            <a:r>
              <a:rPr lang="en-US" dirty="0" smtClean="0"/>
              <a:t>Identity</a:t>
            </a:r>
            <a:r>
              <a:rPr lang="en-US" baseline="0" dirty="0" smtClean="0"/>
              <a:t> is big and very important</a:t>
            </a:r>
          </a:p>
          <a:p>
            <a:pPr marL="171450" indent="-171450">
              <a:buFont typeface="Arial"/>
              <a:buChar char="•"/>
            </a:pPr>
            <a:r>
              <a:rPr lang="en-US" dirty="0" smtClean="0"/>
              <a:t>Bridging identity on-premises</a:t>
            </a:r>
            <a:r>
              <a:rPr lang="en-US" baseline="0" dirty="0" smtClean="0"/>
              <a:t> and the cloud is something most haven’t figured out</a:t>
            </a:r>
          </a:p>
          <a:p>
            <a:pPr marL="171450" indent="-171450">
              <a:buFont typeface="Arial"/>
              <a:buChar char="•"/>
            </a:pPr>
            <a:r>
              <a:rPr lang="en-US" baseline="0" dirty="0" smtClean="0"/>
              <a:t>Here we have Microsoft apps, non-</a:t>
            </a:r>
            <a:r>
              <a:rPr lang="en-US" baseline="0" dirty="0" err="1" smtClean="0"/>
              <a:t>ms</a:t>
            </a:r>
            <a:r>
              <a:rPr lang="en-US" baseline="0" dirty="0" smtClean="0"/>
              <a:t> cloud based apps and </a:t>
            </a:r>
            <a:r>
              <a:rPr lang="en-US" baseline="0" dirty="0" err="1" smtClean="0"/>
              <a:t>SaaS</a:t>
            </a:r>
            <a:endParaRPr lang="en-US" baseline="0" dirty="0" smtClean="0"/>
          </a:p>
          <a:p>
            <a:pPr marL="171450" indent="-171450">
              <a:buFont typeface="Arial"/>
              <a:buChar char="•"/>
            </a:pPr>
            <a:r>
              <a:rPr lang="en-US" baseline="0" dirty="0" smtClean="0"/>
              <a:t>On-</a:t>
            </a:r>
            <a:r>
              <a:rPr lang="en-US" baseline="0" dirty="0" err="1" smtClean="0"/>
              <a:t>Prem</a:t>
            </a:r>
            <a:r>
              <a:rPr lang="en-US" baseline="0" dirty="0" smtClean="0"/>
              <a:t> Active Directory running in Windows Server, Other Directories</a:t>
            </a:r>
          </a:p>
          <a:p>
            <a:pPr marL="171450" indent="-171450">
              <a:buFont typeface="Arial"/>
              <a:buChar char="•"/>
            </a:pPr>
            <a:r>
              <a:rPr lang="en-US" baseline="0" dirty="0" smtClean="0"/>
              <a:t>Azure Active </a:t>
            </a:r>
            <a:r>
              <a:rPr lang="en-US" baseline="0" dirty="0" err="1" smtClean="0"/>
              <a:t>Direcotry</a:t>
            </a:r>
            <a:r>
              <a:rPr lang="en-US" baseline="0" dirty="0" smtClean="0"/>
              <a:t> is able to bridge all of these together in one place</a:t>
            </a:r>
          </a:p>
          <a:p>
            <a:pPr marL="171450" indent="-171450">
              <a:buFont typeface="Arial"/>
              <a:buChar char="•"/>
            </a:pPr>
            <a:r>
              <a:rPr lang="en-US" baseline="0" dirty="0" smtClean="0"/>
              <a:t>Sync on </a:t>
            </a:r>
            <a:r>
              <a:rPr lang="en-US" baseline="0" dirty="0" err="1" smtClean="0"/>
              <a:t>prem</a:t>
            </a:r>
            <a:r>
              <a:rPr lang="en-US" baseline="0" dirty="0" smtClean="0"/>
              <a:t> to cloud</a:t>
            </a:r>
          </a:p>
          <a:p>
            <a:pPr marL="171450" indent="-171450">
              <a:buFont typeface="Arial"/>
              <a:buChar char="•"/>
            </a:pPr>
            <a:r>
              <a:rPr lang="en-US" baseline="0" dirty="0" smtClean="0"/>
              <a:t>Secure azure resources and mobile apps with AAD</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6" name="Date Placeholder 5"/>
          <p:cNvSpPr>
            <a:spLocks noGrp="1"/>
          </p:cNvSpPr>
          <p:nvPr>
            <p:ph type="dt" idx="12"/>
          </p:nvPr>
        </p:nvSpPr>
        <p:spPr/>
        <p:txBody>
          <a:bodyPr/>
          <a:lstStyle/>
          <a:p>
            <a:fld id="{FA577F15-4695-43CD-83B0-974BBDDCBE58}" type="datetime1">
              <a:rPr lang="en-US" smtClean="0">
                <a:solidFill>
                  <a:prstClr val="black"/>
                </a:solidFill>
              </a:rPr>
              <a:pPr/>
              <a:t>12/15/14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661384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ADAL</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Azure AD </a:t>
            </a:r>
            <a:r>
              <a:rPr lang="en-US" dirty="0" err="1" smtClean="0"/>
              <a:t>Auth</a:t>
            </a:r>
            <a:r>
              <a:rPr lang="en-US" dirty="0" smtClean="0"/>
              <a:t> Library</a:t>
            </a:r>
            <a:r>
              <a:rPr lang="en-US" baseline="0" dirty="0" smtClean="0"/>
              <a:t> (ADAL) provides for easy connectivity / authentication from Android (and </a:t>
            </a:r>
            <a:r>
              <a:rPr lang="en-US" baseline="0" dirty="0" err="1" smtClean="0"/>
              <a:t>iOS</a:t>
            </a:r>
            <a:r>
              <a:rPr lang="en-US" baseline="0" dirty="0" smtClean="0"/>
              <a:t>) apps</a:t>
            </a:r>
          </a:p>
          <a:p>
            <a:pPr marL="171450" indent="-171450">
              <a:buFontTx/>
              <a:buChar char="•"/>
            </a:pPr>
            <a:r>
              <a:rPr lang="en-US" baseline="0" dirty="0" smtClean="0"/>
              <a:t>Support easy sync with on-premises AD</a:t>
            </a:r>
          </a:p>
          <a:p>
            <a:pPr marL="171450" indent="-171450">
              <a:buFontTx/>
              <a:buChar char="•"/>
            </a:pPr>
            <a:r>
              <a:rPr lang="en-US" baseline="0" dirty="0" smtClean="0"/>
              <a:t>Uses industry standard OAuth2</a:t>
            </a:r>
          </a:p>
          <a:p>
            <a:pPr marL="171450" indent="-171450">
              <a:buFontTx/>
              <a:buChar char="•"/>
            </a:pPr>
            <a:r>
              <a:rPr lang="en-US" baseline="0" dirty="0" smtClean="0"/>
              <a:t>Refresh tokens ensure users don’t have to continually sign in</a:t>
            </a:r>
          </a:p>
          <a:p>
            <a:pPr marL="171450" indent="-171450">
              <a:buFontTx/>
              <a:buChar char="•"/>
            </a:pPr>
            <a:r>
              <a:rPr lang="en-US" baseline="0" dirty="0" smtClean="0"/>
              <a:t>Dialog and Fragment support for easier usage from Android apps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901661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1000" b="0" dirty="0" smtClean="0">
                <a:effectLst/>
                <a:latin typeface="Segoe UI" panose="020B0502040204020203" pitchFamily="34" charset="0"/>
              </a:rPr>
              <a:t>Show off AD</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a:buFontTx/>
              <a:buChar char="•"/>
            </a:pPr>
            <a:r>
              <a:rPr lang="en-US" dirty="0" smtClean="0"/>
              <a:t>Go into Azure portal</a:t>
            </a:r>
          </a:p>
          <a:p>
            <a:pPr marL="171450" indent="-171450">
              <a:buFontTx/>
              <a:buChar char="•"/>
            </a:pPr>
            <a:r>
              <a:rPr lang="en-US" dirty="0" smtClean="0"/>
              <a:t>Go to AAD section</a:t>
            </a:r>
          </a:p>
          <a:p>
            <a:pPr marL="171450" indent="-171450">
              <a:buFontTx/>
              <a:buChar char="•"/>
            </a:pPr>
            <a:r>
              <a:rPr lang="en-US" dirty="0" smtClean="0"/>
              <a:t>Move around different pages within</a:t>
            </a:r>
            <a:r>
              <a:rPr lang="en-US" baseline="0" dirty="0" smtClean="0"/>
              <a:t> AAD and highlight the different areas (including </a:t>
            </a:r>
            <a:r>
              <a:rPr lang="en-US" baseline="0" dirty="0" err="1" smtClean="0"/>
              <a:t>DirSync</a:t>
            </a:r>
            <a:r>
              <a:rPr lang="en-US" baseline="0" dirty="0" smtClean="0"/>
              <a:t>, adding apps,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20</a:t>
            </a:fld>
            <a:endParaRPr lang="en-US"/>
          </a:p>
        </p:txBody>
      </p:sp>
    </p:spTree>
    <p:extLst>
      <p:ext uri="{BB962C8B-B14F-4D97-AF65-F5344CB8AC3E}">
        <p14:creationId xmlns:p14="http://schemas.microsoft.com/office/powerpoint/2010/main" val="204754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Building</a:t>
            </a:r>
            <a:r>
              <a:rPr lang="en-US" sz="1000" b="0" baseline="0" dirty="0" smtClean="0">
                <a:effectLst/>
                <a:latin typeface="Segoe UI" panose="020B0502040204020203" pitchFamily="34" charset="0"/>
              </a:rPr>
              <a:t> Android apps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The first thing</a:t>
            </a:r>
            <a:r>
              <a:rPr lang="en-US" baseline="0" dirty="0" smtClean="0"/>
              <a:t> we’ll discuss is building android apps</a:t>
            </a:r>
          </a:p>
          <a:p>
            <a:pPr marL="171450" indent="-171450">
              <a:buFontTx/>
              <a:buChar char="•"/>
            </a:pPr>
            <a:r>
              <a:rPr lang="en-US" baseline="0" dirty="0" smtClean="0"/>
              <a:t>These will be tools for compiling and testing your apps and how to distribute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349003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office 365 capabilities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Office 365 is pre-integrated with Azure AD (if you login to Office 365, you’re logging</a:t>
            </a:r>
            <a:r>
              <a:rPr lang="en-US" baseline="0" dirty="0" smtClean="0"/>
              <a:t> in to Azure AD)</a:t>
            </a:r>
          </a:p>
          <a:p>
            <a:pPr marL="171450" indent="-171450">
              <a:buFontTx/>
              <a:buChar char="•"/>
            </a:pPr>
            <a:r>
              <a:rPr lang="en-US" baseline="0" dirty="0" smtClean="0"/>
              <a:t>The O365 SDK provides access to features including:</a:t>
            </a:r>
          </a:p>
          <a:p>
            <a:pPr marL="628650" lvl="1" indent="-171450">
              <a:buFontTx/>
              <a:buChar char="•"/>
            </a:pPr>
            <a:r>
              <a:rPr lang="en-US" baseline="0" dirty="0" smtClean="0"/>
              <a:t>SharePoint Online files and lists</a:t>
            </a:r>
          </a:p>
          <a:p>
            <a:pPr marL="628650" lvl="1" indent="-171450">
              <a:buFontTx/>
              <a:buChar char="•"/>
            </a:pPr>
            <a:r>
              <a:rPr lang="en-US" baseline="0" dirty="0" smtClean="0"/>
              <a:t>Exchange mail, calendars, contact</a:t>
            </a:r>
          </a:p>
          <a:p>
            <a:pPr marL="628650" lvl="1" indent="-171450">
              <a:buFontTx/>
              <a:buChar char="•"/>
            </a:pPr>
            <a:r>
              <a:rPr lang="en-US" baseline="0" dirty="0" smtClean="0"/>
              <a:t>Azure AD graph</a:t>
            </a:r>
          </a:p>
          <a:p>
            <a:pPr marL="171450" lvl="0" indent="-171450">
              <a:buFontTx/>
              <a:buChar char="•"/>
            </a:pPr>
            <a:r>
              <a:rPr lang="en-US" baseline="0" dirty="0" smtClean="0"/>
              <a:t>Works with ADAL (i.e. get a token from logging in and then use that token with the O365 SDK)</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901661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Discuss</a:t>
            </a:r>
            <a:r>
              <a:rPr lang="en-US" sz="1000" b="0" baseline="0" dirty="0" smtClean="0">
                <a:effectLst/>
                <a:latin typeface="Segoe UI" panose="020B0502040204020203" pitchFamily="34" charset="0"/>
              </a:rPr>
              <a:t> Azure Storage Library</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Azure</a:t>
            </a:r>
            <a:r>
              <a:rPr lang="en-US" baseline="0" dirty="0" smtClean="0"/>
              <a:t> Storage provides for large data storage, tabular non-relational data, and queues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29578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Segoe UI Symbol" panose="020B0502040204020203" pitchFamily="34" charset="0"/>
              <a:buChar char=""/>
            </a:pPr>
            <a:r>
              <a:rPr lang="en-US" sz="1200" dirty="0" smtClean="0">
                <a:solidFill>
                  <a:schemeClr val="bg2"/>
                </a:solidFill>
              </a:rPr>
              <a:t>Storage Account: All access to Azure Storage is done through a storage account. </a:t>
            </a:r>
          </a:p>
          <a:p>
            <a:pPr marL="342900" indent="-342900">
              <a:buFont typeface="Segoe UI Symbol" panose="020B0502040204020203" pitchFamily="34" charset="0"/>
              <a:buChar char=""/>
            </a:pPr>
            <a:r>
              <a:rPr lang="en-US" sz="1200" dirty="0" smtClean="0">
                <a:solidFill>
                  <a:schemeClr val="bg2"/>
                </a:solidFill>
              </a:rPr>
              <a:t>Queue: A queue contains a set of messages. All messages must be in a queue.</a:t>
            </a:r>
          </a:p>
          <a:p>
            <a:pPr marL="342900" indent="-342900">
              <a:buFont typeface="Segoe UI Symbol" panose="020B0502040204020203" pitchFamily="34" charset="0"/>
              <a:buChar char=""/>
            </a:pPr>
            <a:r>
              <a:rPr lang="en-US" sz="1200" dirty="0" smtClean="0">
                <a:solidFill>
                  <a:schemeClr val="bg2"/>
                </a:solidFill>
              </a:rPr>
              <a:t>Message: A message, in any format, of up to 64KB.</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Discuss</a:t>
            </a:r>
            <a:r>
              <a:rPr lang="en-US" sz="1000" b="0" baseline="0" dirty="0" smtClean="0">
                <a:effectLst/>
                <a:latin typeface="Segoe UI" panose="020B0502040204020203" pitchFamily="34" charset="0"/>
              </a:rPr>
              <a:t> the storage library</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The Azure</a:t>
            </a:r>
            <a:r>
              <a:rPr lang="en-US" baseline="0" dirty="0" smtClean="0"/>
              <a:t> Storage Library for Android provides you with access to the three different storage systems:</a:t>
            </a:r>
          </a:p>
          <a:p>
            <a:pPr marL="628650" lvl="1" indent="-171450">
              <a:buFontTx/>
              <a:buChar char="•"/>
            </a:pPr>
            <a:r>
              <a:rPr lang="en-US" baseline="0" dirty="0" smtClean="0"/>
              <a:t>Blob storage</a:t>
            </a:r>
          </a:p>
          <a:p>
            <a:pPr marL="1085850" lvl="2" indent="-171450">
              <a:buFontTx/>
              <a:buChar char="•"/>
            </a:pPr>
            <a:r>
              <a:rPr lang="en-US" baseline="0" dirty="0" smtClean="0"/>
              <a:t>Create/Read/Update/Delete on containers and blobs</a:t>
            </a:r>
          </a:p>
          <a:p>
            <a:pPr marL="628650" lvl="1" indent="-171450">
              <a:buFontTx/>
              <a:buChar char="•"/>
            </a:pPr>
            <a:r>
              <a:rPr lang="en-US" baseline="0" dirty="0" smtClean="0"/>
              <a:t>Table storage</a:t>
            </a:r>
          </a:p>
          <a:p>
            <a:pPr marL="1085850" lvl="2" indent="-171450">
              <a:buFontTx/>
              <a:buChar char="•"/>
            </a:pPr>
            <a:r>
              <a:rPr lang="en-US" baseline="0" dirty="0" smtClean="0"/>
              <a:t>CRUD on tables / entities</a:t>
            </a:r>
          </a:p>
          <a:p>
            <a:pPr marL="1085850" lvl="2" indent="-171450">
              <a:buFontTx/>
              <a:buChar char="•"/>
            </a:pPr>
            <a:r>
              <a:rPr lang="en-US" baseline="0" dirty="0" smtClean="0"/>
              <a:t>Batch operations</a:t>
            </a:r>
          </a:p>
          <a:p>
            <a:pPr marL="628650" lvl="1" indent="-171450">
              <a:buFontTx/>
              <a:buChar char="•"/>
            </a:pPr>
            <a:r>
              <a:rPr lang="en-US" baseline="0" dirty="0" smtClean="0"/>
              <a:t>Queues</a:t>
            </a:r>
          </a:p>
          <a:p>
            <a:pPr marL="1085850" lvl="2" indent="-171450">
              <a:buFontTx/>
              <a:buChar char="•"/>
            </a:pPr>
            <a:r>
              <a:rPr lang="en-US" baseline="0" dirty="0" smtClean="0"/>
              <a:t>Create / Delete</a:t>
            </a:r>
          </a:p>
          <a:p>
            <a:pPr marL="1085850" lvl="2" indent="-171450">
              <a:buFontTx/>
              <a:buChar char="•"/>
            </a:pPr>
            <a:r>
              <a:rPr lang="en-US" baseline="0" dirty="0" smtClean="0"/>
              <a:t>Insert / Peek</a:t>
            </a:r>
          </a:p>
          <a:p>
            <a:pPr marL="171450" lvl="0" indent="-171450">
              <a:buFontTx/>
              <a:buChar char="•"/>
            </a:pPr>
            <a:r>
              <a:rPr lang="en-US" baseline="0" dirty="0" smtClean="0"/>
              <a:t>Not secure in public apps since you need the account name and key.</a:t>
            </a:r>
          </a:p>
          <a:p>
            <a:pPr marL="171450" lvl="0" indent="-171450">
              <a:buFontTx/>
              <a:buChar char="•"/>
            </a:pPr>
            <a:r>
              <a:rPr lang="en-US" baseline="0" dirty="0" smtClean="0"/>
              <a:t>Better used in an admin style application</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295786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a:t>
            </a:r>
            <a:r>
              <a:rPr lang="en-US" sz="1000" b="0" baseline="0" dirty="0" smtClean="0">
                <a:effectLst/>
                <a:latin typeface="Segoe UI" panose="020B0502040204020203" pitchFamily="34" charset="0"/>
              </a:rPr>
              <a:t> about BizTalk Services Hybrid Connections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BizTalk</a:t>
            </a:r>
            <a:r>
              <a:rPr lang="en-US" baseline="0" dirty="0" smtClean="0"/>
              <a:t> </a:t>
            </a:r>
            <a:r>
              <a:rPr lang="en-US" baseline="0" dirty="0" smtClean="0"/>
              <a:t>Services Hybrid </a:t>
            </a:r>
            <a:r>
              <a:rPr lang="en-US" baseline="0" dirty="0" smtClean="0"/>
              <a:t>Connections</a:t>
            </a:r>
            <a:endParaRPr lang="en-US" baseline="0" dirty="0" smtClean="0"/>
          </a:p>
          <a:p>
            <a:pPr marL="171450" indent="-171450">
              <a:buFont typeface="Arial" panose="020B0604020202020204" pitchFamily="34" charset="0"/>
              <a:buChar char="•"/>
            </a:pPr>
            <a:r>
              <a:rPr lang="en-US" baseline="0" dirty="0" smtClean="0"/>
              <a:t>Creates a way of connecting from azure to on-premises</a:t>
            </a:r>
          </a:p>
          <a:p>
            <a:pPr marL="171450" indent="-171450">
              <a:buFont typeface="Arial" panose="020B0604020202020204" pitchFamily="34" charset="0"/>
              <a:buChar char="•"/>
            </a:pPr>
            <a:r>
              <a:rPr lang="en-US" baseline="0" dirty="0" smtClean="0"/>
              <a:t>Run a connection manager in data center</a:t>
            </a:r>
          </a:p>
          <a:p>
            <a:pPr marL="171450" indent="-171450">
              <a:buFont typeface="Arial" panose="020B0604020202020204" pitchFamily="34" charset="0"/>
              <a:buChar char="•"/>
            </a:pPr>
            <a:r>
              <a:rPr lang="en-US" baseline="0" dirty="0" smtClean="0"/>
              <a:t>That connects an endpoint in azure to whatever resource you want in your DC</a:t>
            </a:r>
          </a:p>
          <a:p>
            <a:pPr marL="628650" lvl="1" indent="-171450">
              <a:buFont typeface="Arial" panose="020B0604020202020204" pitchFamily="34" charset="0"/>
              <a:buChar char="•"/>
            </a:pPr>
            <a:r>
              <a:rPr lang="en-US" baseline="0" dirty="0" smtClean="0"/>
              <a:t>DB</a:t>
            </a:r>
          </a:p>
          <a:p>
            <a:pPr marL="628650" lvl="1" indent="-171450">
              <a:buFont typeface="Arial" panose="020B0604020202020204" pitchFamily="34" charset="0"/>
              <a:buChar char="•"/>
            </a:pPr>
            <a:r>
              <a:rPr lang="en-US" baseline="0" dirty="0" smtClean="0"/>
              <a:t>Web Service</a:t>
            </a:r>
          </a:p>
          <a:p>
            <a:pPr marL="628650" lvl="1" indent="-171450">
              <a:buFont typeface="Arial" panose="020B0604020202020204" pitchFamily="34" charset="0"/>
              <a:buChar char="•"/>
            </a:pPr>
            <a:r>
              <a:rPr lang="en-US" baseline="0" dirty="0" smtClean="0"/>
              <a:t>ETC</a:t>
            </a:r>
          </a:p>
          <a:p>
            <a:pPr marL="171450" lvl="0" indent="-171450">
              <a:buFont typeface="Arial" panose="020B0604020202020204" pitchFamily="34" charset="0"/>
              <a:buChar char="•"/>
            </a:pPr>
            <a:endParaRPr lang="en-US" baseline="0" dirty="0" smtClean="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12/15/14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8535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Explain</a:t>
            </a:r>
            <a:r>
              <a:rPr lang="en-US" sz="1000" b="0" baseline="0" dirty="0" smtClean="0">
                <a:effectLst/>
                <a:latin typeface="Segoe UI" panose="020B0502040204020203" pitchFamily="34" charset="0"/>
              </a:rPr>
              <a:t> how Azure Remote App allows running Windows applications on Android</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Remote</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apps delivered from Azure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effectLst/>
                <a:latin typeface="+mn-lt"/>
                <a:ea typeface="+mn-ea"/>
                <a:cs typeface="+mn-cs"/>
              </a:rPr>
              <a:t>Access apps from Win, iOS, OS X, Android, all using free Remote Desktop apps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baseline="0" dirty="0" smtClean="0">
                <a:solidFill>
                  <a:schemeClr val="tx1"/>
                </a:solidFill>
                <a:effectLst/>
                <a:latin typeface="+mn-lt"/>
                <a:ea typeface="+mn-ea"/>
                <a:cs typeface="+mn-cs"/>
              </a:rPr>
              <a:t>Cloud App images or custom images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baseline="0" dirty="0" err="1" smtClean="0">
                <a:solidFill>
                  <a:schemeClr val="tx1"/>
                </a:solidFill>
                <a:effectLst/>
                <a:latin typeface="+mn-lt"/>
                <a:ea typeface="+mn-ea"/>
                <a:cs typeface="+mn-cs"/>
              </a:rPr>
              <a:t>Vnet</a:t>
            </a:r>
            <a:r>
              <a:rPr lang="en-US" sz="1200" kern="1200" baseline="0" dirty="0" smtClean="0">
                <a:solidFill>
                  <a:schemeClr val="tx1"/>
                </a:solidFill>
                <a:effectLst/>
                <a:latin typeface="+mn-lt"/>
                <a:ea typeface="+mn-ea"/>
                <a:cs typeface="+mn-cs"/>
              </a:rPr>
              <a:t> / hybrid solutions enable you to host your own custom apps as well as do data connection back to your on-premises and do AD </a:t>
            </a:r>
            <a:r>
              <a:rPr lang="en-US" sz="1200" kern="1200" baseline="0" dirty="0" err="1" smtClean="0">
                <a:solidFill>
                  <a:schemeClr val="tx1"/>
                </a:solidFill>
                <a:effectLst/>
                <a:latin typeface="+mn-lt"/>
                <a:ea typeface="+mn-ea"/>
                <a:cs typeface="+mn-cs"/>
              </a:rPr>
              <a:t>auth</a:t>
            </a:r>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System Center Marketing</a:t>
            </a:r>
          </a:p>
        </p:txBody>
      </p:sp>
      <p:sp>
        <p:nvSpPr>
          <p:cNvPr id="5" name="Footer Placeholder 4"/>
          <p:cNvSpPr>
            <a:spLocks noGrp="1"/>
          </p:cNvSpPr>
          <p:nvPr>
            <p:ph type="ftr" sz="quarter" idx="11"/>
          </p:nvPr>
        </p:nvSpPr>
        <p:spPr/>
        <p:txBody>
          <a:bodyPr/>
          <a:lstStyle/>
          <a:p>
            <a:pPr defTabSz="100651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100651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A4072DC-4D4A-44A6-9718-D6EFA394B02B}" type="datetime1">
              <a:rPr lang="en-US" smtClean="0">
                <a:solidFill>
                  <a:prstClr val="black"/>
                </a:solidFill>
              </a:rPr>
              <a:pPr/>
              <a:t>12/15/14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801952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Azure Media Services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Provides video streaming support including</a:t>
            </a:r>
          </a:p>
          <a:p>
            <a:pPr marL="628650" lvl="1" indent="-171450">
              <a:buFontTx/>
              <a:buChar char="•"/>
            </a:pPr>
            <a:r>
              <a:rPr lang="en-US" dirty="0" smtClean="0"/>
              <a:t>Ingesting media</a:t>
            </a:r>
          </a:p>
          <a:p>
            <a:pPr marL="628650" lvl="1" indent="-171450">
              <a:buFontTx/>
              <a:buChar char="•"/>
            </a:pPr>
            <a:r>
              <a:rPr lang="en-US" dirty="0" smtClean="0"/>
              <a:t>Encoding</a:t>
            </a:r>
            <a:r>
              <a:rPr lang="en-US" baseline="0" dirty="0" smtClean="0"/>
              <a:t> it</a:t>
            </a:r>
          </a:p>
          <a:p>
            <a:pPr marL="628650" lvl="1" indent="-171450">
              <a:buFontTx/>
              <a:buChar char="•"/>
            </a:pPr>
            <a:r>
              <a:rPr lang="en-US" baseline="0" dirty="0" smtClean="0"/>
              <a:t>Package and encrypt</a:t>
            </a:r>
          </a:p>
          <a:p>
            <a:pPr marL="628650" lvl="1" indent="-171450">
              <a:buFontTx/>
              <a:buChar char="•"/>
            </a:pPr>
            <a:r>
              <a:rPr lang="en-US" baseline="0" dirty="0" smtClean="0"/>
              <a:t>Deliver it down to devices</a:t>
            </a:r>
          </a:p>
          <a:p>
            <a:pPr marL="171450" lvl="0" indent="-171450">
              <a:buFontTx/>
              <a:buChar char="•"/>
            </a:pPr>
            <a:r>
              <a:rPr lang="en-US" baseline="0" dirty="0" smtClean="0"/>
              <a:t>Supports AES and DRM encryption</a:t>
            </a:r>
            <a:endParaRPr lang="en-US" dirty="0" smtClean="0"/>
          </a:p>
          <a:p>
            <a:endParaRPr lang="en-US" dirty="0" smtClean="0"/>
          </a:p>
          <a:p>
            <a:r>
              <a:rPr lang="en-US" dirty="0" smtClean="0"/>
              <a:t>AES</a:t>
            </a:r>
            <a:r>
              <a:rPr lang="en-US" baseline="0" dirty="0" smtClean="0"/>
              <a:t> Clear Key</a:t>
            </a:r>
          </a:p>
          <a:p>
            <a:r>
              <a:rPr lang="en-US" baseline="0" dirty="0" smtClean="0"/>
              <a:t>DRM</a:t>
            </a:r>
          </a:p>
          <a:p>
            <a:endParaRPr lang="en-US" baseline="0" dirty="0" smtClean="0"/>
          </a:p>
          <a:p>
            <a:r>
              <a:rPr lang="en-US" baseline="0" dirty="0" smtClean="0"/>
              <a:t>Also indexing content (closed </a:t>
            </a:r>
            <a:r>
              <a:rPr lang="en-US" baseline="0" dirty="0" err="1" smtClean="0"/>
              <a:t>captionaing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450548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Transition to talking about Java apps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Now</a:t>
            </a:r>
            <a:r>
              <a:rPr lang="en-US" baseline="0" dirty="0" smtClean="0"/>
              <a:t> we’ll discuss how you can use your knowledge of Java from building Android apps and use it to built server side apps running Java in Azure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127446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Transition</a:t>
            </a:r>
            <a:r>
              <a:rPr lang="en-US" sz="1000" b="0" baseline="0" dirty="0" smtClean="0">
                <a:effectLst/>
                <a:latin typeface="Segoe UI" panose="020B0502040204020203" pitchFamily="34" charset="0"/>
              </a:rPr>
              <a:t> into Visual Studio</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The first thing we’ll</a:t>
            </a:r>
            <a:r>
              <a:rPr lang="en-US" baseline="0" dirty="0" smtClean="0"/>
              <a:t> touch on are features built into Visual Studio which is Microsoft’s IDE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732348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Overview of Java Apps on Azure</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We have 5 different</a:t>
            </a:r>
            <a:r>
              <a:rPr lang="en-US" baseline="0" dirty="0" smtClean="0"/>
              <a:t> aspects of running Java on Azure that we’ll talk about</a:t>
            </a:r>
          </a:p>
          <a:p>
            <a:pPr marL="171450" indent="-171450">
              <a:buFontTx/>
              <a:buChar char="•"/>
            </a:pPr>
            <a:r>
              <a:rPr lang="en-US" baseline="0" dirty="0" smtClean="0"/>
              <a:t>First we’ll discuss Azure websites support</a:t>
            </a:r>
          </a:p>
          <a:p>
            <a:pPr marL="171450" indent="-171450">
              <a:buFontTx/>
              <a:buChar char="•"/>
            </a:pPr>
            <a:r>
              <a:rPr lang="en-US" baseline="0" dirty="0" smtClean="0"/>
              <a:t>Then Azure Cloud Services</a:t>
            </a:r>
          </a:p>
          <a:p>
            <a:pPr marL="171450" indent="-171450">
              <a:buFontTx/>
              <a:buChar char="•"/>
            </a:pPr>
            <a:r>
              <a:rPr lang="en-US" baseline="0" dirty="0" smtClean="0"/>
              <a:t>Microsoft’s partnership with Oracle</a:t>
            </a:r>
          </a:p>
          <a:p>
            <a:pPr marL="171450" indent="-171450">
              <a:buFontTx/>
              <a:buChar char="•"/>
            </a:pPr>
            <a:r>
              <a:rPr lang="en-US" baseline="0" dirty="0" smtClean="0"/>
              <a:t>Different Java SDKs (not the same as the Android ones)</a:t>
            </a:r>
          </a:p>
          <a:p>
            <a:pPr marL="171450" indent="-171450">
              <a:buFontTx/>
              <a:buChar char="•"/>
            </a:pPr>
            <a:r>
              <a:rPr lang="en-US" baseline="0" dirty="0" smtClean="0"/>
              <a:t>The IDE Plugins for pushing to Cloud Services</a:t>
            </a:r>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1934060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Discuss</a:t>
            </a:r>
            <a:r>
              <a:rPr lang="en-US" sz="1000" b="0" baseline="0" dirty="0" smtClean="0">
                <a:effectLst/>
                <a:latin typeface="Segoe UI" panose="020B0502040204020203" pitchFamily="34" charset="0"/>
              </a:rPr>
              <a:t> Azure Websites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Azure Websites supports</a:t>
            </a:r>
            <a:r>
              <a:rPr lang="en-US" baseline="0" dirty="0" smtClean="0"/>
              <a:t> for easy hosting of websites that are scalable, reliable, and </a:t>
            </a:r>
            <a:r>
              <a:rPr lang="en-US" baseline="0" dirty="0" err="1" smtClean="0"/>
              <a:t>performant</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480274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Review</a:t>
            </a:r>
            <a:r>
              <a:rPr lang="en-US" sz="1000" b="0" baseline="0" dirty="0" smtClean="0">
                <a:effectLst/>
                <a:latin typeface="Segoe UI" panose="020B0502040204020203" pitchFamily="34" charset="0"/>
              </a:rPr>
              <a:t> multi-language support in websites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Websites</a:t>
            </a:r>
            <a:r>
              <a:rPr lang="en-US" baseline="0" dirty="0" smtClean="0"/>
              <a:t> supports development in many languages including .NET, Python, </a:t>
            </a:r>
            <a:r>
              <a:rPr lang="en-US" baseline="0" dirty="0" err="1" smtClean="0"/>
              <a:t>Node.js</a:t>
            </a:r>
            <a:r>
              <a:rPr lang="en-US" baseline="0" dirty="0" smtClean="0"/>
              <a:t>, PHP, and Java</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351393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Review</a:t>
            </a:r>
            <a:r>
              <a:rPr lang="en-US" sz="1000" b="0" baseline="0" dirty="0" smtClean="0">
                <a:effectLst/>
                <a:latin typeface="Segoe UI" panose="020B0502040204020203" pitchFamily="34" charset="0"/>
              </a:rPr>
              <a:t> Java support in Websites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Deploying</a:t>
            </a:r>
            <a:r>
              <a:rPr lang="en-US" baseline="0" dirty="0" smtClean="0"/>
              <a:t> to websites supports many different options (</a:t>
            </a:r>
            <a:r>
              <a:rPr lang="en-US" baseline="0" dirty="0" err="1" smtClean="0"/>
              <a:t>GitHub</a:t>
            </a:r>
            <a:r>
              <a:rPr lang="en-US" baseline="0" dirty="0" smtClean="0"/>
              <a:t>, </a:t>
            </a:r>
            <a:r>
              <a:rPr lang="en-US" baseline="0" dirty="0" err="1" smtClean="0"/>
              <a:t>Git</a:t>
            </a:r>
            <a:r>
              <a:rPr lang="en-US" baseline="0" dirty="0" smtClean="0"/>
              <a:t>, FTP, TFS, </a:t>
            </a:r>
            <a:r>
              <a:rPr lang="en-US" baseline="0" dirty="0" err="1" smtClean="0"/>
              <a:t>Dropbox</a:t>
            </a:r>
            <a:r>
              <a:rPr lang="en-US" baseline="0" dirty="0" smtClean="0"/>
              <a:t>, </a:t>
            </a:r>
            <a:r>
              <a:rPr lang="en-US" baseline="0" dirty="0" err="1" smtClean="0"/>
              <a:t>etc</a:t>
            </a:r>
            <a:r>
              <a:rPr lang="en-US" baseline="0" dirty="0" smtClean="0"/>
              <a:t>)</a:t>
            </a:r>
          </a:p>
          <a:p>
            <a:pPr marL="171450" indent="-171450">
              <a:buFontTx/>
              <a:buChar char="•"/>
            </a:pPr>
            <a:r>
              <a:rPr lang="en-US" baseline="0" dirty="0" smtClean="0"/>
              <a:t>You can turn on a pre-configured </a:t>
            </a:r>
            <a:r>
              <a:rPr lang="en-US" baseline="0" dirty="0" err="1" smtClean="0"/>
              <a:t>TomCat</a:t>
            </a:r>
            <a:r>
              <a:rPr lang="en-US" baseline="0" dirty="0" smtClean="0"/>
              <a:t> or Jetty server in a site’s configuration</a:t>
            </a:r>
          </a:p>
          <a:p>
            <a:pPr marL="171450" indent="-171450">
              <a:buFontTx/>
              <a:buChar char="•"/>
            </a:pPr>
            <a:r>
              <a:rPr lang="en-US" baseline="0" dirty="0" smtClean="0"/>
              <a:t>You can deploy a fully configurable </a:t>
            </a:r>
            <a:r>
              <a:rPr lang="en-US" baseline="0" dirty="0" err="1" smtClean="0"/>
              <a:t>TomCat</a:t>
            </a:r>
            <a:r>
              <a:rPr lang="en-US" baseline="0" dirty="0" smtClean="0"/>
              <a:t> or Jetty from the Gallery</a:t>
            </a:r>
          </a:p>
          <a:p>
            <a:pPr marL="171450" indent="-171450">
              <a:buFontTx/>
              <a:buChar char="•"/>
            </a:pPr>
            <a:r>
              <a:rPr lang="en-US" baseline="0" dirty="0" smtClean="0"/>
              <a:t>Supports 32bit Java 1.7.0_51 by default</a:t>
            </a:r>
          </a:p>
          <a:p>
            <a:pPr marL="171450" indent="-171450">
              <a:buFontTx/>
              <a:buChar char="•"/>
            </a:pPr>
            <a:r>
              <a:rPr lang="en-US" baseline="0" dirty="0" smtClean="0"/>
              <a:t>You can switch to 64 bit by changing the </a:t>
            </a:r>
            <a:r>
              <a:rPr lang="en-US" baseline="0" dirty="0" err="1" smtClean="0"/>
              <a:t>web.config</a:t>
            </a:r>
            <a:r>
              <a:rPr lang="en-US" baseline="0" dirty="0" smtClean="0"/>
              <a:t> file</a:t>
            </a:r>
          </a:p>
          <a:p>
            <a:pPr marL="171450" indent="-171450">
              <a:buFontTx/>
              <a:buChar char="•"/>
            </a:pPr>
            <a:r>
              <a:rPr lang="en-US" baseline="0" dirty="0" smtClean="0"/>
              <a:t>Supports uploading your own version of java</a:t>
            </a:r>
          </a:p>
          <a:p>
            <a:pPr marL="171450" indent="-171450">
              <a:buFontTx/>
              <a:buChar char="•"/>
            </a:pPr>
            <a:r>
              <a:rPr lang="en-US" baseline="0" dirty="0" smtClean="0"/>
              <a:t>Allows for Remote Debugging</a:t>
            </a:r>
          </a:p>
          <a:p>
            <a:pPr marL="171450" indent="-171450">
              <a:buFontTx/>
              <a:buChar char="•"/>
            </a:pPr>
            <a:r>
              <a:rPr lang="en-US" baseline="0" dirty="0" smtClean="0"/>
              <a:t>Provides great features from </a:t>
            </a:r>
            <a:r>
              <a:rPr lang="en-US" baseline="0" dirty="0" err="1" smtClean="0"/>
              <a:t>WebSites</a:t>
            </a:r>
            <a:r>
              <a:rPr lang="en-US" baseline="0" dirty="0" smtClean="0"/>
              <a:t> including Scaling, Slots, </a:t>
            </a:r>
            <a:r>
              <a:rPr lang="en-US" baseline="0" dirty="0" err="1" smtClean="0"/>
              <a:t>WebJobs</a:t>
            </a:r>
            <a:r>
              <a:rPr lang="en-US" baseline="0" dirty="0" smtClean="0"/>
              <a: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295786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r>
              <a:rPr lang="en-US" b="1" dirty="0" smtClean="0">
                <a:effectLst/>
                <a:latin typeface="Segoe UI" panose="020B0502040204020203" pitchFamily="34" charset="0"/>
              </a:rPr>
              <a:t>:</a:t>
            </a:r>
            <a:endParaRPr lang="en-US" dirty="0" smtClean="0">
              <a:effectLst/>
            </a:endParaRPr>
          </a:p>
          <a:p>
            <a:pPr rtl="0"/>
            <a:r>
              <a:rPr lang="en-US" sz="1000" b="0" dirty="0" smtClean="0">
                <a:effectLst/>
                <a:latin typeface="Segoe UI" panose="020B0502040204020203" pitchFamily="34" charset="0"/>
              </a:rPr>
              <a:t>Show off Websites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Demo Points</a:t>
            </a:r>
            <a:r>
              <a:rPr lang="en-US" sz="1000" b="1" dirty="0" smtClean="0">
                <a:effectLst/>
                <a:latin typeface="Segoe UI" panose="020B0502040204020203" pitchFamily="34" charset="0"/>
              </a:rPr>
              <a:t>:</a:t>
            </a:r>
            <a:endParaRPr lang="en-US" sz="1000" dirty="0" smtClean="0">
              <a:effectLst/>
            </a:endParaRPr>
          </a:p>
          <a:p>
            <a:pPr marL="171450" indent="-171450">
              <a:buFontTx/>
              <a:buChar char="•"/>
            </a:pPr>
            <a:r>
              <a:rPr lang="en-US" dirty="0" smtClean="0"/>
              <a:t>Create</a:t>
            </a:r>
            <a:r>
              <a:rPr lang="en-US" baseline="0" dirty="0" smtClean="0"/>
              <a:t> a new java website</a:t>
            </a:r>
          </a:p>
          <a:p>
            <a:pPr marL="171450" indent="-171450">
              <a:buFontTx/>
              <a:buChar char="•"/>
            </a:pPr>
            <a:r>
              <a:rPr lang="en-US" baseline="0" dirty="0" smtClean="0"/>
              <a:t>Turn on java in the portal’s configuration section</a:t>
            </a:r>
          </a:p>
          <a:p>
            <a:pPr marL="171450" indent="-171450">
              <a:buFontTx/>
              <a:buChar char="•"/>
            </a:pPr>
            <a:r>
              <a:rPr lang="en-US" baseline="0" dirty="0" smtClean="0"/>
              <a:t>Navigate to the site</a:t>
            </a:r>
          </a:p>
          <a:p>
            <a:pPr marL="171450" indent="-171450">
              <a:buFontTx/>
              <a:buChar char="•"/>
            </a:pPr>
            <a:r>
              <a:rPr lang="en-US" baseline="0" dirty="0" smtClean="0"/>
              <a:t>Show how easy scaling works</a:t>
            </a:r>
          </a:p>
          <a:p>
            <a:pPr marL="171450" indent="-171450">
              <a:buFontTx/>
              <a:buChar char="•"/>
            </a:pPr>
            <a:r>
              <a:rPr lang="en-US" baseline="0" dirty="0" smtClean="0"/>
              <a:t>Show tomcat / jetty in the gallery</a:t>
            </a:r>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35</a:t>
            </a:fld>
            <a:endParaRPr lang="en-US"/>
          </a:p>
        </p:txBody>
      </p:sp>
    </p:spTree>
    <p:extLst>
      <p:ext uri="{BB962C8B-B14F-4D97-AF65-F5344CB8AC3E}">
        <p14:creationId xmlns:p14="http://schemas.microsoft.com/office/powerpoint/2010/main" val="2047542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Review Azure Cloud Services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Java</a:t>
            </a:r>
            <a:r>
              <a:rPr lang="en-US" baseline="0" dirty="0" smtClean="0"/>
              <a:t> is capable of running on Cloud Services, Azure’s </a:t>
            </a:r>
            <a:r>
              <a:rPr lang="en-US" baseline="0" dirty="0" err="1" smtClean="0"/>
              <a:t>PaaS</a:t>
            </a:r>
            <a:r>
              <a:rPr lang="en-US" baseline="0" dirty="0" smtClean="0"/>
              <a:t> system</a:t>
            </a:r>
          </a:p>
          <a:p>
            <a:pPr marL="171450" indent="-171450">
              <a:buFontTx/>
              <a:buChar char="•"/>
            </a:pPr>
            <a:r>
              <a:rPr lang="en-US" baseline="0" dirty="0" smtClean="0"/>
              <a:t>Enabled through plugins in Java IDEs</a:t>
            </a:r>
          </a:p>
          <a:p>
            <a:pPr marL="171450" indent="-171450">
              <a:buFontTx/>
              <a:buChar char="•"/>
            </a:pPr>
            <a:r>
              <a:rPr lang="en-US" baseline="0" dirty="0" smtClean="0"/>
              <a:t>Upload any JDK and Java Server</a:t>
            </a:r>
          </a:p>
          <a:p>
            <a:pPr marL="171450" indent="-171450">
              <a:buFontTx/>
              <a:buChar char="•"/>
            </a:pPr>
            <a:r>
              <a:rPr lang="en-US" baseline="0" dirty="0" smtClean="0"/>
              <a:t>Runs in a Worker Role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36</a:t>
            </a:fld>
            <a:endParaRPr lang="en-US"/>
          </a:p>
        </p:txBody>
      </p:sp>
    </p:spTree>
    <p:extLst>
      <p:ext uri="{BB962C8B-B14F-4D97-AF65-F5344CB8AC3E}">
        <p14:creationId xmlns:p14="http://schemas.microsoft.com/office/powerpoint/2010/main" val="1510553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Detail Azure’s Oracle partnership</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Official</a:t>
            </a:r>
            <a:r>
              <a:rPr lang="en-US" baseline="0" dirty="0" smtClean="0"/>
              <a:t> partnership with Oracle which means images are officially supported by Oracle</a:t>
            </a:r>
          </a:p>
          <a:p>
            <a:pPr marL="171450" indent="-171450">
              <a:buFontTx/>
              <a:buChar char="•"/>
            </a:pPr>
            <a:r>
              <a:rPr lang="en-US" baseline="0" dirty="0" smtClean="0"/>
              <a:t>Bring your own license or pre-made VMs which include the License</a:t>
            </a:r>
            <a:endParaRPr lang="en-US" baseline="0" dirty="0"/>
          </a:p>
          <a:p>
            <a:pPr marL="171450" indent="-171450">
              <a:buFontTx/>
              <a:buChar char="•"/>
            </a:pPr>
            <a:r>
              <a:rPr lang="en-US" baseline="0" dirty="0" smtClean="0"/>
              <a:t>Pre-made VMs:</a:t>
            </a:r>
          </a:p>
          <a:p>
            <a:pPr marL="628650" lvl="1" indent="-171450">
              <a:buFontTx/>
              <a:buChar char="•"/>
            </a:pPr>
            <a:r>
              <a:rPr lang="en-US" baseline="0" dirty="0" smtClean="0"/>
              <a:t>Oracle </a:t>
            </a:r>
            <a:r>
              <a:rPr lang="en-US" baseline="0" dirty="0" err="1" smtClean="0"/>
              <a:t>WebLogic</a:t>
            </a:r>
            <a:endParaRPr lang="en-US" baseline="0" dirty="0" smtClean="0"/>
          </a:p>
          <a:p>
            <a:pPr marL="628650" lvl="1" indent="-171450">
              <a:buFontTx/>
              <a:buChar char="•"/>
            </a:pPr>
            <a:r>
              <a:rPr lang="en-US" baseline="0" dirty="0" smtClean="0"/>
              <a:t>Oracle Database</a:t>
            </a:r>
          </a:p>
          <a:p>
            <a:pPr marL="628650" lvl="1" indent="-171450">
              <a:buFontTx/>
              <a:buChar char="•"/>
            </a:pPr>
            <a:r>
              <a:rPr lang="en-US" baseline="0" dirty="0" smtClean="0"/>
              <a:t>Oracle Linux</a:t>
            </a:r>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2844972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Detail Java SDKs for Azure</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Like Android, there</a:t>
            </a:r>
            <a:r>
              <a:rPr lang="en-US" baseline="0" dirty="0" smtClean="0"/>
              <a:t> are many SDKs built for Java</a:t>
            </a:r>
          </a:p>
          <a:p>
            <a:pPr marL="171450" indent="-171450">
              <a:buFontTx/>
              <a:buChar char="•"/>
            </a:pPr>
            <a:r>
              <a:rPr lang="en-US" baseline="0" dirty="0" smtClean="0"/>
              <a:t>Azure SDK provides for access to many resources including management of your Azure resources</a:t>
            </a:r>
          </a:p>
          <a:p>
            <a:pPr marL="171450" indent="-171450">
              <a:buFontTx/>
              <a:buChar char="•"/>
            </a:pPr>
            <a:r>
              <a:rPr lang="en-US" baseline="0" dirty="0" smtClean="0"/>
              <a:t>ADAL for Java</a:t>
            </a:r>
          </a:p>
          <a:p>
            <a:pPr marL="171450" indent="-171450">
              <a:buFontTx/>
              <a:buChar char="•"/>
            </a:pPr>
            <a:r>
              <a:rPr lang="en-US" baseline="0" dirty="0" err="1" smtClean="0"/>
              <a:t>DocDB</a:t>
            </a:r>
            <a:r>
              <a:rPr lang="en-US" baseline="0" dirty="0" smtClean="0"/>
              <a:t> (</a:t>
            </a:r>
            <a:r>
              <a:rPr lang="en-US" baseline="0" dirty="0" err="1" smtClean="0"/>
              <a:t>json</a:t>
            </a:r>
            <a:r>
              <a:rPr lang="en-US" baseline="0" dirty="0" smtClean="0"/>
              <a:t> document-based </a:t>
            </a:r>
            <a:r>
              <a:rPr lang="en-US" baseline="0" dirty="0" err="1" smtClean="0"/>
              <a:t>noSQL</a:t>
            </a:r>
            <a:r>
              <a:rPr lang="en-US" baseline="0" dirty="0" smtClean="0"/>
              <a:t> storage in Azure)</a:t>
            </a:r>
          </a:p>
          <a:p>
            <a:pPr marL="171450" indent="-171450">
              <a:buFontTx/>
              <a:buChar char="•"/>
            </a:pPr>
            <a:r>
              <a:rPr lang="en-US" baseline="0" dirty="0" smtClean="0"/>
              <a:t>Notification Hubs (trigger push notifications from Java)</a:t>
            </a:r>
          </a:p>
          <a:p>
            <a:pPr marL="171450" indent="-171450">
              <a:buFontTx/>
              <a:buChar char="•"/>
            </a:pPr>
            <a:r>
              <a:rPr lang="en-US" baseline="0" dirty="0" smtClean="0"/>
              <a:t>Azure Storage Library (Blobs, Tables, Queues)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3053552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Detail</a:t>
            </a:r>
            <a:r>
              <a:rPr lang="en-US" sz="1000" b="0" baseline="0" dirty="0" smtClean="0">
                <a:effectLst/>
                <a:latin typeface="Segoe UI" panose="020B0502040204020203" pitchFamily="34" charset="0"/>
              </a:rPr>
              <a:t> IDE plugins for Java</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We already saw that the</a:t>
            </a:r>
            <a:r>
              <a:rPr lang="en-US" baseline="0" dirty="0" smtClean="0"/>
              <a:t> IDE plugins have some capabilities to plug into Office 365 and Mobile Services</a:t>
            </a:r>
          </a:p>
          <a:p>
            <a:pPr marL="171450" indent="-171450">
              <a:buFontTx/>
              <a:buChar char="•"/>
            </a:pPr>
            <a:r>
              <a:rPr lang="en-US" baseline="0" dirty="0" smtClean="0"/>
              <a:t>We also have the ability to create Cloud Services deployments and test locally using the Azure Emulator (Windows only)</a:t>
            </a:r>
          </a:p>
          <a:p>
            <a:pPr marL="171450" indent="-171450">
              <a:buFontTx/>
              <a:buChar char="•"/>
            </a:pPr>
            <a:r>
              <a:rPr lang="en-US" baseline="0" dirty="0" smtClean="0"/>
              <a:t>Take your own JDK and Server</a:t>
            </a:r>
          </a:p>
          <a:p>
            <a:pPr marL="171450" indent="-171450">
              <a:buFontTx/>
              <a:buChar char="•"/>
            </a:pPr>
            <a:r>
              <a:rPr lang="en-US" baseline="0" dirty="0" smtClean="0"/>
              <a:t>Enable special features</a:t>
            </a:r>
          </a:p>
          <a:p>
            <a:pPr marL="628650" lvl="1" indent="-171450">
              <a:buFontTx/>
              <a:buChar char="•"/>
            </a:pPr>
            <a:r>
              <a:rPr lang="en-US" baseline="0" dirty="0" smtClean="0"/>
              <a:t>Session Affinity</a:t>
            </a:r>
          </a:p>
          <a:p>
            <a:pPr marL="628650" lvl="1" indent="-171450">
              <a:buFontTx/>
              <a:buChar char="•"/>
            </a:pPr>
            <a:r>
              <a:rPr lang="en-US" baseline="0" dirty="0" smtClean="0"/>
              <a:t>Caching</a:t>
            </a:r>
          </a:p>
          <a:p>
            <a:pPr marL="628650" lvl="1" indent="-171450">
              <a:buFontTx/>
              <a:buChar char="•"/>
            </a:pPr>
            <a:r>
              <a:rPr lang="en-US" baseline="0" dirty="0" smtClean="0"/>
              <a:t>Remote Debugging</a:t>
            </a:r>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2815845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Provide additional Resources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r>
              <a:rPr lang="en-US" dirty="0" smtClean="0"/>
              <a:t>* Here we have links</a:t>
            </a:r>
            <a:r>
              <a:rPr lang="en-US" baseline="0" dirty="0" smtClean="0"/>
              <a:t> to many of the different resources we mentioned as well as to a free trial </a:t>
            </a:r>
            <a:r>
              <a:rPr lang="en-US" baseline="0" smtClean="0"/>
              <a:t>for Azure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156887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Discuss some visual studio tools</a:t>
            </a:r>
            <a:r>
              <a:rPr lang="en-US" sz="1000" b="0" baseline="0" dirty="0" smtClean="0">
                <a:effectLst/>
                <a:latin typeface="Segoe UI" panose="020B0502040204020203" pitchFamily="34" charset="0"/>
              </a:rPr>
              <a:t> for </a:t>
            </a:r>
            <a:r>
              <a:rPr lang="en-US" sz="1000" b="0" baseline="0" dirty="0" err="1" smtClean="0">
                <a:effectLst/>
                <a:latin typeface="Segoe UI" panose="020B0502040204020203" pitchFamily="34" charset="0"/>
              </a:rPr>
              <a:t>cordova</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First, VS</a:t>
            </a:r>
            <a:r>
              <a:rPr lang="en-US" baseline="0" dirty="0" smtClean="0"/>
              <a:t> 2013 and 2015 feature tooling which supports development of Cordova apps</a:t>
            </a:r>
          </a:p>
          <a:p>
            <a:pPr marL="171450" indent="-171450">
              <a:buFontTx/>
              <a:buChar char="•"/>
            </a:pPr>
            <a:r>
              <a:rPr lang="en-US" baseline="0" dirty="0" smtClean="0"/>
              <a:t>These are HTML / JS / CSS apps which have access to native capabilities and can be published in the app store</a:t>
            </a:r>
          </a:p>
          <a:p>
            <a:pPr marL="628650" lvl="1" indent="-171450">
              <a:buFontTx/>
              <a:buChar char="•"/>
            </a:pPr>
            <a:r>
              <a:rPr lang="en-US" baseline="0" dirty="0" err="1" smtClean="0"/>
              <a:t>TypeScript</a:t>
            </a:r>
            <a:r>
              <a:rPr lang="en-US" baseline="0" dirty="0" smtClean="0"/>
              <a:t> can also be used</a:t>
            </a:r>
          </a:p>
          <a:p>
            <a:pPr marL="171450" lvl="0" indent="-171450">
              <a:buFontTx/>
              <a:buChar char="•"/>
            </a:pPr>
            <a:r>
              <a:rPr lang="en-US" baseline="0" dirty="0" smtClean="0"/>
              <a:t>Visual Studio enables building, deploying, and debugging against Android, </a:t>
            </a:r>
            <a:r>
              <a:rPr lang="en-US" baseline="0" dirty="0" err="1" smtClean="0"/>
              <a:t>iOS</a:t>
            </a:r>
            <a:r>
              <a:rPr lang="en-US" baseline="0" dirty="0" smtClean="0"/>
              <a:t>, and Windows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40739932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12/15/14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a:t>
            </a:r>
            <a:r>
              <a:rPr lang="en-US" sz="1000" b="0" dirty="0" err="1" smtClean="0">
                <a:effectLst/>
                <a:latin typeface="Segoe UI" panose="020B0502040204020203" pitchFamily="34" charset="0"/>
              </a:rPr>
              <a:t>Xamarin’s</a:t>
            </a:r>
            <a:r>
              <a:rPr lang="en-US" sz="1000" b="0" dirty="0" smtClean="0">
                <a:effectLst/>
                <a:latin typeface="Segoe UI" panose="020B0502040204020203" pitchFamily="34" charset="0"/>
              </a:rPr>
              <a:t> usability in Visual</a:t>
            </a:r>
            <a:r>
              <a:rPr lang="en-US" sz="1000" b="0" baseline="0" dirty="0" smtClean="0">
                <a:effectLst/>
                <a:latin typeface="Segoe UI" panose="020B0502040204020203" pitchFamily="34" charset="0"/>
              </a:rPr>
              <a:t> Studio</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Xamarin is a company that makes it possible to deploy .NET</a:t>
            </a:r>
            <a:r>
              <a:rPr lang="en-US" baseline="0" dirty="0" smtClean="0"/>
              <a:t> apps on </a:t>
            </a:r>
            <a:r>
              <a:rPr lang="en-US" baseline="0" dirty="0" err="1" smtClean="0"/>
              <a:t>iOS</a:t>
            </a:r>
            <a:r>
              <a:rPr lang="en-US" baseline="0" dirty="0" smtClean="0"/>
              <a:t> and Android</a:t>
            </a:r>
          </a:p>
          <a:p>
            <a:pPr marL="171450" indent="-171450">
              <a:buFontTx/>
              <a:buChar char="•"/>
            </a:pPr>
            <a:r>
              <a:rPr lang="en-US" baseline="0" dirty="0" smtClean="0"/>
              <a:t>They have their own IDE (Xamarin Studio) but their plugin also installs right into VS</a:t>
            </a:r>
          </a:p>
          <a:p>
            <a:pPr marL="171450" indent="-171450">
              <a:buFontTx/>
              <a:buChar char="•"/>
            </a:pPr>
            <a:r>
              <a:rPr lang="en-US" baseline="0" dirty="0" smtClean="0"/>
              <a:t>Compiles down to native </a:t>
            </a:r>
          </a:p>
          <a:p>
            <a:pPr marL="171450" indent="-171450">
              <a:buFontTx/>
              <a:buChar char="•"/>
            </a:pPr>
            <a:r>
              <a:rPr lang="en-US" baseline="0" dirty="0" smtClean="0"/>
              <a:t>Able to hook into native (</a:t>
            </a:r>
            <a:r>
              <a:rPr lang="en-US" baseline="0" dirty="0" err="1" smtClean="0"/>
              <a:t>Obj</a:t>
            </a:r>
            <a:r>
              <a:rPr lang="en-US" baseline="0" dirty="0" smtClean="0"/>
              <a:t>-C / Java) libraries</a:t>
            </a:r>
          </a:p>
          <a:p>
            <a:pPr marL="171450" indent="-171450">
              <a:buFontTx/>
              <a:buChar char="•"/>
            </a:pPr>
            <a:r>
              <a:rPr lang="en-US" baseline="0" dirty="0" smtClean="0"/>
              <a:t>Visual Studio has a UI builder for </a:t>
            </a:r>
            <a:r>
              <a:rPr lang="en-US" baseline="0" dirty="0" err="1" smtClean="0"/>
              <a:t>iOS</a:t>
            </a:r>
            <a:r>
              <a:rPr lang="en-US" baseline="0" dirty="0" smtClean="0"/>
              <a:t> and Android </a:t>
            </a:r>
            <a:r>
              <a:rPr lang="en-US" baseline="0" dirty="0" err="1" smtClean="0"/>
              <a:t>Uis</a:t>
            </a:r>
            <a:endParaRPr lang="en-US" baseline="0" dirty="0"/>
          </a:p>
          <a:p>
            <a:pPr marL="171450" indent="-171450">
              <a:buFontTx/>
              <a:buChar char="•"/>
            </a:pPr>
            <a:r>
              <a:rPr lang="en-US" baseline="0" dirty="0" smtClean="0"/>
              <a:t>PCL / Shared libs provides for lots of code reuse across different platforms</a:t>
            </a:r>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7099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the emulator for Android</a:t>
            </a: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Now available in VS 2015</a:t>
            </a:r>
          </a:p>
          <a:p>
            <a:pPr marL="171450" indent="-171450">
              <a:buFontTx/>
              <a:buChar char="•"/>
            </a:pPr>
            <a:r>
              <a:rPr lang="en-US" dirty="0" smtClean="0"/>
              <a:t>This</a:t>
            </a:r>
            <a:r>
              <a:rPr lang="en-US" baseline="0" dirty="0" smtClean="0"/>
              <a:t> is a FAST x86 image that is build from the Android Open Source Project (no </a:t>
            </a:r>
            <a:r>
              <a:rPr lang="en-US" baseline="0" dirty="0" err="1" smtClean="0"/>
              <a:t>google</a:t>
            </a:r>
            <a:r>
              <a:rPr lang="en-US" baseline="0" dirty="0" smtClean="0"/>
              <a:t> services natively)</a:t>
            </a:r>
          </a:p>
          <a:p>
            <a:pPr marL="171450" indent="-171450">
              <a:buFontTx/>
              <a:buChar char="•"/>
            </a:pPr>
            <a:r>
              <a:rPr lang="en-US" baseline="0" dirty="0" smtClean="0"/>
              <a:t>Runs on Hyper-V</a:t>
            </a:r>
          </a:p>
          <a:p>
            <a:pPr marL="171450" indent="-171450">
              <a:buFontTx/>
              <a:buChar char="•"/>
            </a:pPr>
            <a:r>
              <a:rPr lang="en-US" baseline="0" dirty="0" smtClean="0"/>
              <a:t>Currently supports phone and tablet versions of the emulator</a:t>
            </a:r>
          </a:p>
          <a:p>
            <a:pPr marL="171450" indent="-171450">
              <a:buFontTx/>
              <a:buChar char="•"/>
            </a:pPr>
            <a:r>
              <a:rPr lang="en-US" baseline="0" dirty="0" smtClean="0"/>
              <a:t>Enables building, deploying, and debugging from VS (as well as other IDEs)</a:t>
            </a:r>
          </a:p>
          <a:p>
            <a:pPr marL="171450" indent="-171450">
              <a:buFontTx/>
              <a:buChar char="•"/>
            </a:pPr>
            <a:r>
              <a:rPr lang="en-US" baseline="0" dirty="0" smtClean="0"/>
              <a:t>Built in Sensor / </a:t>
            </a:r>
            <a:r>
              <a:rPr lang="en-US" baseline="0" smtClean="0"/>
              <a:t>capabilities:</a:t>
            </a:r>
          </a:p>
          <a:p>
            <a:pPr marL="628650" lvl="1" indent="-171450">
              <a:buFontTx/>
              <a:buChar char="•"/>
            </a:pPr>
            <a:r>
              <a:rPr lang="en-US" smtClean="0"/>
              <a:t>Zoom</a:t>
            </a:r>
            <a:r>
              <a:rPr lang="en-US" dirty="0" smtClean="0"/>
              <a:t>, Rotation, Network, Location, Accelerometer,</a:t>
            </a:r>
            <a:r>
              <a:rPr lang="en-US" baseline="0" dirty="0" smtClean="0"/>
              <a:t> Battery, SD Card, Camera, Audio Playback, Keyboard input, configurations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87194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Transition into talking</a:t>
            </a:r>
            <a:r>
              <a:rPr lang="en-US" sz="1000" b="0" baseline="0" dirty="0" smtClean="0">
                <a:effectLst/>
                <a:latin typeface="Segoe UI" panose="020B0502040204020203" pitchFamily="34" charset="0"/>
              </a:rPr>
              <a:t> about Building, Testing, and distributing apps</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Next we’ll talk</a:t>
            </a:r>
            <a:r>
              <a:rPr lang="en-US" baseline="0" dirty="0" smtClean="0"/>
              <a:t> about a few tools which can help you whether you’re building your Apps with Visual Studio or not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59938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a:t>
            </a:r>
            <a:r>
              <a:rPr lang="en-US" sz="1000" b="0" baseline="0" dirty="0" smtClean="0">
                <a:effectLst/>
                <a:latin typeface="Segoe UI" panose="020B0502040204020203" pitchFamily="34" charset="0"/>
              </a:rPr>
              <a:t> Go over capabilities of Visual Studio Online (VSO)</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effectLst/>
                <a:latin typeface="Segoe UI" panose="020B0502040204020203" pitchFamily="34" charset="0"/>
              </a:rPr>
              <a:t>Visual Studio Online (VSO) is much more than an IDE in the cloud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effectLst/>
                <a:latin typeface="Segoe UI" panose="020B0502040204020203" pitchFamily="34" charset="0"/>
              </a:rPr>
              <a:t>First it provides private version source control using either GIT or TFVC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effectLst/>
                <a:latin typeface="Segoe UI" panose="020B0502040204020203" pitchFamily="34" charset="0"/>
              </a:rPr>
              <a:t>Provides full project management and team capabilities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effectLst/>
                <a:latin typeface="Segoe UI" panose="020B0502040204020203" pitchFamily="34" charset="0"/>
              </a:rPr>
              <a:t>Provides easy to set up Continuous Integration for building apps when code is checked in and auto running unit tests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effectLst/>
                <a:latin typeface="Segoe UI" panose="020B0502040204020203" pitchFamily="34" charset="0"/>
              </a:rPr>
              <a:t>Currently requires you to run a build agent on your own Windows box but a </a:t>
            </a:r>
            <a:r>
              <a:rPr lang="en-US" sz="1200" b="0" baseline="0" dirty="0" err="1" smtClean="0">
                <a:effectLst/>
                <a:latin typeface="Segoe UI" panose="020B0502040204020203" pitchFamily="34" charset="0"/>
              </a:rPr>
              <a:t>xPlat</a:t>
            </a:r>
            <a:r>
              <a:rPr lang="en-US" sz="1200" b="0" baseline="0" dirty="0" smtClean="0">
                <a:effectLst/>
                <a:latin typeface="Segoe UI" panose="020B0502040204020203" pitchFamily="34" charset="0"/>
              </a:rPr>
              <a:t> (Linux / OS X) build agent is coming out soon</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78101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000" b="0" dirty="0" smtClean="0">
                <a:effectLst/>
                <a:latin typeface="Segoe UI" panose="020B0502040204020203" pitchFamily="34" charset="0"/>
              </a:rPr>
              <a:t>Talk about our new acquisition, </a:t>
            </a:r>
            <a:r>
              <a:rPr lang="en-US" sz="1000" b="0" dirty="0" err="1" smtClean="0">
                <a:effectLst/>
                <a:latin typeface="Segoe UI" panose="020B0502040204020203" pitchFamily="34" charset="0"/>
              </a:rPr>
              <a:t>HockeyApp</a:t>
            </a:r>
            <a:endParaRPr lang="en-US" sz="1000" b="0" dirty="0" smtClean="0">
              <a:effectLst/>
              <a:latin typeface="Segoe UI" panose="020B0502040204020203" pitchFamily="34" charset="0"/>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a:buFontTx/>
              <a:buChar char="•"/>
            </a:pPr>
            <a:r>
              <a:rPr lang="en-US" dirty="0" smtClean="0"/>
              <a:t>Microsoft</a:t>
            </a:r>
            <a:r>
              <a:rPr lang="en-US" baseline="0" dirty="0" smtClean="0"/>
              <a:t> recently acquired </a:t>
            </a:r>
            <a:r>
              <a:rPr lang="en-US" baseline="0" dirty="0" err="1" smtClean="0"/>
              <a:t>HockeyApp</a:t>
            </a:r>
            <a:r>
              <a:rPr lang="en-US" baseline="0" dirty="0" smtClean="0"/>
              <a:t> to help with app distribution and provide application insights</a:t>
            </a:r>
          </a:p>
          <a:p>
            <a:pPr marL="171450" indent="-171450">
              <a:buFontTx/>
              <a:buChar char="•"/>
            </a:pPr>
            <a:r>
              <a:rPr lang="en-US" baseline="0" dirty="0" smtClean="0"/>
              <a:t>Easy to set up beta distribution to trusted testers</a:t>
            </a:r>
          </a:p>
          <a:p>
            <a:pPr marL="171450" indent="-171450">
              <a:buFontTx/>
              <a:buChar char="•"/>
            </a:pPr>
            <a:r>
              <a:rPr lang="en-US" baseline="0" dirty="0" smtClean="0"/>
              <a:t>Provides crash reports, feedback from testers, and testing analytics</a:t>
            </a:r>
          </a:p>
          <a:p>
            <a:pPr marL="171450" indent="-171450">
              <a:buFontTx/>
              <a:buChar char="•"/>
            </a:pPr>
            <a:r>
              <a:rPr lang="en-US" baseline="0" dirty="0" smtClean="0"/>
              <a:t>Also works with </a:t>
            </a:r>
            <a:r>
              <a:rPr lang="en-US" baseline="0" dirty="0" err="1" smtClean="0"/>
              <a:t>iOS</a:t>
            </a:r>
            <a:r>
              <a:rPr lang="en-US" baseline="0" dirty="0" smtClean="0"/>
              <a:t> and </a:t>
            </a:r>
            <a:r>
              <a:rPr lang="en-US" baseline="0" dirty="0" err="1" smtClean="0"/>
              <a:t>WinPhone</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179536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9802770"/>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val="153075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80606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05333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1" r:id="rId12"/>
    <p:sldLayoutId id="2147483692" r:id="rId13"/>
    <p:sldLayoutId id="2147483693" r:id="rId14"/>
    <p:sldLayoutId id="2147483694" r:id="rId15"/>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4" Type="http://schemas.microsoft.com/office/2007/relationships/hdphoto" Target="../media/hdphoto1.wdp"/><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png"/><Relationship Id="rId8" Type="http://schemas.microsoft.com/office/2007/relationships/hdphoto" Target="../media/hdphoto2.wdp"/><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7" Type="http://schemas.openxmlformats.org/officeDocument/2006/relationships/image" Target="../media/image36.emf"/><Relationship Id="rId8" Type="http://schemas.openxmlformats.org/officeDocument/2006/relationships/image" Target="../media/image37.emf"/><Relationship Id="rId9" Type="http://schemas.openxmlformats.org/officeDocument/2006/relationships/image" Target="../media/image38.png"/><Relationship Id="rId10" Type="http://schemas.openxmlformats.org/officeDocument/2006/relationships/image" Target="../media/image39.emf"/><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40.jpeg"/><Relationship Id="rId4" Type="http://schemas.openxmlformats.org/officeDocument/2006/relationships/image" Target="../media/image41.png"/><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1" Type="http://schemas.openxmlformats.org/officeDocument/2006/relationships/image" Target="../media/image50.emf"/><Relationship Id="rId12" Type="http://schemas.openxmlformats.org/officeDocument/2006/relationships/image" Target="../media/image51.png"/><Relationship Id="rId13" Type="http://schemas.openxmlformats.org/officeDocument/2006/relationships/image" Target="../media/image52.emf"/><Relationship Id="rId14" Type="http://schemas.openxmlformats.org/officeDocument/2006/relationships/image" Target="../media/image53.emf"/><Relationship Id="rId15" Type="http://schemas.openxmlformats.org/officeDocument/2006/relationships/image" Target="../media/image54.emf"/><Relationship Id="rId16" Type="http://schemas.openxmlformats.org/officeDocument/2006/relationships/image" Target="../media/image55.emf"/><Relationship Id="rId17" Type="http://schemas.openxmlformats.org/officeDocument/2006/relationships/image" Target="../media/image56.emf"/><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42.emf"/><Relationship Id="rId4" Type="http://schemas.openxmlformats.org/officeDocument/2006/relationships/image" Target="../media/image43.emf"/><Relationship Id="rId5" Type="http://schemas.openxmlformats.org/officeDocument/2006/relationships/image" Target="../media/image44.emf"/><Relationship Id="rId6" Type="http://schemas.openxmlformats.org/officeDocument/2006/relationships/image" Target="../media/image45.emf"/><Relationship Id="rId7" Type="http://schemas.openxmlformats.org/officeDocument/2006/relationships/image" Target="../media/image46.emf"/><Relationship Id="rId8" Type="http://schemas.openxmlformats.org/officeDocument/2006/relationships/image" Target="../media/image47.emf"/><Relationship Id="rId9" Type="http://schemas.openxmlformats.org/officeDocument/2006/relationships/image" Target="../media/image48.emf"/><Relationship Id="rId10" Type="http://schemas.openxmlformats.org/officeDocument/2006/relationships/image" Target="../media/image4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6600" dirty="0" smtClean="0">
                <a:solidFill>
                  <a:schemeClr val="bg1"/>
                </a:solidFill>
              </a:rPr>
              <a:t>Other Microsoft Services for Android</a:t>
            </a:r>
            <a:endParaRPr lang="en-US" sz="6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&lt;Speaker Name&gt;</a:t>
            </a:r>
          </a:p>
          <a:p>
            <a:r>
              <a:rPr lang="en-US" sz="2800" dirty="0" smtClean="0">
                <a:solidFill>
                  <a:schemeClr val="bg1"/>
                </a:solidFill>
                <a:latin typeface="+mj-lt"/>
              </a:rPr>
              <a:t>&lt;Role&gt;</a:t>
            </a:r>
          </a:p>
          <a:p>
            <a:r>
              <a:rPr lang="en-US" sz="2800" dirty="0" smtClean="0">
                <a:solidFill>
                  <a:schemeClr val="bg1"/>
                </a:solidFill>
                <a:latin typeface="+mj-lt"/>
              </a:rPr>
              <a:t>&lt;</a:t>
            </a:r>
            <a:r>
              <a:rPr lang="en-US" sz="2800" smtClean="0">
                <a:solidFill>
                  <a:schemeClr val="bg1"/>
                </a:solidFill>
                <a:latin typeface="+mj-lt"/>
              </a:rPr>
              <a:t>Contact Info&gt;</a:t>
            </a:r>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Hockey App</a:t>
            </a:r>
            <a:endParaRPr lang="en-US" dirty="0"/>
          </a:p>
        </p:txBody>
      </p:sp>
      <p:sp>
        <p:nvSpPr>
          <p:cNvPr id="3" name="Content Placeholder 2"/>
          <p:cNvSpPr>
            <a:spLocks noGrp="1"/>
          </p:cNvSpPr>
          <p:nvPr>
            <p:ph idx="1"/>
          </p:nvPr>
        </p:nvSpPr>
        <p:spPr/>
        <p:txBody>
          <a:bodyPr/>
          <a:lstStyle/>
          <a:p>
            <a:r>
              <a:rPr lang="en-US" dirty="0" smtClean="0"/>
              <a:t>Beta distribution</a:t>
            </a:r>
          </a:p>
          <a:p>
            <a:r>
              <a:rPr lang="en-US" dirty="0" smtClean="0"/>
              <a:t>Easy management of testers</a:t>
            </a:r>
          </a:p>
          <a:p>
            <a:r>
              <a:rPr lang="en-US" dirty="0" smtClean="0"/>
              <a:t>Crash reporting</a:t>
            </a:r>
          </a:p>
          <a:p>
            <a:r>
              <a:rPr lang="en-US" dirty="0" smtClean="0"/>
              <a:t>Feedback</a:t>
            </a:r>
          </a:p>
          <a:p>
            <a:r>
              <a:rPr lang="en-US" dirty="0" smtClean="0"/>
              <a:t>Testing analytics</a:t>
            </a:r>
          </a:p>
          <a:p>
            <a:r>
              <a:rPr lang="en-US" dirty="0" smtClean="0"/>
              <a:t>Also works with </a:t>
            </a:r>
            <a:r>
              <a:rPr lang="en-US" dirty="0" err="1" smtClean="0"/>
              <a:t>iOS</a:t>
            </a:r>
            <a:r>
              <a:rPr lang="en-US" dirty="0" smtClean="0"/>
              <a:t> and </a:t>
            </a:r>
            <a:r>
              <a:rPr lang="en-US" smtClean="0"/>
              <a:t>WinPhone</a:t>
            </a:r>
            <a:endParaRPr lang="en-US" dirty="0" smtClean="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a:p>
        </p:txBody>
      </p:sp>
      <p:sp>
        <p:nvSpPr>
          <p:cNvPr id="6" name="Rectangle 5"/>
          <p:cNvSpPr/>
          <p:nvPr/>
        </p:nvSpPr>
        <p:spPr>
          <a:xfrm>
            <a:off x="8395286" y="0"/>
            <a:ext cx="3796714" cy="6858000"/>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logo-hockey-a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347" y="274651"/>
            <a:ext cx="3332506" cy="1468771"/>
          </a:xfrm>
          <a:prstGeom prst="rect">
            <a:avLst/>
          </a:prstGeom>
        </p:spPr>
      </p:pic>
    </p:spTree>
    <p:extLst>
      <p:ext uri="{BB962C8B-B14F-4D97-AF65-F5344CB8AC3E}">
        <p14:creationId xmlns:p14="http://schemas.microsoft.com/office/powerpoint/2010/main" val="220673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72252" y="5411221"/>
            <a:ext cx="11650488" cy="2041518"/>
          </a:xfrm>
          <a:prstGeom prst="rect">
            <a:avLst/>
          </a:prstGeom>
        </p:spPr>
        <p:txBody>
          <a:bodyPr/>
          <a:lstStyle/>
          <a:p>
            <a:r>
              <a:rPr lang="en-US" dirty="0">
                <a:solidFill>
                  <a:schemeClr val="bg1"/>
                </a:solidFill>
              </a:rPr>
              <a:t>Full Portal Integration</a:t>
            </a:r>
          </a:p>
          <a:p>
            <a:r>
              <a:rPr lang="en-US" dirty="0">
                <a:solidFill>
                  <a:schemeClr val="bg1"/>
                </a:solidFill>
              </a:rPr>
              <a:t>Not just </a:t>
            </a:r>
            <a:r>
              <a:rPr lang="en-US">
                <a:solidFill>
                  <a:schemeClr val="bg1"/>
                </a:solidFill>
              </a:rPr>
              <a:t>for Microsoft </a:t>
            </a:r>
            <a:r>
              <a:rPr lang="en-US" smtClean="0">
                <a:solidFill>
                  <a:schemeClr val="bg1"/>
                </a:solidFill>
              </a:rPr>
              <a:t>shops</a:t>
            </a:r>
            <a:endParaRPr lang="en-US" dirty="0">
              <a:solidFill>
                <a:schemeClr val="bg1"/>
              </a:solidFill>
            </a:endParaRPr>
          </a:p>
          <a:p>
            <a:endParaRPr lang="en-US" dirty="0">
              <a:solidFill>
                <a:schemeClr val="bg1"/>
              </a:solidFill>
            </a:endParaRPr>
          </a:p>
        </p:txBody>
      </p:sp>
      <p:sp>
        <p:nvSpPr>
          <p:cNvPr id="3" name="Title 2"/>
          <p:cNvSpPr>
            <a:spLocks noGrp="1"/>
          </p:cNvSpPr>
          <p:nvPr>
            <p:ph type="title"/>
          </p:nvPr>
        </p:nvSpPr>
        <p:spPr/>
        <p:txBody>
          <a:bodyPr>
            <a:normAutofit/>
          </a:bodyPr>
          <a:lstStyle/>
          <a:p>
            <a:r>
              <a:rPr lang="en-US" dirty="0">
                <a:solidFill>
                  <a:schemeClr val="bg1"/>
                </a:solidFill>
              </a:rPr>
              <a:t>Visual </a:t>
            </a:r>
            <a:r>
              <a:rPr lang="en-US">
                <a:solidFill>
                  <a:schemeClr val="bg1"/>
                </a:solidFill>
              </a:rPr>
              <a:t>Studio </a:t>
            </a:r>
            <a:r>
              <a:rPr lang="en-US" smtClean="0">
                <a:solidFill>
                  <a:schemeClr val="bg1"/>
                </a:solidFill>
              </a:rPr>
              <a:t>Online</a:t>
            </a:r>
            <a:endParaRPr lang="en-US" dirty="0">
              <a:solidFill>
                <a:schemeClr val="bg1"/>
              </a:solidFill>
            </a:endParaRPr>
          </a:p>
        </p:txBody>
      </p:sp>
      <p:grpSp>
        <p:nvGrpSpPr>
          <p:cNvPr id="4" name="Group 3"/>
          <p:cNvGrpSpPr>
            <a:grpSpLocks noChangeAspect="1"/>
          </p:cNvGrpSpPr>
          <p:nvPr/>
        </p:nvGrpSpPr>
        <p:grpSpPr>
          <a:xfrm>
            <a:off x="1219200" y="1307419"/>
            <a:ext cx="9372600" cy="3987150"/>
            <a:chOff x="1079716" y="1330106"/>
            <a:chExt cx="10175848" cy="5249222"/>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716" y="2071466"/>
              <a:ext cx="10175848" cy="3771434"/>
            </a:xfrm>
            <a:prstGeom prst="rect">
              <a:avLst/>
            </a:prstGeom>
          </p:spPr>
        </p:pic>
        <p:sp>
          <p:nvSpPr>
            <p:cNvPr id="6" name="Pentagon 5"/>
            <p:cNvSpPr/>
            <p:nvPr/>
          </p:nvSpPr>
          <p:spPr bwMode="auto">
            <a:xfrm>
              <a:off x="1388016"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Agile</a:t>
              </a:r>
            </a:p>
          </p:txBody>
        </p:sp>
        <p:sp>
          <p:nvSpPr>
            <p:cNvPr id="7" name="Pentagon 6"/>
            <p:cNvSpPr/>
            <p:nvPr/>
          </p:nvSpPr>
          <p:spPr bwMode="auto">
            <a:xfrm>
              <a:off x="3964641" y="5782927"/>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Build</a:t>
              </a:r>
            </a:p>
          </p:txBody>
        </p:sp>
        <p:sp>
          <p:nvSpPr>
            <p:cNvPr id="8" name="Pentagon 7"/>
            <p:cNvSpPr/>
            <p:nvPr/>
          </p:nvSpPr>
          <p:spPr bwMode="auto">
            <a:xfrm>
              <a:off x="7810605" y="578292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Test</a:t>
              </a:r>
            </a:p>
          </p:txBody>
        </p:sp>
        <p:sp>
          <p:nvSpPr>
            <p:cNvPr id="9" name="Pentagon 8"/>
            <p:cNvSpPr/>
            <p:nvPr/>
          </p:nvSpPr>
          <p:spPr bwMode="auto">
            <a:xfrm>
              <a:off x="10326811"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Deploy</a:t>
              </a:r>
            </a:p>
          </p:txBody>
        </p:sp>
        <p:sp>
          <p:nvSpPr>
            <p:cNvPr id="10" name="Pentagon 9"/>
            <p:cNvSpPr/>
            <p:nvPr/>
          </p:nvSpPr>
          <p:spPr bwMode="auto">
            <a:xfrm>
              <a:off x="8436376" y="133010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Insights</a:t>
              </a:r>
            </a:p>
          </p:txBody>
        </p:sp>
        <p:sp>
          <p:nvSpPr>
            <p:cNvPr id="11" name="Pentagon 10"/>
            <p:cNvSpPr/>
            <p:nvPr/>
          </p:nvSpPr>
          <p:spPr bwMode="auto">
            <a:xfrm>
              <a:off x="3328205" y="1347195"/>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Code</a:t>
              </a:r>
            </a:p>
          </p:txBody>
        </p:sp>
      </p:grpSp>
    </p:spTree>
    <p:extLst>
      <p:ext uri="{BB962C8B-B14F-4D97-AF65-F5344CB8AC3E}">
        <p14:creationId xmlns:p14="http://schemas.microsoft.com/office/powerpoint/2010/main" val="1457803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6" y="2243915"/>
            <a:ext cx="7530794" cy="2387600"/>
          </a:xfrm>
        </p:spPr>
        <p:txBody>
          <a:bodyPr/>
          <a:lstStyle/>
          <a:p>
            <a:r>
              <a:rPr lang="en-US" sz="6000" dirty="0" smtClean="0"/>
              <a:t>Eclipse, </a:t>
            </a:r>
            <a:r>
              <a:rPr lang="en-US" sz="6000" dirty="0" err="1" smtClean="0"/>
              <a:t>IntelliJ</a:t>
            </a:r>
            <a:r>
              <a:rPr lang="en-US" sz="6000" dirty="0" smtClean="0"/>
              <a:t/>
            </a:r>
            <a:br>
              <a:rPr lang="en-US" sz="6000" dirty="0" smtClean="0"/>
            </a:br>
            <a:r>
              <a:rPr lang="en-US" sz="6000" dirty="0" smtClean="0"/>
              <a:t>Android Studio</a:t>
            </a:r>
            <a:endParaRPr lang="en-US" sz="6000" dirty="0"/>
          </a:p>
        </p:txBody>
      </p:sp>
      <p:pic>
        <p:nvPicPr>
          <p:cNvPr id="4" name="Picture 3" descr="logo-eclipse-b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16" y="538087"/>
            <a:ext cx="2378795" cy="2195419"/>
          </a:xfrm>
          <a:prstGeom prst="rect">
            <a:avLst/>
          </a:prstGeom>
        </p:spPr>
      </p:pic>
      <p:pic>
        <p:nvPicPr>
          <p:cNvPr id="5" name="Picture 4" descr="logo-android-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423" y="2758034"/>
            <a:ext cx="1438275" cy="1581150"/>
          </a:xfrm>
          <a:prstGeom prst="rect">
            <a:avLst/>
          </a:prstGeom>
        </p:spPr>
      </p:pic>
      <p:pic>
        <p:nvPicPr>
          <p:cNvPr id="3" name="Picture 2" descr="logo-intellij-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9932" y="4357064"/>
            <a:ext cx="1425724" cy="1211865"/>
          </a:xfrm>
          <a:prstGeom prst="rect">
            <a:avLst/>
          </a:prstGeom>
        </p:spPr>
      </p:pic>
    </p:spTree>
    <p:extLst>
      <p:ext uri="{BB962C8B-B14F-4D97-AF65-F5344CB8AC3E}">
        <p14:creationId xmlns:p14="http://schemas.microsoft.com/office/powerpoint/2010/main" val="13629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Plugins</a:t>
            </a:r>
            <a:endParaRPr lang="en-US" dirty="0"/>
          </a:p>
        </p:txBody>
      </p:sp>
      <p:sp>
        <p:nvSpPr>
          <p:cNvPr id="3" name="Content Placeholder 2"/>
          <p:cNvSpPr>
            <a:spLocks noGrp="1"/>
          </p:cNvSpPr>
          <p:nvPr>
            <p:ph idx="1"/>
          </p:nvPr>
        </p:nvSpPr>
        <p:spPr/>
        <p:txBody>
          <a:bodyPr/>
          <a:lstStyle/>
          <a:p>
            <a:r>
              <a:rPr lang="en-US" dirty="0" smtClean="0"/>
              <a:t>Plugins for </a:t>
            </a:r>
            <a:r>
              <a:rPr lang="en-US" dirty="0" err="1" smtClean="0"/>
              <a:t>Ecilpse</a:t>
            </a:r>
            <a:r>
              <a:rPr lang="en-US" dirty="0" smtClean="0"/>
              <a:t>, </a:t>
            </a:r>
            <a:r>
              <a:rPr lang="en-US" dirty="0" err="1" smtClean="0"/>
              <a:t>IntelliJ</a:t>
            </a:r>
            <a:r>
              <a:rPr lang="en-US" dirty="0" smtClean="0"/>
              <a:t>, &amp; Android Studio</a:t>
            </a:r>
          </a:p>
          <a:p>
            <a:r>
              <a:rPr lang="en-US" dirty="0" smtClean="0"/>
              <a:t>Connect Android apps to</a:t>
            </a:r>
          </a:p>
          <a:p>
            <a:pPr lvl="1"/>
            <a:r>
              <a:rPr lang="en-US" dirty="0" smtClean="0"/>
              <a:t>Azure Mobile Services</a:t>
            </a:r>
          </a:p>
          <a:p>
            <a:pPr lvl="1"/>
            <a:r>
              <a:rPr lang="en-US" dirty="0" smtClean="0"/>
              <a:t>Office 365</a:t>
            </a:r>
          </a:p>
          <a:p>
            <a:r>
              <a:rPr lang="en-US" dirty="0" smtClean="0"/>
              <a:t>Create and run Java deployments</a:t>
            </a:r>
          </a:p>
          <a:p>
            <a:r>
              <a:rPr lang="en-US" dirty="0" smtClean="0"/>
              <a:t>Publish Java apps to Cloud Services</a:t>
            </a:r>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spTree>
    <p:extLst>
      <p:ext uri="{BB962C8B-B14F-4D97-AF65-F5344CB8AC3E}">
        <p14:creationId xmlns:p14="http://schemas.microsoft.com/office/powerpoint/2010/main" val="314253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981201"/>
            <a:ext cx="11331799" cy="1756057"/>
          </a:xfrm>
        </p:spPr>
        <p:txBody>
          <a:bodyPr>
            <a:normAutofit/>
          </a:bodyPr>
          <a:lstStyle/>
          <a:p>
            <a:r>
              <a:rPr lang="en-US" sz="9600" dirty="0"/>
              <a:t>Demo: </a:t>
            </a:r>
            <a:r>
              <a:rPr lang="en-US" sz="9600" dirty="0" smtClean="0"/>
              <a:t>Plugins</a:t>
            </a:r>
            <a:endParaRPr lang="en-US" sz="9600" dirty="0"/>
          </a:p>
        </p:txBody>
      </p:sp>
    </p:spTree>
    <p:extLst>
      <p:ext uri="{BB962C8B-B14F-4D97-AF65-F5344CB8AC3E}">
        <p14:creationId xmlns:p14="http://schemas.microsoft.com/office/powerpoint/2010/main" val="53726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Services from</a:t>
            </a:r>
            <a:br>
              <a:rPr lang="en-US" sz="8000" dirty="0" smtClean="0"/>
            </a:br>
            <a:r>
              <a:rPr lang="en-US" sz="8000" dirty="0" smtClean="0"/>
              <a:t>Microsoft and</a:t>
            </a:r>
            <a:br>
              <a:rPr lang="en-US" sz="8000" dirty="0" smtClean="0"/>
            </a:br>
            <a:r>
              <a:rPr lang="en-US" sz="8000" dirty="0" smtClean="0"/>
              <a:t>Azure</a:t>
            </a:r>
            <a:endParaRPr lang="en-US" sz="8000" dirty="0"/>
          </a:p>
        </p:txBody>
      </p:sp>
    </p:spTree>
    <p:extLst>
      <p:ext uri="{BB962C8B-B14F-4D97-AF65-F5344CB8AC3E}">
        <p14:creationId xmlns:p14="http://schemas.microsoft.com/office/powerpoint/2010/main" val="1938253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16</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 Active Directory</a:t>
            </a:r>
            <a:endParaRPr lang="en-US" sz="32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Office 365</a:t>
            </a:r>
            <a:endParaRPr lang="en-US" sz="32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Hybrid Connections</a:t>
            </a:r>
            <a:endParaRPr lang="en-US" sz="32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Storage</a:t>
            </a:r>
            <a:endParaRPr lang="en-US" sz="32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 </a:t>
            </a:r>
            <a:r>
              <a:rPr lang="en-US" sz="3200" dirty="0" err="1" smtClean="0"/>
              <a:t>RemoteApp</a:t>
            </a:r>
            <a:endParaRPr lang="en-US" sz="32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Media Services</a:t>
            </a:r>
            <a:endParaRPr lang="en-US" sz="3200" dirty="0"/>
          </a:p>
        </p:txBody>
      </p:sp>
    </p:spTree>
    <p:extLst>
      <p:ext uri="{BB962C8B-B14F-4D97-AF65-F5344CB8AC3E}">
        <p14:creationId xmlns:p14="http://schemas.microsoft.com/office/powerpoint/2010/main" val="16742162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Azure Active Directory</a:t>
            </a:r>
            <a:endParaRPr lang="en-US" sz="8000" dirty="0"/>
          </a:p>
        </p:txBody>
      </p:sp>
    </p:spTree>
    <p:extLst>
      <p:ext uri="{BB962C8B-B14F-4D97-AF65-F5344CB8AC3E}">
        <p14:creationId xmlns:p14="http://schemas.microsoft.com/office/powerpoint/2010/main" val="2279407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21" dirty="0">
                <a:solidFill>
                  <a:schemeClr val="tx1"/>
                </a:solidFill>
              </a:rPr>
              <a:t>Public Identity as the control point</a:t>
            </a:r>
          </a:p>
        </p:txBody>
      </p:sp>
      <p:grpSp>
        <p:nvGrpSpPr>
          <p:cNvPr id="182" name="Group 181"/>
          <p:cNvGrpSpPr/>
          <p:nvPr/>
        </p:nvGrpSpPr>
        <p:grpSpPr>
          <a:xfrm>
            <a:off x="2947583" y="1744223"/>
            <a:ext cx="5194218" cy="2421415"/>
            <a:chOff x="3384901" y="1919409"/>
            <a:chExt cx="5298373" cy="2469969"/>
          </a:xfrm>
        </p:grpSpPr>
        <p:sp>
          <p:nvSpPr>
            <p:cNvPr id="70" name="Freeform 128"/>
            <p:cNvSpPr>
              <a:spLocks noChangeAspect="1"/>
            </p:cNvSpPr>
            <p:nvPr/>
          </p:nvSpPr>
          <p:spPr bwMode="black">
            <a:xfrm>
              <a:off x="4491993" y="1919409"/>
              <a:ext cx="4191281" cy="23153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38100">
              <a:solidFill>
                <a:schemeClr val="tx2"/>
              </a:solid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68" name="Freeform 128"/>
            <p:cNvSpPr>
              <a:spLocks noChangeAspect="1"/>
            </p:cNvSpPr>
            <p:nvPr/>
          </p:nvSpPr>
          <p:spPr bwMode="black">
            <a:xfrm>
              <a:off x="3384901" y="2074058"/>
              <a:ext cx="4191279" cy="23153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38100">
              <a:solidFill>
                <a:schemeClr val="tx2"/>
              </a:solidFill>
            </a:ln>
            <a:extLst/>
          </p:spPr>
          <p:txBody>
            <a:bodyPr vert="horz" wrap="square" lIns="89642" tIns="44821" rIns="89642" bIns="44821" numCol="1" anchor="t" anchorCtr="0" compatLnSpc="1">
              <a:prstTxWarp prst="textNoShape">
                <a:avLst/>
              </a:prstTxWarp>
            </a:bodyPr>
            <a:lstStyle/>
            <a:p>
              <a:pPr defTabSz="914133"/>
              <a:endParaRPr lang="en-US" sz="1765" dirty="0">
                <a:solidFill>
                  <a:srgbClr val="505050"/>
                </a:solidFill>
              </a:endParaRPr>
            </a:p>
          </p:txBody>
        </p:sp>
      </p:grpSp>
      <p:sp>
        <p:nvSpPr>
          <p:cNvPr id="190" name="Freeform 189"/>
          <p:cNvSpPr/>
          <p:nvPr/>
        </p:nvSpPr>
        <p:spPr bwMode="auto">
          <a:xfrm>
            <a:off x="2704150" y="3048530"/>
            <a:ext cx="2503728" cy="83713"/>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175" name="Group 174"/>
          <p:cNvGrpSpPr/>
          <p:nvPr/>
        </p:nvGrpSpPr>
        <p:grpSpPr>
          <a:xfrm rot="900000">
            <a:off x="2996491" y="2634361"/>
            <a:ext cx="786164" cy="776330"/>
            <a:chOff x="3242937" y="2319398"/>
            <a:chExt cx="796924" cy="786956"/>
          </a:xfrm>
        </p:grpSpPr>
        <p:sp>
          <p:nvSpPr>
            <p:cNvPr id="174" name="Oval 173"/>
            <p:cNvSpPr/>
            <p:nvPr/>
          </p:nvSpPr>
          <p:spPr bwMode="auto">
            <a:xfrm>
              <a:off x="3247921" y="2319398"/>
              <a:ext cx="786956" cy="786956"/>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172" name="Freeform 31"/>
            <p:cNvSpPr>
              <a:spLocks noEditPoints="1"/>
            </p:cNvSpPr>
            <p:nvPr/>
          </p:nvSpPr>
          <p:spPr bwMode="auto">
            <a:xfrm>
              <a:off x="3242937" y="2381026"/>
              <a:ext cx="796924" cy="663700"/>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grpSp>
        <p:nvGrpSpPr>
          <p:cNvPr id="13" name="Group 12"/>
          <p:cNvGrpSpPr/>
          <p:nvPr/>
        </p:nvGrpSpPr>
        <p:grpSpPr>
          <a:xfrm>
            <a:off x="4228854" y="5053777"/>
            <a:ext cx="2653417" cy="1512711"/>
            <a:chOff x="3063990" y="4892436"/>
            <a:chExt cx="2706624" cy="1543044"/>
          </a:xfrm>
        </p:grpSpPr>
        <p:sp>
          <p:nvSpPr>
            <p:cNvPr id="164" name="Rectangle 163"/>
            <p:cNvSpPr/>
            <p:nvPr/>
          </p:nvSpPr>
          <p:spPr bwMode="auto">
            <a:xfrm>
              <a:off x="3063990" y="4892436"/>
              <a:ext cx="2706624" cy="1543044"/>
            </a:xfrm>
            <a:prstGeom prst="rect">
              <a:avLst/>
            </a:prstGeom>
            <a:no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78" name="TextBox 77"/>
            <p:cNvSpPr txBox="1"/>
            <p:nvPr/>
          </p:nvSpPr>
          <p:spPr>
            <a:xfrm>
              <a:off x="3366714" y="6154876"/>
              <a:ext cx="2106932" cy="193899"/>
            </a:xfrm>
            <a:prstGeom prst="rect">
              <a:avLst/>
            </a:prstGeom>
          </p:spPr>
          <p:txBody>
            <a:bodyPr wrap="square" lIns="0" tIns="0" rIns="0" bIns="0" rtlCol="0">
              <a:spAutoFit/>
            </a:bodyPr>
            <a:lstStyle/>
            <a:p>
              <a:pPr algn="ctr" defTabSz="896091" fontAlgn="base">
                <a:lnSpc>
                  <a:spcPct val="90000"/>
                </a:lnSpc>
                <a:spcBef>
                  <a:spcPct val="0"/>
                </a:spcBef>
                <a:spcAft>
                  <a:spcPct val="0"/>
                </a:spcAft>
                <a:buSzPct val="80000"/>
              </a:pPr>
              <a:r>
                <a:rPr lang="en-US" sz="1372" spc="-49" dirty="0">
                  <a:gradFill>
                    <a:gsLst>
                      <a:gs pos="1250">
                        <a:srgbClr val="008272"/>
                      </a:gs>
                      <a:gs pos="100000">
                        <a:srgbClr val="008272"/>
                      </a:gs>
                    </a:gsLst>
                    <a:lin ang="5400000" scaled="0"/>
                  </a:gradFill>
                </a:rPr>
                <a:t>PCs and devices</a:t>
              </a:r>
            </a:p>
          </p:txBody>
        </p:sp>
        <p:sp>
          <p:nvSpPr>
            <p:cNvPr id="84" name="Freeform 27"/>
            <p:cNvSpPr>
              <a:spLocks noEditPoints="1"/>
            </p:cNvSpPr>
            <p:nvPr/>
          </p:nvSpPr>
          <p:spPr bwMode="auto">
            <a:xfrm>
              <a:off x="3788044"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166" name="Freeform 27"/>
            <p:cNvSpPr>
              <a:spLocks noEditPoints="1"/>
            </p:cNvSpPr>
            <p:nvPr/>
          </p:nvSpPr>
          <p:spPr bwMode="auto">
            <a:xfrm>
              <a:off x="5257762"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sp>
          <p:nvSpPr>
            <p:cNvPr id="167" name="Freeform 27"/>
            <p:cNvSpPr>
              <a:spLocks noEditPoints="1"/>
            </p:cNvSpPr>
            <p:nvPr/>
          </p:nvSpPr>
          <p:spPr bwMode="auto">
            <a:xfrm>
              <a:off x="4559011"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pic>
          <p:nvPicPr>
            <p:cNvPr id="75" name="Picture 74"/>
            <p:cNvPicPr>
              <a:picLocks noChangeAspect="1"/>
            </p:cNvPicPr>
            <p:nvPr/>
          </p:nvPicPr>
          <p:blipFill rotWithShape="1">
            <a:blip r:embed="rId3" cstate="print">
              <a:extLst>
                <a:ext uri="{28A0092B-C50C-407E-A947-70E740481C1C}">
                  <a14:useLocalDpi xmlns:a14="http://schemas.microsoft.com/office/drawing/2010/main" val="0"/>
                </a:ext>
              </a:extLst>
            </a:blip>
            <a:srcRect t="1" r="1947" b="8924"/>
            <a:stretch/>
          </p:blipFill>
          <p:spPr>
            <a:xfrm>
              <a:off x="4315866" y="5335070"/>
              <a:ext cx="704088" cy="502920"/>
            </a:xfrm>
            <a:prstGeom prst="rect">
              <a:avLst/>
            </a:prstGeom>
          </p:spPr>
        </p:pic>
        <p:pic>
          <p:nvPicPr>
            <p:cNvPr id="108" name="Picture 10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222104" y="5466632"/>
              <a:ext cx="228600" cy="392115"/>
            </a:xfrm>
            <a:prstGeom prst="rect">
              <a:avLst/>
            </a:prstGeom>
          </p:spPr>
        </p:pic>
        <p:pic>
          <p:nvPicPr>
            <p:cNvPr id="110" name="Picture 10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716019" y="5331840"/>
              <a:ext cx="402472" cy="605833"/>
            </a:xfrm>
            <a:prstGeom prst="rect">
              <a:avLst/>
            </a:prstGeom>
          </p:spPr>
        </p:pic>
        <p:sp>
          <p:nvSpPr>
            <p:cNvPr id="129" name="Freeform 6"/>
            <p:cNvSpPr>
              <a:spLocks noEditPoints="1"/>
            </p:cNvSpPr>
            <p:nvPr/>
          </p:nvSpPr>
          <p:spPr bwMode="black">
            <a:xfrm>
              <a:off x="3360958"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4133"/>
              <a:endParaRPr lang="en-US" sz="1765">
                <a:solidFill>
                  <a:srgbClr val="505050"/>
                </a:solidFill>
              </a:endParaRPr>
            </a:p>
          </p:txBody>
        </p:sp>
      </p:grpSp>
      <p:sp>
        <p:nvSpPr>
          <p:cNvPr id="79" name="Freeform 78"/>
          <p:cNvSpPr/>
          <p:nvPr/>
        </p:nvSpPr>
        <p:spPr bwMode="auto">
          <a:xfrm flipH="1">
            <a:off x="8730750" y="2240358"/>
            <a:ext cx="177417" cy="1681988"/>
          </a:xfrm>
          <a:custGeom>
            <a:avLst/>
            <a:gdLst>
              <a:gd name="connsiteX0" fmla="*/ 38100 w 180975"/>
              <a:gd name="connsiteY0" fmla="*/ 0 h 1666875"/>
              <a:gd name="connsiteX1" fmla="*/ 180975 w 180975"/>
              <a:gd name="connsiteY1" fmla="*/ 0 h 1666875"/>
              <a:gd name="connsiteX2" fmla="*/ 180975 w 180975"/>
              <a:gd name="connsiteY2" fmla="*/ 1666875 h 1666875"/>
              <a:gd name="connsiteX3" fmla="*/ 0 w 180975"/>
              <a:gd name="connsiteY3" fmla="*/ 1666875 h 1666875"/>
            </a:gdLst>
            <a:ahLst/>
            <a:cxnLst>
              <a:cxn ang="0">
                <a:pos x="connsiteX0" y="connsiteY0"/>
              </a:cxn>
              <a:cxn ang="0">
                <a:pos x="connsiteX1" y="connsiteY1"/>
              </a:cxn>
              <a:cxn ang="0">
                <a:pos x="connsiteX2" y="connsiteY2"/>
              </a:cxn>
              <a:cxn ang="0">
                <a:pos x="connsiteX3" y="connsiteY3"/>
              </a:cxn>
            </a:cxnLst>
            <a:rect l="l" t="t" r="r" b="b"/>
            <a:pathLst>
              <a:path w="180975" h="1666875">
                <a:moveTo>
                  <a:pt x="38100" y="0"/>
                </a:moveTo>
                <a:lnTo>
                  <a:pt x="180975" y="0"/>
                </a:lnTo>
                <a:lnTo>
                  <a:pt x="180975" y="1666875"/>
                </a:lnTo>
                <a:lnTo>
                  <a:pt x="0" y="1666875"/>
                </a:lnTo>
              </a:path>
            </a:pathLst>
          </a:custGeom>
          <a:noFill/>
          <a:ln w="22225">
            <a:solidFill>
              <a:schemeClr val="accent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sp>
        <p:nvSpPr>
          <p:cNvPr id="80" name="Freeform 79"/>
          <p:cNvSpPr/>
          <p:nvPr/>
        </p:nvSpPr>
        <p:spPr bwMode="auto">
          <a:xfrm flipH="1" flipV="1">
            <a:off x="6195874" y="3177570"/>
            <a:ext cx="2420347" cy="64524"/>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sp>
        <p:nvSpPr>
          <p:cNvPr id="85" name="Freeform 84"/>
          <p:cNvSpPr/>
          <p:nvPr/>
        </p:nvSpPr>
        <p:spPr bwMode="auto">
          <a:xfrm flipH="1" flipV="1">
            <a:off x="5976317" y="3006002"/>
            <a:ext cx="2689274" cy="103735"/>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1"/>
            </a:solidFill>
            <a:prstDash val="sysDot"/>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18" name="Group 17"/>
          <p:cNvGrpSpPr/>
          <p:nvPr/>
        </p:nvGrpSpPr>
        <p:grpSpPr>
          <a:xfrm>
            <a:off x="8916238" y="1256545"/>
            <a:ext cx="2723905" cy="3725473"/>
            <a:chOff x="9095026" y="1141545"/>
            <a:chExt cx="2778525" cy="3800176"/>
          </a:xfrm>
        </p:grpSpPr>
        <p:sp>
          <p:nvSpPr>
            <p:cNvPr id="126" name="Rectangle 125"/>
            <p:cNvSpPr/>
            <p:nvPr/>
          </p:nvSpPr>
          <p:spPr bwMode="auto">
            <a:xfrm>
              <a:off x="9095026" y="1141545"/>
              <a:ext cx="2778525" cy="1823211"/>
            </a:xfrm>
            <a:prstGeom prst="rect">
              <a:avLst/>
            </a:prstGeom>
            <a:no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95" name="Freeform 128"/>
            <p:cNvSpPr>
              <a:spLocks noChangeAspect="1"/>
            </p:cNvSpPr>
            <p:nvPr/>
          </p:nvSpPr>
          <p:spPr bwMode="black">
            <a:xfrm>
              <a:off x="9174813" y="1235154"/>
              <a:ext cx="2598472" cy="143543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w="57150">
              <a:solidFill>
                <a:schemeClr val="tx2"/>
              </a:solidFill>
            </a:ln>
            <a:extLst/>
          </p:spPr>
          <p:txBody>
            <a:bodyPr vert="horz" wrap="square" lIns="89642" tIns="44821" rIns="89642" bIns="44821" numCol="1" anchor="t" anchorCtr="0" compatLnSpc="1">
              <a:prstTxWarp prst="textNoShape">
                <a:avLst/>
              </a:prstTxWarp>
            </a:bodyPr>
            <a:lstStyle/>
            <a:p>
              <a:pPr defTabSz="914133"/>
              <a:endParaRPr lang="en-US" sz="1372">
                <a:solidFill>
                  <a:srgbClr val="505050"/>
                </a:solidFill>
              </a:endParaRPr>
            </a:p>
          </p:txBody>
        </p:sp>
        <p:sp>
          <p:nvSpPr>
            <p:cNvPr id="127" name="Rectangle 126"/>
            <p:cNvSpPr/>
            <p:nvPr/>
          </p:nvSpPr>
          <p:spPr bwMode="auto">
            <a:xfrm>
              <a:off x="9095026" y="3062993"/>
              <a:ext cx="2778525" cy="1878728"/>
            </a:xfrm>
            <a:prstGeom prst="rect">
              <a:avLst/>
            </a:prstGeom>
            <a:no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67" name="TextBox 66"/>
            <p:cNvSpPr txBox="1"/>
            <p:nvPr/>
          </p:nvSpPr>
          <p:spPr>
            <a:xfrm>
              <a:off x="9606056" y="2720319"/>
              <a:ext cx="1885342" cy="193899"/>
            </a:xfrm>
            <a:prstGeom prst="rect">
              <a:avLst/>
            </a:prstGeom>
            <a:noFill/>
          </p:spPr>
          <p:txBody>
            <a:bodyPr wrap="square" lIns="0" tIns="0" rIns="0" bIns="0" rtlCol="0">
              <a:spAutoFit/>
            </a:bodyPr>
            <a:lstStyle/>
            <a:p>
              <a:pPr algn="ctr" defTabSz="896091" fontAlgn="base">
                <a:lnSpc>
                  <a:spcPct val="90000"/>
                </a:lnSpc>
                <a:spcBef>
                  <a:spcPct val="0"/>
                </a:spcBef>
                <a:spcAft>
                  <a:spcPct val="0"/>
                </a:spcAft>
                <a:buSzPct val="80000"/>
              </a:pPr>
              <a:r>
                <a:rPr lang="en-US" sz="1372" spc="-49" dirty="0">
                  <a:gradFill>
                    <a:gsLst>
                      <a:gs pos="1250">
                        <a:srgbClr val="008272"/>
                      </a:gs>
                      <a:gs pos="100000">
                        <a:srgbClr val="008272"/>
                      </a:gs>
                    </a:gsLst>
                    <a:lin ang="5400000" scaled="0"/>
                  </a:gradFill>
                </a:rPr>
                <a:t>Microsoft apps</a:t>
              </a:r>
            </a:p>
          </p:txBody>
        </p:sp>
        <p:sp>
          <p:nvSpPr>
            <p:cNvPr id="71" name="TextBox 70"/>
            <p:cNvSpPr txBox="1"/>
            <p:nvPr/>
          </p:nvSpPr>
          <p:spPr>
            <a:xfrm>
              <a:off x="9390366" y="4699638"/>
              <a:ext cx="2106932" cy="193899"/>
            </a:xfrm>
            <a:prstGeom prst="rect">
              <a:avLst/>
            </a:prstGeom>
            <a:noFill/>
          </p:spPr>
          <p:txBody>
            <a:bodyPr wrap="square" lIns="0" tIns="0" rIns="0" bIns="0" rtlCol="0">
              <a:spAutoFit/>
            </a:bodyPr>
            <a:lstStyle/>
            <a:p>
              <a:pPr algn="ctr" defTabSz="896091" fontAlgn="base">
                <a:lnSpc>
                  <a:spcPct val="90000"/>
                </a:lnSpc>
                <a:spcBef>
                  <a:spcPct val="0"/>
                </a:spcBef>
                <a:spcAft>
                  <a:spcPct val="0"/>
                </a:spcAft>
                <a:buSzPct val="80000"/>
              </a:pPr>
              <a:r>
                <a:rPr lang="en-US" sz="1372" spc="-49" dirty="0">
                  <a:gradFill>
                    <a:gsLst>
                      <a:gs pos="1250">
                        <a:srgbClr val="008272"/>
                      </a:gs>
                      <a:gs pos="100000">
                        <a:srgbClr val="008272"/>
                      </a:gs>
                    </a:gsLst>
                    <a:lin ang="5400000" scaled="0"/>
                  </a:gradFill>
                </a:rPr>
                <a:t>Non-MS cloud-based apps</a:t>
              </a:r>
            </a:p>
          </p:txBody>
        </p:sp>
        <p:sp>
          <p:nvSpPr>
            <p:cNvPr id="76" name="Freeform 128"/>
            <p:cNvSpPr>
              <a:spLocks noChangeAspect="1"/>
            </p:cNvSpPr>
            <p:nvPr/>
          </p:nvSpPr>
          <p:spPr bwMode="black">
            <a:xfrm>
              <a:off x="9174813" y="3178567"/>
              <a:ext cx="2598472" cy="143543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w="57150">
              <a:solidFill>
                <a:schemeClr val="tx2"/>
              </a:solidFill>
            </a:ln>
            <a:extLst/>
          </p:spPr>
          <p:txBody>
            <a:bodyPr vert="horz" wrap="square" lIns="89642" tIns="44821" rIns="89642" bIns="44821" numCol="1" anchor="t" anchorCtr="0" compatLnSpc="1">
              <a:prstTxWarp prst="textNoShape">
                <a:avLst/>
              </a:prstTxWarp>
            </a:bodyPr>
            <a:lstStyle/>
            <a:p>
              <a:pPr defTabSz="914133"/>
              <a:endParaRPr lang="en-US" sz="1372">
                <a:solidFill>
                  <a:srgbClr val="505050"/>
                </a:solidFill>
              </a:endParaRPr>
            </a:p>
          </p:txBody>
        </p:sp>
        <p:sp>
          <p:nvSpPr>
            <p:cNvPr id="147" name="TextBox 146"/>
            <p:cNvSpPr txBox="1"/>
            <p:nvPr/>
          </p:nvSpPr>
          <p:spPr>
            <a:xfrm>
              <a:off x="9450055" y="4223198"/>
              <a:ext cx="1195386" cy="258532"/>
            </a:xfrm>
            <a:prstGeom prst="rect">
              <a:avLst/>
            </a:prstGeom>
            <a:noFill/>
          </p:spPr>
          <p:txBody>
            <a:bodyPr wrap="square" lIns="0" tIns="0" rIns="0" bIns="0" rtlCol="0">
              <a:spAutoFit/>
            </a:bodyPr>
            <a:lstStyle/>
            <a:p>
              <a:pPr algn="ctr" defTabSz="1218550">
                <a:lnSpc>
                  <a:spcPct val="80000"/>
                </a:lnSpc>
                <a:buSzPct val="80000"/>
              </a:pPr>
              <a:r>
                <a:rPr lang="en-US" sz="1029" dirty="0">
                  <a:gradFill>
                    <a:gsLst>
                      <a:gs pos="11250">
                        <a:srgbClr val="EFEFEF">
                          <a:lumMod val="50000"/>
                        </a:srgbClr>
                      </a:gs>
                      <a:gs pos="34000">
                        <a:srgbClr val="EFEFEF">
                          <a:lumMod val="50000"/>
                        </a:srgbClr>
                      </a:gs>
                    </a:gsLst>
                    <a:lin ang="5400000" scaled="0"/>
                  </a:gradFill>
                </a:rPr>
                <a:t>Custom </a:t>
              </a:r>
              <a:br>
                <a:rPr lang="en-US" sz="1029" dirty="0">
                  <a:gradFill>
                    <a:gsLst>
                      <a:gs pos="11250">
                        <a:srgbClr val="EFEFEF">
                          <a:lumMod val="50000"/>
                        </a:srgbClr>
                      </a:gs>
                      <a:gs pos="34000">
                        <a:srgbClr val="EFEFEF">
                          <a:lumMod val="50000"/>
                        </a:srgbClr>
                      </a:gs>
                    </a:gsLst>
                    <a:lin ang="5400000" scaled="0"/>
                  </a:gradFill>
                </a:rPr>
              </a:br>
              <a:r>
                <a:rPr lang="en-US" sz="1029" dirty="0">
                  <a:gradFill>
                    <a:gsLst>
                      <a:gs pos="11250">
                        <a:srgbClr val="EFEFEF">
                          <a:lumMod val="50000"/>
                        </a:srgbClr>
                      </a:gs>
                      <a:gs pos="34000">
                        <a:srgbClr val="EFEFEF">
                          <a:lumMod val="50000"/>
                        </a:srgbClr>
                      </a:gs>
                    </a:gsLst>
                    <a:lin ang="5400000" scaled="0"/>
                  </a:gradFill>
                </a:rPr>
                <a:t>LOB apps</a:t>
              </a:r>
            </a:p>
          </p:txBody>
        </p:sp>
        <p:sp>
          <p:nvSpPr>
            <p:cNvPr id="54" name="Rectangle 53"/>
            <p:cNvSpPr/>
            <p:nvPr/>
          </p:nvSpPr>
          <p:spPr bwMode="auto">
            <a:xfrm>
              <a:off x="9601293" y="3888550"/>
              <a:ext cx="845289" cy="629457"/>
            </a:xfrm>
            <a:prstGeom prst="rect">
              <a:avLst/>
            </a:prstGeom>
            <a:noFill/>
            <a:ln w="28575">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568" spc="-49" dirty="0">
                <a:gradFill>
                  <a:gsLst>
                    <a:gs pos="1250">
                      <a:srgbClr val="EFEFEF"/>
                    </a:gs>
                    <a:gs pos="10417">
                      <a:srgbClr val="EFEFEF"/>
                    </a:gs>
                  </a:gsLst>
                  <a:lin ang="5400000" scaled="0"/>
                </a:gradFill>
              </a:endParaRPr>
            </a:p>
          </p:txBody>
        </p:sp>
        <p:grpSp>
          <p:nvGrpSpPr>
            <p:cNvPr id="17" name="Group 16"/>
            <p:cNvGrpSpPr/>
            <p:nvPr/>
          </p:nvGrpSpPr>
          <p:grpSpPr>
            <a:xfrm>
              <a:off x="9688017" y="1806886"/>
              <a:ext cx="1889705" cy="774530"/>
              <a:chOff x="9872235" y="1501354"/>
              <a:chExt cx="2631523" cy="1078578"/>
            </a:xfrm>
          </p:grpSpPr>
          <p:pic>
            <p:nvPicPr>
              <p:cNvPr id="14" name="Picture 13"/>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041425" y="1501354"/>
                <a:ext cx="2462333" cy="284679"/>
              </a:xfrm>
              <a:prstGeom prst="rect">
                <a:avLst/>
              </a:prstGeom>
            </p:spPr>
          </p:pic>
          <p:pic>
            <p:nvPicPr>
              <p:cNvPr id="15" name="Picture 14"/>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904285" y="1711122"/>
                <a:ext cx="1545751" cy="535444"/>
              </a:xfrm>
              <a:prstGeom prst="rect">
                <a:avLst/>
              </a:prstGeom>
            </p:spPr>
          </p:pic>
          <p:pic>
            <p:nvPicPr>
              <p:cNvPr id="16" name="Picture 15"/>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872235" y="2038806"/>
                <a:ext cx="2138523" cy="541126"/>
              </a:xfrm>
              <a:prstGeom prst="rect">
                <a:avLst/>
              </a:prstGeom>
            </p:spPr>
          </p:pic>
        </p:grpSp>
        <p:grpSp>
          <p:nvGrpSpPr>
            <p:cNvPr id="11" name="Group 10"/>
            <p:cNvGrpSpPr/>
            <p:nvPr/>
          </p:nvGrpSpPr>
          <p:grpSpPr>
            <a:xfrm>
              <a:off x="9666829" y="3928967"/>
              <a:ext cx="717510" cy="308948"/>
              <a:chOff x="3096005" y="909698"/>
              <a:chExt cx="6564589" cy="2826597"/>
            </a:xfrm>
          </p:grpSpPr>
          <p:pic>
            <p:nvPicPr>
              <p:cNvPr id="23" name="Picture 22"/>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096005" y="975535"/>
                <a:ext cx="3972212" cy="1212861"/>
              </a:xfrm>
              <a:prstGeom prst="rect">
                <a:avLst/>
              </a:prstGeom>
            </p:spPr>
          </p:pic>
          <p:pic>
            <p:nvPicPr>
              <p:cNvPr id="61" name="Picture 60"/>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096005" y="2181010"/>
                <a:ext cx="3972212" cy="1235323"/>
              </a:xfrm>
              <a:prstGeom prst="rect">
                <a:avLst/>
              </a:prstGeom>
            </p:spPr>
          </p:pic>
          <p:pic>
            <p:nvPicPr>
              <p:cNvPr id="63" name="Picture 62"/>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7068217" y="909698"/>
                <a:ext cx="2592377" cy="2826597"/>
              </a:xfrm>
              <a:prstGeom prst="rect">
                <a:avLst/>
              </a:prstGeom>
            </p:spPr>
          </p:pic>
          <p:sp>
            <p:nvSpPr>
              <p:cNvPr id="10" name="Rectangle 9"/>
              <p:cNvSpPr/>
              <p:nvPr/>
            </p:nvSpPr>
            <p:spPr bwMode="auto">
              <a:xfrm>
                <a:off x="7564694" y="1703145"/>
                <a:ext cx="2041371" cy="1677772"/>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8" name="Freeform 5"/>
              <p:cNvSpPr>
                <a:spLocks noEditPoints="1"/>
              </p:cNvSpPr>
              <p:nvPr/>
            </p:nvSpPr>
            <p:spPr bwMode="auto">
              <a:xfrm>
                <a:off x="7710110" y="1628351"/>
                <a:ext cx="1389295" cy="1389291"/>
              </a:xfrm>
              <a:custGeom>
                <a:avLst/>
                <a:gdLst>
                  <a:gd name="T0" fmla="*/ 306 w 865"/>
                  <a:gd name="T1" fmla="*/ 521 h 865"/>
                  <a:gd name="T2" fmla="*/ 269 w 865"/>
                  <a:gd name="T3" fmla="*/ 550 h 865"/>
                  <a:gd name="T4" fmla="*/ 90 w 865"/>
                  <a:gd name="T5" fmla="*/ 689 h 865"/>
                  <a:gd name="T6" fmla="*/ 82 w 865"/>
                  <a:gd name="T7" fmla="*/ 690 h 865"/>
                  <a:gd name="T8" fmla="*/ 4 w 865"/>
                  <a:gd name="T9" fmla="*/ 651 h 865"/>
                  <a:gd name="T10" fmla="*/ 0 w 865"/>
                  <a:gd name="T11" fmla="*/ 644 h 865"/>
                  <a:gd name="T12" fmla="*/ 0 w 865"/>
                  <a:gd name="T13" fmla="*/ 221 h 865"/>
                  <a:gd name="T14" fmla="*/ 4 w 865"/>
                  <a:gd name="T15" fmla="*/ 214 h 865"/>
                  <a:gd name="T16" fmla="*/ 82 w 865"/>
                  <a:gd name="T17" fmla="*/ 175 h 865"/>
                  <a:gd name="T18" fmla="*/ 90 w 865"/>
                  <a:gd name="T19" fmla="*/ 176 h 865"/>
                  <a:gd name="T20" fmla="*/ 302 w 865"/>
                  <a:gd name="T21" fmla="*/ 340 h 865"/>
                  <a:gd name="T22" fmla="*/ 306 w 865"/>
                  <a:gd name="T23" fmla="*/ 343 h 865"/>
                  <a:gd name="T24" fmla="*/ 310 w 865"/>
                  <a:gd name="T25" fmla="*/ 339 h 865"/>
                  <a:gd name="T26" fmla="*/ 644 w 865"/>
                  <a:gd name="T27" fmla="*/ 4 h 865"/>
                  <a:gd name="T28" fmla="*/ 653 w 865"/>
                  <a:gd name="T29" fmla="*/ 2 h 865"/>
                  <a:gd name="T30" fmla="*/ 861 w 865"/>
                  <a:gd name="T31" fmla="*/ 85 h 865"/>
                  <a:gd name="T32" fmla="*/ 865 w 865"/>
                  <a:gd name="T33" fmla="*/ 91 h 865"/>
                  <a:gd name="T34" fmla="*/ 865 w 865"/>
                  <a:gd name="T35" fmla="*/ 774 h 865"/>
                  <a:gd name="T36" fmla="*/ 861 w 865"/>
                  <a:gd name="T37" fmla="*/ 780 h 865"/>
                  <a:gd name="T38" fmla="*/ 652 w 865"/>
                  <a:gd name="T39" fmla="*/ 864 h 865"/>
                  <a:gd name="T40" fmla="*/ 644 w 865"/>
                  <a:gd name="T41" fmla="*/ 861 h 865"/>
                  <a:gd name="T42" fmla="*/ 310 w 865"/>
                  <a:gd name="T43" fmla="*/ 526 h 865"/>
                  <a:gd name="T44" fmla="*/ 306 w 865"/>
                  <a:gd name="T45" fmla="*/ 521 h 865"/>
                  <a:gd name="T46" fmla="*/ 420 w 865"/>
                  <a:gd name="T47" fmla="*/ 432 h 865"/>
                  <a:gd name="T48" fmla="*/ 648 w 865"/>
                  <a:gd name="T49" fmla="*/ 610 h 865"/>
                  <a:gd name="T50" fmla="*/ 648 w 865"/>
                  <a:gd name="T51" fmla="*/ 255 h 865"/>
                  <a:gd name="T52" fmla="*/ 420 w 865"/>
                  <a:gd name="T53" fmla="*/ 432 h 865"/>
                  <a:gd name="T54" fmla="*/ 87 w 865"/>
                  <a:gd name="T55" fmla="*/ 560 h 865"/>
                  <a:gd name="T56" fmla="*/ 214 w 865"/>
                  <a:gd name="T57" fmla="*/ 432 h 865"/>
                  <a:gd name="T58" fmla="*/ 87 w 865"/>
                  <a:gd name="T59" fmla="*/ 305 h 865"/>
                  <a:gd name="T60" fmla="*/ 87 w 865"/>
                  <a:gd name="T61" fmla="*/ 56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5">
                    <a:moveTo>
                      <a:pt x="306" y="521"/>
                    </a:moveTo>
                    <a:cubicBezTo>
                      <a:pt x="293" y="531"/>
                      <a:pt x="281" y="540"/>
                      <a:pt x="269" y="550"/>
                    </a:cubicBezTo>
                    <a:cubicBezTo>
                      <a:pt x="210" y="596"/>
                      <a:pt x="150" y="642"/>
                      <a:pt x="90" y="689"/>
                    </a:cubicBezTo>
                    <a:cubicBezTo>
                      <a:pt x="87" y="691"/>
                      <a:pt x="85" y="692"/>
                      <a:pt x="82" y="690"/>
                    </a:cubicBezTo>
                    <a:cubicBezTo>
                      <a:pt x="56" y="677"/>
                      <a:pt x="30" y="664"/>
                      <a:pt x="4" y="651"/>
                    </a:cubicBezTo>
                    <a:cubicBezTo>
                      <a:pt x="1" y="649"/>
                      <a:pt x="0" y="647"/>
                      <a:pt x="0" y="644"/>
                    </a:cubicBezTo>
                    <a:cubicBezTo>
                      <a:pt x="0" y="503"/>
                      <a:pt x="0" y="362"/>
                      <a:pt x="0" y="221"/>
                    </a:cubicBezTo>
                    <a:cubicBezTo>
                      <a:pt x="0" y="217"/>
                      <a:pt x="1" y="216"/>
                      <a:pt x="4" y="214"/>
                    </a:cubicBezTo>
                    <a:cubicBezTo>
                      <a:pt x="30" y="201"/>
                      <a:pt x="56" y="188"/>
                      <a:pt x="82" y="175"/>
                    </a:cubicBezTo>
                    <a:cubicBezTo>
                      <a:pt x="85" y="173"/>
                      <a:pt x="88" y="174"/>
                      <a:pt x="90" y="176"/>
                    </a:cubicBezTo>
                    <a:cubicBezTo>
                      <a:pt x="161" y="231"/>
                      <a:pt x="231" y="286"/>
                      <a:pt x="302" y="340"/>
                    </a:cubicBezTo>
                    <a:cubicBezTo>
                      <a:pt x="303" y="341"/>
                      <a:pt x="304" y="342"/>
                      <a:pt x="306" y="343"/>
                    </a:cubicBezTo>
                    <a:cubicBezTo>
                      <a:pt x="307" y="342"/>
                      <a:pt x="308" y="340"/>
                      <a:pt x="310" y="339"/>
                    </a:cubicBezTo>
                    <a:cubicBezTo>
                      <a:pt x="421" y="227"/>
                      <a:pt x="533" y="115"/>
                      <a:pt x="644" y="4"/>
                    </a:cubicBezTo>
                    <a:cubicBezTo>
                      <a:pt x="647" y="1"/>
                      <a:pt x="650" y="0"/>
                      <a:pt x="653" y="2"/>
                    </a:cubicBezTo>
                    <a:cubicBezTo>
                      <a:pt x="722" y="30"/>
                      <a:pt x="792" y="57"/>
                      <a:pt x="861" y="85"/>
                    </a:cubicBezTo>
                    <a:cubicBezTo>
                      <a:pt x="864" y="86"/>
                      <a:pt x="865" y="88"/>
                      <a:pt x="865" y="91"/>
                    </a:cubicBezTo>
                    <a:cubicBezTo>
                      <a:pt x="864" y="319"/>
                      <a:pt x="864" y="546"/>
                      <a:pt x="865" y="774"/>
                    </a:cubicBezTo>
                    <a:cubicBezTo>
                      <a:pt x="865" y="778"/>
                      <a:pt x="864" y="779"/>
                      <a:pt x="861" y="780"/>
                    </a:cubicBezTo>
                    <a:cubicBezTo>
                      <a:pt x="791" y="808"/>
                      <a:pt x="721" y="836"/>
                      <a:pt x="652" y="864"/>
                    </a:cubicBezTo>
                    <a:cubicBezTo>
                      <a:pt x="648" y="865"/>
                      <a:pt x="647" y="863"/>
                      <a:pt x="644" y="861"/>
                    </a:cubicBezTo>
                    <a:cubicBezTo>
                      <a:pt x="533" y="750"/>
                      <a:pt x="421" y="638"/>
                      <a:pt x="310" y="526"/>
                    </a:cubicBezTo>
                    <a:cubicBezTo>
                      <a:pt x="308" y="525"/>
                      <a:pt x="307" y="523"/>
                      <a:pt x="306" y="521"/>
                    </a:cubicBezTo>
                    <a:close/>
                    <a:moveTo>
                      <a:pt x="420" y="432"/>
                    </a:moveTo>
                    <a:cubicBezTo>
                      <a:pt x="496" y="492"/>
                      <a:pt x="572" y="551"/>
                      <a:pt x="648" y="610"/>
                    </a:cubicBezTo>
                    <a:cubicBezTo>
                      <a:pt x="648" y="491"/>
                      <a:pt x="648" y="374"/>
                      <a:pt x="648" y="255"/>
                    </a:cubicBezTo>
                    <a:cubicBezTo>
                      <a:pt x="572" y="314"/>
                      <a:pt x="496" y="373"/>
                      <a:pt x="420" y="432"/>
                    </a:cubicBezTo>
                    <a:close/>
                    <a:moveTo>
                      <a:pt x="87" y="560"/>
                    </a:moveTo>
                    <a:cubicBezTo>
                      <a:pt x="130" y="517"/>
                      <a:pt x="172" y="474"/>
                      <a:pt x="214" y="432"/>
                    </a:cubicBezTo>
                    <a:cubicBezTo>
                      <a:pt x="172" y="390"/>
                      <a:pt x="129" y="348"/>
                      <a:pt x="87" y="305"/>
                    </a:cubicBezTo>
                    <a:cubicBezTo>
                      <a:pt x="87" y="390"/>
                      <a:pt x="87" y="475"/>
                      <a:pt x="87" y="560"/>
                    </a:cubicBezTo>
                    <a:close/>
                  </a:path>
                </a:pathLst>
              </a:custGeom>
              <a:solidFill>
                <a:srgbClr val="2C9AC7"/>
              </a:solidFill>
              <a:ln>
                <a:noFill/>
              </a:ln>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grpSp>
        <p:sp>
          <p:nvSpPr>
            <p:cNvPr id="72" name="TextBox 71"/>
            <p:cNvSpPr txBox="1"/>
            <p:nvPr/>
          </p:nvSpPr>
          <p:spPr>
            <a:xfrm>
              <a:off x="10350422" y="4223198"/>
              <a:ext cx="1195386" cy="258532"/>
            </a:xfrm>
            <a:prstGeom prst="rect">
              <a:avLst/>
            </a:prstGeom>
            <a:noFill/>
          </p:spPr>
          <p:txBody>
            <a:bodyPr wrap="square" lIns="0" tIns="0" rIns="0" bIns="0" rtlCol="0">
              <a:spAutoFit/>
            </a:bodyPr>
            <a:lstStyle/>
            <a:p>
              <a:pPr algn="ctr" defTabSz="1218550">
                <a:lnSpc>
                  <a:spcPct val="80000"/>
                </a:lnSpc>
                <a:buSzPct val="80000"/>
              </a:pPr>
              <a:r>
                <a:rPr lang="en-US" sz="1029" dirty="0">
                  <a:gradFill>
                    <a:gsLst>
                      <a:gs pos="11250">
                        <a:srgbClr val="EFEFEF">
                          <a:lumMod val="50000"/>
                        </a:srgbClr>
                      </a:gs>
                      <a:gs pos="34000">
                        <a:srgbClr val="EFEFEF">
                          <a:lumMod val="50000"/>
                        </a:srgbClr>
                      </a:gs>
                    </a:gsLst>
                    <a:lin ang="5400000" scaled="0"/>
                  </a:gradFill>
                </a:rPr>
                <a:t>ISV/CSV</a:t>
              </a:r>
              <a:br>
                <a:rPr lang="en-US" sz="1029" dirty="0">
                  <a:gradFill>
                    <a:gsLst>
                      <a:gs pos="11250">
                        <a:srgbClr val="EFEFEF">
                          <a:lumMod val="50000"/>
                        </a:srgbClr>
                      </a:gs>
                      <a:gs pos="34000">
                        <a:srgbClr val="EFEFEF">
                          <a:lumMod val="50000"/>
                        </a:srgbClr>
                      </a:gs>
                    </a:gsLst>
                    <a:lin ang="5400000" scaled="0"/>
                  </a:gradFill>
                </a:rPr>
              </a:br>
              <a:r>
                <a:rPr lang="en-US" sz="1029" dirty="0">
                  <a:gradFill>
                    <a:gsLst>
                      <a:gs pos="11250">
                        <a:srgbClr val="EFEFEF">
                          <a:lumMod val="50000"/>
                        </a:srgbClr>
                      </a:gs>
                      <a:gs pos="34000">
                        <a:srgbClr val="EFEFEF">
                          <a:lumMod val="50000"/>
                        </a:srgbClr>
                      </a:gs>
                    </a:gsLst>
                    <a:lin ang="5400000" scaled="0"/>
                  </a:gradFill>
                </a:rPr>
                <a:t>apps</a:t>
              </a:r>
            </a:p>
          </p:txBody>
        </p:sp>
        <p:sp>
          <p:nvSpPr>
            <p:cNvPr id="73" name="Rectangle 72"/>
            <p:cNvSpPr/>
            <p:nvPr/>
          </p:nvSpPr>
          <p:spPr bwMode="auto">
            <a:xfrm>
              <a:off x="10501660" y="3888550"/>
              <a:ext cx="845289" cy="629457"/>
            </a:xfrm>
            <a:prstGeom prst="rect">
              <a:avLst/>
            </a:prstGeom>
            <a:noFill/>
            <a:ln w="28575">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568" spc="-49" dirty="0">
                <a:gradFill>
                  <a:gsLst>
                    <a:gs pos="1250">
                      <a:srgbClr val="EFEFEF"/>
                    </a:gs>
                    <a:gs pos="10417">
                      <a:srgbClr val="EFEFEF"/>
                    </a:gs>
                  </a:gsLst>
                  <a:lin ang="5400000" scaled="0"/>
                </a:gradFill>
              </a:endParaRPr>
            </a:p>
          </p:txBody>
        </p:sp>
        <p:grpSp>
          <p:nvGrpSpPr>
            <p:cNvPr id="74" name="Group 73"/>
            <p:cNvGrpSpPr/>
            <p:nvPr/>
          </p:nvGrpSpPr>
          <p:grpSpPr>
            <a:xfrm>
              <a:off x="10567196" y="3913360"/>
              <a:ext cx="712748" cy="299972"/>
              <a:chOff x="3096005" y="766908"/>
              <a:chExt cx="6521021" cy="2744475"/>
            </a:xfrm>
          </p:grpSpPr>
          <p:pic>
            <p:nvPicPr>
              <p:cNvPr id="77" name="Picture 76"/>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096005" y="975535"/>
                <a:ext cx="3972212" cy="1212861"/>
              </a:xfrm>
              <a:prstGeom prst="rect">
                <a:avLst/>
              </a:prstGeom>
            </p:spPr>
          </p:pic>
          <p:pic>
            <p:nvPicPr>
              <p:cNvPr id="88" name="Picture 87"/>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096005" y="2181010"/>
                <a:ext cx="3972212" cy="1235323"/>
              </a:xfrm>
              <a:prstGeom prst="rect">
                <a:avLst/>
              </a:prstGeom>
            </p:spPr>
          </p:pic>
          <p:pic>
            <p:nvPicPr>
              <p:cNvPr id="96" name="Picture 95"/>
              <p:cNvPicPr>
                <a:picLocks noChangeAspect="1"/>
              </p:cNvPicPr>
              <p:nvPr/>
            </p:nvPicPr>
            <p:blipFill rotWithShape="1">
              <a:blip r:embed="rId12">
                <a:extLst>
                  <a:ext uri="{28A0092B-C50C-407E-A947-70E740481C1C}">
                    <a14:useLocalDpi xmlns:a14="http://schemas.microsoft.com/office/drawing/2010/main" val="0"/>
                  </a:ext>
                </a:extLst>
              </a:blip>
              <a:srcRect/>
              <a:stretch/>
            </p:blipFill>
            <p:spPr>
              <a:xfrm>
                <a:off x="7099964" y="766908"/>
                <a:ext cx="2517062" cy="2744475"/>
              </a:xfrm>
              <a:prstGeom prst="rect">
                <a:avLst/>
              </a:prstGeom>
            </p:spPr>
          </p:pic>
          <p:sp>
            <p:nvSpPr>
              <p:cNvPr id="97" name="Rectangle 96"/>
              <p:cNvSpPr/>
              <p:nvPr/>
            </p:nvSpPr>
            <p:spPr bwMode="auto">
              <a:xfrm>
                <a:off x="7572142" y="1488626"/>
                <a:ext cx="1747483" cy="1671651"/>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98" name="Freeform 5"/>
              <p:cNvSpPr>
                <a:spLocks noEditPoints="1"/>
              </p:cNvSpPr>
              <p:nvPr/>
            </p:nvSpPr>
            <p:spPr bwMode="auto">
              <a:xfrm>
                <a:off x="7667814" y="1606137"/>
                <a:ext cx="1372177" cy="1372173"/>
              </a:xfrm>
              <a:custGeom>
                <a:avLst/>
                <a:gdLst>
                  <a:gd name="T0" fmla="*/ 306 w 865"/>
                  <a:gd name="T1" fmla="*/ 521 h 865"/>
                  <a:gd name="T2" fmla="*/ 269 w 865"/>
                  <a:gd name="T3" fmla="*/ 550 h 865"/>
                  <a:gd name="T4" fmla="*/ 90 w 865"/>
                  <a:gd name="T5" fmla="*/ 689 h 865"/>
                  <a:gd name="T6" fmla="*/ 82 w 865"/>
                  <a:gd name="T7" fmla="*/ 690 h 865"/>
                  <a:gd name="T8" fmla="*/ 4 w 865"/>
                  <a:gd name="T9" fmla="*/ 651 h 865"/>
                  <a:gd name="T10" fmla="*/ 0 w 865"/>
                  <a:gd name="T11" fmla="*/ 644 h 865"/>
                  <a:gd name="T12" fmla="*/ 0 w 865"/>
                  <a:gd name="T13" fmla="*/ 221 h 865"/>
                  <a:gd name="T14" fmla="*/ 4 w 865"/>
                  <a:gd name="T15" fmla="*/ 214 h 865"/>
                  <a:gd name="T16" fmla="*/ 82 w 865"/>
                  <a:gd name="T17" fmla="*/ 175 h 865"/>
                  <a:gd name="T18" fmla="*/ 90 w 865"/>
                  <a:gd name="T19" fmla="*/ 176 h 865"/>
                  <a:gd name="T20" fmla="*/ 302 w 865"/>
                  <a:gd name="T21" fmla="*/ 340 h 865"/>
                  <a:gd name="T22" fmla="*/ 306 w 865"/>
                  <a:gd name="T23" fmla="*/ 343 h 865"/>
                  <a:gd name="T24" fmla="*/ 310 w 865"/>
                  <a:gd name="T25" fmla="*/ 339 h 865"/>
                  <a:gd name="T26" fmla="*/ 644 w 865"/>
                  <a:gd name="T27" fmla="*/ 4 h 865"/>
                  <a:gd name="T28" fmla="*/ 653 w 865"/>
                  <a:gd name="T29" fmla="*/ 2 h 865"/>
                  <a:gd name="T30" fmla="*/ 861 w 865"/>
                  <a:gd name="T31" fmla="*/ 85 h 865"/>
                  <a:gd name="T32" fmla="*/ 865 w 865"/>
                  <a:gd name="T33" fmla="*/ 91 h 865"/>
                  <a:gd name="T34" fmla="*/ 865 w 865"/>
                  <a:gd name="T35" fmla="*/ 774 h 865"/>
                  <a:gd name="T36" fmla="*/ 861 w 865"/>
                  <a:gd name="T37" fmla="*/ 780 h 865"/>
                  <a:gd name="T38" fmla="*/ 652 w 865"/>
                  <a:gd name="T39" fmla="*/ 864 h 865"/>
                  <a:gd name="T40" fmla="*/ 644 w 865"/>
                  <a:gd name="T41" fmla="*/ 861 h 865"/>
                  <a:gd name="T42" fmla="*/ 310 w 865"/>
                  <a:gd name="T43" fmla="*/ 526 h 865"/>
                  <a:gd name="T44" fmla="*/ 306 w 865"/>
                  <a:gd name="T45" fmla="*/ 521 h 865"/>
                  <a:gd name="T46" fmla="*/ 420 w 865"/>
                  <a:gd name="T47" fmla="*/ 432 h 865"/>
                  <a:gd name="T48" fmla="*/ 648 w 865"/>
                  <a:gd name="T49" fmla="*/ 610 h 865"/>
                  <a:gd name="T50" fmla="*/ 648 w 865"/>
                  <a:gd name="T51" fmla="*/ 255 h 865"/>
                  <a:gd name="T52" fmla="*/ 420 w 865"/>
                  <a:gd name="T53" fmla="*/ 432 h 865"/>
                  <a:gd name="T54" fmla="*/ 87 w 865"/>
                  <a:gd name="T55" fmla="*/ 560 h 865"/>
                  <a:gd name="T56" fmla="*/ 214 w 865"/>
                  <a:gd name="T57" fmla="*/ 432 h 865"/>
                  <a:gd name="T58" fmla="*/ 87 w 865"/>
                  <a:gd name="T59" fmla="*/ 305 h 865"/>
                  <a:gd name="T60" fmla="*/ 87 w 865"/>
                  <a:gd name="T61" fmla="*/ 56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5">
                    <a:moveTo>
                      <a:pt x="306" y="521"/>
                    </a:moveTo>
                    <a:cubicBezTo>
                      <a:pt x="293" y="531"/>
                      <a:pt x="281" y="540"/>
                      <a:pt x="269" y="550"/>
                    </a:cubicBezTo>
                    <a:cubicBezTo>
                      <a:pt x="210" y="596"/>
                      <a:pt x="150" y="642"/>
                      <a:pt x="90" y="689"/>
                    </a:cubicBezTo>
                    <a:cubicBezTo>
                      <a:pt x="87" y="691"/>
                      <a:pt x="85" y="692"/>
                      <a:pt x="82" y="690"/>
                    </a:cubicBezTo>
                    <a:cubicBezTo>
                      <a:pt x="56" y="677"/>
                      <a:pt x="30" y="664"/>
                      <a:pt x="4" y="651"/>
                    </a:cubicBezTo>
                    <a:cubicBezTo>
                      <a:pt x="1" y="649"/>
                      <a:pt x="0" y="647"/>
                      <a:pt x="0" y="644"/>
                    </a:cubicBezTo>
                    <a:cubicBezTo>
                      <a:pt x="0" y="503"/>
                      <a:pt x="0" y="362"/>
                      <a:pt x="0" y="221"/>
                    </a:cubicBezTo>
                    <a:cubicBezTo>
                      <a:pt x="0" y="217"/>
                      <a:pt x="1" y="216"/>
                      <a:pt x="4" y="214"/>
                    </a:cubicBezTo>
                    <a:cubicBezTo>
                      <a:pt x="30" y="201"/>
                      <a:pt x="56" y="188"/>
                      <a:pt x="82" y="175"/>
                    </a:cubicBezTo>
                    <a:cubicBezTo>
                      <a:pt x="85" y="173"/>
                      <a:pt x="88" y="174"/>
                      <a:pt x="90" y="176"/>
                    </a:cubicBezTo>
                    <a:cubicBezTo>
                      <a:pt x="161" y="231"/>
                      <a:pt x="231" y="286"/>
                      <a:pt x="302" y="340"/>
                    </a:cubicBezTo>
                    <a:cubicBezTo>
                      <a:pt x="303" y="341"/>
                      <a:pt x="304" y="342"/>
                      <a:pt x="306" y="343"/>
                    </a:cubicBezTo>
                    <a:cubicBezTo>
                      <a:pt x="307" y="342"/>
                      <a:pt x="308" y="340"/>
                      <a:pt x="310" y="339"/>
                    </a:cubicBezTo>
                    <a:cubicBezTo>
                      <a:pt x="421" y="227"/>
                      <a:pt x="533" y="115"/>
                      <a:pt x="644" y="4"/>
                    </a:cubicBezTo>
                    <a:cubicBezTo>
                      <a:pt x="647" y="1"/>
                      <a:pt x="650" y="0"/>
                      <a:pt x="653" y="2"/>
                    </a:cubicBezTo>
                    <a:cubicBezTo>
                      <a:pt x="722" y="30"/>
                      <a:pt x="792" y="57"/>
                      <a:pt x="861" y="85"/>
                    </a:cubicBezTo>
                    <a:cubicBezTo>
                      <a:pt x="864" y="86"/>
                      <a:pt x="865" y="88"/>
                      <a:pt x="865" y="91"/>
                    </a:cubicBezTo>
                    <a:cubicBezTo>
                      <a:pt x="864" y="319"/>
                      <a:pt x="864" y="546"/>
                      <a:pt x="865" y="774"/>
                    </a:cubicBezTo>
                    <a:cubicBezTo>
                      <a:pt x="865" y="778"/>
                      <a:pt x="864" y="779"/>
                      <a:pt x="861" y="780"/>
                    </a:cubicBezTo>
                    <a:cubicBezTo>
                      <a:pt x="791" y="808"/>
                      <a:pt x="721" y="836"/>
                      <a:pt x="652" y="864"/>
                    </a:cubicBezTo>
                    <a:cubicBezTo>
                      <a:pt x="648" y="865"/>
                      <a:pt x="647" y="863"/>
                      <a:pt x="644" y="861"/>
                    </a:cubicBezTo>
                    <a:cubicBezTo>
                      <a:pt x="533" y="750"/>
                      <a:pt x="421" y="638"/>
                      <a:pt x="310" y="526"/>
                    </a:cubicBezTo>
                    <a:cubicBezTo>
                      <a:pt x="308" y="525"/>
                      <a:pt x="307" y="523"/>
                      <a:pt x="306" y="521"/>
                    </a:cubicBezTo>
                    <a:close/>
                    <a:moveTo>
                      <a:pt x="420" y="432"/>
                    </a:moveTo>
                    <a:cubicBezTo>
                      <a:pt x="496" y="492"/>
                      <a:pt x="572" y="551"/>
                      <a:pt x="648" y="610"/>
                    </a:cubicBezTo>
                    <a:cubicBezTo>
                      <a:pt x="648" y="491"/>
                      <a:pt x="648" y="374"/>
                      <a:pt x="648" y="255"/>
                    </a:cubicBezTo>
                    <a:cubicBezTo>
                      <a:pt x="572" y="314"/>
                      <a:pt x="496" y="373"/>
                      <a:pt x="420" y="432"/>
                    </a:cubicBezTo>
                    <a:close/>
                    <a:moveTo>
                      <a:pt x="87" y="560"/>
                    </a:moveTo>
                    <a:cubicBezTo>
                      <a:pt x="130" y="517"/>
                      <a:pt x="172" y="474"/>
                      <a:pt x="214" y="432"/>
                    </a:cubicBezTo>
                    <a:cubicBezTo>
                      <a:pt x="172" y="390"/>
                      <a:pt x="129" y="348"/>
                      <a:pt x="87" y="305"/>
                    </a:cubicBezTo>
                    <a:cubicBezTo>
                      <a:pt x="87" y="390"/>
                      <a:pt x="87" y="475"/>
                      <a:pt x="87" y="560"/>
                    </a:cubicBezTo>
                    <a:close/>
                  </a:path>
                </a:pathLst>
              </a:custGeom>
              <a:solidFill>
                <a:srgbClr val="2C9AC7"/>
              </a:solidFill>
              <a:ln>
                <a:noFill/>
              </a:ln>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grpSp>
      </p:grpSp>
      <p:grpSp>
        <p:nvGrpSpPr>
          <p:cNvPr id="5" name="Group 4"/>
          <p:cNvGrpSpPr/>
          <p:nvPr/>
        </p:nvGrpSpPr>
        <p:grpSpPr>
          <a:xfrm>
            <a:off x="4737947" y="2483338"/>
            <a:ext cx="1679156" cy="1606618"/>
            <a:chOff x="4872551" y="2534458"/>
            <a:chExt cx="1712827" cy="1638834"/>
          </a:xfrm>
        </p:grpSpPr>
        <p:sp>
          <p:nvSpPr>
            <p:cNvPr id="58" name="Rectangle 57"/>
            <p:cNvSpPr/>
            <p:nvPr/>
          </p:nvSpPr>
          <p:spPr>
            <a:xfrm>
              <a:off x="4872551" y="3927071"/>
              <a:ext cx="1436291" cy="24622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pPr>
              <a:r>
                <a:rPr lang="en-US" sz="1568" dirty="0">
                  <a:ln>
                    <a:solidFill>
                      <a:srgbClr val="FFFFFF">
                        <a:alpha val="0"/>
                      </a:srgbClr>
                    </a:solidFill>
                  </a:ln>
                  <a:solidFill>
                    <a:srgbClr val="0072C6"/>
                  </a:solidFill>
                  <a:latin typeface="Segoe"/>
                </a:rPr>
                <a:t>Active Directory</a:t>
              </a:r>
            </a:p>
          </p:txBody>
        </p:sp>
        <p:grpSp>
          <p:nvGrpSpPr>
            <p:cNvPr id="4" name="Group 3"/>
            <p:cNvGrpSpPr/>
            <p:nvPr/>
          </p:nvGrpSpPr>
          <p:grpSpPr>
            <a:xfrm>
              <a:off x="5085223" y="2534458"/>
              <a:ext cx="1350118" cy="1163895"/>
              <a:chOff x="5148777" y="2688135"/>
              <a:chExt cx="1350118" cy="1163895"/>
            </a:xfrm>
          </p:grpSpPr>
          <p:sp>
            <p:nvSpPr>
              <p:cNvPr id="3" name="Isosceles Triangle 2"/>
              <p:cNvSpPr/>
              <p:nvPr/>
            </p:nvSpPr>
            <p:spPr bwMode="auto">
              <a:xfrm>
                <a:off x="5148777" y="2688135"/>
                <a:ext cx="1350118" cy="1163895"/>
              </a:xfrm>
              <a:prstGeom prst="triangl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94" name="Picture 93" descr="Windows Azure Active Directory"/>
              <p:cNvPicPr/>
              <p:nvPr/>
            </p:nvPicPr>
            <p:blipFill>
              <a:blip r:embed="rId13" cstate="print">
                <a:biLevel thresh="25000"/>
                <a:extLst>
                  <a:ext uri="{28A0092B-C50C-407E-A947-70E740481C1C}">
                    <a14:useLocalDpi xmlns:a14="http://schemas.microsoft.com/office/drawing/2010/main" val="0"/>
                  </a:ext>
                </a:extLst>
              </a:blip>
              <a:srcRect/>
              <a:stretch>
                <a:fillRect/>
              </a:stretch>
            </p:blipFill>
            <p:spPr bwMode="auto">
              <a:xfrm>
                <a:off x="5396115" y="2977056"/>
                <a:ext cx="863508" cy="863508"/>
              </a:xfrm>
              <a:prstGeom prst="rect">
                <a:avLst/>
              </a:prstGeom>
              <a:noFill/>
              <a:ln>
                <a:noFill/>
              </a:ln>
            </p:spPr>
          </p:pic>
        </p:grpSp>
        <p:sp>
          <p:nvSpPr>
            <p:cNvPr id="82" name="Freeform 5"/>
            <p:cNvSpPr>
              <a:spLocks noEditPoints="1"/>
            </p:cNvSpPr>
            <p:nvPr/>
          </p:nvSpPr>
          <p:spPr bwMode="auto">
            <a:xfrm>
              <a:off x="4935863" y="3728522"/>
              <a:ext cx="1649515" cy="213130"/>
            </a:xfrm>
            <a:custGeom>
              <a:avLst/>
              <a:gdLst>
                <a:gd name="T0" fmla="*/ 0 w 1840"/>
                <a:gd name="T1" fmla="*/ 20 h 237"/>
                <a:gd name="T2" fmla="*/ 103 w 1840"/>
                <a:gd name="T3" fmla="*/ 183 h 237"/>
                <a:gd name="T4" fmla="*/ 179 w 1840"/>
                <a:gd name="T5" fmla="*/ 19 h 237"/>
                <a:gd name="T6" fmla="*/ 182 w 1840"/>
                <a:gd name="T7" fmla="*/ 54 h 237"/>
                <a:gd name="T8" fmla="*/ 95 w 1840"/>
                <a:gd name="T9" fmla="*/ 218 h 237"/>
                <a:gd name="T10" fmla="*/ 1088 w 1840"/>
                <a:gd name="T11" fmla="*/ 77 h 237"/>
                <a:gd name="T12" fmla="*/ 1029 w 1840"/>
                <a:gd name="T13" fmla="*/ 46 h 237"/>
                <a:gd name="T14" fmla="*/ 973 w 1840"/>
                <a:gd name="T15" fmla="*/ 41 h 237"/>
                <a:gd name="T16" fmla="*/ 1007 w 1840"/>
                <a:gd name="T17" fmla="*/ 7 h 237"/>
                <a:gd name="T18" fmla="*/ 923 w 1840"/>
                <a:gd name="T19" fmla="*/ 77 h 237"/>
                <a:gd name="T20" fmla="*/ 971 w 1840"/>
                <a:gd name="T21" fmla="*/ 221 h 237"/>
                <a:gd name="T22" fmla="*/ 1029 w 1840"/>
                <a:gd name="T23" fmla="*/ 189 h 237"/>
                <a:gd name="T24" fmla="*/ 1088 w 1840"/>
                <a:gd name="T25" fmla="*/ 200 h 237"/>
                <a:gd name="T26" fmla="*/ 1052 w 1840"/>
                <a:gd name="T27" fmla="*/ 97 h 237"/>
                <a:gd name="T28" fmla="*/ 1479 w 1840"/>
                <a:gd name="T29" fmla="*/ 183 h 237"/>
                <a:gd name="T30" fmla="*/ 1574 w 1840"/>
                <a:gd name="T31" fmla="*/ 221 h 237"/>
                <a:gd name="T32" fmla="*/ 1574 w 1840"/>
                <a:gd name="T33" fmla="*/ 83 h 237"/>
                <a:gd name="T34" fmla="*/ 1501 w 1840"/>
                <a:gd name="T35" fmla="*/ 162 h 237"/>
                <a:gd name="T36" fmla="*/ 1478 w 1840"/>
                <a:gd name="T37" fmla="*/ 81 h 237"/>
                <a:gd name="T38" fmla="*/ 1458 w 1840"/>
                <a:gd name="T39" fmla="*/ 221 h 237"/>
                <a:gd name="T40" fmla="*/ 1457 w 1840"/>
                <a:gd name="T41" fmla="*/ 88 h 237"/>
                <a:gd name="T42" fmla="*/ 1425 w 1840"/>
                <a:gd name="T43" fmla="*/ 97 h 237"/>
                <a:gd name="T44" fmla="*/ 692 w 1840"/>
                <a:gd name="T45" fmla="*/ 81 h 237"/>
                <a:gd name="T46" fmla="*/ 735 w 1840"/>
                <a:gd name="T47" fmla="*/ 190 h 237"/>
                <a:gd name="T48" fmla="*/ 671 w 1840"/>
                <a:gd name="T49" fmla="*/ 214 h 237"/>
                <a:gd name="T50" fmla="*/ 742 w 1840"/>
                <a:gd name="T51" fmla="*/ 151 h 237"/>
                <a:gd name="T52" fmla="*/ 716 w 1840"/>
                <a:gd name="T53" fmla="*/ 94 h 237"/>
                <a:gd name="T54" fmla="*/ 403 w 1840"/>
                <a:gd name="T55" fmla="*/ 79 h 237"/>
                <a:gd name="T56" fmla="*/ 403 w 1840"/>
                <a:gd name="T57" fmla="*/ 217 h 237"/>
                <a:gd name="T58" fmla="*/ 326 w 1840"/>
                <a:gd name="T59" fmla="*/ 174 h 237"/>
                <a:gd name="T60" fmla="*/ 407 w 1840"/>
                <a:gd name="T61" fmla="*/ 85 h 237"/>
                <a:gd name="T62" fmla="*/ 457 w 1840"/>
                <a:gd name="T63" fmla="*/ 149 h 237"/>
                <a:gd name="T64" fmla="*/ 509 w 1840"/>
                <a:gd name="T65" fmla="*/ 80 h 237"/>
                <a:gd name="T66" fmla="*/ 457 w 1840"/>
                <a:gd name="T67" fmla="*/ 105 h 237"/>
                <a:gd name="T68" fmla="*/ 1712 w 1840"/>
                <a:gd name="T69" fmla="*/ 81 h 237"/>
                <a:gd name="T70" fmla="*/ 1659 w 1840"/>
                <a:gd name="T71" fmla="*/ 104 h 237"/>
                <a:gd name="T72" fmla="*/ 1660 w 1840"/>
                <a:gd name="T73" fmla="*/ 221 h 237"/>
                <a:gd name="T74" fmla="*/ 1692 w 1840"/>
                <a:gd name="T75" fmla="*/ 96 h 237"/>
                <a:gd name="T76" fmla="*/ 270 w 1840"/>
                <a:gd name="T77" fmla="*/ 221 h 237"/>
                <a:gd name="T78" fmla="*/ 260 w 1840"/>
                <a:gd name="T79" fmla="*/ 11 h 237"/>
                <a:gd name="T80" fmla="*/ 260 w 1840"/>
                <a:gd name="T81" fmla="*/ 11 h 237"/>
                <a:gd name="T82" fmla="*/ 1284 w 1840"/>
                <a:gd name="T83" fmla="*/ 169 h 237"/>
                <a:gd name="T84" fmla="*/ 1178 w 1840"/>
                <a:gd name="T85" fmla="*/ 217 h 237"/>
                <a:gd name="T86" fmla="*/ 1226 w 1840"/>
                <a:gd name="T87" fmla="*/ 24 h 237"/>
                <a:gd name="T88" fmla="*/ 1329 w 1840"/>
                <a:gd name="T89" fmla="*/ 218 h 237"/>
                <a:gd name="T90" fmla="*/ 1205 w 1840"/>
                <a:gd name="T91" fmla="*/ 143 h 237"/>
                <a:gd name="T92" fmla="*/ 1826 w 1840"/>
                <a:gd name="T93" fmla="*/ 213 h 237"/>
                <a:gd name="T94" fmla="*/ 1801 w 1840"/>
                <a:gd name="T95" fmla="*/ 77 h 237"/>
                <a:gd name="T96" fmla="*/ 1790 w 1840"/>
                <a:gd name="T97" fmla="*/ 205 h 237"/>
                <a:gd name="T98" fmla="*/ 1816 w 1840"/>
                <a:gd name="T99" fmla="*/ 135 h 237"/>
                <a:gd name="T100" fmla="*/ 653 w 1840"/>
                <a:gd name="T101" fmla="*/ 147 h 237"/>
                <a:gd name="T102" fmla="*/ 516 w 1840"/>
                <a:gd name="T103" fmla="*/ 119 h 237"/>
                <a:gd name="T104" fmla="*/ 653 w 1840"/>
                <a:gd name="T105" fmla="*/ 147 h 237"/>
                <a:gd name="T106" fmla="*/ 539 w 1840"/>
                <a:gd name="T107" fmla="*/ 126 h 237"/>
                <a:gd name="T108" fmla="*/ 630 w 1840"/>
                <a:gd name="T109" fmla="*/ 151 h 237"/>
                <a:gd name="T110" fmla="*/ 777 w 1840"/>
                <a:gd name="T111" fmla="*/ 173 h 237"/>
                <a:gd name="T112" fmla="*/ 916 w 1840"/>
                <a:gd name="T113" fmla="*/ 135 h 237"/>
                <a:gd name="T114" fmla="*/ 810 w 1840"/>
                <a:gd name="T115" fmla="*/ 110 h 237"/>
                <a:gd name="T116" fmla="*/ 889 w 1840"/>
                <a:gd name="T117" fmla="*/ 17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0" h="237">
                  <a:moveTo>
                    <a:pt x="22" y="51"/>
                  </a:moveTo>
                  <a:cubicBezTo>
                    <a:pt x="22" y="108"/>
                    <a:pt x="22" y="164"/>
                    <a:pt x="22" y="221"/>
                  </a:cubicBezTo>
                  <a:cubicBezTo>
                    <a:pt x="15" y="221"/>
                    <a:pt x="8" y="221"/>
                    <a:pt x="0" y="221"/>
                  </a:cubicBezTo>
                  <a:cubicBezTo>
                    <a:pt x="0" y="154"/>
                    <a:pt x="0" y="87"/>
                    <a:pt x="0" y="20"/>
                  </a:cubicBezTo>
                  <a:cubicBezTo>
                    <a:pt x="10" y="20"/>
                    <a:pt x="20" y="19"/>
                    <a:pt x="29" y="20"/>
                  </a:cubicBezTo>
                  <a:cubicBezTo>
                    <a:pt x="30" y="20"/>
                    <a:pt x="32" y="22"/>
                    <a:pt x="33" y="23"/>
                  </a:cubicBezTo>
                  <a:cubicBezTo>
                    <a:pt x="48" y="57"/>
                    <a:pt x="63" y="91"/>
                    <a:pt x="78" y="126"/>
                  </a:cubicBezTo>
                  <a:cubicBezTo>
                    <a:pt x="86" y="145"/>
                    <a:pt x="94" y="164"/>
                    <a:pt x="103" y="183"/>
                  </a:cubicBezTo>
                  <a:cubicBezTo>
                    <a:pt x="103" y="183"/>
                    <a:pt x="103" y="183"/>
                    <a:pt x="104" y="182"/>
                  </a:cubicBezTo>
                  <a:cubicBezTo>
                    <a:pt x="124" y="136"/>
                    <a:pt x="145" y="89"/>
                    <a:pt x="166" y="42"/>
                  </a:cubicBezTo>
                  <a:cubicBezTo>
                    <a:pt x="168" y="36"/>
                    <a:pt x="171" y="29"/>
                    <a:pt x="174" y="23"/>
                  </a:cubicBezTo>
                  <a:cubicBezTo>
                    <a:pt x="175" y="20"/>
                    <a:pt x="176" y="19"/>
                    <a:pt x="179" y="19"/>
                  </a:cubicBezTo>
                  <a:cubicBezTo>
                    <a:pt x="188" y="20"/>
                    <a:pt x="197" y="19"/>
                    <a:pt x="205" y="19"/>
                  </a:cubicBezTo>
                  <a:cubicBezTo>
                    <a:pt x="205" y="87"/>
                    <a:pt x="205" y="154"/>
                    <a:pt x="205" y="221"/>
                  </a:cubicBezTo>
                  <a:cubicBezTo>
                    <a:pt x="198" y="221"/>
                    <a:pt x="190" y="221"/>
                    <a:pt x="182" y="221"/>
                  </a:cubicBezTo>
                  <a:cubicBezTo>
                    <a:pt x="182" y="164"/>
                    <a:pt x="182" y="107"/>
                    <a:pt x="182" y="54"/>
                  </a:cubicBezTo>
                  <a:cubicBezTo>
                    <a:pt x="164" y="97"/>
                    <a:pt x="143" y="143"/>
                    <a:pt x="123" y="189"/>
                  </a:cubicBezTo>
                  <a:cubicBezTo>
                    <a:pt x="119" y="199"/>
                    <a:pt x="114" y="208"/>
                    <a:pt x="110" y="218"/>
                  </a:cubicBezTo>
                  <a:cubicBezTo>
                    <a:pt x="109" y="222"/>
                    <a:pt x="105" y="221"/>
                    <a:pt x="102" y="221"/>
                  </a:cubicBezTo>
                  <a:cubicBezTo>
                    <a:pt x="99" y="222"/>
                    <a:pt x="97" y="222"/>
                    <a:pt x="95" y="218"/>
                  </a:cubicBezTo>
                  <a:cubicBezTo>
                    <a:pt x="73" y="168"/>
                    <a:pt x="50" y="118"/>
                    <a:pt x="28" y="68"/>
                  </a:cubicBezTo>
                  <a:cubicBezTo>
                    <a:pt x="26" y="63"/>
                    <a:pt x="24" y="57"/>
                    <a:pt x="22" y="51"/>
                  </a:cubicBezTo>
                  <a:close/>
                  <a:moveTo>
                    <a:pt x="1088" y="97"/>
                  </a:moveTo>
                  <a:cubicBezTo>
                    <a:pt x="1088" y="90"/>
                    <a:pt x="1088" y="84"/>
                    <a:pt x="1088" y="77"/>
                  </a:cubicBezTo>
                  <a:cubicBezTo>
                    <a:pt x="1076" y="77"/>
                    <a:pt x="1064" y="77"/>
                    <a:pt x="1052" y="77"/>
                  </a:cubicBezTo>
                  <a:cubicBezTo>
                    <a:pt x="1052" y="63"/>
                    <a:pt x="1052" y="49"/>
                    <a:pt x="1052" y="35"/>
                  </a:cubicBezTo>
                  <a:cubicBezTo>
                    <a:pt x="1045" y="37"/>
                    <a:pt x="1039" y="39"/>
                    <a:pt x="1032" y="41"/>
                  </a:cubicBezTo>
                  <a:cubicBezTo>
                    <a:pt x="1029" y="42"/>
                    <a:pt x="1029" y="43"/>
                    <a:pt x="1029" y="46"/>
                  </a:cubicBezTo>
                  <a:cubicBezTo>
                    <a:pt x="1029" y="52"/>
                    <a:pt x="1029" y="59"/>
                    <a:pt x="1029" y="65"/>
                  </a:cubicBezTo>
                  <a:cubicBezTo>
                    <a:pt x="1029" y="69"/>
                    <a:pt x="1029" y="73"/>
                    <a:pt x="1029" y="77"/>
                  </a:cubicBezTo>
                  <a:cubicBezTo>
                    <a:pt x="1009" y="77"/>
                    <a:pt x="990" y="77"/>
                    <a:pt x="970" y="77"/>
                  </a:cubicBezTo>
                  <a:cubicBezTo>
                    <a:pt x="971" y="65"/>
                    <a:pt x="971" y="53"/>
                    <a:pt x="973" y="41"/>
                  </a:cubicBezTo>
                  <a:cubicBezTo>
                    <a:pt x="975" y="30"/>
                    <a:pt x="983" y="25"/>
                    <a:pt x="994" y="25"/>
                  </a:cubicBezTo>
                  <a:cubicBezTo>
                    <a:pt x="999" y="25"/>
                    <a:pt x="1005" y="26"/>
                    <a:pt x="1010" y="27"/>
                  </a:cubicBezTo>
                  <a:cubicBezTo>
                    <a:pt x="1010" y="22"/>
                    <a:pt x="1010" y="15"/>
                    <a:pt x="1010" y="9"/>
                  </a:cubicBezTo>
                  <a:cubicBezTo>
                    <a:pt x="1010" y="8"/>
                    <a:pt x="1009" y="7"/>
                    <a:pt x="1007" y="7"/>
                  </a:cubicBezTo>
                  <a:cubicBezTo>
                    <a:pt x="982" y="0"/>
                    <a:pt x="957" y="11"/>
                    <a:pt x="950" y="38"/>
                  </a:cubicBezTo>
                  <a:cubicBezTo>
                    <a:pt x="948" y="46"/>
                    <a:pt x="948" y="54"/>
                    <a:pt x="948" y="62"/>
                  </a:cubicBezTo>
                  <a:cubicBezTo>
                    <a:pt x="947" y="67"/>
                    <a:pt x="947" y="72"/>
                    <a:pt x="947" y="77"/>
                  </a:cubicBezTo>
                  <a:cubicBezTo>
                    <a:pt x="939" y="77"/>
                    <a:pt x="931" y="77"/>
                    <a:pt x="923" y="77"/>
                  </a:cubicBezTo>
                  <a:cubicBezTo>
                    <a:pt x="923" y="84"/>
                    <a:pt x="923" y="90"/>
                    <a:pt x="923" y="97"/>
                  </a:cubicBezTo>
                  <a:cubicBezTo>
                    <a:pt x="932" y="97"/>
                    <a:pt x="939" y="97"/>
                    <a:pt x="948" y="97"/>
                  </a:cubicBezTo>
                  <a:cubicBezTo>
                    <a:pt x="948" y="139"/>
                    <a:pt x="948" y="180"/>
                    <a:pt x="948" y="221"/>
                  </a:cubicBezTo>
                  <a:cubicBezTo>
                    <a:pt x="956" y="221"/>
                    <a:pt x="963" y="221"/>
                    <a:pt x="971" y="221"/>
                  </a:cubicBezTo>
                  <a:cubicBezTo>
                    <a:pt x="971" y="180"/>
                    <a:pt x="971" y="139"/>
                    <a:pt x="971" y="97"/>
                  </a:cubicBezTo>
                  <a:cubicBezTo>
                    <a:pt x="990" y="97"/>
                    <a:pt x="1009" y="97"/>
                    <a:pt x="1029" y="97"/>
                  </a:cubicBezTo>
                  <a:cubicBezTo>
                    <a:pt x="1029" y="99"/>
                    <a:pt x="1029" y="101"/>
                    <a:pt x="1029" y="103"/>
                  </a:cubicBezTo>
                  <a:cubicBezTo>
                    <a:pt x="1029" y="132"/>
                    <a:pt x="1029" y="160"/>
                    <a:pt x="1029" y="189"/>
                  </a:cubicBezTo>
                  <a:cubicBezTo>
                    <a:pt x="1029" y="198"/>
                    <a:pt x="1032" y="207"/>
                    <a:pt x="1039" y="214"/>
                  </a:cubicBezTo>
                  <a:cubicBezTo>
                    <a:pt x="1048" y="225"/>
                    <a:pt x="1074" y="228"/>
                    <a:pt x="1086" y="221"/>
                  </a:cubicBezTo>
                  <a:cubicBezTo>
                    <a:pt x="1087" y="220"/>
                    <a:pt x="1088" y="219"/>
                    <a:pt x="1088" y="218"/>
                  </a:cubicBezTo>
                  <a:cubicBezTo>
                    <a:pt x="1089" y="212"/>
                    <a:pt x="1088" y="207"/>
                    <a:pt x="1088" y="200"/>
                  </a:cubicBezTo>
                  <a:cubicBezTo>
                    <a:pt x="1087" y="201"/>
                    <a:pt x="1086" y="202"/>
                    <a:pt x="1085" y="202"/>
                  </a:cubicBezTo>
                  <a:cubicBezTo>
                    <a:pt x="1068" y="210"/>
                    <a:pt x="1054" y="202"/>
                    <a:pt x="1052" y="185"/>
                  </a:cubicBezTo>
                  <a:cubicBezTo>
                    <a:pt x="1052" y="180"/>
                    <a:pt x="1052" y="175"/>
                    <a:pt x="1052" y="170"/>
                  </a:cubicBezTo>
                  <a:cubicBezTo>
                    <a:pt x="1052" y="146"/>
                    <a:pt x="1052" y="122"/>
                    <a:pt x="1052" y="97"/>
                  </a:cubicBezTo>
                  <a:cubicBezTo>
                    <a:pt x="1064" y="97"/>
                    <a:pt x="1076" y="97"/>
                    <a:pt x="1088" y="97"/>
                  </a:cubicBezTo>
                  <a:close/>
                  <a:moveTo>
                    <a:pt x="1478" y="81"/>
                  </a:moveTo>
                  <a:cubicBezTo>
                    <a:pt x="1478" y="108"/>
                    <a:pt x="1477" y="135"/>
                    <a:pt x="1478" y="162"/>
                  </a:cubicBezTo>
                  <a:cubicBezTo>
                    <a:pt x="1478" y="169"/>
                    <a:pt x="1478" y="176"/>
                    <a:pt x="1479" y="183"/>
                  </a:cubicBezTo>
                  <a:cubicBezTo>
                    <a:pt x="1483" y="202"/>
                    <a:pt x="1491" y="217"/>
                    <a:pt x="1510" y="222"/>
                  </a:cubicBezTo>
                  <a:cubicBezTo>
                    <a:pt x="1530" y="228"/>
                    <a:pt x="1550" y="227"/>
                    <a:pt x="1566" y="210"/>
                  </a:cubicBezTo>
                  <a:cubicBezTo>
                    <a:pt x="1569" y="207"/>
                    <a:pt x="1571" y="204"/>
                    <a:pt x="1574" y="199"/>
                  </a:cubicBezTo>
                  <a:cubicBezTo>
                    <a:pt x="1574" y="207"/>
                    <a:pt x="1574" y="214"/>
                    <a:pt x="1574" y="221"/>
                  </a:cubicBezTo>
                  <a:cubicBezTo>
                    <a:pt x="1582" y="221"/>
                    <a:pt x="1590" y="221"/>
                    <a:pt x="1597" y="221"/>
                  </a:cubicBezTo>
                  <a:cubicBezTo>
                    <a:pt x="1597" y="173"/>
                    <a:pt x="1597" y="125"/>
                    <a:pt x="1597" y="77"/>
                  </a:cubicBezTo>
                  <a:cubicBezTo>
                    <a:pt x="1589" y="77"/>
                    <a:pt x="1582" y="77"/>
                    <a:pt x="1574" y="77"/>
                  </a:cubicBezTo>
                  <a:cubicBezTo>
                    <a:pt x="1574" y="80"/>
                    <a:pt x="1574" y="81"/>
                    <a:pt x="1574" y="83"/>
                  </a:cubicBezTo>
                  <a:cubicBezTo>
                    <a:pt x="1574" y="109"/>
                    <a:pt x="1574" y="136"/>
                    <a:pt x="1574" y="162"/>
                  </a:cubicBezTo>
                  <a:cubicBezTo>
                    <a:pt x="1574" y="175"/>
                    <a:pt x="1570" y="187"/>
                    <a:pt x="1560" y="196"/>
                  </a:cubicBezTo>
                  <a:cubicBezTo>
                    <a:pt x="1541" y="214"/>
                    <a:pt x="1510" y="205"/>
                    <a:pt x="1504" y="180"/>
                  </a:cubicBezTo>
                  <a:cubicBezTo>
                    <a:pt x="1502" y="174"/>
                    <a:pt x="1501" y="168"/>
                    <a:pt x="1501" y="162"/>
                  </a:cubicBezTo>
                  <a:cubicBezTo>
                    <a:pt x="1501" y="136"/>
                    <a:pt x="1501" y="109"/>
                    <a:pt x="1501" y="83"/>
                  </a:cubicBezTo>
                  <a:cubicBezTo>
                    <a:pt x="1501" y="81"/>
                    <a:pt x="1501" y="79"/>
                    <a:pt x="1501" y="77"/>
                  </a:cubicBezTo>
                  <a:cubicBezTo>
                    <a:pt x="1493" y="77"/>
                    <a:pt x="1486" y="77"/>
                    <a:pt x="1478" y="77"/>
                  </a:cubicBezTo>
                  <a:cubicBezTo>
                    <a:pt x="1478" y="79"/>
                    <a:pt x="1478" y="80"/>
                    <a:pt x="1478" y="81"/>
                  </a:cubicBezTo>
                  <a:close/>
                  <a:moveTo>
                    <a:pt x="1421" y="103"/>
                  </a:moveTo>
                  <a:cubicBezTo>
                    <a:pt x="1395" y="139"/>
                    <a:pt x="1369" y="174"/>
                    <a:pt x="1343" y="210"/>
                  </a:cubicBezTo>
                  <a:cubicBezTo>
                    <a:pt x="1340" y="214"/>
                    <a:pt x="1339" y="217"/>
                    <a:pt x="1340" y="221"/>
                  </a:cubicBezTo>
                  <a:cubicBezTo>
                    <a:pt x="1380" y="221"/>
                    <a:pt x="1419" y="221"/>
                    <a:pt x="1458" y="221"/>
                  </a:cubicBezTo>
                  <a:cubicBezTo>
                    <a:pt x="1458" y="214"/>
                    <a:pt x="1458" y="208"/>
                    <a:pt x="1458" y="201"/>
                  </a:cubicBezTo>
                  <a:cubicBezTo>
                    <a:pt x="1430" y="201"/>
                    <a:pt x="1403" y="201"/>
                    <a:pt x="1375" y="201"/>
                  </a:cubicBezTo>
                  <a:cubicBezTo>
                    <a:pt x="1376" y="199"/>
                    <a:pt x="1377" y="198"/>
                    <a:pt x="1378" y="196"/>
                  </a:cubicBezTo>
                  <a:cubicBezTo>
                    <a:pt x="1404" y="160"/>
                    <a:pt x="1430" y="124"/>
                    <a:pt x="1457" y="88"/>
                  </a:cubicBezTo>
                  <a:cubicBezTo>
                    <a:pt x="1459" y="85"/>
                    <a:pt x="1460" y="81"/>
                    <a:pt x="1459" y="77"/>
                  </a:cubicBezTo>
                  <a:cubicBezTo>
                    <a:pt x="1422" y="77"/>
                    <a:pt x="1385" y="77"/>
                    <a:pt x="1348" y="77"/>
                  </a:cubicBezTo>
                  <a:cubicBezTo>
                    <a:pt x="1348" y="84"/>
                    <a:pt x="1348" y="90"/>
                    <a:pt x="1348" y="97"/>
                  </a:cubicBezTo>
                  <a:cubicBezTo>
                    <a:pt x="1374" y="97"/>
                    <a:pt x="1399" y="97"/>
                    <a:pt x="1425" y="97"/>
                  </a:cubicBezTo>
                  <a:cubicBezTo>
                    <a:pt x="1423" y="100"/>
                    <a:pt x="1422" y="101"/>
                    <a:pt x="1421" y="103"/>
                  </a:cubicBezTo>
                  <a:close/>
                  <a:moveTo>
                    <a:pt x="753" y="83"/>
                  </a:moveTo>
                  <a:cubicBezTo>
                    <a:pt x="753" y="81"/>
                    <a:pt x="752" y="80"/>
                    <a:pt x="750" y="79"/>
                  </a:cubicBezTo>
                  <a:cubicBezTo>
                    <a:pt x="731" y="72"/>
                    <a:pt x="711" y="71"/>
                    <a:pt x="692" y="81"/>
                  </a:cubicBezTo>
                  <a:cubicBezTo>
                    <a:pt x="665" y="96"/>
                    <a:pt x="664" y="136"/>
                    <a:pt x="691" y="150"/>
                  </a:cubicBezTo>
                  <a:cubicBezTo>
                    <a:pt x="696" y="153"/>
                    <a:pt x="701" y="155"/>
                    <a:pt x="706" y="158"/>
                  </a:cubicBezTo>
                  <a:cubicBezTo>
                    <a:pt x="714" y="162"/>
                    <a:pt x="721" y="166"/>
                    <a:pt x="728" y="170"/>
                  </a:cubicBezTo>
                  <a:cubicBezTo>
                    <a:pt x="735" y="174"/>
                    <a:pt x="737" y="181"/>
                    <a:pt x="735" y="190"/>
                  </a:cubicBezTo>
                  <a:cubicBezTo>
                    <a:pt x="734" y="197"/>
                    <a:pt x="729" y="202"/>
                    <a:pt x="722" y="203"/>
                  </a:cubicBezTo>
                  <a:cubicBezTo>
                    <a:pt x="705" y="207"/>
                    <a:pt x="690" y="204"/>
                    <a:pt x="677" y="195"/>
                  </a:cubicBezTo>
                  <a:cubicBezTo>
                    <a:pt x="675" y="194"/>
                    <a:pt x="673" y="193"/>
                    <a:pt x="671" y="191"/>
                  </a:cubicBezTo>
                  <a:cubicBezTo>
                    <a:pt x="671" y="199"/>
                    <a:pt x="671" y="207"/>
                    <a:pt x="671" y="214"/>
                  </a:cubicBezTo>
                  <a:cubicBezTo>
                    <a:pt x="671" y="215"/>
                    <a:pt x="673" y="217"/>
                    <a:pt x="674" y="218"/>
                  </a:cubicBezTo>
                  <a:cubicBezTo>
                    <a:pt x="683" y="222"/>
                    <a:pt x="692" y="224"/>
                    <a:pt x="702" y="225"/>
                  </a:cubicBezTo>
                  <a:cubicBezTo>
                    <a:pt x="715" y="225"/>
                    <a:pt x="728" y="224"/>
                    <a:pt x="740" y="217"/>
                  </a:cubicBezTo>
                  <a:cubicBezTo>
                    <a:pt x="765" y="203"/>
                    <a:pt x="767" y="166"/>
                    <a:pt x="742" y="151"/>
                  </a:cubicBezTo>
                  <a:cubicBezTo>
                    <a:pt x="736" y="147"/>
                    <a:pt x="729" y="144"/>
                    <a:pt x="722" y="140"/>
                  </a:cubicBezTo>
                  <a:cubicBezTo>
                    <a:pt x="716" y="137"/>
                    <a:pt x="710" y="135"/>
                    <a:pt x="704" y="131"/>
                  </a:cubicBezTo>
                  <a:cubicBezTo>
                    <a:pt x="697" y="126"/>
                    <a:pt x="694" y="118"/>
                    <a:pt x="696" y="109"/>
                  </a:cubicBezTo>
                  <a:cubicBezTo>
                    <a:pt x="698" y="101"/>
                    <a:pt x="706" y="95"/>
                    <a:pt x="716" y="94"/>
                  </a:cubicBezTo>
                  <a:cubicBezTo>
                    <a:pt x="729" y="93"/>
                    <a:pt x="741" y="96"/>
                    <a:pt x="753" y="104"/>
                  </a:cubicBezTo>
                  <a:cubicBezTo>
                    <a:pt x="753" y="96"/>
                    <a:pt x="753" y="89"/>
                    <a:pt x="753" y="83"/>
                  </a:cubicBezTo>
                  <a:close/>
                  <a:moveTo>
                    <a:pt x="407" y="85"/>
                  </a:moveTo>
                  <a:cubicBezTo>
                    <a:pt x="407" y="82"/>
                    <a:pt x="406" y="80"/>
                    <a:pt x="403" y="79"/>
                  </a:cubicBezTo>
                  <a:cubicBezTo>
                    <a:pt x="392" y="75"/>
                    <a:pt x="381" y="73"/>
                    <a:pt x="369" y="74"/>
                  </a:cubicBezTo>
                  <a:cubicBezTo>
                    <a:pt x="342" y="75"/>
                    <a:pt x="320" y="87"/>
                    <a:pt x="307" y="112"/>
                  </a:cubicBezTo>
                  <a:cubicBezTo>
                    <a:pt x="300" y="126"/>
                    <a:pt x="298" y="141"/>
                    <a:pt x="299" y="157"/>
                  </a:cubicBezTo>
                  <a:cubicBezTo>
                    <a:pt x="302" y="221"/>
                    <a:pt x="362" y="237"/>
                    <a:pt x="403" y="217"/>
                  </a:cubicBezTo>
                  <a:cubicBezTo>
                    <a:pt x="405" y="216"/>
                    <a:pt x="406" y="215"/>
                    <a:pt x="406" y="214"/>
                  </a:cubicBezTo>
                  <a:cubicBezTo>
                    <a:pt x="407" y="207"/>
                    <a:pt x="406" y="200"/>
                    <a:pt x="406" y="193"/>
                  </a:cubicBezTo>
                  <a:cubicBezTo>
                    <a:pt x="401" y="196"/>
                    <a:pt x="397" y="199"/>
                    <a:pt x="392" y="201"/>
                  </a:cubicBezTo>
                  <a:cubicBezTo>
                    <a:pt x="364" y="212"/>
                    <a:pt x="335" y="200"/>
                    <a:pt x="326" y="174"/>
                  </a:cubicBezTo>
                  <a:cubicBezTo>
                    <a:pt x="321" y="161"/>
                    <a:pt x="321" y="148"/>
                    <a:pt x="324" y="136"/>
                  </a:cubicBezTo>
                  <a:cubicBezTo>
                    <a:pt x="329" y="106"/>
                    <a:pt x="355" y="89"/>
                    <a:pt x="384" y="95"/>
                  </a:cubicBezTo>
                  <a:cubicBezTo>
                    <a:pt x="392" y="97"/>
                    <a:pt x="399" y="101"/>
                    <a:pt x="407" y="104"/>
                  </a:cubicBezTo>
                  <a:cubicBezTo>
                    <a:pt x="407" y="98"/>
                    <a:pt x="407" y="91"/>
                    <a:pt x="407" y="85"/>
                  </a:cubicBezTo>
                  <a:close/>
                  <a:moveTo>
                    <a:pt x="434" y="221"/>
                  </a:moveTo>
                  <a:cubicBezTo>
                    <a:pt x="441" y="221"/>
                    <a:pt x="449" y="221"/>
                    <a:pt x="457" y="221"/>
                  </a:cubicBezTo>
                  <a:cubicBezTo>
                    <a:pt x="457" y="219"/>
                    <a:pt x="457" y="217"/>
                    <a:pt x="457" y="216"/>
                  </a:cubicBezTo>
                  <a:cubicBezTo>
                    <a:pt x="457" y="194"/>
                    <a:pt x="457" y="171"/>
                    <a:pt x="457" y="149"/>
                  </a:cubicBezTo>
                  <a:cubicBezTo>
                    <a:pt x="457" y="135"/>
                    <a:pt x="459" y="122"/>
                    <a:pt x="467" y="110"/>
                  </a:cubicBezTo>
                  <a:cubicBezTo>
                    <a:pt x="473" y="101"/>
                    <a:pt x="480" y="96"/>
                    <a:pt x="491" y="96"/>
                  </a:cubicBezTo>
                  <a:cubicBezTo>
                    <a:pt x="497" y="96"/>
                    <a:pt x="503" y="98"/>
                    <a:pt x="509" y="99"/>
                  </a:cubicBezTo>
                  <a:cubicBezTo>
                    <a:pt x="509" y="93"/>
                    <a:pt x="509" y="87"/>
                    <a:pt x="509" y="80"/>
                  </a:cubicBezTo>
                  <a:cubicBezTo>
                    <a:pt x="509" y="77"/>
                    <a:pt x="508" y="76"/>
                    <a:pt x="505" y="75"/>
                  </a:cubicBezTo>
                  <a:cubicBezTo>
                    <a:pt x="486" y="72"/>
                    <a:pt x="470" y="80"/>
                    <a:pt x="461" y="97"/>
                  </a:cubicBezTo>
                  <a:cubicBezTo>
                    <a:pt x="460" y="100"/>
                    <a:pt x="459" y="102"/>
                    <a:pt x="457" y="105"/>
                  </a:cubicBezTo>
                  <a:cubicBezTo>
                    <a:pt x="457" y="105"/>
                    <a:pt x="457" y="105"/>
                    <a:pt x="457" y="105"/>
                  </a:cubicBezTo>
                  <a:cubicBezTo>
                    <a:pt x="457" y="96"/>
                    <a:pt x="457" y="87"/>
                    <a:pt x="457" y="77"/>
                  </a:cubicBezTo>
                  <a:cubicBezTo>
                    <a:pt x="449" y="77"/>
                    <a:pt x="442" y="77"/>
                    <a:pt x="434" y="77"/>
                  </a:cubicBezTo>
                  <a:cubicBezTo>
                    <a:pt x="434" y="125"/>
                    <a:pt x="434" y="173"/>
                    <a:pt x="434" y="221"/>
                  </a:cubicBezTo>
                  <a:close/>
                  <a:moveTo>
                    <a:pt x="1712" y="81"/>
                  </a:moveTo>
                  <a:cubicBezTo>
                    <a:pt x="1712" y="77"/>
                    <a:pt x="1711" y="76"/>
                    <a:pt x="1707" y="75"/>
                  </a:cubicBezTo>
                  <a:cubicBezTo>
                    <a:pt x="1688" y="72"/>
                    <a:pt x="1671" y="81"/>
                    <a:pt x="1663" y="100"/>
                  </a:cubicBezTo>
                  <a:cubicBezTo>
                    <a:pt x="1662" y="101"/>
                    <a:pt x="1661" y="103"/>
                    <a:pt x="1660" y="104"/>
                  </a:cubicBezTo>
                  <a:cubicBezTo>
                    <a:pt x="1660" y="104"/>
                    <a:pt x="1660" y="104"/>
                    <a:pt x="1659" y="104"/>
                  </a:cubicBezTo>
                  <a:cubicBezTo>
                    <a:pt x="1659" y="95"/>
                    <a:pt x="1659" y="86"/>
                    <a:pt x="1659" y="77"/>
                  </a:cubicBezTo>
                  <a:cubicBezTo>
                    <a:pt x="1652" y="77"/>
                    <a:pt x="1644" y="77"/>
                    <a:pt x="1637" y="77"/>
                  </a:cubicBezTo>
                  <a:cubicBezTo>
                    <a:pt x="1637" y="125"/>
                    <a:pt x="1637" y="173"/>
                    <a:pt x="1637" y="221"/>
                  </a:cubicBezTo>
                  <a:cubicBezTo>
                    <a:pt x="1644" y="221"/>
                    <a:pt x="1652" y="221"/>
                    <a:pt x="1660" y="221"/>
                  </a:cubicBezTo>
                  <a:cubicBezTo>
                    <a:pt x="1660" y="219"/>
                    <a:pt x="1660" y="217"/>
                    <a:pt x="1660" y="216"/>
                  </a:cubicBezTo>
                  <a:cubicBezTo>
                    <a:pt x="1660" y="192"/>
                    <a:pt x="1660" y="169"/>
                    <a:pt x="1660" y="146"/>
                  </a:cubicBezTo>
                  <a:cubicBezTo>
                    <a:pt x="1660" y="136"/>
                    <a:pt x="1661" y="126"/>
                    <a:pt x="1666" y="117"/>
                  </a:cubicBezTo>
                  <a:cubicBezTo>
                    <a:pt x="1671" y="105"/>
                    <a:pt x="1679" y="97"/>
                    <a:pt x="1692" y="96"/>
                  </a:cubicBezTo>
                  <a:cubicBezTo>
                    <a:pt x="1699" y="96"/>
                    <a:pt x="1705" y="98"/>
                    <a:pt x="1712" y="99"/>
                  </a:cubicBezTo>
                  <a:cubicBezTo>
                    <a:pt x="1712" y="94"/>
                    <a:pt x="1711" y="87"/>
                    <a:pt x="1712" y="81"/>
                  </a:cubicBezTo>
                  <a:close/>
                  <a:moveTo>
                    <a:pt x="248" y="221"/>
                  </a:moveTo>
                  <a:cubicBezTo>
                    <a:pt x="255" y="221"/>
                    <a:pt x="263" y="221"/>
                    <a:pt x="270" y="221"/>
                  </a:cubicBezTo>
                  <a:cubicBezTo>
                    <a:pt x="270" y="173"/>
                    <a:pt x="270" y="125"/>
                    <a:pt x="270" y="77"/>
                  </a:cubicBezTo>
                  <a:cubicBezTo>
                    <a:pt x="263" y="77"/>
                    <a:pt x="255" y="77"/>
                    <a:pt x="248" y="77"/>
                  </a:cubicBezTo>
                  <a:cubicBezTo>
                    <a:pt x="248" y="125"/>
                    <a:pt x="248" y="173"/>
                    <a:pt x="248" y="221"/>
                  </a:cubicBezTo>
                  <a:close/>
                  <a:moveTo>
                    <a:pt x="260" y="11"/>
                  </a:moveTo>
                  <a:cubicBezTo>
                    <a:pt x="251" y="10"/>
                    <a:pt x="244" y="17"/>
                    <a:pt x="244" y="26"/>
                  </a:cubicBezTo>
                  <a:cubicBezTo>
                    <a:pt x="244" y="34"/>
                    <a:pt x="250" y="41"/>
                    <a:pt x="259" y="41"/>
                  </a:cubicBezTo>
                  <a:cubicBezTo>
                    <a:pt x="268" y="41"/>
                    <a:pt x="274" y="34"/>
                    <a:pt x="275" y="26"/>
                  </a:cubicBezTo>
                  <a:cubicBezTo>
                    <a:pt x="275" y="17"/>
                    <a:pt x="268" y="11"/>
                    <a:pt x="260" y="11"/>
                  </a:cubicBezTo>
                  <a:close/>
                  <a:moveTo>
                    <a:pt x="1330" y="221"/>
                  </a:moveTo>
                  <a:cubicBezTo>
                    <a:pt x="1321" y="221"/>
                    <a:pt x="1313" y="222"/>
                    <a:pt x="1305" y="221"/>
                  </a:cubicBezTo>
                  <a:cubicBezTo>
                    <a:pt x="1304" y="221"/>
                    <a:pt x="1303" y="219"/>
                    <a:pt x="1302" y="217"/>
                  </a:cubicBezTo>
                  <a:cubicBezTo>
                    <a:pt x="1296" y="201"/>
                    <a:pt x="1290" y="185"/>
                    <a:pt x="1284" y="169"/>
                  </a:cubicBezTo>
                  <a:cubicBezTo>
                    <a:pt x="1283" y="166"/>
                    <a:pt x="1281" y="165"/>
                    <a:pt x="1278" y="165"/>
                  </a:cubicBezTo>
                  <a:cubicBezTo>
                    <a:pt x="1252" y="165"/>
                    <a:pt x="1227" y="165"/>
                    <a:pt x="1201" y="165"/>
                  </a:cubicBezTo>
                  <a:cubicBezTo>
                    <a:pt x="1198" y="165"/>
                    <a:pt x="1196" y="166"/>
                    <a:pt x="1195" y="169"/>
                  </a:cubicBezTo>
                  <a:cubicBezTo>
                    <a:pt x="1190" y="185"/>
                    <a:pt x="1184" y="201"/>
                    <a:pt x="1178" y="217"/>
                  </a:cubicBezTo>
                  <a:cubicBezTo>
                    <a:pt x="1177" y="220"/>
                    <a:pt x="1176" y="222"/>
                    <a:pt x="1173" y="221"/>
                  </a:cubicBezTo>
                  <a:cubicBezTo>
                    <a:pt x="1165" y="221"/>
                    <a:pt x="1158" y="221"/>
                    <a:pt x="1151" y="221"/>
                  </a:cubicBezTo>
                  <a:cubicBezTo>
                    <a:pt x="1151" y="219"/>
                    <a:pt x="1152" y="218"/>
                    <a:pt x="1152" y="216"/>
                  </a:cubicBezTo>
                  <a:cubicBezTo>
                    <a:pt x="1177" y="152"/>
                    <a:pt x="1201" y="88"/>
                    <a:pt x="1226" y="24"/>
                  </a:cubicBezTo>
                  <a:cubicBezTo>
                    <a:pt x="1227" y="21"/>
                    <a:pt x="1228" y="19"/>
                    <a:pt x="1232" y="19"/>
                  </a:cubicBezTo>
                  <a:cubicBezTo>
                    <a:pt x="1237" y="20"/>
                    <a:pt x="1243" y="20"/>
                    <a:pt x="1249" y="19"/>
                  </a:cubicBezTo>
                  <a:cubicBezTo>
                    <a:pt x="1251" y="19"/>
                    <a:pt x="1253" y="20"/>
                    <a:pt x="1254" y="23"/>
                  </a:cubicBezTo>
                  <a:cubicBezTo>
                    <a:pt x="1279" y="88"/>
                    <a:pt x="1304" y="153"/>
                    <a:pt x="1329" y="218"/>
                  </a:cubicBezTo>
                  <a:cubicBezTo>
                    <a:pt x="1329" y="219"/>
                    <a:pt x="1329" y="220"/>
                    <a:pt x="1330" y="221"/>
                  </a:cubicBezTo>
                  <a:close/>
                  <a:moveTo>
                    <a:pt x="1274" y="143"/>
                  </a:moveTo>
                  <a:cubicBezTo>
                    <a:pt x="1262" y="111"/>
                    <a:pt x="1251" y="79"/>
                    <a:pt x="1239" y="48"/>
                  </a:cubicBezTo>
                  <a:cubicBezTo>
                    <a:pt x="1228" y="79"/>
                    <a:pt x="1217" y="111"/>
                    <a:pt x="1205" y="143"/>
                  </a:cubicBezTo>
                  <a:cubicBezTo>
                    <a:pt x="1228" y="143"/>
                    <a:pt x="1251" y="143"/>
                    <a:pt x="1274" y="143"/>
                  </a:cubicBezTo>
                  <a:close/>
                  <a:moveTo>
                    <a:pt x="1830" y="190"/>
                  </a:moveTo>
                  <a:cubicBezTo>
                    <a:pt x="1830" y="196"/>
                    <a:pt x="1830" y="203"/>
                    <a:pt x="1830" y="209"/>
                  </a:cubicBezTo>
                  <a:cubicBezTo>
                    <a:pt x="1829" y="211"/>
                    <a:pt x="1828" y="212"/>
                    <a:pt x="1826" y="213"/>
                  </a:cubicBezTo>
                  <a:cubicBezTo>
                    <a:pt x="1810" y="223"/>
                    <a:pt x="1793" y="226"/>
                    <a:pt x="1774" y="225"/>
                  </a:cubicBezTo>
                  <a:cubicBezTo>
                    <a:pt x="1739" y="223"/>
                    <a:pt x="1718" y="199"/>
                    <a:pt x="1715" y="164"/>
                  </a:cubicBezTo>
                  <a:cubicBezTo>
                    <a:pt x="1713" y="144"/>
                    <a:pt x="1715" y="124"/>
                    <a:pt x="1725" y="106"/>
                  </a:cubicBezTo>
                  <a:cubicBezTo>
                    <a:pt x="1740" y="79"/>
                    <a:pt x="1771" y="67"/>
                    <a:pt x="1801" y="77"/>
                  </a:cubicBezTo>
                  <a:cubicBezTo>
                    <a:pt x="1824" y="84"/>
                    <a:pt x="1834" y="102"/>
                    <a:pt x="1838" y="124"/>
                  </a:cubicBezTo>
                  <a:cubicBezTo>
                    <a:pt x="1840" y="134"/>
                    <a:pt x="1840" y="144"/>
                    <a:pt x="1840" y="155"/>
                  </a:cubicBezTo>
                  <a:cubicBezTo>
                    <a:pt x="1806" y="155"/>
                    <a:pt x="1772" y="155"/>
                    <a:pt x="1739" y="155"/>
                  </a:cubicBezTo>
                  <a:cubicBezTo>
                    <a:pt x="1738" y="183"/>
                    <a:pt x="1754" y="208"/>
                    <a:pt x="1790" y="205"/>
                  </a:cubicBezTo>
                  <a:cubicBezTo>
                    <a:pt x="1797" y="204"/>
                    <a:pt x="1804" y="202"/>
                    <a:pt x="1811" y="200"/>
                  </a:cubicBezTo>
                  <a:cubicBezTo>
                    <a:pt x="1817" y="198"/>
                    <a:pt x="1823" y="194"/>
                    <a:pt x="1830" y="190"/>
                  </a:cubicBezTo>
                  <a:close/>
                  <a:moveTo>
                    <a:pt x="1739" y="135"/>
                  </a:moveTo>
                  <a:cubicBezTo>
                    <a:pt x="1764" y="135"/>
                    <a:pt x="1790" y="135"/>
                    <a:pt x="1816" y="135"/>
                  </a:cubicBezTo>
                  <a:cubicBezTo>
                    <a:pt x="1816" y="132"/>
                    <a:pt x="1816" y="129"/>
                    <a:pt x="1815" y="127"/>
                  </a:cubicBezTo>
                  <a:cubicBezTo>
                    <a:pt x="1814" y="111"/>
                    <a:pt x="1804" y="98"/>
                    <a:pt x="1791" y="95"/>
                  </a:cubicBezTo>
                  <a:cubicBezTo>
                    <a:pt x="1766" y="88"/>
                    <a:pt x="1739" y="109"/>
                    <a:pt x="1739" y="135"/>
                  </a:cubicBezTo>
                  <a:close/>
                  <a:moveTo>
                    <a:pt x="653" y="147"/>
                  </a:moveTo>
                  <a:cubicBezTo>
                    <a:pt x="653" y="167"/>
                    <a:pt x="649" y="185"/>
                    <a:pt x="637" y="200"/>
                  </a:cubicBezTo>
                  <a:cubicBezTo>
                    <a:pt x="621" y="220"/>
                    <a:pt x="600" y="226"/>
                    <a:pt x="576" y="225"/>
                  </a:cubicBezTo>
                  <a:cubicBezTo>
                    <a:pt x="537" y="223"/>
                    <a:pt x="513" y="193"/>
                    <a:pt x="511" y="158"/>
                  </a:cubicBezTo>
                  <a:cubicBezTo>
                    <a:pt x="511" y="145"/>
                    <a:pt x="512" y="132"/>
                    <a:pt x="516" y="119"/>
                  </a:cubicBezTo>
                  <a:cubicBezTo>
                    <a:pt x="525" y="91"/>
                    <a:pt x="549" y="75"/>
                    <a:pt x="580" y="74"/>
                  </a:cubicBezTo>
                  <a:cubicBezTo>
                    <a:pt x="598" y="73"/>
                    <a:pt x="615" y="76"/>
                    <a:pt x="629" y="88"/>
                  </a:cubicBezTo>
                  <a:cubicBezTo>
                    <a:pt x="644" y="101"/>
                    <a:pt x="651" y="118"/>
                    <a:pt x="653" y="138"/>
                  </a:cubicBezTo>
                  <a:cubicBezTo>
                    <a:pt x="653" y="141"/>
                    <a:pt x="653" y="145"/>
                    <a:pt x="653" y="147"/>
                  </a:cubicBezTo>
                  <a:close/>
                  <a:moveTo>
                    <a:pt x="630" y="151"/>
                  </a:moveTo>
                  <a:cubicBezTo>
                    <a:pt x="629" y="144"/>
                    <a:pt x="629" y="138"/>
                    <a:pt x="628" y="132"/>
                  </a:cubicBezTo>
                  <a:cubicBezTo>
                    <a:pt x="624" y="110"/>
                    <a:pt x="609" y="95"/>
                    <a:pt x="589" y="94"/>
                  </a:cubicBezTo>
                  <a:cubicBezTo>
                    <a:pt x="563" y="92"/>
                    <a:pt x="546" y="103"/>
                    <a:pt x="539" y="126"/>
                  </a:cubicBezTo>
                  <a:cubicBezTo>
                    <a:pt x="535" y="137"/>
                    <a:pt x="534" y="149"/>
                    <a:pt x="536" y="162"/>
                  </a:cubicBezTo>
                  <a:cubicBezTo>
                    <a:pt x="539" y="186"/>
                    <a:pt x="554" y="202"/>
                    <a:pt x="578" y="205"/>
                  </a:cubicBezTo>
                  <a:cubicBezTo>
                    <a:pt x="602" y="207"/>
                    <a:pt x="620" y="196"/>
                    <a:pt x="626" y="173"/>
                  </a:cubicBezTo>
                  <a:cubicBezTo>
                    <a:pt x="628" y="166"/>
                    <a:pt x="629" y="158"/>
                    <a:pt x="630" y="151"/>
                  </a:cubicBezTo>
                  <a:close/>
                  <a:moveTo>
                    <a:pt x="917" y="146"/>
                  </a:moveTo>
                  <a:cubicBezTo>
                    <a:pt x="917" y="161"/>
                    <a:pt x="915" y="176"/>
                    <a:pt x="908" y="189"/>
                  </a:cubicBezTo>
                  <a:cubicBezTo>
                    <a:pt x="894" y="215"/>
                    <a:pt x="871" y="226"/>
                    <a:pt x="842" y="225"/>
                  </a:cubicBezTo>
                  <a:cubicBezTo>
                    <a:pt x="809" y="224"/>
                    <a:pt x="784" y="205"/>
                    <a:pt x="777" y="173"/>
                  </a:cubicBezTo>
                  <a:cubicBezTo>
                    <a:pt x="773" y="155"/>
                    <a:pt x="773" y="136"/>
                    <a:pt x="780" y="118"/>
                  </a:cubicBezTo>
                  <a:cubicBezTo>
                    <a:pt x="786" y="100"/>
                    <a:pt x="798" y="87"/>
                    <a:pt x="816" y="79"/>
                  </a:cubicBezTo>
                  <a:cubicBezTo>
                    <a:pt x="830" y="74"/>
                    <a:pt x="844" y="73"/>
                    <a:pt x="858" y="74"/>
                  </a:cubicBezTo>
                  <a:cubicBezTo>
                    <a:pt x="893" y="78"/>
                    <a:pt x="912" y="103"/>
                    <a:pt x="916" y="135"/>
                  </a:cubicBezTo>
                  <a:cubicBezTo>
                    <a:pt x="916" y="139"/>
                    <a:pt x="916" y="142"/>
                    <a:pt x="917" y="146"/>
                  </a:cubicBezTo>
                  <a:close/>
                  <a:moveTo>
                    <a:pt x="890" y="126"/>
                  </a:moveTo>
                  <a:cubicBezTo>
                    <a:pt x="885" y="110"/>
                    <a:pt x="875" y="98"/>
                    <a:pt x="858" y="95"/>
                  </a:cubicBezTo>
                  <a:cubicBezTo>
                    <a:pt x="839" y="91"/>
                    <a:pt x="822" y="94"/>
                    <a:pt x="810" y="110"/>
                  </a:cubicBezTo>
                  <a:cubicBezTo>
                    <a:pt x="801" y="122"/>
                    <a:pt x="798" y="135"/>
                    <a:pt x="799" y="150"/>
                  </a:cubicBezTo>
                  <a:cubicBezTo>
                    <a:pt x="799" y="153"/>
                    <a:pt x="799" y="156"/>
                    <a:pt x="799" y="158"/>
                  </a:cubicBezTo>
                  <a:cubicBezTo>
                    <a:pt x="800" y="185"/>
                    <a:pt x="816" y="202"/>
                    <a:pt x="842" y="205"/>
                  </a:cubicBezTo>
                  <a:cubicBezTo>
                    <a:pt x="865" y="207"/>
                    <a:pt x="883" y="197"/>
                    <a:pt x="889" y="174"/>
                  </a:cubicBezTo>
                  <a:cubicBezTo>
                    <a:pt x="894" y="158"/>
                    <a:pt x="894" y="142"/>
                    <a:pt x="890" y="126"/>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endParaRPr lang="en-US" sz="1176">
                <a:solidFill>
                  <a:srgbClr val="505050"/>
                </a:solidFill>
              </a:endParaRPr>
            </a:p>
          </p:txBody>
        </p:sp>
      </p:grpSp>
      <p:sp>
        <p:nvSpPr>
          <p:cNvPr id="7" name="Freeform 6"/>
          <p:cNvSpPr/>
          <p:nvPr/>
        </p:nvSpPr>
        <p:spPr bwMode="auto">
          <a:xfrm>
            <a:off x="5566861" y="4239829"/>
            <a:ext cx="0" cy="784372"/>
          </a:xfrm>
          <a:custGeom>
            <a:avLst/>
            <a:gdLst>
              <a:gd name="connsiteX0" fmla="*/ 0 w 0"/>
              <a:gd name="connsiteY0" fmla="*/ 800100 h 800100"/>
              <a:gd name="connsiteX1" fmla="*/ 0 w 0"/>
              <a:gd name="connsiteY1" fmla="*/ 0 h 800100"/>
            </a:gdLst>
            <a:ahLst/>
            <a:cxnLst>
              <a:cxn ang="0">
                <a:pos x="connsiteX0" y="connsiteY0"/>
              </a:cxn>
              <a:cxn ang="0">
                <a:pos x="connsiteX1" y="connsiteY1"/>
              </a:cxn>
            </a:cxnLst>
            <a:rect l="l" t="t" r="r" b="b"/>
            <a:pathLst>
              <a:path h="800100">
                <a:moveTo>
                  <a:pt x="0" y="800100"/>
                </a:moveTo>
                <a:lnTo>
                  <a:pt x="0" y="0"/>
                </a:lnTo>
              </a:path>
            </a:pathLst>
          </a:custGeom>
          <a:noFill/>
          <a:ln w="57150" cap="rnd">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endParaRPr lang="en-US" sz="1765">
              <a:solidFill>
                <a:srgbClr val="EFEFEF"/>
              </a:solidFill>
            </a:endParaRPr>
          </a:p>
        </p:txBody>
      </p:sp>
      <p:grpSp>
        <p:nvGrpSpPr>
          <p:cNvPr id="29" name="Group 28"/>
          <p:cNvGrpSpPr/>
          <p:nvPr/>
        </p:nvGrpSpPr>
        <p:grpSpPr>
          <a:xfrm>
            <a:off x="256210" y="3184060"/>
            <a:ext cx="2396818" cy="1589579"/>
            <a:chOff x="261347" y="3247410"/>
            <a:chExt cx="2444879" cy="1621453"/>
          </a:xfrm>
        </p:grpSpPr>
        <p:sp>
          <p:nvSpPr>
            <p:cNvPr id="69" name="Rectangle 68"/>
            <p:cNvSpPr/>
            <p:nvPr/>
          </p:nvSpPr>
          <p:spPr bwMode="auto">
            <a:xfrm>
              <a:off x="261347" y="3247410"/>
              <a:ext cx="2444879" cy="1621453"/>
            </a:xfrm>
            <a:prstGeom prst="rect">
              <a:avLst/>
            </a:prstGeom>
            <a:solidFill>
              <a:schemeClr val="bg1"/>
            </a:solid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a:p>
              <a:pPr algn="ctr" defTabSz="896091" fontAlgn="base">
                <a:lnSpc>
                  <a:spcPct val="90000"/>
                </a:lnSpc>
                <a:spcBef>
                  <a:spcPct val="0"/>
                </a:spcBef>
                <a:spcAft>
                  <a:spcPct val="0"/>
                </a:spcAft>
                <a:buSzPct val="80000"/>
              </a:pPr>
              <a:r>
                <a:rPr lang="en-US" sz="1372" spc="-49" dirty="0">
                  <a:gradFill>
                    <a:gsLst>
                      <a:gs pos="1250">
                        <a:srgbClr val="008272"/>
                      </a:gs>
                      <a:gs pos="100000">
                        <a:srgbClr val="008272"/>
                      </a:gs>
                    </a:gsLst>
                    <a:lin ang="5400000" scaled="0"/>
                  </a:gradFill>
                </a:rPr>
                <a:t>Other Directories</a:t>
              </a:r>
            </a:p>
          </p:txBody>
        </p:sp>
        <p:grpSp>
          <p:nvGrpSpPr>
            <p:cNvPr id="28" name="Group 27"/>
            <p:cNvGrpSpPr/>
            <p:nvPr/>
          </p:nvGrpSpPr>
          <p:grpSpPr>
            <a:xfrm>
              <a:off x="1166311" y="3515638"/>
              <a:ext cx="634951" cy="890676"/>
              <a:chOff x="2290073" y="5400845"/>
              <a:chExt cx="693737" cy="973138"/>
            </a:xfrm>
          </p:grpSpPr>
          <p:sp>
            <p:nvSpPr>
              <p:cNvPr id="22" name="Freeform 5"/>
              <p:cNvSpPr>
                <a:spLocks noEditPoints="1"/>
              </p:cNvSpPr>
              <p:nvPr/>
            </p:nvSpPr>
            <p:spPr bwMode="auto">
              <a:xfrm>
                <a:off x="2290073" y="5400845"/>
                <a:ext cx="693737" cy="973138"/>
              </a:xfrm>
              <a:custGeom>
                <a:avLst/>
                <a:gdLst>
                  <a:gd name="T0" fmla="*/ 1608 w 1608"/>
                  <a:gd name="T1" fmla="*/ 121 h 2259"/>
                  <a:gd name="T2" fmla="*/ 1176 w 1608"/>
                  <a:gd name="T3" fmla="*/ 243 h 2259"/>
                  <a:gd name="T4" fmla="*/ 1176 w 1608"/>
                  <a:gd name="T5" fmla="*/ 0 h 2259"/>
                  <a:gd name="T6" fmla="*/ 0 w 1608"/>
                  <a:gd name="T7" fmla="*/ 341 h 2259"/>
                  <a:gd name="T8" fmla="*/ 0 w 1608"/>
                  <a:gd name="T9" fmla="*/ 2143 h 2259"/>
                  <a:gd name="T10" fmla="*/ 427 w 1608"/>
                  <a:gd name="T11" fmla="*/ 2259 h 2259"/>
                  <a:gd name="T12" fmla="*/ 427 w 1608"/>
                  <a:gd name="T13" fmla="*/ 462 h 2259"/>
                  <a:gd name="T14" fmla="*/ 506 w 1608"/>
                  <a:gd name="T15" fmla="*/ 438 h 2259"/>
                  <a:gd name="T16" fmla="*/ 506 w 1608"/>
                  <a:gd name="T17" fmla="*/ 2241 h 2259"/>
                  <a:gd name="T18" fmla="*/ 1608 w 1608"/>
                  <a:gd name="T19" fmla="*/ 1924 h 2259"/>
                  <a:gd name="T20" fmla="*/ 1608 w 1608"/>
                  <a:gd name="T21" fmla="*/ 121 h 2259"/>
                  <a:gd name="T22" fmla="*/ 1608 w 1608"/>
                  <a:gd name="T23" fmla="*/ 121 h 2259"/>
                  <a:gd name="T24" fmla="*/ 213 w 1608"/>
                  <a:gd name="T25" fmla="*/ 2015 h 2259"/>
                  <a:gd name="T26" fmla="*/ 134 w 1608"/>
                  <a:gd name="T27" fmla="*/ 1887 h 2259"/>
                  <a:gd name="T28" fmla="*/ 213 w 1608"/>
                  <a:gd name="T29" fmla="*/ 1802 h 2259"/>
                  <a:gd name="T30" fmla="*/ 293 w 1608"/>
                  <a:gd name="T31" fmla="*/ 1930 h 2259"/>
                  <a:gd name="T32" fmla="*/ 213 w 1608"/>
                  <a:gd name="T33" fmla="*/ 2015 h 2259"/>
                  <a:gd name="T34" fmla="*/ 287 w 1608"/>
                  <a:gd name="T35" fmla="*/ 1619 h 2259"/>
                  <a:gd name="T36" fmla="*/ 140 w 1608"/>
                  <a:gd name="T37" fmla="*/ 1577 h 2259"/>
                  <a:gd name="T38" fmla="*/ 140 w 1608"/>
                  <a:gd name="T39" fmla="*/ 584 h 2259"/>
                  <a:gd name="T40" fmla="*/ 287 w 1608"/>
                  <a:gd name="T41" fmla="*/ 627 h 2259"/>
                  <a:gd name="T42" fmla="*/ 287 w 1608"/>
                  <a:gd name="T43" fmla="*/ 1619 h 2259"/>
                  <a:gd name="T44" fmla="*/ 287 w 1608"/>
                  <a:gd name="T45" fmla="*/ 1619 h 2259"/>
                  <a:gd name="T46" fmla="*/ 1298 w 1608"/>
                  <a:gd name="T47" fmla="*/ 956 h 2259"/>
                  <a:gd name="T48" fmla="*/ 853 w 1608"/>
                  <a:gd name="T49" fmla="*/ 1090 h 2259"/>
                  <a:gd name="T50" fmla="*/ 853 w 1608"/>
                  <a:gd name="T51" fmla="*/ 803 h 2259"/>
                  <a:gd name="T52" fmla="*/ 1298 w 1608"/>
                  <a:gd name="T53" fmla="*/ 676 h 2259"/>
                  <a:gd name="T54" fmla="*/ 1298 w 1608"/>
                  <a:gd name="T55" fmla="*/ 956 h 2259"/>
                  <a:gd name="T56" fmla="*/ 1298 w 1608"/>
                  <a:gd name="T57" fmla="*/ 956 h 2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8" h="2259">
                    <a:moveTo>
                      <a:pt x="1608" y="121"/>
                    </a:moveTo>
                    <a:cubicBezTo>
                      <a:pt x="1176" y="243"/>
                      <a:pt x="1176" y="243"/>
                      <a:pt x="1176" y="243"/>
                    </a:cubicBezTo>
                    <a:cubicBezTo>
                      <a:pt x="1176" y="0"/>
                      <a:pt x="1176" y="0"/>
                      <a:pt x="1176" y="0"/>
                    </a:cubicBezTo>
                    <a:cubicBezTo>
                      <a:pt x="0" y="341"/>
                      <a:pt x="0" y="341"/>
                      <a:pt x="0" y="341"/>
                    </a:cubicBezTo>
                    <a:cubicBezTo>
                      <a:pt x="0" y="2143"/>
                      <a:pt x="0" y="2143"/>
                      <a:pt x="0" y="2143"/>
                    </a:cubicBezTo>
                    <a:cubicBezTo>
                      <a:pt x="427" y="2259"/>
                      <a:pt x="427" y="2259"/>
                      <a:pt x="427" y="2259"/>
                    </a:cubicBezTo>
                    <a:cubicBezTo>
                      <a:pt x="427" y="462"/>
                      <a:pt x="427" y="462"/>
                      <a:pt x="427" y="462"/>
                    </a:cubicBezTo>
                    <a:cubicBezTo>
                      <a:pt x="506" y="438"/>
                      <a:pt x="506" y="438"/>
                      <a:pt x="506" y="438"/>
                    </a:cubicBezTo>
                    <a:cubicBezTo>
                      <a:pt x="506" y="2241"/>
                      <a:pt x="506" y="2241"/>
                      <a:pt x="506" y="2241"/>
                    </a:cubicBezTo>
                    <a:cubicBezTo>
                      <a:pt x="1608" y="1924"/>
                      <a:pt x="1608" y="1924"/>
                      <a:pt x="1608" y="1924"/>
                    </a:cubicBezTo>
                    <a:cubicBezTo>
                      <a:pt x="1608" y="121"/>
                      <a:pt x="1608" y="121"/>
                      <a:pt x="1608" y="121"/>
                    </a:cubicBezTo>
                    <a:cubicBezTo>
                      <a:pt x="1608" y="121"/>
                      <a:pt x="1608" y="121"/>
                      <a:pt x="1608" y="121"/>
                    </a:cubicBezTo>
                    <a:close/>
                    <a:moveTo>
                      <a:pt x="213" y="2015"/>
                    </a:moveTo>
                    <a:cubicBezTo>
                      <a:pt x="171" y="2003"/>
                      <a:pt x="134" y="1948"/>
                      <a:pt x="134" y="1887"/>
                    </a:cubicBezTo>
                    <a:cubicBezTo>
                      <a:pt x="134" y="1827"/>
                      <a:pt x="171" y="1790"/>
                      <a:pt x="213" y="1802"/>
                    </a:cubicBezTo>
                    <a:cubicBezTo>
                      <a:pt x="256" y="1814"/>
                      <a:pt x="293" y="1869"/>
                      <a:pt x="293" y="1930"/>
                    </a:cubicBezTo>
                    <a:cubicBezTo>
                      <a:pt x="293" y="1991"/>
                      <a:pt x="256" y="2027"/>
                      <a:pt x="213" y="2015"/>
                    </a:cubicBezTo>
                    <a:close/>
                    <a:moveTo>
                      <a:pt x="287" y="1619"/>
                    </a:moveTo>
                    <a:cubicBezTo>
                      <a:pt x="140" y="1577"/>
                      <a:pt x="140" y="1577"/>
                      <a:pt x="140" y="1577"/>
                    </a:cubicBezTo>
                    <a:cubicBezTo>
                      <a:pt x="140" y="584"/>
                      <a:pt x="140" y="584"/>
                      <a:pt x="140" y="584"/>
                    </a:cubicBezTo>
                    <a:cubicBezTo>
                      <a:pt x="287" y="627"/>
                      <a:pt x="287" y="627"/>
                      <a:pt x="287" y="627"/>
                    </a:cubicBezTo>
                    <a:cubicBezTo>
                      <a:pt x="287" y="1619"/>
                      <a:pt x="287" y="1619"/>
                      <a:pt x="287" y="1619"/>
                    </a:cubicBezTo>
                    <a:cubicBezTo>
                      <a:pt x="287" y="1619"/>
                      <a:pt x="287" y="1619"/>
                      <a:pt x="287" y="1619"/>
                    </a:cubicBezTo>
                    <a:close/>
                    <a:moveTo>
                      <a:pt x="1298" y="956"/>
                    </a:moveTo>
                    <a:cubicBezTo>
                      <a:pt x="853" y="1090"/>
                      <a:pt x="853" y="1090"/>
                      <a:pt x="853" y="1090"/>
                    </a:cubicBezTo>
                    <a:cubicBezTo>
                      <a:pt x="853" y="803"/>
                      <a:pt x="853" y="803"/>
                      <a:pt x="853" y="803"/>
                    </a:cubicBezTo>
                    <a:cubicBezTo>
                      <a:pt x="1298" y="676"/>
                      <a:pt x="1298" y="676"/>
                      <a:pt x="1298" y="676"/>
                    </a:cubicBezTo>
                    <a:cubicBezTo>
                      <a:pt x="1298" y="956"/>
                      <a:pt x="1298" y="956"/>
                      <a:pt x="1298" y="956"/>
                    </a:cubicBezTo>
                    <a:cubicBezTo>
                      <a:pt x="1298" y="956"/>
                      <a:pt x="1298" y="956"/>
                      <a:pt x="1298" y="9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505050"/>
                  </a:solidFill>
                </a:endParaRPr>
              </a:p>
            </p:txBody>
          </p:sp>
          <p:sp>
            <p:nvSpPr>
              <p:cNvPr id="27" name="Freeform 26"/>
              <p:cNvSpPr/>
              <p:nvPr/>
            </p:nvSpPr>
            <p:spPr bwMode="auto">
              <a:xfrm>
                <a:off x="2327275" y="5435601"/>
                <a:ext cx="590550" cy="171450"/>
              </a:xfrm>
              <a:custGeom>
                <a:avLst/>
                <a:gdLst>
                  <a:gd name="connsiteX0" fmla="*/ 676275 w 676275"/>
                  <a:gd name="connsiteY0" fmla="*/ 44450 h 190500"/>
                  <a:gd name="connsiteX1" fmla="*/ 504825 w 676275"/>
                  <a:gd name="connsiteY1" fmla="*/ 0 h 190500"/>
                  <a:gd name="connsiteX2" fmla="*/ 0 w 676275"/>
                  <a:gd name="connsiteY2" fmla="*/ 136525 h 190500"/>
                  <a:gd name="connsiteX3" fmla="*/ 184150 w 676275"/>
                  <a:gd name="connsiteY3" fmla="*/ 190500 h 190500"/>
                  <a:gd name="connsiteX4" fmla="*/ 676275 w 676275"/>
                  <a:gd name="connsiteY4" fmla="*/ 44450 h 190500"/>
                  <a:gd name="connsiteX0" fmla="*/ 676275 w 676275"/>
                  <a:gd name="connsiteY0" fmla="*/ 44450 h 212725"/>
                  <a:gd name="connsiteX1" fmla="*/ 504825 w 676275"/>
                  <a:gd name="connsiteY1" fmla="*/ 0 h 212725"/>
                  <a:gd name="connsiteX2" fmla="*/ 0 w 676275"/>
                  <a:gd name="connsiteY2" fmla="*/ 136525 h 212725"/>
                  <a:gd name="connsiteX3" fmla="*/ 209550 w 676275"/>
                  <a:gd name="connsiteY3" fmla="*/ 212725 h 212725"/>
                  <a:gd name="connsiteX4" fmla="*/ 676275 w 676275"/>
                  <a:gd name="connsiteY4" fmla="*/ 44450 h 212725"/>
                  <a:gd name="connsiteX0" fmla="*/ 641350 w 641350"/>
                  <a:gd name="connsiteY0" fmla="*/ 57150 h 212725"/>
                  <a:gd name="connsiteX1" fmla="*/ 504825 w 641350"/>
                  <a:gd name="connsiteY1" fmla="*/ 0 h 212725"/>
                  <a:gd name="connsiteX2" fmla="*/ 0 w 641350"/>
                  <a:gd name="connsiteY2" fmla="*/ 136525 h 212725"/>
                  <a:gd name="connsiteX3" fmla="*/ 209550 w 641350"/>
                  <a:gd name="connsiteY3" fmla="*/ 212725 h 212725"/>
                  <a:gd name="connsiteX4" fmla="*/ 641350 w 641350"/>
                  <a:gd name="connsiteY4" fmla="*/ 57150 h 212725"/>
                  <a:gd name="connsiteX0" fmla="*/ 666750 w 666750"/>
                  <a:gd name="connsiteY0" fmla="*/ 44450 h 212725"/>
                  <a:gd name="connsiteX1" fmla="*/ 504825 w 666750"/>
                  <a:gd name="connsiteY1" fmla="*/ 0 h 212725"/>
                  <a:gd name="connsiteX2" fmla="*/ 0 w 666750"/>
                  <a:gd name="connsiteY2" fmla="*/ 136525 h 212725"/>
                  <a:gd name="connsiteX3" fmla="*/ 209550 w 666750"/>
                  <a:gd name="connsiteY3" fmla="*/ 212725 h 212725"/>
                  <a:gd name="connsiteX4" fmla="*/ 666750 w 666750"/>
                  <a:gd name="connsiteY4" fmla="*/ 44450 h 212725"/>
                  <a:gd name="connsiteX0" fmla="*/ 666750 w 666750"/>
                  <a:gd name="connsiteY0" fmla="*/ 44450 h 200025"/>
                  <a:gd name="connsiteX1" fmla="*/ 504825 w 666750"/>
                  <a:gd name="connsiteY1" fmla="*/ 0 h 200025"/>
                  <a:gd name="connsiteX2" fmla="*/ 0 w 666750"/>
                  <a:gd name="connsiteY2" fmla="*/ 136525 h 200025"/>
                  <a:gd name="connsiteX3" fmla="*/ 209550 w 666750"/>
                  <a:gd name="connsiteY3" fmla="*/ 200025 h 200025"/>
                  <a:gd name="connsiteX4" fmla="*/ 666750 w 666750"/>
                  <a:gd name="connsiteY4" fmla="*/ 44450 h 200025"/>
                  <a:gd name="connsiteX0" fmla="*/ 666750 w 666750"/>
                  <a:gd name="connsiteY0" fmla="*/ 44450 h 168275"/>
                  <a:gd name="connsiteX1" fmla="*/ 504825 w 666750"/>
                  <a:gd name="connsiteY1" fmla="*/ 0 h 168275"/>
                  <a:gd name="connsiteX2" fmla="*/ 0 w 666750"/>
                  <a:gd name="connsiteY2" fmla="*/ 136525 h 168275"/>
                  <a:gd name="connsiteX3" fmla="*/ 222250 w 666750"/>
                  <a:gd name="connsiteY3" fmla="*/ 168275 h 168275"/>
                  <a:gd name="connsiteX4" fmla="*/ 666750 w 666750"/>
                  <a:gd name="connsiteY4" fmla="*/ 44450 h 168275"/>
                  <a:gd name="connsiteX0" fmla="*/ 666750 w 666750"/>
                  <a:gd name="connsiteY0" fmla="*/ 44450 h 177800"/>
                  <a:gd name="connsiteX1" fmla="*/ 504825 w 666750"/>
                  <a:gd name="connsiteY1" fmla="*/ 0 h 177800"/>
                  <a:gd name="connsiteX2" fmla="*/ 0 w 666750"/>
                  <a:gd name="connsiteY2" fmla="*/ 136525 h 177800"/>
                  <a:gd name="connsiteX3" fmla="*/ 196850 w 666750"/>
                  <a:gd name="connsiteY3" fmla="*/ 177800 h 177800"/>
                  <a:gd name="connsiteX4" fmla="*/ 666750 w 666750"/>
                  <a:gd name="connsiteY4" fmla="*/ 44450 h 177800"/>
                  <a:gd name="connsiteX0" fmla="*/ 666750 w 666750"/>
                  <a:gd name="connsiteY0" fmla="*/ 44450 h 136525"/>
                  <a:gd name="connsiteX1" fmla="*/ 504825 w 666750"/>
                  <a:gd name="connsiteY1" fmla="*/ 0 h 136525"/>
                  <a:gd name="connsiteX2" fmla="*/ 0 w 666750"/>
                  <a:gd name="connsiteY2" fmla="*/ 136525 h 136525"/>
                  <a:gd name="connsiteX3" fmla="*/ 174625 w 666750"/>
                  <a:gd name="connsiteY3" fmla="*/ 123825 h 136525"/>
                  <a:gd name="connsiteX4" fmla="*/ 666750 w 666750"/>
                  <a:gd name="connsiteY4" fmla="*/ 44450 h 136525"/>
                  <a:gd name="connsiteX0" fmla="*/ 666750 w 666750"/>
                  <a:gd name="connsiteY0" fmla="*/ 44450 h 180975"/>
                  <a:gd name="connsiteX1" fmla="*/ 504825 w 666750"/>
                  <a:gd name="connsiteY1" fmla="*/ 0 h 180975"/>
                  <a:gd name="connsiteX2" fmla="*/ 0 w 666750"/>
                  <a:gd name="connsiteY2" fmla="*/ 136525 h 180975"/>
                  <a:gd name="connsiteX3" fmla="*/ 177800 w 666750"/>
                  <a:gd name="connsiteY3" fmla="*/ 180975 h 180975"/>
                  <a:gd name="connsiteX4" fmla="*/ 666750 w 666750"/>
                  <a:gd name="connsiteY4" fmla="*/ 44450 h 180975"/>
                  <a:gd name="connsiteX0" fmla="*/ 654050 w 654050"/>
                  <a:gd name="connsiteY0" fmla="*/ 41275 h 180975"/>
                  <a:gd name="connsiteX1" fmla="*/ 504825 w 654050"/>
                  <a:gd name="connsiteY1" fmla="*/ 0 h 180975"/>
                  <a:gd name="connsiteX2" fmla="*/ 0 w 654050"/>
                  <a:gd name="connsiteY2" fmla="*/ 136525 h 180975"/>
                  <a:gd name="connsiteX3" fmla="*/ 177800 w 654050"/>
                  <a:gd name="connsiteY3" fmla="*/ 180975 h 180975"/>
                  <a:gd name="connsiteX4" fmla="*/ 654050 w 654050"/>
                  <a:gd name="connsiteY4" fmla="*/ 41275 h 180975"/>
                  <a:gd name="connsiteX0" fmla="*/ 654050 w 654050"/>
                  <a:gd name="connsiteY0" fmla="*/ 41275 h 180975"/>
                  <a:gd name="connsiteX1" fmla="*/ 504825 w 654050"/>
                  <a:gd name="connsiteY1" fmla="*/ 0 h 180975"/>
                  <a:gd name="connsiteX2" fmla="*/ 0 w 654050"/>
                  <a:gd name="connsiteY2" fmla="*/ 152400 h 180975"/>
                  <a:gd name="connsiteX3" fmla="*/ 177800 w 654050"/>
                  <a:gd name="connsiteY3" fmla="*/ 180975 h 180975"/>
                  <a:gd name="connsiteX4" fmla="*/ 654050 w 654050"/>
                  <a:gd name="connsiteY4" fmla="*/ 41275 h 180975"/>
                  <a:gd name="connsiteX0" fmla="*/ 615950 w 615950"/>
                  <a:gd name="connsiteY0" fmla="*/ 41275 h 180975"/>
                  <a:gd name="connsiteX1" fmla="*/ 466725 w 615950"/>
                  <a:gd name="connsiteY1" fmla="*/ 0 h 180975"/>
                  <a:gd name="connsiteX2" fmla="*/ 0 w 615950"/>
                  <a:gd name="connsiteY2" fmla="*/ 136525 h 180975"/>
                  <a:gd name="connsiteX3" fmla="*/ 139700 w 615950"/>
                  <a:gd name="connsiteY3" fmla="*/ 180975 h 180975"/>
                  <a:gd name="connsiteX4" fmla="*/ 615950 w 615950"/>
                  <a:gd name="connsiteY4" fmla="*/ 41275 h 180975"/>
                  <a:gd name="connsiteX0" fmla="*/ 615950 w 615950"/>
                  <a:gd name="connsiteY0" fmla="*/ 41275 h 161925"/>
                  <a:gd name="connsiteX1" fmla="*/ 466725 w 615950"/>
                  <a:gd name="connsiteY1" fmla="*/ 0 h 161925"/>
                  <a:gd name="connsiteX2" fmla="*/ 0 w 615950"/>
                  <a:gd name="connsiteY2" fmla="*/ 136525 h 161925"/>
                  <a:gd name="connsiteX3" fmla="*/ 158750 w 615950"/>
                  <a:gd name="connsiteY3" fmla="*/ 161925 h 161925"/>
                  <a:gd name="connsiteX4" fmla="*/ 615950 w 615950"/>
                  <a:gd name="connsiteY4" fmla="*/ 41275 h 161925"/>
                  <a:gd name="connsiteX0" fmla="*/ 615950 w 615950"/>
                  <a:gd name="connsiteY0" fmla="*/ 41275 h 139700"/>
                  <a:gd name="connsiteX1" fmla="*/ 466725 w 615950"/>
                  <a:gd name="connsiteY1" fmla="*/ 0 h 139700"/>
                  <a:gd name="connsiteX2" fmla="*/ 0 w 615950"/>
                  <a:gd name="connsiteY2" fmla="*/ 136525 h 139700"/>
                  <a:gd name="connsiteX3" fmla="*/ 196850 w 615950"/>
                  <a:gd name="connsiteY3" fmla="*/ 139700 h 139700"/>
                  <a:gd name="connsiteX4" fmla="*/ 615950 w 615950"/>
                  <a:gd name="connsiteY4" fmla="*/ 41275 h 139700"/>
                  <a:gd name="connsiteX0" fmla="*/ 615950 w 615950"/>
                  <a:gd name="connsiteY0" fmla="*/ 41275 h 161925"/>
                  <a:gd name="connsiteX1" fmla="*/ 466725 w 615950"/>
                  <a:gd name="connsiteY1" fmla="*/ 0 h 161925"/>
                  <a:gd name="connsiteX2" fmla="*/ 0 w 615950"/>
                  <a:gd name="connsiteY2" fmla="*/ 136525 h 161925"/>
                  <a:gd name="connsiteX3" fmla="*/ 152400 w 615950"/>
                  <a:gd name="connsiteY3" fmla="*/ 161925 h 161925"/>
                  <a:gd name="connsiteX4" fmla="*/ 615950 w 615950"/>
                  <a:gd name="connsiteY4" fmla="*/ 41275 h 161925"/>
                  <a:gd name="connsiteX0" fmla="*/ 615950 w 615950"/>
                  <a:gd name="connsiteY0" fmla="*/ 41275 h 171450"/>
                  <a:gd name="connsiteX1" fmla="*/ 466725 w 615950"/>
                  <a:gd name="connsiteY1" fmla="*/ 0 h 171450"/>
                  <a:gd name="connsiteX2" fmla="*/ 0 w 615950"/>
                  <a:gd name="connsiteY2" fmla="*/ 136525 h 171450"/>
                  <a:gd name="connsiteX3" fmla="*/ 139700 w 615950"/>
                  <a:gd name="connsiteY3" fmla="*/ 171450 h 171450"/>
                  <a:gd name="connsiteX4" fmla="*/ 615950 w 615950"/>
                  <a:gd name="connsiteY4" fmla="*/ 41275 h 171450"/>
                  <a:gd name="connsiteX0" fmla="*/ 603250 w 603250"/>
                  <a:gd name="connsiteY0" fmla="*/ 38100 h 171450"/>
                  <a:gd name="connsiteX1" fmla="*/ 466725 w 603250"/>
                  <a:gd name="connsiteY1" fmla="*/ 0 h 171450"/>
                  <a:gd name="connsiteX2" fmla="*/ 0 w 603250"/>
                  <a:gd name="connsiteY2" fmla="*/ 136525 h 171450"/>
                  <a:gd name="connsiteX3" fmla="*/ 139700 w 603250"/>
                  <a:gd name="connsiteY3" fmla="*/ 171450 h 171450"/>
                  <a:gd name="connsiteX4" fmla="*/ 603250 w 603250"/>
                  <a:gd name="connsiteY4" fmla="*/ 38100 h 171450"/>
                  <a:gd name="connsiteX0" fmla="*/ 590550 w 590550"/>
                  <a:gd name="connsiteY0" fmla="*/ 31750 h 171450"/>
                  <a:gd name="connsiteX1" fmla="*/ 466725 w 590550"/>
                  <a:gd name="connsiteY1" fmla="*/ 0 h 171450"/>
                  <a:gd name="connsiteX2" fmla="*/ 0 w 590550"/>
                  <a:gd name="connsiteY2" fmla="*/ 136525 h 171450"/>
                  <a:gd name="connsiteX3" fmla="*/ 139700 w 590550"/>
                  <a:gd name="connsiteY3" fmla="*/ 171450 h 171450"/>
                  <a:gd name="connsiteX4" fmla="*/ 590550 w 590550"/>
                  <a:gd name="connsiteY4" fmla="*/ 317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171450">
                    <a:moveTo>
                      <a:pt x="590550" y="31750"/>
                    </a:moveTo>
                    <a:lnTo>
                      <a:pt x="466725" y="0"/>
                    </a:lnTo>
                    <a:lnTo>
                      <a:pt x="0" y="136525"/>
                    </a:lnTo>
                    <a:lnTo>
                      <a:pt x="139700" y="171450"/>
                    </a:lnTo>
                    <a:lnTo>
                      <a:pt x="590550" y="3175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2" name="Group 11"/>
          <p:cNvGrpSpPr/>
          <p:nvPr/>
        </p:nvGrpSpPr>
        <p:grpSpPr>
          <a:xfrm>
            <a:off x="266962" y="1252323"/>
            <a:ext cx="2396818" cy="1686451"/>
            <a:chOff x="272314" y="1276938"/>
            <a:chExt cx="2444879" cy="1720268"/>
          </a:xfrm>
        </p:grpSpPr>
        <p:grpSp>
          <p:nvGrpSpPr>
            <p:cNvPr id="21" name="Group 20"/>
            <p:cNvGrpSpPr/>
            <p:nvPr/>
          </p:nvGrpSpPr>
          <p:grpSpPr>
            <a:xfrm>
              <a:off x="272314" y="1276938"/>
              <a:ext cx="2444879" cy="1720268"/>
              <a:chOff x="218065" y="2298702"/>
              <a:chExt cx="2444879" cy="1720268"/>
            </a:xfrm>
          </p:grpSpPr>
          <p:sp>
            <p:nvSpPr>
              <p:cNvPr id="93" name="Rectangle 92"/>
              <p:cNvSpPr/>
              <p:nvPr/>
            </p:nvSpPr>
            <p:spPr bwMode="auto">
              <a:xfrm>
                <a:off x="218065" y="2298702"/>
                <a:ext cx="2444879" cy="1720268"/>
              </a:xfrm>
              <a:prstGeom prst="rect">
                <a:avLst/>
              </a:prstGeom>
              <a:noFill/>
              <a:ln w="19050">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9" name="Group 8"/>
              <p:cNvGrpSpPr/>
              <p:nvPr/>
            </p:nvGrpSpPr>
            <p:grpSpPr>
              <a:xfrm>
                <a:off x="636578" y="2587730"/>
                <a:ext cx="1698924" cy="1182240"/>
                <a:chOff x="934114" y="2805236"/>
                <a:chExt cx="1698924" cy="1182240"/>
              </a:xfrm>
            </p:grpSpPr>
            <p:sp>
              <p:nvSpPr>
                <p:cNvPr id="92" name="Rectangle 91"/>
                <p:cNvSpPr/>
                <p:nvPr/>
              </p:nvSpPr>
              <p:spPr>
                <a:xfrm>
                  <a:off x="934114" y="3793577"/>
                  <a:ext cx="1698924" cy="193899"/>
                </a:xfrm>
                <a:prstGeom prst="rect">
                  <a:avLst/>
                </a:prstGeom>
                <a:ln>
                  <a:noFill/>
                </a:ln>
              </p:spPr>
              <p:txBody>
                <a:bodyPr wrap="square" lIns="0" tIns="0" rIns="0" bIns="0" anchor="ctr">
                  <a:spAutoFit/>
                </a:bodyPr>
                <a:lstStyle/>
                <a:p>
                  <a:pPr algn="ctr" defTabSz="896091" fontAlgn="base">
                    <a:lnSpc>
                      <a:spcPct val="90000"/>
                    </a:lnSpc>
                    <a:spcBef>
                      <a:spcPct val="0"/>
                    </a:spcBef>
                    <a:spcAft>
                      <a:spcPct val="0"/>
                    </a:spcAft>
                    <a:buSzPct val="80000"/>
                  </a:pPr>
                  <a:r>
                    <a:rPr lang="en-US" sz="1372" spc="-49" dirty="0">
                      <a:solidFill>
                        <a:srgbClr val="00188F"/>
                      </a:solidFill>
                    </a:rPr>
                    <a:t>Active Directory</a:t>
                  </a:r>
                </a:p>
              </p:txBody>
            </p:sp>
            <p:pic>
              <p:nvPicPr>
                <p:cNvPr id="91" name="Picture 9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89474" y="2805236"/>
                  <a:ext cx="1043885" cy="690730"/>
                </a:xfrm>
                <a:prstGeom prst="rect">
                  <a:avLst/>
                </a:prstGeom>
              </p:spPr>
            </p:pic>
          </p:grpSp>
        </p:grpSp>
        <p:pic>
          <p:nvPicPr>
            <p:cNvPr id="83" name="Picture 8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6311" y="2256696"/>
              <a:ext cx="1701437" cy="399929"/>
            </a:xfrm>
            <a:prstGeom prst="rect">
              <a:avLst/>
            </a:prstGeom>
          </p:spPr>
        </p:pic>
      </p:grpSp>
    </p:spTree>
    <p:extLst>
      <p:ext uri="{BB962C8B-B14F-4D97-AF65-F5344CB8AC3E}">
        <p14:creationId xmlns:p14="http://schemas.microsoft.com/office/powerpoint/2010/main" val="268425522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50" fill="hold"/>
                                        <p:tgtEl>
                                          <p:spTgt spid="18"/>
                                        </p:tgtEl>
                                        <p:attrNameLst>
                                          <p:attrName>ppt_w</p:attrName>
                                        </p:attrNameLst>
                                      </p:cBhvr>
                                      <p:tavLst>
                                        <p:tav tm="0">
                                          <p:val>
                                            <p:fltVal val="0"/>
                                          </p:val>
                                        </p:tav>
                                        <p:tav tm="100000">
                                          <p:val>
                                            <p:strVal val="#ppt_w"/>
                                          </p:val>
                                        </p:tav>
                                      </p:tavLst>
                                    </p:anim>
                                    <p:anim calcmode="lin" valueType="num">
                                      <p:cBhvr>
                                        <p:cTn id="8" dur="250" fill="hold"/>
                                        <p:tgtEl>
                                          <p:spTgt spid="18"/>
                                        </p:tgtEl>
                                        <p:attrNameLst>
                                          <p:attrName>ppt_h</p:attrName>
                                        </p:attrNameLst>
                                      </p:cBhvr>
                                      <p:tavLst>
                                        <p:tav tm="0">
                                          <p:val>
                                            <p:fltVal val="0"/>
                                          </p:val>
                                        </p:tav>
                                        <p:tav tm="100000">
                                          <p:val>
                                            <p:strVal val="#ppt_h"/>
                                          </p:val>
                                        </p:tav>
                                      </p:tavLst>
                                    </p:anim>
                                    <p:animEffect transition="in" filter="fade">
                                      <p:cBhvr>
                                        <p:cTn id="9" dur="250"/>
                                        <p:tgtEl>
                                          <p:spTgt spid="18"/>
                                        </p:tgtEl>
                                      </p:cBhvr>
                                    </p:animEffect>
                                  </p:childTnLst>
                                </p:cTn>
                              </p:par>
                              <p:par>
                                <p:cTn id="10" presetID="6" presetClass="emph" presetSubtype="0" decel="100000" fill="hold" nodeType="withEffect">
                                  <p:stCondLst>
                                    <p:cond delay="200"/>
                                  </p:stCondLst>
                                  <p:childTnLst>
                                    <p:animScale>
                                      <p:cBhvr>
                                        <p:cTn id="11" dur="250" fill="hold"/>
                                        <p:tgtEl>
                                          <p:spTgt spid="18"/>
                                        </p:tgtEl>
                                      </p:cBhvr>
                                      <p:by x="110000" y="110000"/>
                                    </p:animScale>
                                  </p:childTnLst>
                                </p:cTn>
                              </p:par>
                              <p:par>
                                <p:cTn id="12" presetID="6" presetClass="emph" presetSubtype="0" decel="100000" fill="hold" nodeType="withEffect">
                                  <p:stCondLst>
                                    <p:cond delay="300"/>
                                  </p:stCondLst>
                                  <p:childTnLst>
                                    <p:animScale>
                                      <p:cBhvr>
                                        <p:cTn id="13" dur="250" fill="hold"/>
                                        <p:tgtEl>
                                          <p:spTgt spid="18"/>
                                        </p:tgtEl>
                                      </p:cBhvr>
                                      <p:by x="91000" y="91000"/>
                                    </p:animScale>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250" fill="hold"/>
                                        <p:tgtEl>
                                          <p:spTgt spid="12"/>
                                        </p:tgtEl>
                                        <p:attrNameLst>
                                          <p:attrName>ppt_w</p:attrName>
                                        </p:attrNameLst>
                                      </p:cBhvr>
                                      <p:tavLst>
                                        <p:tav tm="0">
                                          <p:val>
                                            <p:fltVal val="0"/>
                                          </p:val>
                                        </p:tav>
                                        <p:tav tm="100000">
                                          <p:val>
                                            <p:strVal val="#ppt_w"/>
                                          </p:val>
                                        </p:tav>
                                      </p:tavLst>
                                    </p:anim>
                                    <p:anim calcmode="lin" valueType="num">
                                      <p:cBhvr>
                                        <p:cTn id="19" dur="250" fill="hold"/>
                                        <p:tgtEl>
                                          <p:spTgt spid="12"/>
                                        </p:tgtEl>
                                        <p:attrNameLst>
                                          <p:attrName>ppt_h</p:attrName>
                                        </p:attrNameLst>
                                      </p:cBhvr>
                                      <p:tavLst>
                                        <p:tav tm="0">
                                          <p:val>
                                            <p:fltVal val="0"/>
                                          </p:val>
                                        </p:tav>
                                        <p:tav tm="100000">
                                          <p:val>
                                            <p:strVal val="#ppt_h"/>
                                          </p:val>
                                        </p:tav>
                                      </p:tavLst>
                                    </p:anim>
                                    <p:animEffect transition="in" filter="fade">
                                      <p:cBhvr>
                                        <p:cTn id="20" dur="250"/>
                                        <p:tgtEl>
                                          <p:spTgt spid="12"/>
                                        </p:tgtEl>
                                      </p:cBhvr>
                                    </p:animEffect>
                                  </p:childTnLst>
                                </p:cTn>
                              </p:par>
                              <p:par>
                                <p:cTn id="21" presetID="6" presetClass="emph" presetSubtype="0" decel="100000" fill="hold" nodeType="withEffect">
                                  <p:stCondLst>
                                    <p:cond delay="200"/>
                                  </p:stCondLst>
                                  <p:childTnLst>
                                    <p:animScale>
                                      <p:cBhvr>
                                        <p:cTn id="22" dur="250" fill="hold"/>
                                        <p:tgtEl>
                                          <p:spTgt spid="12"/>
                                        </p:tgtEl>
                                      </p:cBhvr>
                                      <p:by x="110000" y="110000"/>
                                    </p:animScale>
                                  </p:childTnLst>
                                </p:cTn>
                              </p:par>
                              <p:par>
                                <p:cTn id="23" presetID="6" presetClass="emph" presetSubtype="0" decel="100000" fill="hold" nodeType="withEffect">
                                  <p:stCondLst>
                                    <p:cond delay="300"/>
                                  </p:stCondLst>
                                  <p:childTnLst>
                                    <p:animScale>
                                      <p:cBhvr>
                                        <p:cTn id="24" dur="250" fill="hold"/>
                                        <p:tgtEl>
                                          <p:spTgt spid="12"/>
                                        </p:tgtEl>
                                      </p:cBhvr>
                                      <p:by x="91000" y="91000"/>
                                    </p:animScale>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250" fill="hold"/>
                                        <p:tgtEl>
                                          <p:spTgt spid="29"/>
                                        </p:tgtEl>
                                        <p:attrNameLst>
                                          <p:attrName>ppt_w</p:attrName>
                                        </p:attrNameLst>
                                      </p:cBhvr>
                                      <p:tavLst>
                                        <p:tav tm="0">
                                          <p:val>
                                            <p:fltVal val="0"/>
                                          </p:val>
                                        </p:tav>
                                        <p:tav tm="100000">
                                          <p:val>
                                            <p:strVal val="#ppt_w"/>
                                          </p:val>
                                        </p:tav>
                                      </p:tavLst>
                                    </p:anim>
                                    <p:anim calcmode="lin" valueType="num">
                                      <p:cBhvr>
                                        <p:cTn id="30" dur="250" fill="hold"/>
                                        <p:tgtEl>
                                          <p:spTgt spid="29"/>
                                        </p:tgtEl>
                                        <p:attrNameLst>
                                          <p:attrName>ppt_h</p:attrName>
                                        </p:attrNameLst>
                                      </p:cBhvr>
                                      <p:tavLst>
                                        <p:tav tm="0">
                                          <p:val>
                                            <p:fltVal val="0"/>
                                          </p:val>
                                        </p:tav>
                                        <p:tav tm="100000">
                                          <p:val>
                                            <p:strVal val="#ppt_h"/>
                                          </p:val>
                                        </p:tav>
                                      </p:tavLst>
                                    </p:anim>
                                    <p:animEffect transition="in" filter="fade">
                                      <p:cBhvr>
                                        <p:cTn id="31" dur="250"/>
                                        <p:tgtEl>
                                          <p:spTgt spid="29"/>
                                        </p:tgtEl>
                                      </p:cBhvr>
                                    </p:animEffect>
                                  </p:childTnLst>
                                </p:cTn>
                              </p:par>
                              <p:par>
                                <p:cTn id="32" presetID="6" presetClass="emph" presetSubtype="0" decel="100000" fill="hold" nodeType="withEffect">
                                  <p:stCondLst>
                                    <p:cond delay="200"/>
                                  </p:stCondLst>
                                  <p:childTnLst>
                                    <p:animScale>
                                      <p:cBhvr>
                                        <p:cTn id="33" dur="250" fill="hold"/>
                                        <p:tgtEl>
                                          <p:spTgt spid="29"/>
                                        </p:tgtEl>
                                      </p:cBhvr>
                                      <p:by x="110000" y="110000"/>
                                    </p:animScale>
                                  </p:childTnLst>
                                </p:cTn>
                              </p:par>
                              <p:par>
                                <p:cTn id="34" presetID="6" presetClass="emph" presetSubtype="0" decel="100000" fill="hold" nodeType="withEffect">
                                  <p:stCondLst>
                                    <p:cond delay="300"/>
                                  </p:stCondLst>
                                  <p:childTnLst>
                                    <p:animScale>
                                      <p:cBhvr>
                                        <p:cTn id="35" dur="250" fill="hold"/>
                                        <p:tgtEl>
                                          <p:spTgt spid="29"/>
                                        </p:tgtEl>
                                      </p:cBhvr>
                                      <p:by x="91000" y="91000"/>
                                    </p:animScale>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250" fill="hold"/>
                                        <p:tgtEl>
                                          <p:spTgt spid="13"/>
                                        </p:tgtEl>
                                        <p:attrNameLst>
                                          <p:attrName>ppt_w</p:attrName>
                                        </p:attrNameLst>
                                      </p:cBhvr>
                                      <p:tavLst>
                                        <p:tav tm="0">
                                          <p:val>
                                            <p:fltVal val="0"/>
                                          </p:val>
                                        </p:tav>
                                        <p:tav tm="100000">
                                          <p:val>
                                            <p:strVal val="#ppt_w"/>
                                          </p:val>
                                        </p:tav>
                                      </p:tavLst>
                                    </p:anim>
                                    <p:anim calcmode="lin" valueType="num">
                                      <p:cBhvr>
                                        <p:cTn id="41" dur="250" fill="hold"/>
                                        <p:tgtEl>
                                          <p:spTgt spid="13"/>
                                        </p:tgtEl>
                                        <p:attrNameLst>
                                          <p:attrName>ppt_h</p:attrName>
                                        </p:attrNameLst>
                                      </p:cBhvr>
                                      <p:tavLst>
                                        <p:tav tm="0">
                                          <p:val>
                                            <p:fltVal val="0"/>
                                          </p:val>
                                        </p:tav>
                                        <p:tav tm="100000">
                                          <p:val>
                                            <p:strVal val="#ppt_h"/>
                                          </p:val>
                                        </p:tav>
                                      </p:tavLst>
                                    </p:anim>
                                    <p:animEffect transition="in" filter="fade">
                                      <p:cBhvr>
                                        <p:cTn id="42" dur="250"/>
                                        <p:tgtEl>
                                          <p:spTgt spid="13"/>
                                        </p:tgtEl>
                                      </p:cBhvr>
                                    </p:animEffect>
                                  </p:childTnLst>
                                </p:cTn>
                              </p:par>
                              <p:par>
                                <p:cTn id="43" presetID="6" presetClass="emph" presetSubtype="0" decel="100000" fill="hold" nodeType="withEffect">
                                  <p:stCondLst>
                                    <p:cond delay="200"/>
                                  </p:stCondLst>
                                  <p:childTnLst>
                                    <p:animScale>
                                      <p:cBhvr>
                                        <p:cTn id="44" dur="250" fill="hold"/>
                                        <p:tgtEl>
                                          <p:spTgt spid="13"/>
                                        </p:tgtEl>
                                      </p:cBhvr>
                                      <p:by x="110000" y="110000"/>
                                    </p:animScale>
                                  </p:childTnLst>
                                </p:cTn>
                              </p:par>
                              <p:par>
                                <p:cTn id="45" presetID="6" presetClass="emph" presetSubtype="0" decel="100000" fill="hold" nodeType="withEffect">
                                  <p:stCondLst>
                                    <p:cond delay="300"/>
                                  </p:stCondLst>
                                  <p:childTnLst>
                                    <p:animScale>
                                      <p:cBhvr>
                                        <p:cTn id="46" dur="250" fill="hold"/>
                                        <p:tgtEl>
                                          <p:spTgt spid="13"/>
                                        </p:tgtEl>
                                      </p:cBhvr>
                                      <p:by x="91000" y="91000"/>
                                    </p:animScale>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250" fill="hold"/>
                                        <p:tgtEl>
                                          <p:spTgt spid="5"/>
                                        </p:tgtEl>
                                        <p:attrNameLst>
                                          <p:attrName>ppt_w</p:attrName>
                                        </p:attrNameLst>
                                      </p:cBhvr>
                                      <p:tavLst>
                                        <p:tav tm="0">
                                          <p:val>
                                            <p:fltVal val="0"/>
                                          </p:val>
                                        </p:tav>
                                        <p:tav tm="100000">
                                          <p:val>
                                            <p:strVal val="#ppt_w"/>
                                          </p:val>
                                        </p:tav>
                                      </p:tavLst>
                                    </p:anim>
                                    <p:anim calcmode="lin" valueType="num">
                                      <p:cBhvr>
                                        <p:cTn id="52" dur="250" fill="hold"/>
                                        <p:tgtEl>
                                          <p:spTgt spid="5"/>
                                        </p:tgtEl>
                                        <p:attrNameLst>
                                          <p:attrName>ppt_h</p:attrName>
                                        </p:attrNameLst>
                                      </p:cBhvr>
                                      <p:tavLst>
                                        <p:tav tm="0">
                                          <p:val>
                                            <p:fltVal val="0"/>
                                          </p:val>
                                        </p:tav>
                                        <p:tav tm="100000">
                                          <p:val>
                                            <p:strVal val="#ppt_h"/>
                                          </p:val>
                                        </p:tav>
                                      </p:tavLst>
                                    </p:anim>
                                    <p:animEffect transition="in" filter="fade">
                                      <p:cBhvr>
                                        <p:cTn id="53" dur="250"/>
                                        <p:tgtEl>
                                          <p:spTgt spid="5"/>
                                        </p:tgtEl>
                                      </p:cBhvr>
                                    </p:animEffect>
                                  </p:childTnLst>
                                </p:cTn>
                              </p:par>
                              <p:par>
                                <p:cTn id="54" presetID="6" presetClass="emph" presetSubtype="0" decel="100000" fill="hold" nodeType="withEffect">
                                  <p:stCondLst>
                                    <p:cond delay="200"/>
                                  </p:stCondLst>
                                  <p:childTnLst>
                                    <p:animScale>
                                      <p:cBhvr>
                                        <p:cTn id="55" dur="250" fill="hold"/>
                                        <p:tgtEl>
                                          <p:spTgt spid="5"/>
                                        </p:tgtEl>
                                      </p:cBhvr>
                                      <p:by x="110000" y="110000"/>
                                    </p:animScale>
                                  </p:childTnLst>
                                </p:cTn>
                              </p:par>
                              <p:par>
                                <p:cTn id="56" presetID="6" presetClass="emph" presetSubtype="0" decel="100000" fill="hold" nodeType="withEffect">
                                  <p:stCondLst>
                                    <p:cond delay="300"/>
                                  </p:stCondLst>
                                  <p:childTnLst>
                                    <p:animScale>
                                      <p:cBhvr>
                                        <p:cTn id="57" dur="250" fill="hold"/>
                                        <p:tgtEl>
                                          <p:spTgt spid="5"/>
                                        </p:tgtEl>
                                      </p:cBhvr>
                                      <p:by x="91000" y="91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500"/>
                                  </p:stCondLst>
                                  <p:childTnLst>
                                    <p:set>
                                      <p:cBhvr>
                                        <p:cTn id="61" dur="1" fill="hold">
                                          <p:stCondLst>
                                            <p:cond delay="0"/>
                                          </p:stCondLst>
                                        </p:cTn>
                                        <p:tgtEl>
                                          <p:spTgt spid="190"/>
                                        </p:tgtEl>
                                        <p:attrNameLst>
                                          <p:attrName>style.visibility</p:attrName>
                                        </p:attrNameLst>
                                      </p:cBhvr>
                                      <p:to>
                                        <p:strVal val="visible"/>
                                      </p:to>
                                    </p:set>
                                    <p:animEffect transition="in" filter="wipe(left)">
                                      <p:cBhvr>
                                        <p:cTn id="62" dur="500"/>
                                        <p:tgtEl>
                                          <p:spTgt spid="190"/>
                                        </p:tgtEl>
                                      </p:cBhvr>
                                    </p:animEffect>
                                  </p:childTnLst>
                                </p:cTn>
                              </p:par>
                              <p:par>
                                <p:cTn id="63" presetID="10" presetClass="entr" presetSubtype="0" fill="hold" nodeType="withEffect">
                                  <p:stCondLst>
                                    <p:cond delay="1000"/>
                                  </p:stCondLst>
                                  <p:childTnLst>
                                    <p:set>
                                      <p:cBhvr>
                                        <p:cTn id="64" dur="1" fill="hold">
                                          <p:stCondLst>
                                            <p:cond delay="0"/>
                                          </p:stCondLst>
                                        </p:cTn>
                                        <p:tgtEl>
                                          <p:spTgt spid="175"/>
                                        </p:tgtEl>
                                        <p:attrNameLst>
                                          <p:attrName>style.visibility</p:attrName>
                                        </p:attrNameLst>
                                      </p:cBhvr>
                                      <p:to>
                                        <p:strVal val="visible"/>
                                      </p:to>
                                    </p:set>
                                    <p:animEffect transition="in" filter="fade">
                                      <p:cBhvr>
                                        <p:cTn id="65" dur="500"/>
                                        <p:tgtEl>
                                          <p:spTgt spid="175"/>
                                        </p:tgtEl>
                                      </p:cBhvr>
                                    </p:animEffect>
                                  </p:childTnLst>
                                </p:cTn>
                              </p:par>
                              <p:par>
                                <p:cTn id="66" presetID="8" presetClass="emph" presetSubtype="0" fill="hold" nodeType="withEffect">
                                  <p:stCondLst>
                                    <p:cond delay="1000"/>
                                  </p:stCondLst>
                                  <p:childTnLst>
                                    <p:animRot by="21600000">
                                      <p:cBhvr>
                                        <p:cTn id="67" dur="1500" fill="hold"/>
                                        <p:tgtEl>
                                          <p:spTgt spid="175"/>
                                        </p:tgtEl>
                                        <p:attrNameLst>
                                          <p:attrName>r</p:attrName>
                                        </p:attrNameLst>
                                      </p:cBhvr>
                                    </p:animRo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500"/>
                                        <p:tgtEl>
                                          <p:spTgt spid="79"/>
                                        </p:tgtEl>
                                      </p:cBhvr>
                                    </p:animEffect>
                                  </p:childTnLst>
                                </p:cTn>
                              </p:par>
                            </p:childTnLst>
                          </p:cTn>
                        </p:par>
                        <p:par>
                          <p:cTn id="73" fill="hold">
                            <p:stCondLst>
                              <p:cond delay="500"/>
                            </p:stCondLst>
                            <p:childTnLst>
                              <p:par>
                                <p:cTn id="74" presetID="22" presetClass="entr" presetSubtype="2" fill="hold" grpId="0" nodeType="after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right)">
                                      <p:cBhvr>
                                        <p:cTn id="76" dur="1250"/>
                                        <p:tgtEl>
                                          <p:spTgt spid="80"/>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left)">
                                      <p:cBhvr>
                                        <p:cTn id="79" dur="1250"/>
                                        <p:tgtEl>
                                          <p:spTgt spid="8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down)">
                                      <p:cBhvr>
                                        <p:cTn id="8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79" grpId="0" animBg="1"/>
      <p:bldP spid="80" grpId="0" animBg="1"/>
      <p:bldP spid="8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AD </a:t>
            </a:r>
            <a:r>
              <a:rPr lang="en-US" dirty="0" err="1" smtClean="0"/>
              <a:t>Auth</a:t>
            </a:r>
            <a:r>
              <a:rPr lang="en-US" dirty="0" smtClean="0"/>
              <a:t> Library (ADAL)</a:t>
            </a:r>
            <a:endParaRPr lang="en-US" dirty="0"/>
          </a:p>
        </p:txBody>
      </p:sp>
      <p:sp>
        <p:nvSpPr>
          <p:cNvPr id="3" name="Content Placeholder 2"/>
          <p:cNvSpPr>
            <a:spLocks noGrp="1"/>
          </p:cNvSpPr>
          <p:nvPr>
            <p:ph idx="1"/>
          </p:nvPr>
        </p:nvSpPr>
        <p:spPr/>
        <p:txBody>
          <a:bodyPr/>
          <a:lstStyle/>
          <a:p>
            <a:r>
              <a:rPr lang="en-US" dirty="0" smtClean="0"/>
              <a:t>Authenticate users against Azure AD</a:t>
            </a:r>
          </a:p>
          <a:p>
            <a:r>
              <a:rPr lang="en-US" dirty="0" smtClean="0"/>
              <a:t>Uses industry standard OAauth2</a:t>
            </a:r>
          </a:p>
          <a:p>
            <a:r>
              <a:rPr lang="en-US" dirty="0" smtClean="0"/>
              <a:t>Refresh tokens allows for access to APIs w/o prompting the user</a:t>
            </a:r>
          </a:p>
          <a:p>
            <a:r>
              <a:rPr lang="en-US" dirty="0" smtClean="0"/>
              <a:t>Dialog and Fragment support for Android</a:t>
            </a:r>
          </a:p>
          <a:p>
            <a:r>
              <a:rPr lang="en-US" dirty="0" smtClean="0"/>
              <a:t>AD Sync connects on-premises AD to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Tree>
    <p:extLst>
      <p:ext uri="{BB962C8B-B14F-4D97-AF65-F5344CB8AC3E}">
        <p14:creationId xmlns:p14="http://schemas.microsoft.com/office/powerpoint/2010/main" val="49908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a:t>
            </a:fld>
            <a:endParaRPr lang="en-US"/>
          </a:p>
        </p:txBody>
      </p:sp>
      <p:sp>
        <p:nvSpPr>
          <p:cNvPr id="5" name="Rectangle 4"/>
          <p:cNvSpPr/>
          <p:nvPr/>
        </p:nvSpPr>
        <p:spPr>
          <a:xfrm>
            <a:off x="2405604" y="1426308"/>
            <a:ext cx="738889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Building Android Apps</a:t>
            </a:r>
            <a:endParaRPr lang="en-US" sz="3200" dirty="0"/>
          </a:p>
        </p:txBody>
      </p:sp>
      <p:sp>
        <p:nvSpPr>
          <p:cNvPr id="7" name="Rectangle 6"/>
          <p:cNvSpPr/>
          <p:nvPr/>
        </p:nvSpPr>
        <p:spPr>
          <a:xfrm>
            <a:off x="2401697" y="3259015"/>
            <a:ext cx="738889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Services from Microsoft and Azure</a:t>
            </a:r>
            <a:endParaRPr lang="en-US" sz="3200" dirty="0"/>
          </a:p>
        </p:txBody>
      </p:sp>
      <p:sp>
        <p:nvSpPr>
          <p:cNvPr id="9" name="Rectangle 8"/>
          <p:cNvSpPr/>
          <p:nvPr/>
        </p:nvSpPr>
        <p:spPr>
          <a:xfrm>
            <a:off x="2401696" y="5076093"/>
            <a:ext cx="738889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Building Java Apps</a:t>
            </a:r>
            <a:endParaRPr lang="en-US" sz="3200" dirty="0"/>
          </a:p>
        </p:txBody>
      </p:sp>
    </p:spTree>
    <p:extLst>
      <p:ext uri="{BB962C8B-B14F-4D97-AF65-F5344CB8AC3E}">
        <p14:creationId xmlns:p14="http://schemas.microsoft.com/office/powerpoint/2010/main" val="3462309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981201"/>
            <a:ext cx="11331799" cy="1756057"/>
          </a:xfrm>
        </p:spPr>
        <p:txBody>
          <a:bodyPr>
            <a:normAutofit/>
          </a:bodyPr>
          <a:lstStyle/>
          <a:p>
            <a:r>
              <a:rPr lang="en-US" sz="9600" dirty="0"/>
              <a:t>Demo: </a:t>
            </a:r>
            <a:r>
              <a:rPr lang="en-US" sz="9600" dirty="0" smtClean="0"/>
              <a:t>AAD</a:t>
            </a:r>
            <a:endParaRPr lang="en-US" sz="9600" dirty="0"/>
          </a:p>
        </p:txBody>
      </p:sp>
    </p:spTree>
    <p:extLst>
      <p:ext uri="{BB962C8B-B14F-4D97-AF65-F5344CB8AC3E}">
        <p14:creationId xmlns:p14="http://schemas.microsoft.com/office/powerpoint/2010/main" val="2999399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SDK</a:t>
            </a:r>
            <a:endParaRPr lang="en-US" dirty="0"/>
          </a:p>
        </p:txBody>
      </p:sp>
      <p:sp>
        <p:nvSpPr>
          <p:cNvPr id="3" name="Content Placeholder 2"/>
          <p:cNvSpPr>
            <a:spLocks noGrp="1"/>
          </p:cNvSpPr>
          <p:nvPr>
            <p:ph idx="1"/>
          </p:nvPr>
        </p:nvSpPr>
        <p:spPr/>
        <p:txBody>
          <a:bodyPr/>
          <a:lstStyle/>
          <a:p>
            <a:r>
              <a:rPr lang="en-US" dirty="0" smtClean="0"/>
              <a:t>Provides access to</a:t>
            </a:r>
          </a:p>
          <a:p>
            <a:pPr lvl="1"/>
            <a:r>
              <a:rPr lang="en-US" dirty="0" smtClean="0"/>
              <a:t>SharePoint Online Files and Lists</a:t>
            </a:r>
          </a:p>
          <a:p>
            <a:pPr lvl="1"/>
            <a:r>
              <a:rPr lang="en-US" dirty="0" smtClean="0"/>
              <a:t>Exchange Online Mail, Calendars, and Contacts</a:t>
            </a:r>
          </a:p>
          <a:p>
            <a:pPr lvl="1"/>
            <a:r>
              <a:rPr lang="en-US" dirty="0" smtClean="0"/>
              <a:t>Azure Active Directory Graph</a:t>
            </a:r>
          </a:p>
          <a:p>
            <a:r>
              <a:rPr lang="en-US" dirty="0" smtClean="0"/>
              <a:t>Works in conjunction with ADAL</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Tree>
    <p:extLst>
      <p:ext uri="{BB962C8B-B14F-4D97-AF65-F5344CB8AC3E}">
        <p14:creationId xmlns:p14="http://schemas.microsoft.com/office/powerpoint/2010/main" val="75384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Library</a:t>
            </a:r>
            <a:endParaRPr lang="en-US" dirty="0"/>
          </a:p>
        </p:txBody>
      </p:sp>
      <p:sp>
        <p:nvSpPr>
          <p:cNvPr id="3" name="Content Placeholder 2"/>
          <p:cNvSpPr>
            <a:spLocks noGrp="1"/>
          </p:cNvSpPr>
          <p:nvPr>
            <p:ph idx="1"/>
          </p:nvPr>
        </p:nvSpPr>
        <p:spPr/>
        <p:txBody>
          <a:bodyPr>
            <a:normAutofit/>
          </a:bodyPr>
          <a:lstStyle/>
          <a:p>
            <a:r>
              <a:rPr lang="en-US" dirty="0" smtClean="0"/>
              <a:t>Enables access to assorted Azure Storage features</a:t>
            </a:r>
          </a:p>
          <a:p>
            <a:r>
              <a:rPr lang="en-US" dirty="0" smtClean="0"/>
              <a:t>Blob storage used to store large files</a:t>
            </a:r>
          </a:p>
          <a:p>
            <a:r>
              <a:rPr lang="en-US" dirty="0" smtClean="0"/>
              <a:t>Table storage used to store tabular data</a:t>
            </a:r>
          </a:p>
          <a:p>
            <a:r>
              <a:rPr lang="en-US" dirty="0" smtClean="0"/>
              <a:t>Queues used for message processing</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22</a:t>
            </a:fld>
            <a:endParaRPr lang="en-US"/>
          </a:p>
        </p:txBody>
      </p:sp>
    </p:spTree>
    <p:extLst>
      <p:ext uri="{BB962C8B-B14F-4D97-AF65-F5344CB8AC3E}">
        <p14:creationId xmlns:p14="http://schemas.microsoft.com/office/powerpoint/2010/main" val="3437300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8054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Storage</a:t>
            </a:r>
            <a:br>
              <a:rPr lang="en-US" dirty="0"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91635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25</a:t>
            </a:fld>
            <a:endParaRPr lang="en-US"/>
          </a:p>
        </p:txBody>
      </p:sp>
      <p:sp>
        <p:nvSpPr>
          <p:cNvPr id="6" name="Rectangle 5"/>
          <p:cNvSpPr/>
          <p:nvPr/>
        </p:nvSpPr>
        <p:spPr>
          <a:xfrm>
            <a:off x="238124" y="4778888"/>
            <a:ext cx="11534775" cy="1200329"/>
          </a:xfrm>
          <a:prstGeom prst="rect">
            <a:avLst/>
          </a:prstGeom>
        </p:spPr>
        <p:txBody>
          <a:bodyPr wrap="square">
            <a:spAutoFit/>
          </a:bodyPr>
          <a:lstStyle/>
          <a:p>
            <a:pPr marL="342900" indent="-342900">
              <a:buFont typeface="Arial"/>
              <a:buChar char="•"/>
            </a:pPr>
            <a:r>
              <a:rPr lang="en-US" sz="2400" dirty="0" smtClean="0">
                <a:solidFill>
                  <a:schemeClr val="bg2"/>
                </a:solidFill>
              </a:rPr>
              <a:t>Storage </a:t>
            </a:r>
            <a:r>
              <a:rPr lang="en-US" sz="2400" dirty="0">
                <a:solidFill>
                  <a:schemeClr val="bg2"/>
                </a:solidFill>
              </a:rPr>
              <a:t>Account: All access to Azure Storage is done through a storage account. </a:t>
            </a:r>
            <a:endParaRPr lang="en-US" sz="2400" dirty="0" smtClean="0">
              <a:solidFill>
                <a:schemeClr val="bg2"/>
              </a:solidFill>
            </a:endParaRPr>
          </a:p>
          <a:p>
            <a:pPr marL="342900" indent="-342900">
              <a:buFont typeface="Arial"/>
              <a:buChar char="•"/>
            </a:pPr>
            <a:r>
              <a:rPr lang="en-US" sz="2400" dirty="0" smtClean="0">
                <a:solidFill>
                  <a:schemeClr val="bg2"/>
                </a:solidFill>
              </a:rPr>
              <a:t>Queue</a:t>
            </a:r>
            <a:r>
              <a:rPr lang="en-US" sz="2400" dirty="0">
                <a:solidFill>
                  <a:schemeClr val="bg2"/>
                </a:solidFill>
              </a:rPr>
              <a:t>: A queue contains a set of messages. All messages must be in a queue</a:t>
            </a:r>
            <a:r>
              <a:rPr lang="en-US" sz="2400" dirty="0" smtClean="0">
                <a:solidFill>
                  <a:schemeClr val="bg2"/>
                </a:solidFill>
              </a:rPr>
              <a:t>.</a:t>
            </a:r>
            <a:endParaRPr lang="en-US" sz="2400" dirty="0">
              <a:solidFill>
                <a:schemeClr val="bg2"/>
              </a:solidFill>
            </a:endParaRPr>
          </a:p>
          <a:p>
            <a:pPr marL="342900" indent="-342900">
              <a:buFont typeface="Arial"/>
              <a:buChar char="•"/>
            </a:pPr>
            <a:r>
              <a:rPr lang="en-US" sz="2400" dirty="0" smtClean="0">
                <a:solidFill>
                  <a:schemeClr val="bg2"/>
                </a:solidFill>
              </a:rPr>
              <a:t>Message</a:t>
            </a:r>
            <a:r>
              <a:rPr lang="en-US" sz="2400" dirty="0">
                <a:solidFill>
                  <a:schemeClr val="bg2"/>
                </a:solidFill>
              </a:rPr>
              <a:t>: A message, in any format, of up to 64KB.</a:t>
            </a:r>
          </a:p>
        </p:txBody>
      </p:sp>
    </p:spTree>
    <p:extLst>
      <p:ext uri="{BB962C8B-B14F-4D97-AF65-F5344CB8AC3E}">
        <p14:creationId xmlns:p14="http://schemas.microsoft.com/office/powerpoint/2010/main" val="25052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Library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Provides easy access to</a:t>
            </a:r>
          </a:p>
          <a:p>
            <a:pPr lvl="1"/>
            <a:r>
              <a:rPr lang="en-US" dirty="0" smtClean="0"/>
              <a:t>Blob Storage</a:t>
            </a:r>
          </a:p>
          <a:p>
            <a:pPr lvl="2"/>
            <a:r>
              <a:rPr lang="en-US" dirty="0" smtClean="0"/>
              <a:t>CRUD on Containers</a:t>
            </a:r>
          </a:p>
          <a:p>
            <a:pPr lvl="2"/>
            <a:r>
              <a:rPr lang="en-US" dirty="0" smtClean="0"/>
              <a:t>CRUD on Blobs</a:t>
            </a:r>
          </a:p>
          <a:p>
            <a:pPr lvl="2"/>
            <a:r>
              <a:rPr lang="en-US" dirty="0" smtClean="0"/>
              <a:t>Advanced blob operations</a:t>
            </a:r>
          </a:p>
          <a:p>
            <a:pPr lvl="1"/>
            <a:r>
              <a:rPr lang="en-US" dirty="0" smtClean="0"/>
              <a:t>Queues</a:t>
            </a:r>
          </a:p>
          <a:p>
            <a:pPr lvl="2"/>
            <a:r>
              <a:rPr lang="en-US" dirty="0" smtClean="0"/>
              <a:t>Create / Delete</a:t>
            </a:r>
          </a:p>
          <a:p>
            <a:pPr lvl="2"/>
            <a:r>
              <a:rPr lang="en-US" dirty="0" smtClean="0"/>
              <a:t>Insert / Peek Messages</a:t>
            </a:r>
          </a:p>
          <a:p>
            <a:pPr lvl="2"/>
            <a:r>
              <a:rPr lang="en-US" dirty="0" smtClean="0"/>
              <a:t>Advanced queue operations</a:t>
            </a:r>
          </a:p>
          <a:p>
            <a:pPr lvl="1"/>
            <a:r>
              <a:rPr lang="en-US" dirty="0" smtClean="0"/>
              <a:t>Table Storage</a:t>
            </a:r>
          </a:p>
          <a:p>
            <a:pPr lvl="2"/>
            <a:r>
              <a:rPr lang="en-US" dirty="0" smtClean="0"/>
              <a:t>CRUD on tables</a:t>
            </a:r>
          </a:p>
          <a:p>
            <a:pPr lvl="2"/>
            <a:r>
              <a:rPr lang="en-US" dirty="0" smtClean="0"/>
              <a:t>CRUD on entities</a:t>
            </a:r>
          </a:p>
          <a:p>
            <a:pPr lvl="2"/>
            <a:r>
              <a:rPr lang="en-US" dirty="0" smtClean="0"/>
              <a:t>Batch operations</a:t>
            </a:r>
          </a:p>
          <a:p>
            <a:pPr lvl="2"/>
            <a:r>
              <a:rPr lang="en-US" dirty="0" smtClean="0"/>
              <a:t>Advanced table operations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26</a:t>
            </a:fld>
            <a:endParaRPr lang="en-US"/>
          </a:p>
        </p:txBody>
      </p:sp>
    </p:spTree>
    <p:extLst>
      <p:ext uri="{BB962C8B-B14F-4D97-AF65-F5344CB8AC3E}">
        <p14:creationId xmlns:p14="http://schemas.microsoft.com/office/powerpoint/2010/main" val="847759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BizTalk </a:t>
            </a:r>
            <a:r>
              <a:rPr lang="en-US" dirty="0"/>
              <a:t>Services Hybrid Connections</a:t>
            </a:r>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91581" y="3119308"/>
            <a:ext cx="721833" cy="721833"/>
          </a:xfrm>
          <a:prstGeom prst="rect">
            <a:avLst/>
          </a:prstGeom>
        </p:spPr>
      </p:pic>
      <p:pic>
        <p:nvPicPr>
          <p:cNvPr id="6"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450137" y="2986070"/>
            <a:ext cx="614032" cy="98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5387692" y="1703529"/>
            <a:ext cx="1" cy="3553382"/>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5634" y="1703533"/>
            <a:ext cx="2515694" cy="627827"/>
          </a:xfrm>
          <a:prstGeom prst="rect">
            <a:avLst/>
          </a:prstGeom>
          <a:noFill/>
        </p:spPr>
        <p:txBody>
          <a:bodyPr wrap="square" lIns="182854" tIns="146284" rIns="182854" bIns="146284" rtlCol="0">
            <a:spAutoFit/>
          </a:bodyPr>
          <a:lstStyle/>
          <a:p>
            <a:pPr algn="ctr" defTabSz="914225">
              <a:lnSpc>
                <a:spcPct val="90000"/>
              </a:lnSpc>
              <a:spcAft>
                <a:spcPts val="600"/>
              </a:spcAft>
            </a:pPr>
            <a:r>
              <a:rPr lang="en-US" sz="2400" dirty="0">
                <a:gradFill>
                  <a:gsLst>
                    <a:gs pos="2917">
                      <a:srgbClr val="FFFFFF"/>
                    </a:gs>
                    <a:gs pos="30000">
                      <a:srgbClr val="FFFFFF"/>
                    </a:gs>
                  </a:gsLst>
                  <a:lin ang="5400000" scaled="0"/>
                </a:gradFill>
              </a:rPr>
              <a:t>Microsoft Azure</a:t>
            </a:r>
          </a:p>
        </p:txBody>
      </p:sp>
      <p:sp>
        <p:nvSpPr>
          <p:cNvPr id="10" name="TextBox 9"/>
          <p:cNvSpPr txBox="1"/>
          <p:nvPr/>
        </p:nvSpPr>
        <p:spPr>
          <a:xfrm>
            <a:off x="6959630" y="1672051"/>
            <a:ext cx="2515694" cy="634443"/>
          </a:xfrm>
          <a:prstGeom prst="rect">
            <a:avLst/>
          </a:prstGeom>
          <a:noFill/>
        </p:spPr>
        <p:txBody>
          <a:bodyPr wrap="square" lIns="182854" tIns="146284" rIns="182854" bIns="146284" rtlCol="0">
            <a:spAutoFit/>
          </a:bodyPr>
          <a:lstStyle/>
          <a:p>
            <a:pPr algn="ctr" defTabSz="914225">
              <a:lnSpc>
                <a:spcPct val="90000"/>
              </a:lnSpc>
              <a:spcAft>
                <a:spcPts val="600"/>
              </a:spcAft>
            </a:pPr>
            <a:r>
              <a:rPr lang="en-US" sz="2400" dirty="0">
                <a:gradFill>
                  <a:gsLst>
                    <a:gs pos="2917">
                      <a:srgbClr val="FFFFFF"/>
                    </a:gs>
                    <a:gs pos="30000">
                      <a:srgbClr val="FFFFFF"/>
                    </a:gs>
                  </a:gsLst>
                  <a:lin ang="5400000" scaled="0"/>
                </a:gradFill>
              </a:rPr>
              <a:t>Your Enterprise</a:t>
            </a:r>
          </a:p>
        </p:txBody>
      </p:sp>
      <p:sp>
        <p:nvSpPr>
          <p:cNvPr id="15" name="Left-Right Arrow 14"/>
          <p:cNvSpPr/>
          <p:nvPr/>
        </p:nvSpPr>
        <p:spPr bwMode="auto">
          <a:xfrm>
            <a:off x="2120288" y="3299763"/>
            <a:ext cx="1415171" cy="36091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23581" y="4001358"/>
            <a:ext cx="2067141" cy="634443"/>
          </a:xfrm>
          <a:prstGeom prst="rect">
            <a:avLst/>
          </a:prstGeom>
          <a:noFill/>
        </p:spPr>
        <p:txBody>
          <a:bodyPr wrap="square" lIns="182854" tIns="146284" rIns="182854" bIns="146284" rtlCol="0">
            <a:spAutoFit/>
          </a:bodyPr>
          <a:lstStyle/>
          <a:p>
            <a:pPr algn="ctr" defTabSz="914225">
              <a:lnSpc>
                <a:spcPct val="90000"/>
              </a:lnSpc>
              <a:spcAft>
                <a:spcPts val="600"/>
              </a:spcAft>
            </a:pPr>
            <a:r>
              <a:rPr lang="en-US" sz="1200" i="1" dirty="0">
                <a:gradFill>
                  <a:gsLst>
                    <a:gs pos="2917">
                      <a:srgbClr val="FFFFFF"/>
                    </a:gs>
                    <a:gs pos="30000">
                      <a:srgbClr val="FFFFFF"/>
                    </a:gs>
                  </a:gsLst>
                  <a:lin ang="5400000" scaled="0"/>
                </a:gradFill>
              </a:rPr>
              <a:t>Connection string points to My-Database:1433</a:t>
            </a:r>
            <a:endParaRPr lang="en-US" sz="1050" i="1" dirty="0">
              <a:gradFill>
                <a:gsLst>
                  <a:gs pos="2917">
                    <a:srgbClr val="FFFFFF"/>
                  </a:gs>
                  <a:gs pos="30000">
                    <a:srgbClr val="FFFFFF"/>
                  </a:gs>
                </a:gsLst>
                <a:lin ang="5400000" scaled="0"/>
              </a:gradFill>
            </a:endParaRPr>
          </a:p>
        </p:txBody>
      </p:sp>
      <p:grpSp>
        <p:nvGrpSpPr>
          <p:cNvPr id="21" name="Group 20"/>
          <p:cNvGrpSpPr/>
          <p:nvPr/>
        </p:nvGrpSpPr>
        <p:grpSpPr>
          <a:xfrm>
            <a:off x="6416584" y="2840266"/>
            <a:ext cx="3972611" cy="1857813"/>
            <a:chOff x="6416629" y="2840182"/>
            <a:chExt cx="3973174" cy="1858077"/>
          </a:xfrm>
        </p:grpSpPr>
        <p:pic>
          <p:nvPicPr>
            <p:cNvPr id="7" name="Picture 6"/>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4" name="Rectangle 3"/>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200" dirty="0">
                  <a:solidFill>
                    <a:srgbClr val="000000"/>
                  </a:solidFill>
                  <a:ea typeface="Segoe UI" pitchFamily="34" charset="0"/>
                  <a:cs typeface="Segoe UI" pitchFamily="34" charset="0"/>
                </a:rPr>
                <a:t>Hybrid Connection Manager</a:t>
              </a:r>
            </a:p>
          </p:txBody>
        </p:sp>
        <p:pic>
          <p:nvPicPr>
            <p:cNvPr id="11" name="Picture 10"/>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4" name="Left-Right Arrow 13"/>
            <p:cNvSpPr/>
            <p:nvPr/>
          </p:nvSpPr>
          <p:spPr bwMode="auto">
            <a:xfrm>
              <a:off x="7678819" y="3299745"/>
              <a:ext cx="1224297" cy="360969"/>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8515636" y="4120280"/>
              <a:ext cx="1874167" cy="577979"/>
            </a:xfrm>
            <a:prstGeom prst="rect">
              <a:avLst/>
            </a:prstGeom>
            <a:noFill/>
          </p:spPr>
          <p:txBody>
            <a:bodyPr wrap="none" lIns="182854" tIns="146284" rIns="182854" bIns="146284" rtlCol="0">
              <a:spAutoFit/>
            </a:bodyPr>
            <a:lstStyle/>
            <a:p>
              <a:pPr algn="ctr" defTabSz="914225">
                <a:lnSpc>
                  <a:spcPct val="90000"/>
                </a:lnSpc>
                <a:spcAft>
                  <a:spcPts val="600"/>
                </a:spcAft>
              </a:pPr>
              <a:r>
                <a:rPr lang="en-US" sz="2000" i="1" dirty="0">
                  <a:gradFill>
                    <a:gsLst>
                      <a:gs pos="2917">
                        <a:srgbClr val="FFFFFF"/>
                      </a:gs>
                      <a:gs pos="30000">
                        <a:srgbClr val="FFFFFF"/>
                      </a:gs>
                    </a:gsLst>
                    <a:lin ang="5400000" scaled="0"/>
                  </a:gradFill>
                </a:rPr>
                <a:t>My-Database</a:t>
              </a:r>
            </a:p>
          </p:txBody>
        </p:sp>
        <p:sp>
          <p:nvSpPr>
            <p:cNvPr id="19" name="TextBox 18"/>
            <p:cNvSpPr txBox="1"/>
            <p:nvPr/>
          </p:nvSpPr>
          <p:spPr>
            <a:xfrm>
              <a:off x="7939589" y="3488318"/>
              <a:ext cx="702756" cy="461665"/>
            </a:xfrm>
            <a:prstGeom prst="rect">
              <a:avLst/>
            </a:prstGeom>
            <a:noFill/>
          </p:spPr>
          <p:txBody>
            <a:bodyPr wrap="none" lIns="182854" tIns="146284" rIns="182854" bIns="146284" rtlCol="0">
              <a:spAutoFit/>
            </a:bodyPr>
            <a:lstStyle/>
            <a:p>
              <a:pPr algn="ctr" defTabSz="914225">
                <a:lnSpc>
                  <a:spcPct val="90000"/>
                </a:lnSpc>
                <a:spcAft>
                  <a:spcPts val="600"/>
                </a:spcAft>
              </a:pPr>
              <a:r>
                <a:rPr lang="en-US" sz="1200" i="1" dirty="0">
                  <a:gradFill>
                    <a:gsLst>
                      <a:gs pos="2917">
                        <a:srgbClr val="FFFFFF"/>
                      </a:gs>
                      <a:gs pos="30000">
                        <a:srgbClr val="FFFFFF"/>
                      </a:gs>
                    </a:gsLst>
                    <a:lin ang="5400000" scaled="0"/>
                  </a:gradFill>
                </a:rPr>
                <a:t>1433</a:t>
              </a:r>
              <a:endParaRPr lang="en-US" sz="1400" i="1" dirty="0">
                <a:gradFill>
                  <a:gsLst>
                    <a:gs pos="2917">
                      <a:srgbClr val="FFFFFF"/>
                    </a:gs>
                    <a:gs pos="30000">
                      <a:srgbClr val="FFFFFF"/>
                    </a:gs>
                  </a:gsLst>
                  <a:lin ang="5400000" scaled="0"/>
                </a:gradFill>
              </a:endParaRPr>
            </a:p>
          </p:txBody>
        </p:sp>
      </p:grpSp>
      <p:sp>
        <p:nvSpPr>
          <p:cNvPr id="12" name="Left-Right Arrow 11"/>
          <p:cNvSpPr/>
          <p:nvPr/>
        </p:nvSpPr>
        <p:spPr bwMode="auto">
          <a:xfrm>
            <a:off x="4369534" y="3303696"/>
            <a:ext cx="1990930" cy="36091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792870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4800" dirty="0" smtClean="0">
                <a:solidFill>
                  <a:schemeClr val="tx1">
                    <a:lumMod val="75000"/>
                    <a:lumOff val="25000"/>
                  </a:schemeClr>
                </a:solidFill>
              </a:rPr>
              <a:t>Azure </a:t>
            </a:r>
            <a:r>
              <a:rPr lang="en-US" sz="4800" dirty="0" err="1" smtClean="0">
                <a:solidFill>
                  <a:schemeClr val="tx1">
                    <a:lumMod val="75000"/>
                    <a:lumOff val="25000"/>
                  </a:schemeClr>
                </a:solidFill>
              </a:rPr>
              <a:t>RemoteApp</a:t>
            </a:r>
            <a:endParaRPr lang="en-US" sz="4800" dirty="0">
              <a:solidFill>
                <a:schemeClr val="tx1">
                  <a:lumMod val="75000"/>
                  <a:lumOff val="25000"/>
                </a:schemeClr>
              </a:solidFill>
            </a:endParaRPr>
          </a:p>
        </p:txBody>
      </p:sp>
      <p:grpSp>
        <p:nvGrpSpPr>
          <p:cNvPr id="40" name="Group 39"/>
          <p:cNvGrpSpPr/>
          <p:nvPr/>
        </p:nvGrpSpPr>
        <p:grpSpPr>
          <a:xfrm>
            <a:off x="3187056" y="2566381"/>
            <a:ext cx="1191984" cy="938368"/>
            <a:chOff x="5005388" y="2266950"/>
            <a:chExt cx="1939925" cy="1527175"/>
          </a:xfrm>
          <a:solidFill>
            <a:schemeClr val="bg1"/>
          </a:solidFill>
        </p:grpSpPr>
        <p:sp>
          <p:nvSpPr>
            <p:cNvPr id="41" name="Oval 17"/>
            <p:cNvSpPr>
              <a:spLocks noChangeArrowheads="1"/>
            </p:cNvSpPr>
            <p:nvPr/>
          </p:nvSpPr>
          <p:spPr bwMode="auto">
            <a:xfrm>
              <a:off x="5688013" y="2640013"/>
              <a:ext cx="352425" cy="360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2" name="Freeform 18"/>
            <p:cNvSpPr>
              <a:spLocks/>
            </p:cNvSpPr>
            <p:nvPr/>
          </p:nvSpPr>
          <p:spPr bwMode="auto">
            <a:xfrm>
              <a:off x="5537201" y="3014663"/>
              <a:ext cx="650875" cy="366713"/>
            </a:xfrm>
            <a:custGeom>
              <a:avLst/>
              <a:gdLst>
                <a:gd name="T0" fmla="*/ 180 w 181"/>
                <a:gd name="T1" fmla="*/ 59 h 102"/>
                <a:gd name="T2" fmla="*/ 131 w 181"/>
                <a:gd name="T3" fmla="*/ 2 h 102"/>
                <a:gd name="T4" fmla="*/ 128 w 181"/>
                <a:gd name="T5" fmla="*/ 1 h 102"/>
                <a:gd name="T6" fmla="*/ 121 w 181"/>
                <a:gd name="T7" fmla="*/ 1 h 102"/>
                <a:gd name="T8" fmla="*/ 92 w 181"/>
                <a:gd name="T9" fmla="*/ 51 h 102"/>
                <a:gd name="T10" fmla="*/ 91 w 181"/>
                <a:gd name="T11" fmla="*/ 51 h 102"/>
                <a:gd name="T12" fmla="*/ 91 w 181"/>
                <a:gd name="T13" fmla="*/ 51 h 102"/>
                <a:gd name="T14" fmla="*/ 91 w 181"/>
                <a:gd name="T15" fmla="*/ 51 h 102"/>
                <a:gd name="T16" fmla="*/ 89 w 181"/>
                <a:gd name="T17" fmla="*/ 51 h 102"/>
                <a:gd name="T18" fmla="*/ 60 w 181"/>
                <a:gd name="T19" fmla="*/ 1 h 102"/>
                <a:gd name="T20" fmla="*/ 54 w 181"/>
                <a:gd name="T21" fmla="*/ 1 h 102"/>
                <a:gd name="T22" fmla="*/ 51 w 181"/>
                <a:gd name="T23" fmla="*/ 2 h 102"/>
                <a:gd name="T24" fmla="*/ 2 w 181"/>
                <a:gd name="T25" fmla="*/ 59 h 102"/>
                <a:gd name="T26" fmla="*/ 1 w 181"/>
                <a:gd name="T27" fmla="*/ 74 h 102"/>
                <a:gd name="T28" fmla="*/ 91 w 181"/>
                <a:gd name="T29" fmla="*/ 102 h 102"/>
                <a:gd name="T30" fmla="*/ 91 w 181"/>
                <a:gd name="T31" fmla="*/ 102 h 102"/>
                <a:gd name="T32" fmla="*/ 91 w 181"/>
                <a:gd name="T33" fmla="*/ 102 h 102"/>
                <a:gd name="T34" fmla="*/ 181 w 181"/>
                <a:gd name="T35" fmla="*/ 74 h 102"/>
                <a:gd name="T36" fmla="*/ 180 w 181"/>
                <a:gd name="T37" fmla="*/ 5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1" h="102">
                  <a:moveTo>
                    <a:pt x="180" y="59"/>
                  </a:moveTo>
                  <a:cubicBezTo>
                    <a:pt x="172" y="15"/>
                    <a:pt x="169" y="12"/>
                    <a:pt x="131" y="2"/>
                  </a:cubicBezTo>
                  <a:cubicBezTo>
                    <a:pt x="130" y="1"/>
                    <a:pt x="129" y="1"/>
                    <a:pt x="128" y="1"/>
                  </a:cubicBezTo>
                  <a:cubicBezTo>
                    <a:pt x="125" y="0"/>
                    <a:pt x="121" y="1"/>
                    <a:pt x="121" y="1"/>
                  </a:cubicBezTo>
                  <a:cubicBezTo>
                    <a:pt x="118" y="15"/>
                    <a:pt x="98" y="43"/>
                    <a:pt x="92" y="51"/>
                  </a:cubicBezTo>
                  <a:cubicBezTo>
                    <a:pt x="92" y="51"/>
                    <a:pt x="91" y="51"/>
                    <a:pt x="91" y="51"/>
                  </a:cubicBezTo>
                  <a:cubicBezTo>
                    <a:pt x="91" y="51"/>
                    <a:pt x="91" y="51"/>
                    <a:pt x="91" y="51"/>
                  </a:cubicBezTo>
                  <a:cubicBezTo>
                    <a:pt x="91" y="51"/>
                    <a:pt x="91" y="51"/>
                    <a:pt x="91" y="51"/>
                  </a:cubicBezTo>
                  <a:cubicBezTo>
                    <a:pt x="90" y="51"/>
                    <a:pt x="90" y="51"/>
                    <a:pt x="89" y="51"/>
                  </a:cubicBezTo>
                  <a:cubicBezTo>
                    <a:pt x="84" y="43"/>
                    <a:pt x="64" y="15"/>
                    <a:pt x="60" y="1"/>
                  </a:cubicBezTo>
                  <a:cubicBezTo>
                    <a:pt x="60" y="1"/>
                    <a:pt x="57" y="0"/>
                    <a:pt x="54" y="1"/>
                  </a:cubicBezTo>
                  <a:cubicBezTo>
                    <a:pt x="53" y="1"/>
                    <a:pt x="52" y="1"/>
                    <a:pt x="51" y="2"/>
                  </a:cubicBezTo>
                  <a:cubicBezTo>
                    <a:pt x="13" y="12"/>
                    <a:pt x="10" y="15"/>
                    <a:pt x="2" y="59"/>
                  </a:cubicBezTo>
                  <a:cubicBezTo>
                    <a:pt x="0" y="70"/>
                    <a:pt x="1" y="72"/>
                    <a:pt x="1" y="74"/>
                  </a:cubicBezTo>
                  <a:cubicBezTo>
                    <a:pt x="2" y="91"/>
                    <a:pt x="42" y="102"/>
                    <a:pt x="91" y="102"/>
                  </a:cubicBezTo>
                  <a:cubicBezTo>
                    <a:pt x="91" y="102"/>
                    <a:pt x="91" y="102"/>
                    <a:pt x="91" y="102"/>
                  </a:cubicBezTo>
                  <a:cubicBezTo>
                    <a:pt x="91" y="102"/>
                    <a:pt x="91" y="102"/>
                    <a:pt x="91" y="102"/>
                  </a:cubicBezTo>
                  <a:cubicBezTo>
                    <a:pt x="140" y="102"/>
                    <a:pt x="179" y="91"/>
                    <a:pt x="181" y="74"/>
                  </a:cubicBezTo>
                  <a:cubicBezTo>
                    <a:pt x="181" y="72"/>
                    <a:pt x="181" y="70"/>
                    <a:pt x="18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3" name="Freeform 19"/>
            <p:cNvSpPr>
              <a:spLocks/>
            </p:cNvSpPr>
            <p:nvPr/>
          </p:nvSpPr>
          <p:spPr bwMode="auto">
            <a:xfrm>
              <a:off x="6294438" y="2468563"/>
              <a:ext cx="650875" cy="427038"/>
            </a:xfrm>
            <a:custGeom>
              <a:avLst/>
              <a:gdLst>
                <a:gd name="T0" fmla="*/ 29 w 181"/>
                <a:gd name="T1" fmla="*/ 52 h 119"/>
                <a:gd name="T2" fmla="*/ 29 w 181"/>
                <a:gd name="T3" fmla="*/ 50 h 119"/>
                <a:gd name="T4" fmla="*/ 79 w 181"/>
                <a:gd name="T5" fmla="*/ 0 h 119"/>
                <a:gd name="T6" fmla="*/ 120 w 181"/>
                <a:gd name="T7" fmla="*/ 22 h 119"/>
                <a:gd name="T8" fmla="*/ 134 w 181"/>
                <a:gd name="T9" fmla="*/ 19 h 119"/>
                <a:gd name="T10" fmla="*/ 163 w 181"/>
                <a:gd name="T11" fmla="*/ 47 h 119"/>
                <a:gd name="T12" fmla="*/ 181 w 181"/>
                <a:gd name="T13" fmla="*/ 80 h 119"/>
                <a:gd name="T14" fmla="*/ 146 w 181"/>
                <a:gd name="T15" fmla="*/ 119 h 119"/>
                <a:gd name="T16" fmla="*/ 146 w 181"/>
                <a:gd name="T17" fmla="*/ 119 h 119"/>
                <a:gd name="T18" fmla="*/ 146 w 181"/>
                <a:gd name="T19" fmla="*/ 119 h 119"/>
                <a:gd name="T20" fmla="*/ 34 w 181"/>
                <a:gd name="T21" fmla="*/ 119 h 119"/>
                <a:gd name="T22" fmla="*/ 34 w 181"/>
                <a:gd name="T23" fmla="*/ 119 h 119"/>
                <a:gd name="T24" fmla="*/ 0 w 181"/>
                <a:gd name="T25" fmla="*/ 85 h 119"/>
                <a:gd name="T26" fmla="*/ 29 w 181"/>
                <a:gd name="T27" fmla="*/ 5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19">
                  <a:moveTo>
                    <a:pt x="29" y="52"/>
                  </a:moveTo>
                  <a:cubicBezTo>
                    <a:pt x="29" y="51"/>
                    <a:pt x="29" y="51"/>
                    <a:pt x="29" y="50"/>
                  </a:cubicBezTo>
                  <a:cubicBezTo>
                    <a:pt x="29" y="23"/>
                    <a:pt x="51" y="0"/>
                    <a:pt x="79" y="0"/>
                  </a:cubicBezTo>
                  <a:cubicBezTo>
                    <a:pt x="96" y="0"/>
                    <a:pt x="111" y="9"/>
                    <a:pt x="120" y="22"/>
                  </a:cubicBezTo>
                  <a:cubicBezTo>
                    <a:pt x="124" y="20"/>
                    <a:pt x="129" y="19"/>
                    <a:pt x="134" y="19"/>
                  </a:cubicBezTo>
                  <a:cubicBezTo>
                    <a:pt x="150" y="19"/>
                    <a:pt x="163" y="31"/>
                    <a:pt x="163" y="47"/>
                  </a:cubicBezTo>
                  <a:cubicBezTo>
                    <a:pt x="174" y="54"/>
                    <a:pt x="181" y="66"/>
                    <a:pt x="181" y="80"/>
                  </a:cubicBezTo>
                  <a:cubicBezTo>
                    <a:pt x="181" y="100"/>
                    <a:pt x="166" y="117"/>
                    <a:pt x="146" y="119"/>
                  </a:cubicBezTo>
                  <a:cubicBezTo>
                    <a:pt x="146" y="119"/>
                    <a:pt x="146" y="119"/>
                    <a:pt x="146" y="119"/>
                  </a:cubicBezTo>
                  <a:cubicBezTo>
                    <a:pt x="146" y="119"/>
                    <a:pt x="146" y="119"/>
                    <a:pt x="146" y="119"/>
                  </a:cubicBezTo>
                  <a:cubicBezTo>
                    <a:pt x="34" y="119"/>
                    <a:pt x="34" y="119"/>
                    <a:pt x="34" y="119"/>
                  </a:cubicBezTo>
                  <a:cubicBezTo>
                    <a:pt x="34" y="119"/>
                    <a:pt x="34" y="119"/>
                    <a:pt x="34" y="119"/>
                  </a:cubicBezTo>
                  <a:cubicBezTo>
                    <a:pt x="15" y="119"/>
                    <a:pt x="0" y="104"/>
                    <a:pt x="0" y="85"/>
                  </a:cubicBezTo>
                  <a:cubicBezTo>
                    <a:pt x="0" y="69"/>
                    <a:pt x="13" y="55"/>
                    <a:pt x="2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4" name="Freeform 20"/>
            <p:cNvSpPr>
              <a:spLocks/>
            </p:cNvSpPr>
            <p:nvPr/>
          </p:nvSpPr>
          <p:spPr bwMode="auto">
            <a:xfrm>
              <a:off x="6518276" y="2597150"/>
              <a:ext cx="207963" cy="252413"/>
            </a:xfrm>
            <a:custGeom>
              <a:avLst/>
              <a:gdLst>
                <a:gd name="T0" fmla="*/ 0 w 131"/>
                <a:gd name="T1" fmla="*/ 127 h 159"/>
                <a:gd name="T2" fmla="*/ 0 w 131"/>
                <a:gd name="T3" fmla="*/ 32 h 159"/>
                <a:gd name="T4" fmla="*/ 83 w 131"/>
                <a:gd name="T5" fmla="*/ 0 h 159"/>
                <a:gd name="T6" fmla="*/ 131 w 131"/>
                <a:gd name="T7" fmla="*/ 16 h 159"/>
                <a:gd name="T8" fmla="*/ 131 w 131"/>
                <a:gd name="T9" fmla="*/ 145 h 159"/>
                <a:gd name="T10" fmla="*/ 83 w 131"/>
                <a:gd name="T11" fmla="*/ 159 h 159"/>
                <a:gd name="T12" fmla="*/ 0 w 131"/>
                <a:gd name="T13" fmla="*/ 127 h 159"/>
                <a:gd name="T14" fmla="*/ 83 w 131"/>
                <a:gd name="T15" fmla="*/ 138 h 159"/>
                <a:gd name="T16" fmla="*/ 83 w 131"/>
                <a:gd name="T17" fmla="*/ 25 h 159"/>
                <a:gd name="T18" fmla="*/ 29 w 131"/>
                <a:gd name="T19" fmla="*/ 39 h 159"/>
                <a:gd name="T20" fmla="*/ 29 w 131"/>
                <a:gd name="T21" fmla="*/ 116 h 159"/>
                <a:gd name="T22" fmla="*/ 0 w 131"/>
                <a:gd name="T23" fmla="*/ 12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9">
                  <a:moveTo>
                    <a:pt x="0" y="127"/>
                  </a:moveTo>
                  <a:lnTo>
                    <a:pt x="0" y="32"/>
                  </a:lnTo>
                  <a:lnTo>
                    <a:pt x="83" y="0"/>
                  </a:lnTo>
                  <a:lnTo>
                    <a:pt x="131" y="16"/>
                  </a:lnTo>
                  <a:lnTo>
                    <a:pt x="131" y="145"/>
                  </a:lnTo>
                  <a:lnTo>
                    <a:pt x="83" y="159"/>
                  </a:lnTo>
                  <a:lnTo>
                    <a:pt x="0" y="127"/>
                  </a:lnTo>
                  <a:lnTo>
                    <a:pt x="83" y="138"/>
                  </a:lnTo>
                  <a:lnTo>
                    <a:pt x="83" y="25"/>
                  </a:lnTo>
                  <a:lnTo>
                    <a:pt x="29" y="39"/>
                  </a:lnTo>
                  <a:lnTo>
                    <a:pt x="29" y="116"/>
                  </a:lnTo>
                  <a:lnTo>
                    <a:pt x="0"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5" name="Freeform 21"/>
            <p:cNvSpPr>
              <a:spLocks noEditPoints="1"/>
            </p:cNvSpPr>
            <p:nvPr/>
          </p:nvSpPr>
          <p:spPr bwMode="auto">
            <a:xfrm>
              <a:off x="5005388" y="3179763"/>
              <a:ext cx="119063" cy="306388"/>
            </a:xfrm>
            <a:custGeom>
              <a:avLst/>
              <a:gdLst>
                <a:gd name="T0" fmla="*/ 0 w 75"/>
                <a:gd name="T1" fmla="*/ 193 h 193"/>
                <a:gd name="T2" fmla="*/ 75 w 75"/>
                <a:gd name="T3" fmla="*/ 193 h 193"/>
                <a:gd name="T4" fmla="*/ 75 w 75"/>
                <a:gd name="T5" fmla="*/ 0 h 193"/>
                <a:gd name="T6" fmla="*/ 0 w 75"/>
                <a:gd name="T7" fmla="*/ 0 h 193"/>
                <a:gd name="T8" fmla="*/ 0 w 75"/>
                <a:gd name="T9" fmla="*/ 193 h 193"/>
                <a:gd name="T10" fmla="*/ 11 w 75"/>
                <a:gd name="T11" fmla="*/ 11 h 193"/>
                <a:gd name="T12" fmla="*/ 63 w 75"/>
                <a:gd name="T13" fmla="*/ 11 h 193"/>
                <a:gd name="T14" fmla="*/ 63 w 75"/>
                <a:gd name="T15" fmla="*/ 39 h 193"/>
                <a:gd name="T16" fmla="*/ 11 w 75"/>
                <a:gd name="T17" fmla="*/ 39 h 193"/>
                <a:gd name="T18" fmla="*/ 11 w 75"/>
                <a:gd name="T19" fmla="*/ 11 h 193"/>
                <a:gd name="T20" fmla="*/ 11 w 75"/>
                <a:gd name="T21" fmla="*/ 52 h 193"/>
                <a:gd name="T22" fmla="*/ 63 w 75"/>
                <a:gd name="T23" fmla="*/ 52 h 193"/>
                <a:gd name="T24" fmla="*/ 63 w 75"/>
                <a:gd name="T25" fmla="*/ 79 h 193"/>
                <a:gd name="T26" fmla="*/ 11 w 75"/>
                <a:gd name="T27" fmla="*/ 79 h 193"/>
                <a:gd name="T28" fmla="*/ 11 w 75"/>
                <a:gd name="T29" fmla="*/ 52 h 193"/>
                <a:gd name="T30" fmla="*/ 11 w 75"/>
                <a:gd name="T31" fmla="*/ 91 h 193"/>
                <a:gd name="T32" fmla="*/ 63 w 75"/>
                <a:gd name="T33" fmla="*/ 91 h 193"/>
                <a:gd name="T34" fmla="*/ 63 w 75"/>
                <a:gd name="T35" fmla="*/ 120 h 193"/>
                <a:gd name="T36" fmla="*/ 11 w 75"/>
                <a:gd name="T37" fmla="*/ 120 h 193"/>
                <a:gd name="T38" fmla="*/ 11 w 75"/>
                <a:gd name="T39" fmla="*/ 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193">
                  <a:moveTo>
                    <a:pt x="0" y="193"/>
                  </a:moveTo>
                  <a:lnTo>
                    <a:pt x="75" y="193"/>
                  </a:lnTo>
                  <a:lnTo>
                    <a:pt x="75" y="0"/>
                  </a:lnTo>
                  <a:lnTo>
                    <a:pt x="0" y="0"/>
                  </a:lnTo>
                  <a:lnTo>
                    <a:pt x="0" y="193"/>
                  </a:lnTo>
                  <a:close/>
                  <a:moveTo>
                    <a:pt x="11" y="11"/>
                  </a:moveTo>
                  <a:lnTo>
                    <a:pt x="63" y="11"/>
                  </a:lnTo>
                  <a:lnTo>
                    <a:pt x="63" y="39"/>
                  </a:lnTo>
                  <a:lnTo>
                    <a:pt x="11" y="39"/>
                  </a:lnTo>
                  <a:lnTo>
                    <a:pt x="11" y="11"/>
                  </a:lnTo>
                  <a:close/>
                  <a:moveTo>
                    <a:pt x="11" y="52"/>
                  </a:moveTo>
                  <a:lnTo>
                    <a:pt x="63" y="52"/>
                  </a:lnTo>
                  <a:lnTo>
                    <a:pt x="63" y="79"/>
                  </a:lnTo>
                  <a:lnTo>
                    <a:pt x="11" y="79"/>
                  </a:lnTo>
                  <a:lnTo>
                    <a:pt x="11" y="52"/>
                  </a:lnTo>
                  <a:close/>
                  <a:moveTo>
                    <a:pt x="11" y="91"/>
                  </a:moveTo>
                  <a:lnTo>
                    <a:pt x="63" y="91"/>
                  </a:lnTo>
                  <a:lnTo>
                    <a:pt x="63" y="120"/>
                  </a:lnTo>
                  <a:lnTo>
                    <a:pt x="11" y="120"/>
                  </a:lnTo>
                  <a:lnTo>
                    <a:pt x="11"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6" name="Freeform 22"/>
            <p:cNvSpPr>
              <a:spLocks noEditPoints="1"/>
            </p:cNvSpPr>
            <p:nvPr/>
          </p:nvSpPr>
          <p:spPr bwMode="auto">
            <a:xfrm>
              <a:off x="5332413" y="3179763"/>
              <a:ext cx="119063" cy="306388"/>
            </a:xfrm>
            <a:custGeom>
              <a:avLst/>
              <a:gdLst>
                <a:gd name="T0" fmla="*/ 0 w 75"/>
                <a:gd name="T1" fmla="*/ 193 h 193"/>
                <a:gd name="T2" fmla="*/ 75 w 75"/>
                <a:gd name="T3" fmla="*/ 193 h 193"/>
                <a:gd name="T4" fmla="*/ 75 w 75"/>
                <a:gd name="T5" fmla="*/ 0 h 193"/>
                <a:gd name="T6" fmla="*/ 0 w 75"/>
                <a:gd name="T7" fmla="*/ 0 h 193"/>
                <a:gd name="T8" fmla="*/ 0 w 75"/>
                <a:gd name="T9" fmla="*/ 193 h 193"/>
                <a:gd name="T10" fmla="*/ 11 w 75"/>
                <a:gd name="T11" fmla="*/ 11 h 193"/>
                <a:gd name="T12" fmla="*/ 66 w 75"/>
                <a:gd name="T13" fmla="*/ 11 h 193"/>
                <a:gd name="T14" fmla="*/ 66 w 75"/>
                <a:gd name="T15" fmla="*/ 39 h 193"/>
                <a:gd name="T16" fmla="*/ 11 w 75"/>
                <a:gd name="T17" fmla="*/ 39 h 193"/>
                <a:gd name="T18" fmla="*/ 11 w 75"/>
                <a:gd name="T19" fmla="*/ 11 h 193"/>
                <a:gd name="T20" fmla="*/ 11 w 75"/>
                <a:gd name="T21" fmla="*/ 52 h 193"/>
                <a:gd name="T22" fmla="*/ 66 w 75"/>
                <a:gd name="T23" fmla="*/ 52 h 193"/>
                <a:gd name="T24" fmla="*/ 66 w 75"/>
                <a:gd name="T25" fmla="*/ 79 h 193"/>
                <a:gd name="T26" fmla="*/ 11 w 75"/>
                <a:gd name="T27" fmla="*/ 79 h 193"/>
                <a:gd name="T28" fmla="*/ 11 w 75"/>
                <a:gd name="T29" fmla="*/ 52 h 193"/>
                <a:gd name="T30" fmla="*/ 11 w 75"/>
                <a:gd name="T31" fmla="*/ 91 h 193"/>
                <a:gd name="T32" fmla="*/ 66 w 75"/>
                <a:gd name="T33" fmla="*/ 91 h 193"/>
                <a:gd name="T34" fmla="*/ 66 w 75"/>
                <a:gd name="T35" fmla="*/ 120 h 193"/>
                <a:gd name="T36" fmla="*/ 11 w 75"/>
                <a:gd name="T37" fmla="*/ 120 h 193"/>
                <a:gd name="T38" fmla="*/ 11 w 75"/>
                <a:gd name="T39" fmla="*/ 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193">
                  <a:moveTo>
                    <a:pt x="0" y="193"/>
                  </a:moveTo>
                  <a:lnTo>
                    <a:pt x="75" y="193"/>
                  </a:lnTo>
                  <a:lnTo>
                    <a:pt x="75" y="0"/>
                  </a:lnTo>
                  <a:lnTo>
                    <a:pt x="0" y="0"/>
                  </a:lnTo>
                  <a:lnTo>
                    <a:pt x="0" y="193"/>
                  </a:lnTo>
                  <a:close/>
                  <a:moveTo>
                    <a:pt x="11" y="11"/>
                  </a:moveTo>
                  <a:lnTo>
                    <a:pt x="66" y="11"/>
                  </a:lnTo>
                  <a:lnTo>
                    <a:pt x="66" y="39"/>
                  </a:lnTo>
                  <a:lnTo>
                    <a:pt x="11" y="39"/>
                  </a:lnTo>
                  <a:lnTo>
                    <a:pt x="11" y="11"/>
                  </a:lnTo>
                  <a:close/>
                  <a:moveTo>
                    <a:pt x="11" y="52"/>
                  </a:moveTo>
                  <a:lnTo>
                    <a:pt x="66" y="52"/>
                  </a:lnTo>
                  <a:lnTo>
                    <a:pt x="66" y="79"/>
                  </a:lnTo>
                  <a:lnTo>
                    <a:pt x="11" y="79"/>
                  </a:lnTo>
                  <a:lnTo>
                    <a:pt x="11" y="52"/>
                  </a:lnTo>
                  <a:close/>
                  <a:moveTo>
                    <a:pt x="11" y="91"/>
                  </a:moveTo>
                  <a:lnTo>
                    <a:pt x="66" y="91"/>
                  </a:lnTo>
                  <a:lnTo>
                    <a:pt x="66" y="120"/>
                  </a:lnTo>
                  <a:lnTo>
                    <a:pt x="11" y="120"/>
                  </a:lnTo>
                  <a:lnTo>
                    <a:pt x="11"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7" name="Freeform 23"/>
            <p:cNvSpPr>
              <a:spLocks noEditPoints="1"/>
            </p:cNvSpPr>
            <p:nvPr/>
          </p:nvSpPr>
          <p:spPr bwMode="auto">
            <a:xfrm>
              <a:off x="5102226" y="3133725"/>
              <a:ext cx="252413" cy="452438"/>
            </a:xfrm>
            <a:custGeom>
              <a:avLst/>
              <a:gdLst>
                <a:gd name="T0" fmla="*/ 0 w 159"/>
                <a:gd name="T1" fmla="*/ 285 h 285"/>
                <a:gd name="T2" fmla="*/ 159 w 159"/>
                <a:gd name="T3" fmla="*/ 285 h 285"/>
                <a:gd name="T4" fmla="*/ 159 w 159"/>
                <a:gd name="T5" fmla="*/ 0 h 285"/>
                <a:gd name="T6" fmla="*/ 0 w 159"/>
                <a:gd name="T7" fmla="*/ 0 h 285"/>
                <a:gd name="T8" fmla="*/ 0 w 159"/>
                <a:gd name="T9" fmla="*/ 285 h 285"/>
                <a:gd name="T10" fmla="*/ 16 w 159"/>
                <a:gd name="T11" fmla="*/ 18 h 285"/>
                <a:gd name="T12" fmla="*/ 143 w 159"/>
                <a:gd name="T13" fmla="*/ 18 h 285"/>
                <a:gd name="T14" fmla="*/ 143 w 159"/>
                <a:gd name="T15" fmla="*/ 58 h 285"/>
                <a:gd name="T16" fmla="*/ 16 w 159"/>
                <a:gd name="T17" fmla="*/ 58 h 285"/>
                <a:gd name="T18" fmla="*/ 16 w 159"/>
                <a:gd name="T19" fmla="*/ 18 h 285"/>
                <a:gd name="T20" fmla="*/ 16 w 159"/>
                <a:gd name="T21" fmla="*/ 77 h 285"/>
                <a:gd name="T22" fmla="*/ 143 w 159"/>
                <a:gd name="T23" fmla="*/ 77 h 285"/>
                <a:gd name="T24" fmla="*/ 143 w 159"/>
                <a:gd name="T25" fmla="*/ 117 h 285"/>
                <a:gd name="T26" fmla="*/ 16 w 159"/>
                <a:gd name="T27" fmla="*/ 117 h 285"/>
                <a:gd name="T28" fmla="*/ 16 w 159"/>
                <a:gd name="T29" fmla="*/ 77 h 285"/>
                <a:gd name="T30" fmla="*/ 16 w 159"/>
                <a:gd name="T31" fmla="*/ 133 h 285"/>
                <a:gd name="T32" fmla="*/ 143 w 159"/>
                <a:gd name="T33" fmla="*/ 133 h 285"/>
                <a:gd name="T34" fmla="*/ 143 w 159"/>
                <a:gd name="T35" fmla="*/ 174 h 285"/>
                <a:gd name="T36" fmla="*/ 16 w 159"/>
                <a:gd name="T37" fmla="*/ 174 h 285"/>
                <a:gd name="T38" fmla="*/ 16 w 159"/>
                <a:gd name="T39" fmla="*/ 1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9" h="285">
                  <a:moveTo>
                    <a:pt x="0" y="285"/>
                  </a:moveTo>
                  <a:lnTo>
                    <a:pt x="159" y="285"/>
                  </a:lnTo>
                  <a:lnTo>
                    <a:pt x="159" y="0"/>
                  </a:lnTo>
                  <a:lnTo>
                    <a:pt x="0" y="0"/>
                  </a:lnTo>
                  <a:lnTo>
                    <a:pt x="0" y="285"/>
                  </a:lnTo>
                  <a:close/>
                  <a:moveTo>
                    <a:pt x="16" y="18"/>
                  </a:moveTo>
                  <a:lnTo>
                    <a:pt x="143" y="18"/>
                  </a:lnTo>
                  <a:lnTo>
                    <a:pt x="143" y="58"/>
                  </a:lnTo>
                  <a:lnTo>
                    <a:pt x="16" y="58"/>
                  </a:lnTo>
                  <a:lnTo>
                    <a:pt x="16" y="18"/>
                  </a:lnTo>
                  <a:close/>
                  <a:moveTo>
                    <a:pt x="16" y="77"/>
                  </a:moveTo>
                  <a:lnTo>
                    <a:pt x="143" y="77"/>
                  </a:lnTo>
                  <a:lnTo>
                    <a:pt x="143" y="117"/>
                  </a:lnTo>
                  <a:lnTo>
                    <a:pt x="16" y="117"/>
                  </a:lnTo>
                  <a:lnTo>
                    <a:pt x="16" y="77"/>
                  </a:lnTo>
                  <a:close/>
                  <a:moveTo>
                    <a:pt x="16" y="133"/>
                  </a:moveTo>
                  <a:lnTo>
                    <a:pt x="143" y="133"/>
                  </a:lnTo>
                  <a:lnTo>
                    <a:pt x="143" y="174"/>
                  </a:lnTo>
                  <a:lnTo>
                    <a:pt x="16" y="174"/>
                  </a:lnTo>
                  <a:lnTo>
                    <a:pt x="16"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8" name="Freeform 24"/>
            <p:cNvSpPr>
              <a:spLocks/>
            </p:cNvSpPr>
            <p:nvPr/>
          </p:nvSpPr>
          <p:spPr bwMode="auto">
            <a:xfrm>
              <a:off x="5087938" y="2266950"/>
              <a:ext cx="1254125" cy="812800"/>
            </a:xfrm>
            <a:custGeom>
              <a:avLst/>
              <a:gdLst>
                <a:gd name="T0" fmla="*/ 44 w 349"/>
                <a:gd name="T1" fmla="*/ 226 h 226"/>
                <a:gd name="T2" fmla="*/ 44 w 349"/>
                <a:gd name="T3" fmla="*/ 213 h 226"/>
                <a:gd name="T4" fmla="*/ 212 w 349"/>
                <a:gd name="T5" fmla="*/ 44 h 226"/>
                <a:gd name="T6" fmla="*/ 321 w 349"/>
                <a:gd name="T7" fmla="*/ 84 h 226"/>
                <a:gd name="T8" fmla="*/ 349 w 349"/>
                <a:gd name="T9" fmla="*/ 51 h 226"/>
                <a:gd name="T10" fmla="*/ 212 w 349"/>
                <a:gd name="T11" fmla="*/ 0 h 226"/>
                <a:gd name="T12" fmla="*/ 0 w 349"/>
                <a:gd name="T13" fmla="*/ 213 h 226"/>
                <a:gd name="T14" fmla="*/ 0 w 349"/>
                <a:gd name="T15" fmla="*/ 226 h 226"/>
                <a:gd name="T16" fmla="*/ 44 w 349"/>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226">
                  <a:moveTo>
                    <a:pt x="44" y="226"/>
                  </a:moveTo>
                  <a:cubicBezTo>
                    <a:pt x="44" y="222"/>
                    <a:pt x="44" y="217"/>
                    <a:pt x="44" y="213"/>
                  </a:cubicBezTo>
                  <a:cubicBezTo>
                    <a:pt x="44" y="120"/>
                    <a:pt x="119" y="44"/>
                    <a:pt x="212" y="44"/>
                  </a:cubicBezTo>
                  <a:cubicBezTo>
                    <a:pt x="254" y="44"/>
                    <a:pt x="292" y="59"/>
                    <a:pt x="321" y="84"/>
                  </a:cubicBezTo>
                  <a:cubicBezTo>
                    <a:pt x="326" y="70"/>
                    <a:pt x="336" y="58"/>
                    <a:pt x="349" y="51"/>
                  </a:cubicBezTo>
                  <a:cubicBezTo>
                    <a:pt x="312" y="19"/>
                    <a:pt x="264" y="0"/>
                    <a:pt x="212" y="0"/>
                  </a:cubicBezTo>
                  <a:cubicBezTo>
                    <a:pt x="95" y="0"/>
                    <a:pt x="0" y="95"/>
                    <a:pt x="0" y="213"/>
                  </a:cubicBezTo>
                  <a:cubicBezTo>
                    <a:pt x="0" y="217"/>
                    <a:pt x="0" y="222"/>
                    <a:pt x="0" y="226"/>
                  </a:cubicBezTo>
                  <a:lnTo>
                    <a:pt x="4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49" name="Freeform 25"/>
            <p:cNvSpPr>
              <a:spLocks/>
            </p:cNvSpPr>
            <p:nvPr/>
          </p:nvSpPr>
          <p:spPr bwMode="auto">
            <a:xfrm>
              <a:off x="5461001" y="2949575"/>
              <a:ext cx="1154113" cy="844550"/>
            </a:xfrm>
            <a:custGeom>
              <a:avLst/>
              <a:gdLst>
                <a:gd name="T0" fmla="*/ 319 w 321"/>
                <a:gd name="T1" fmla="*/ 0 h 235"/>
                <a:gd name="T2" fmla="*/ 275 w 321"/>
                <a:gd name="T3" fmla="*/ 0 h 235"/>
                <a:gd name="T4" fmla="*/ 277 w 321"/>
                <a:gd name="T5" fmla="*/ 23 h 235"/>
                <a:gd name="T6" fmla="*/ 108 w 321"/>
                <a:gd name="T7" fmla="*/ 191 h 235"/>
                <a:gd name="T8" fmla="*/ 25 w 321"/>
                <a:gd name="T9" fmla="*/ 169 h 235"/>
                <a:gd name="T10" fmla="*/ 0 w 321"/>
                <a:gd name="T11" fmla="*/ 206 h 235"/>
                <a:gd name="T12" fmla="*/ 108 w 321"/>
                <a:gd name="T13" fmla="*/ 235 h 235"/>
                <a:gd name="T14" fmla="*/ 321 w 321"/>
                <a:gd name="T15" fmla="*/ 23 h 235"/>
                <a:gd name="T16" fmla="*/ 319 w 321"/>
                <a:gd name="T1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1" h="235">
                  <a:moveTo>
                    <a:pt x="319" y="0"/>
                  </a:moveTo>
                  <a:cubicBezTo>
                    <a:pt x="275" y="0"/>
                    <a:pt x="275" y="0"/>
                    <a:pt x="275" y="0"/>
                  </a:cubicBezTo>
                  <a:cubicBezTo>
                    <a:pt x="276" y="7"/>
                    <a:pt x="277" y="15"/>
                    <a:pt x="277" y="23"/>
                  </a:cubicBezTo>
                  <a:cubicBezTo>
                    <a:pt x="277" y="116"/>
                    <a:pt x="201" y="191"/>
                    <a:pt x="108" y="191"/>
                  </a:cubicBezTo>
                  <a:cubicBezTo>
                    <a:pt x="78" y="191"/>
                    <a:pt x="50" y="183"/>
                    <a:pt x="25" y="169"/>
                  </a:cubicBezTo>
                  <a:cubicBezTo>
                    <a:pt x="0" y="206"/>
                    <a:pt x="0" y="206"/>
                    <a:pt x="0" y="206"/>
                  </a:cubicBezTo>
                  <a:cubicBezTo>
                    <a:pt x="32" y="224"/>
                    <a:pt x="69" y="235"/>
                    <a:pt x="108" y="235"/>
                  </a:cubicBezTo>
                  <a:cubicBezTo>
                    <a:pt x="225" y="235"/>
                    <a:pt x="321" y="140"/>
                    <a:pt x="321" y="23"/>
                  </a:cubicBezTo>
                  <a:cubicBezTo>
                    <a:pt x="321" y="15"/>
                    <a:pt x="320" y="7"/>
                    <a:pt x="3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50" name="Freeform 26"/>
            <p:cNvSpPr>
              <a:spLocks/>
            </p:cNvSpPr>
            <p:nvPr/>
          </p:nvSpPr>
          <p:spPr bwMode="auto">
            <a:xfrm>
              <a:off x="6180138" y="2389188"/>
              <a:ext cx="201613" cy="207963"/>
            </a:xfrm>
            <a:custGeom>
              <a:avLst/>
              <a:gdLst>
                <a:gd name="T0" fmla="*/ 122 w 127"/>
                <a:gd name="T1" fmla="*/ 0 h 131"/>
                <a:gd name="T2" fmla="*/ 127 w 127"/>
                <a:gd name="T3" fmla="*/ 127 h 131"/>
                <a:gd name="T4" fmla="*/ 0 w 127"/>
                <a:gd name="T5" fmla="*/ 131 h 131"/>
                <a:gd name="T6" fmla="*/ 122 w 127"/>
                <a:gd name="T7" fmla="*/ 0 h 131"/>
              </a:gdLst>
              <a:ahLst/>
              <a:cxnLst>
                <a:cxn ang="0">
                  <a:pos x="T0" y="T1"/>
                </a:cxn>
                <a:cxn ang="0">
                  <a:pos x="T2" y="T3"/>
                </a:cxn>
                <a:cxn ang="0">
                  <a:pos x="T4" y="T5"/>
                </a:cxn>
                <a:cxn ang="0">
                  <a:pos x="T6" y="T7"/>
                </a:cxn>
              </a:cxnLst>
              <a:rect l="0" t="0" r="r" b="b"/>
              <a:pathLst>
                <a:path w="127" h="131">
                  <a:moveTo>
                    <a:pt x="122" y="0"/>
                  </a:moveTo>
                  <a:lnTo>
                    <a:pt x="127" y="127"/>
                  </a:lnTo>
                  <a:lnTo>
                    <a:pt x="0" y="131"/>
                  </a:lnTo>
                  <a:lnTo>
                    <a:pt x="1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51" name="Freeform 27"/>
            <p:cNvSpPr>
              <a:spLocks/>
            </p:cNvSpPr>
            <p:nvPr/>
          </p:nvSpPr>
          <p:spPr bwMode="auto">
            <a:xfrm>
              <a:off x="5386388" y="3506788"/>
              <a:ext cx="201613" cy="238125"/>
            </a:xfrm>
            <a:custGeom>
              <a:avLst/>
              <a:gdLst>
                <a:gd name="T0" fmla="*/ 25 w 127"/>
                <a:gd name="T1" fmla="*/ 150 h 150"/>
                <a:gd name="T2" fmla="*/ 0 w 127"/>
                <a:gd name="T3" fmla="*/ 23 h 150"/>
                <a:gd name="T4" fmla="*/ 127 w 127"/>
                <a:gd name="T5" fmla="*/ 0 h 150"/>
                <a:gd name="T6" fmla="*/ 25 w 127"/>
                <a:gd name="T7" fmla="*/ 150 h 150"/>
              </a:gdLst>
              <a:ahLst/>
              <a:cxnLst>
                <a:cxn ang="0">
                  <a:pos x="T0" y="T1"/>
                </a:cxn>
                <a:cxn ang="0">
                  <a:pos x="T2" y="T3"/>
                </a:cxn>
                <a:cxn ang="0">
                  <a:pos x="T4" y="T5"/>
                </a:cxn>
                <a:cxn ang="0">
                  <a:pos x="T6" y="T7"/>
                </a:cxn>
              </a:cxnLst>
              <a:rect l="0" t="0" r="r" b="b"/>
              <a:pathLst>
                <a:path w="127" h="150">
                  <a:moveTo>
                    <a:pt x="25" y="150"/>
                  </a:moveTo>
                  <a:lnTo>
                    <a:pt x="0" y="23"/>
                  </a:lnTo>
                  <a:lnTo>
                    <a:pt x="127" y="0"/>
                  </a:lnTo>
                  <a:lnTo>
                    <a:pt x="25"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grpSp>
      <p:grpSp>
        <p:nvGrpSpPr>
          <p:cNvPr id="65" name="Group 64"/>
          <p:cNvGrpSpPr/>
          <p:nvPr/>
        </p:nvGrpSpPr>
        <p:grpSpPr>
          <a:xfrm>
            <a:off x="5546016" y="2628796"/>
            <a:ext cx="1073510" cy="813538"/>
            <a:chOff x="4116388" y="1422400"/>
            <a:chExt cx="760412" cy="576263"/>
          </a:xfrm>
          <a:solidFill>
            <a:schemeClr val="bg1"/>
          </a:solidFill>
        </p:grpSpPr>
        <p:sp>
          <p:nvSpPr>
            <p:cNvPr id="10" name="Freeform 5"/>
            <p:cNvSpPr>
              <a:spLocks/>
            </p:cNvSpPr>
            <p:nvPr/>
          </p:nvSpPr>
          <p:spPr bwMode="auto">
            <a:xfrm>
              <a:off x="4116388" y="1422400"/>
              <a:ext cx="668337" cy="519113"/>
            </a:xfrm>
            <a:custGeom>
              <a:avLst/>
              <a:gdLst>
                <a:gd name="T0" fmla="*/ 48 w 176"/>
                <a:gd name="T1" fmla="*/ 136 h 136"/>
                <a:gd name="T2" fmla="*/ 119 w 176"/>
                <a:gd name="T3" fmla="*/ 136 h 136"/>
                <a:gd name="T4" fmla="*/ 111 w 176"/>
                <a:gd name="T5" fmla="*/ 109 h 136"/>
                <a:gd name="T6" fmla="*/ 111 w 176"/>
                <a:gd name="T7" fmla="*/ 109 h 136"/>
                <a:gd name="T8" fmla="*/ 15 w 176"/>
                <a:gd name="T9" fmla="*/ 109 h 136"/>
                <a:gd name="T10" fmla="*/ 10 w 176"/>
                <a:gd name="T11" fmla="*/ 104 h 136"/>
                <a:gd name="T12" fmla="*/ 10 w 176"/>
                <a:gd name="T13" fmla="*/ 13 h 136"/>
                <a:gd name="T14" fmla="*/ 15 w 176"/>
                <a:gd name="T15" fmla="*/ 9 h 136"/>
                <a:gd name="T16" fmla="*/ 162 w 176"/>
                <a:gd name="T17" fmla="*/ 9 h 136"/>
                <a:gd name="T18" fmla="*/ 167 w 176"/>
                <a:gd name="T19" fmla="*/ 13 h 136"/>
                <a:gd name="T20" fmla="*/ 167 w 176"/>
                <a:gd name="T21" fmla="*/ 62 h 136"/>
                <a:gd name="T22" fmla="*/ 176 w 176"/>
                <a:gd name="T23" fmla="*/ 65 h 136"/>
                <a:gd name="T24" fmla="*/ 176 w 176"/>
                <a:gd name="T25" fmla="*/ 5 h 136"/>
                <a:gd name="T26" fmla="*/ 171 w 176"/>
                <a:gd name="T27" fmla="*/ 0 h 136"/>
                <a:gd name="T28" fmla="*/ 6 w 176"/>
                <a:gd name="T29" fmla="*/ 0 h 136"/>
                <a:gd name="T30" fmla="*/ 0 w 176"/>
                <a:gd name="T31" fmla="*/ 5 h 136"/>
                <a:gd name="T32" fmla="*/ 0 w 176"/>
                <a:gd name="T33" fmla="*/ 112 h 136"/>
                <a:gd name="T34" fmla="*/ 6 w 176"/>
                <a:gd name="T35" fmla="*/ 117 h 136"/>
                <a:gd name="T36" fmla="*/ 60 w 176"/>
                <a:gd name="T37" fmla="*/ 117 h 136"/>
                <a:gd name="T38" fmla="*/ 60 w 176"/>
                <a:gd name="T39" fmla="*/ 125 h 136"/>
                <a:gd name="T40" fmla="*/ 48 w 176"/>
                <a:gd name="T4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36">
                  <a:moveTo>
                    <a:pt x="48" y="136"/>
                  </a:moveTo>
                  <a:cubicBezTo>
                    <a:pt x="87" y="136"/>
                    <a:pt x="108" y="136"/>
                    <a:pt x="119" y="136"/>
                  </a:cubicBezTo>
                  <a:cubicBezTo>
                    <a:pt x="114" y="128"/>
                    <a:pt x="111" y="119"/>
                    <a:pt x="111" y="109"/>
                  </a:cubicBezTo>
                  <a:cubicBezTo>
                    <a:pt x="111" y="109"/>
                    <a:pt x="111" y="109"/>
                    <a:pt x="111" y="109"/>
                  </a:cubicBezTo>
                  <a:cubicBezTo>
                    <a:pt x="15" y="109"/>
                    <a:pt x="15" y="109"/>
                    <a:pt x="15" y="109"/>
                  </a:cubicBezTo>
                  <a:cubicBezTo>
                    <a:pt x="12" y="109"/>
                    <a:pt x="10" y="107"/>
                    <a:pt x="10" y="104"/>
                  </a:cubicBezTo>
                  <a:cubicBezTo>
                    <a:pt x="10" y="13"/>
                    <a:pt x="10" y="13"/>
                    <a:pt x="10" y="13"/>
                  </a:cubicBezTo>
                  <a:cubicBezTo>
                    <a:pt x="10" y="11"/>
                    <a:pt x="12" y="9"/>
                    <a:pt x="15" y="9"/>
                  </a:cubicBezTo>
                  <a:cubicBezTo>
                    <a:pt x="162" y="9"/>
                    <a:pt x="162" y="9"/>
                    <a:pt x="162" y="9"/>
                  </a:cubicBezTo>
                  <a:cubicBezTo>
                    <a:pt x="165" y="9"/>
                    <a:pt x="167" y="11"/>
                    <a:pt x="167" y="13"/>
                  </a:cubicBezTo>
                  <a:cubicBezTo>
                    <a:pt x="167" y="34"/>
                    <a:pt x="167" y="50"/>
                    <a:pt x="167" y="62"/>
                  </a:cubicBezTo>
                  <a:cubicBezTo>
                    <a:pt x="170" y="63"/>
                    <a:pt x="173" y="64"/>
                    <a:pt x="176" y="65"/>
                  </a:cubicBezTo>
                  <a:cubicBezTo>
                    <a:pt x="176" y="5"/>
                    <a:pt x="176" y="5"/>
                    <a:pt x="176" y="5"/>
                  </a:cubicBezTo>
                  <a:cubicBezTo>
                    <a:pt x="176" y="2"/>
                    <a:pt x="174" y="0"/>
                    <a:pt x="171" y="0"/>
                  </a:cubicBezTo>
                  <a:cubicBezTo>
                    <a:pt x="6" y="0"/>
                    <a:pt x="6" y="0"/>
                    <a:pt x="6" y="0"/>
                  </a:cubicBezTo>
                  <a:cubicBezTo>
                    <a:pt x="3" y="0"/>
                    <a:pt x="0" y="2"/>
                    <a:pt x="0" y="5"/>
                  </a:cubicBezTo>
                  <a:cubicBezTo>
                    <a:pt x="0" y="112"/>
                    <a:pt x="0" y="112"/>
                    <a:pt x="0" y="112"/>
                  </a:cubicBezTo>
                  <a:cubicBezTo>
                    <a:pt x="0" y="115"/>
                    <a:pt x="3" y="117"/>
                    <a:pt x="6" y="117"/>
                  </a:cubicBezTo>
                  <a:cubicBezTo>
                    <a:pt x="60" y="117"/>
                    <a:pt x="60" y="117"/>
                    <a:pt x="60" y="117"/>
                  </a:cubicBezTo>
                  <a:cubicBezTo>
                    <a:pt x="60" y="125"/>
                    <a:pt x="60" y="125"/>
                    <a:pt x="60" y="125"/>
                  </a:cubicBezTo>
                  <a:cubicBezTo>
                    <a:pt x="48" y="136"/>
                    <a:pt x="48" y="136"/>
                    <a:pt x="4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11" name="Freeform 6"/>
            <p:cNvSpPr>
              <a:spLocks noEditPoints="1"/>
            </p:cNvSpPr>
            <p:nvPr/>
          </p:nvSpPr>
          <p:spPr bwMode="auto">
            <a:xfrm>
              <a:off x="4557713" y="1674813"/>
              <a:ext cx="319087" cy="323850"/>
            </a:xfrm>
            <a:custGeom>
              <a:avLst/>
              <a:gdLst>
                <a:gd name="T0" fmla="*/ 42 w 84"/>
                <a:gd name="T1" fmla="*/ 0 h 85"/>
                <a:gd name="T2" fmla="*/ 0 w 84"/>
                <a:gd name="T3" fmla="*/ 43 h 85"/>
                <a:gd name="T4" fmla="*/ 42 w 84"/>
                <a:gd name="T5" fmla="*/ 85 h 85"/>
                <a:gd name="T6" fmla="*/ 84 w 84"/>
                <a:gd name="T7" fmla="*/ 43 h 85"/>
                <a:gd name="T8" fmla="*/ 42 w 84"/>
                <a:gd name="T9" fmla="*/ 0 h 85"/>
                <a:gd name="T10" fmla="*/ 42 w 84"/>
                <a:gd name="T11" fmla="*/ 79 h 85"/>
                <a:gd name="T12" fmla="*/ 6 w 84"/>
                <a:gd name="T13" fmla="*/ 43 h 85"/>
                <a:gd name="T14" fmla="*/ 42 w 84"/>
                <a:gd name="T15" fmla="*/ 7 h 85"/>
                <a:gd name="T16" fmla="*/ 78 w 84"/>
                <a:gd name="T17" fmla="*/ 43 h 85"/>
                <a:gd name="T18" fmla="*/ 42 w 84"/>
                <a:gd name="T19"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42" y="0"/>
                  </a:moveTo>
                  <a:cubicBezTo>
                    <a:pt x="19" y="0"/>
                    <a:pt x="0" y="19"/>
                    <a:pt x="0" y="43"/>
                  </a:cubicBezTo>
                  <a:cubicBezTo>
                    <a:pt x="0" y="66"/>
                    <a:pt x="19" y="85"/>
                    <a:pt x="42" y="85"/>
                  </a:cubicBezTo>
                  <a:cubicBezTo>
                    <a:pt x="66" y="85"/>
                    <a:pt x="84" y="66"/>
                    <a:pt x="84" y="43"/>
                  </a:cubicBezTo>
                  <a:cubicBezTo>
                    <a:pt x="84" y="19"/>
                    <a:pt x="66" y="0"/>
                    <a:pt x="42" y="0"/>
                  </a:cubicBezTo>
                  <a:close/>
                  <a:moveTo>
                    <a:pt x="42" y="79"/>
                  </a:moveTo>
                  <a:cubicBezTo>
                    <a:pt x="22" y="79"/>
                    <a:pt x="6" y="63"/>
                    <a:pt x="6" y="43"/>
                  </a:cubicBezTo>
                  <a:cubicBezTo>
                    <a:pt x="6" y="23"/>
                    <a:pt x="22" y="7"/>
                    <a:pt x="42" y="7"/>
                  </a:cubicBezTo>
                  <a:cubicBezTo>
                    <a:pt x="62" y="7"/>
                    <a:pt x="78" y="23"/>
                    <a:pt x="78" y="43"/>
                  </a:cubicBezTo>
                  <a:cubicBezTo>
                    <a:pt x="78" y="63"/>
                    <a:pt x="62" y="79"/>
                    <a:pt x="42"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63" name="Freeform 7"/>
            <p:cNvSpPr>
              <a:spLocks/>
            </p:cNvSpPr>
            <p:nvPr/>
          </p:nvSpPr>
          <p:spPr bwMode="auto">
            <a:xfrm>
              <a:off x="4713288" y="1735138"/>
              <a:ext cx="98425" cy="153988"/>
            </a:xfrm>
            <a:custGeom>
              <a:avLst/>
              <a:gdLst>
                <a:gd name="T0" fmla="*/ 48 w 62"/>
                <a:gd name="T1" fmla="*/ 0 h 97"/>
                <a:gd name="T2" fmla="*/ 0 w 62"/>
                <a:gd name="T3" fmla="*/ 48 h 97"/>
                <a:gd name="T4" fmla="*/ 48 w 62"/>
                <a:gd name="T5" fmla="*/ 97 h 97"/>
                <a:gd name="T6" fmla="*/ 62 w 62"/>
                <a:gd name="T7" fmla="*/ 82 h 97"/>
                <a:gd name="T8" fmla="*/ 28 w 62"/>
                <a:gd name="T9" fmla="*/ 48 h 97"/>
                <a:gd name="T10" fmla="*/ 62 w 62"/>
                <a:gd name="T11" fmla="*/ 15 h 97"/>
                <a:gd name="T12" fmla="*/ 48 w 6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62" h="97">
                  <a:moveTo>
                    <a:pt x="48" y="0"/>
                  </a:moveTo>
                  <a:lnTo>
                    <a:pt x="0" y="48"/>
                  </a:lnTo>
                  <a:lnTo>
                    <a:pt x="48" y="97"/>
                  </a:lnTo>
                  <a:lnTo>
                    <a:pt x="62" y="82"/>
                  </a:lnTo>
                  <a:lnTo>
                    <a:pt x="28" y="48"/>
                  </a:lnTo>
                  <a:lnTo>
                    <a:pt x="62" y="15"/>
                  </a:ln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64" name="Freeform 8"/>
            <p:cNvSpPr>
              <a:spLocks/>
            </p:cNvSpPr>
            <p:nvPr/>
          </p:nvSpPr>
          <p:spPr bwMode="auto">
            <a:xfrm>
              <a:off x="4625975" y="1789113"/>
              <a:ext cx="98425" cy="152400"/>
            </a:xfrm>
            <a:custGeom>
              <a:avLst/>
              <a:gdLst>
                <a:gd name="T0" fmla="*/ 0 w 62"/>
                <a:gd name="T1" fmla="*/ 14 h 96"/>
                <a:gd name="T2" fmla="*/ 33 w 62"/>
                <a:gd name="T3" fmla="*/ 48 h 96"/>
                <a:gd name="T4" fmla="*/ 0 w 62"/>
                <a:gd name="T5" fmla="*/ 82 h 96"/>
                <a:gd name="T6" fmla="*/ 14 w 62"/>
                <a:gd name="T7" fmla="*/ 96 h 96"/>
                <a:gd name="T8" fmla="*/ 62 w 62"/>
                <a:gd name="T9" fmla="*/ 48 h 96"/>
                <a:gd name="T10" fmla="*/ 14 w 62"/>
                <a:gd name="T11" fmla="*/ 0 h 96"/>
                <a:gd name="T12" fmla="*/ 0 w 62"/>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62" h="96">
                  <a:moveTo>
                    <a:pt x="0" y="14"/>
                  </a:moveTo>
                  <a:lnTo>
                    <a:pt x="33" y="48"/>
                  </a:lnTo>
                  <a:lnTo>
                    <a:pt x="0" y="82"/>
                  </a:lnTo>
                  <a:lnTo>
                    <a:pt x="14" y="96"/>
                  </a:lnTo>
                  <a:lnTo>
                    <a:pt x="62" y="48"/>
                  </a:lnTo>
                  <a:lnTo>
                    <a:pt x="14"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grpSp>
      <p:grpSp>
        <p:nvGrpSpPr>
          <p:cNvPr id="72" name="Group 71"/>
          <p:cNvGrpSpPr/>
          <p:nvPr/>
        </p:nvGrpSpPr>
        <p:grpSpPr>
          <a:xfrm>
            <a:off x="10438169" y="2475224"/>
            <a:ext cx="790516" cy="1120682"/>
            <a:chOff x="7905750" y="73025"/>
            <a:chExt cx="1330326" cy="1885950"/>
          </a:xfrm>
          <a:solidFill>
            <a:schemeClr val="bg1"/>
          </a:solidFill>
        </p:grpSpPr>
        <p:sp>
          <p:nvSpPr>
            <p:cNvPr id="69" name="Freeform 12"/>
            <p:cNvSpPr>
              <a:spLocks/>
            </p:cNvSpPr>
            <p:nvPr/>
          </p:nvSpPr>
          <p:spPr bwMode="auto">
            <a:xfrm>
              <a:off x="7908925" y="73025"/>
              <a:ext cx="446088" cy="293688"/>
            </a:xfrm>
            <a:custGeom>
              <a:avLst/>
              <a:gdLst>
                <a:gd name="T0" fmla="*/ 19 w 118"/>
                <a:gd name="T1" fmla="*/ 34 h 78"/>
                <a:gd name="T2" fmla="*/ 19 w 118"/>
                <a:gd name="T3" fmla="*/ 33 h 78"/>
                <a:gd name="T4" fmla="*/ 51 w 118"/>
                <a:gd name="T5" fmla="*/ 0 h 78"/>
                <a:gd name="T6" fmla="*/ 78 w 118"/>
                <a:gd name="T7" fmla="*/ 15 h 78"/>
                <a:gd name="T8" fmla="*/ 87 w 118"/>
                <a:gd name="T9" fmla="*/ 12 h 78"/>
                <a:gd name="T10" fmla="*/ 106 w 118"/>
                <a:gd name="T11" fmla="*/ 31 h 78"/>
                <a:gd name="T12" fmla="*/ 118 w 118"/>
                <a:gd name="T13" fmla="*/ 53 h 78"/>
                <a:gd name="T14" fmla="*/ 95 w 118"/>
                <a:gd name="T15" fmla="*/ 78 h 78"/>
                <a:gd name="T16" fmla="*/ 95 w 118"/>
                <a:gd name="T17" fmla="*/ 78 h 78"/>
                <a:gd name="T18" fmla="*/ 95 w 118"/>
                <a:gd name="T19" fmla="*/ 78 h 78"/>
                <a:gd name="T20" fmla="*/ 22 w 118"/>
                <a:gd name="T21" fmla="*/ 78 h 78"/>
                <a:gd name="T22" fmla="*/ 22 w 118"/>
                <a:gd name="T23" fmla="*/ 78 h 78"/>
                <a:gd name="T24" fmla="*/ 0 w 118"/>
                <a:gd name="T25" fmla="*/ 56 h 78"/>
                <a:gd name="T26" fmla="*/ 19 w 118"/>
                <a:gd name="T27"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8">
                  <a:moveTo>
                    <a:pt x="19" y="34"/>
                  </a:moveTo>
                  <a:cubicBezTo>
                    <a:pt x="19" y="34"/>
                    <a:pt x="19" y="33"/>
                    <a:pt x="19" y="33"/>
                  </a:cubicBezTo>
                  <a:cubicBezTo>
                    <a:pt x="19" y="15"/>
                    <a:pt x="33" y="0"/>
                    <a:pt x="51" y="0"/>
                  </a:cubicBezTo>
                  <a:cubicBezTo>
                    <a:pt x="63" y="0"/>
                    <a:pt x="73" y="6"/>
                    <a:pt x="78" y="15"/>
                  </a:cubicBezTo>
                  <a:cubicBezTo>
                    <a:pt x="81" y="13"/>
                    <a:pt x="84" y="12"/>
                    <a:pt x="87" y="12"/>
                  </a:cubicBezTo>
                  <a:cubicBezTo>
                    <a:pt x="98" y="12"/>
                    <a:pt x="106" y="21"/>
                    <a:pt x="106" y="31"/>
                  </a:cubicBezTo>
                  <a:cubicBezTo>
                    <a:pt x="113" y="36"/>
                    <a:pt x="118" y="43"/>
                    <a:pt x="118" y="53"/>
                  </a:cubicBezTo>
                  <a:cubicBezTo>
                    <a:pt x="118" y="66"/>
                    <a:pt x="108" y="77"/>
                    <a:pt x="95" y="78"/>
                  </a:cubicBezTo>
                  <a:cubicBezTo>
                    <a:pt x="95" y="78"/>
                    <a:pt x="95" y="78"/>
                    <a:pt x="95" y="78"/>
                  </a:cubicBezTo>
                  <a:cubicBezTo>
                    <a:pt x="95" y="78"/>
                    <a:pt x="95" y="78"/>
                    <a:pt x="95" y="78"/>
                  </a:cubicBezTo>
                  <a:cubicBezTo>
                    <a:pt x="22" y="78"/>
                    <a:pt x="22" y="78"/>
                    <a:pt x="22" y="78"/>
                  </a:cubicBezTo>
                  <a:cubicBezTo>
                    <a:pt x="22" y="78"/>
                    <a:pt x="22" y="78"/>
                    <a:pt x="22" y="78"/>
                  </a:cubicBezTo>
                  <a:cubicBezTo>
                    <a:pt x="10" y="78"/>
                    <a:pt x="0" y="68"/>
                    <a:pt x="0" y="56"/>
                  </a:cubicBezTo>
                  <a:cubicBezTo>
                    <a:pt x="0" y="45"/>
                    <a:pt x="8" y="36"/>
                    <a:pt x="1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70" name="Freeform 13"/>
            <p:cNvSpPr>
              <a:spLocks noEditPoints="1"/>
            </p:cNvSpPr>
            <p:nvPr/>
          </p:nvSpPr>
          <p:spPr bwMode="auto">
            <a:xfrm>
              <a:off x="7905750" y="600075"/>
              <a:ext cx="877888" cy="1358900"/>
            </a:xfrm>
            <a:custGeom>
              <a:avLst/>
              <a:gdLst>
                <a:gd name="T0" fmla="*/ 393 w 553"/>
                <a:gd name="T1" fmla="*/ 0 h 856"/>
                <a:gd name="T2" fmla="*/ 162 w 553"/>
                <a:gd name="T3" fmla="*/ 0 h 856"/>
                <a:gd name="T4" fmla="*/ 162 w 553"/>
                <a:gd name="T5" fmla="*/ 93 h 856"/>
                <a:gd name="T6" fmla="*/ 0 w 553"/>
                <a:gd name="T7" fmla="*/ 93 h 856"/>
                <a:gd name="T8" fmla="*/ 0 w 553"/>
                <a:gd name="T9" fmla="*/ 115 h 856"/>
                <a:gd name="T10" fmla="*/ 29 w 553"/>
                <a:gd name="T11" fmla="*/ 115 h 856"/>
                <a:gd name="T12" fmla="*/ 29 w 553"/>
                <a:gd name="T13" fmla="*/ 856 h 856"/>
                <a:gd name="T14" fmla="*/ 229 w 553"/>
                <a:gd name="T15" fmla="*/ 856 h 856"/>
                <a:gd name="T16" fmla="*/ 229 w 553"/>
                <a:gd name="T17" fmla="*/ 713 h 856"/>
                <a:gd name="T18" fmla="*/ 326 w 553"/>
                <a:gd name="T19" fmla="*/ 713 h 856"/>
                <a:gd name="T20" fmla="*/ 326 w 553"/>
                <a:gd name="T21" fmla="*/ 856 h 856"/>
                <a:gd name="T22" fmla="*/ 524 w 553"/>
                <a:gd name="T23" fmla="*/ 856 h 856"/>
                <a:gd name="T24" fmla="*/ 524 w 553"/>
                <a:gd name="T25" fmla="*/ 115 h 856"/>
                <a:gd name="T26" fmla="*/ 553 w 553"/>
                <a:gd name="T27" fmla="*/ 115 h 856"/>
                <a:gd name="T28" fmla="*/ 553 w 553"/>
                <a:gd name="T29" fmla="*/ 93 h 856"/>
                <a:gd name="T30" fmla="*/ 393 w 553"/>
                <a:gd name="T31" fmla="*/ 93 h 856"/>
                <a:gd name="T32" fmla="*/ 393 w 553"/>
                <a:gd name="T33" fmla="*/ 0 h 856"/>
                <a:gd name="T34" fmla="*/ 469 w 553"/>
                <a:gd name="T35" fmla="*/ 659 h 856"/>
                <a:gd name="T36" fmla="*/ 88 w 553"/>
                <a:gd name="T37" fmla="*/ 659 h 856"/>
                <a:gd name="T38" fmla="*/ 88 w 553"/>
                <a:gd name="T39" fmla="*/ 583 h 856"/>
                <a:gd name="T40" fmla="*/ 469 w 553"/>
                <a:gd name="T41" fmla="*/ 583 h 856"/>
                <a:gd name="T42" fmla="*/ 469 w 553"/>
                <a:gd name="T43" fmla="*/ 659 h 856"/>
                <a:gd name="T44" fmla="*/ 469 w 553"/>
                <a:gd name="T45" fmla="*/ 525 h 856"/>
                <a:gd name="T46" fmla="*/ 88 w 553"/>
                <a:gd name="T47" fmla="*/ 525 h 856"/>
                <a:gd name="T48" fmla="*/ 88 w 553"/>
                <a:gd name="T49" fmla="*/ 449 h 856"/>
                <a:gd name="T50" fmla="*/ 469 w 553"/>
                <a:gd name="T51" fmla="*/ 449 h 856"/>
                <a:gd name="T52" fmla="*/ 469 w 553"/>
                <a:gd name="T53" fmla="*/ 525 h 856"/>
                <a:gd name="T54" fmla="*/ 469 w 553"/>
                <a:gd name="T55" fmla="*/ 390 h 856"/>
                <a:gd name="T56" fmla="*/ 88 w 553"/>
                <a:gd name="T57" fmla="*/ 390 h 856"/>
                <a:gd name="T58" fmla="*/ 88 w 553"/>
                <a:gd name="T59" fmla="*/ 316 h 856"/>
                <a:gd name="T60" fmla="*/ 469 w 553"/>
                <a:gd name="T61" fmla="*/ 316 h 856"/>
                <a:gd name="T62" fmla="*/ 469 w 553"/>
                <a:gd name="T63" fmla="*/ 390 h 856"/>
                <a:gd name="T64" fmla="*/ 469 w 553"/>
                <a:gd name="T65" fmla="*/ 183 h 856"/>
                <a:gd name="T66" fmla="*/ 469 w 553"/>
                <a:gd name="T67" fmla="*/ 257 h 856"/>
                <a:gd name="T68" fmla="*/ 88 w 553"/>
                <a:gd name="T69" fmla="*/ 257 h 856"/>
                <a:gd name="T70" fmla="*/ 88 w 553"/>
                <a:gd name="T71" fmla="*/ 183 h 856"/>
                <a:gd name="T72" fmla="*/ 469 w 553"/>
                <a:gd name="T73" fmla="*/ 183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3" h="856">
                  <a:moveTo>
                    <a:pt x="393" y="0"/>
                  </a:moveTo>
                  <a:lnTo>
                    <a:pt x="162" y="0"/>
                  </a:lnTo>
                  <a:lnTo>
                    <a:pt x="162" y="93"/>
                  </a:lnTo>
                  <a:lnTo>
                    <a:pt x="0" y="93"/>
                  </a:lnTo>
                  <a:lnTo>
                    <a:pt x="0" y="115"/>
                  </a:lnTo>
                  <a:lnTo>
                    <a:pt x="29" y="115"/>
                  </a:lnTo>
                  <a:lnTo>
                    <a:pt x="29" y="856"/>
                  </a:lnTo>
                  <a:lnTo>
                    <a:pt x="229" y="856"/>
                  </a:lnTo>
                  <a:lnTo>
                    <a:pt x="229" y="713"/>
                  </a:lnTo>
                  <a:lnTo>
                    <a:pt x="326" y="713"/>
                  </a:lnTo>
                  <a:lnTo>
                    <a:pt x="326" y="856"/>
                  </a:lnTo>
                  <a:lnTo>
                    <a:pt x="524" y="856"/>
                  </a:lnTo>
                  <a:lnTo>
                    <a:pt x="524" y="115"/>
                  </a:lnTo>
                  <a:lnTo>
                    <a:pt x="553" y="115"/>
                  </a:lnTo>
                  <a:lnTo>
                    <a:pt x="553" y="93"/>
                  </a:lnTo>
                  <a:lnTo>
                    <a:pt x="393" y="93"/>
                  </a:lnTo>
                  <a:lnTo>
                    <a:pt x="393" y="0"/>
                  </a:lnTo>
                  <a:close/>
                  <a:moveTo>
                    <a:pt x="469" y="659"/>
                  </a:moveTo>
                  <a:lnTo>
                    <a:pt x="88" y="659"/>
                  </a:lnTo>
                  <a:lnTo>
                    <a:pt x="88" y="583"/>
                  </a:lnTo>
                  <a:lnTo>
                    <a:pt x="469" y="583"/>
                  </a:lnTo>
                  <a:lnTo>
                    <a:pt x="469" y="659"/>
                  </a:lnTo>
                  <a:close/>
                  <a:moveTo>
                    <a:pt x="469" y="525"/>
                  </a:moveTo>
                  <a:lnTo>
                    <a:pt x="88" y="525"/>
                  </a:lnTo>
                  <a:lnTo>
                    <a:pt x="88" y="449"/>
                  </a:lnTo>
                  <a:lnTo>
                    <a:pt x="469" y="449"/>
                  </a:lnTo>
                  <a:lnTo>
                    <a:pt x="469" y="525"/>
                  </a:lnTo>
                  <a:close/>
                  <a:moveTo>
                    <a:pt x="469" y="390"/>
                  </a:moveTo>
                  <a:lnTo>
                    <a:pt x="88" y="390"/>
                  </a:lnTo>
                  <a:lnTo>
                    <a:pt x="88" y="316"/>
                  </a:lnTo>
                  <a:lnTo>
                    <a:pt x="469" y="316"/>
                  </a:lnTo>
                  <a:lnTo>
                    <a:pt x="469" y="390"/>
                  </a:lnTo>
                  <a:close/>
                  <a:moveTo>
                    <a:pt x="469" y="183"/>
                  </a:moveTo>
                  <a:lnTo>
                    <a:pt x="469" y="257"/>
                  </a:lnTo>
                  <a:lnTo>
                    <a:pt x="88" y="257"/>
                  </a:lnTo>
                  <a:lnTo>
                    <a:pt x="88" y="183"/>
                  </a:lnTo>
                  <a:lnTo>
                    <a:pt x="469"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sp>
          <p:nvSpPr>
            <p:cNvPr id="71" name="Freeform 14"/>
            <p:cNvSpPr>
              <a:spLocks/>
            </p:cNvSpPr>
            <p:nvPr/>
          </p:nvSpPr>
          <p:spPr bwMode="auto">
            <a:xfrm>
              <a:off x="8389938" y="317500"/>
              <a:ext cx="846138" cy="660400"/>
            </a:xfrm>
            <a:custGeom>
              <a:avLst/>
              <a:gdLst>
                <a:gd name="T0" fmla="*/ 197 w 224"/>
                <a:gd name="T1" fmla="*/ 69 h 175"/>
                <a:gd name="T2" fmla="*/ 155 w 224"/>
                <a:gd name="T3" fmla="*/ 27 h 175"/>
                <a:gd name="T4" fmla="*/ 134 w 224"/>
                <a:gd name="T5" fmla="*/ 32 h 175"/>
                <a:gd name="T6" fmla="*/ 73 w 224"/>
                <a:gd name="T7" fmla="*/ 0 h 175"/>
                <a:gd name="T8" fmla="*/ 0 w 224"/>
                <a:gd name="T9" fmla="*/ 66 h 175"/>
                <a:gd name="T10" fmla="*/ 37 w 224"/>
                <a:gd name="T11" fmla="*/ 66 h 175"/>
                <a:gd name="T12" fmla="*/ 45 w 224"/>
                <a:gd name="T13" fmla="*/ 66 h 175"/>
                <a:gd name="T14" fmla="*/ 45 w 224"/>
                <a:gd name="T15" fmla="*/ 75 h 175"/>
                <a:gd name="T16" fmla="*/ 45 w 224"/>
                <a:gd name="T17" fmla="*/ 105 h 175"/>
                <a:gd name="T18" fmla="*/ 104 w 224"/>
                <a:gd name="T19" fmla="*/ 105 h 175"/>
                <a:gd name="T20" fmla="*/ 113 w 224"/>
                <a:gd name="T21" fmla="*/ 105 h 175"/>
                <a:gd name="T22" fmla="*/ 113 w 224"/>
                <a:gd name="T23" fmla="*/ 114 h 175"/>
                <a:gd name="T24" fmla="*/ 113 w 224"/>
                <a:gd name="T25" fmla="*/ 123 h 175"/>
                <a:gd name="T26" fmla="*/ 113 w 224"/>
                <a:gd name="T27" fmla="*/ 132 h 175"/>
                <a:gd name="T28" fmla="*/ 104 w 224"/>
                <a:gd name="T29" fmla="*/ 132 h 175"/>
                <a:gd name="T30" fmla="*/ 101 w 224"/>
                <a:gd name="T31" fmla="*/ 132 h 175"/>
                <a:gd name="T32" fmla="*/ 101 w 224"/>
                <a:gd name="T33" fmla="*/ 175 h 175"/>
                <a:gd name="T34" fmla="*/ 172 w 224"/>
                <a:gd name="T35" fmla="*/ 175 h 175"/>
                <a:gd name="T36" fmla="*/ 172 w 224"/>
                <a:gd name="T37" fmla="*/ 175 h 175"/>
                <a:gd name="T38" fmla="*/ 172 w 224"/>
                <a:gd name="T39" fmla="*/ 175 h 175"/>
                <a:gd name="T40" fmla="*/ 224 w 224"/>
                <a:gd name="T41" fmla="*/ 118 h 175"/>
                <a:gd name="T42" fmla="*/ 197 w 224"/>
                <a:gd name="T43" fmla="*/ 6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4" h="175">
                  <a:moveTo>
                    <a:pt x="197" y="69"/>
                  </a:moveTo>
                  <a:cubicBezTo>
                    <a:pt x="197" y="46"/>
                    <a:pt x="178" y="27"/>
                    <a:pt x="155" y="27"/>
                  </a:cubicBezTo>
                  <a:cubicBezTo>
                    <a:pt x="147" y="27"/>
                    <a:pt x="140" y="29"/>
                    <a:pt x="134" y="32"/>
                  </a:cubicBezTo>
                  <a:cubicBezTo>
                    <a:pt x="121" y="13"/>
                    <a:pt x="99" y="0"/>
                    <a:pt x="73" y="0"/>
                  </a:cubicBezTo>
                  <a:cubicBezTo>
                    <a:pt x="35" y="0"/>
                    <a:pt x="3" y="29"/>
                    <a:pt x="0" y="66"/>
                  </a:cubicBezTo>
                  <a:cubicBezTo>
                    <a:pt x="37" y="66"/>
                    <a:pt x="37" y="66"/>
                    <a:pt x="37" y="66"/>
                  </a:cubicBezTo>
                  <a:cubicBezTo>
                    <a:pt x="45" y="66"/>
                    <a:pt x="45" y="66"/>
                    <a:pt x="45" y="66"/>
                  </a:cubicBezTo>
                  <a:cubicBezTo>
                    <a:pt x="45" y="75"/>
                    <a:pt x="45" y="75"/>
                    <a:pt x="45" y="75"/>
                  </a:cubicBezTo>
                  <a:cubicBezTo>
                    <a:pt x="45" y="105"/>
                    <a:pt x="45" y="105"/>
                    <a:pt x="45" y="105"/>
                  </a:cubicBezTo>
                  <a:cubicBezTo>
                    <a:pt x="104" y="105"/>
                    <a:pt x="104" y="105"/>
                    <a:pt x="104" y="105"/>
                  </a:cubicBezTo>
                  <a:cubicBezTo>
                    <a:pt x="113" y="105"/>
                    <a:pt x="113" y="105"/>
                    <a:pt x="113" y="105"/>
                  </a:cubicBezTo>
                  <a:cubicBezTo>
                    <a:pt x="113" y="114"/>
                    <a:pt x="113" y="114"/>
                    <a:pt x="113" y="114"/>
                  </a:cubicBezTo>
                  <a:cubicBezTo>
                    <a:pt x="113" y="123"/>
                    <a:pt x="113" y="123"/>
                    <a:pt x="113" y="123"/>
                  </a:cubicBezTo>
                  <a:cubicBezTo>
                    <a:pt x="113" y="132"/>
                    <a:pt x="113" y="132"/>
                    <a:pt x="113" y="132"/>
                  </a:cubicBezTo>
                  <a:cubicBezTo>
                    <a:pt x="104" y="132"/>
                    <a:pt x="104" y="132"/>
                    <a:pt x="104" y="132"/>
                  </a:cubicBezTo>
                  <a:cubicBezTo>
                    <a:pt x="101" y="132"/>
                    <a:pt x="101" y="132"/>
                    <a:pt x="101" y="132"/>
                  </a:cubicBezTo>
                  <a:cubicBezTo>
                    <a:pt x="101" y="175"/>
                    <a:pt x="101" y="175"/>
                    <a:pt x="101" y="175"/>
                  </a:cubicBezTo>
                  <a:cubicBezTo>
                    <a:pt x="172" y="175"/>
                    <a:pt x="172" y="175"/>
                    <a:pt x="172" y="175"/>
                  </a:cubicBezTo>
                  <a:cubicBezTo>
                    <a:pt x="172" y="175"/>
                    <a:pt x="172" y="175"/>
                    <a:pt x="172" y="175"/>
                  </a:cubicBezTo>
                  <a:cubicBezTo>
                    <a:pt x="172" y="175"/>
                    <a:pt x="172" y="175"/>
                    <a:pt x="172" y="175"/>
                  </a:cubicBezTo>
                  <a:cubicBezTo>
                    <a:pt x="201" y="172"/>
                    <a:pt x="224" y="148"/>
                    <a:pt x="224" y="118"/>
                  </a:cubicBezTo>
                  <a:cubicBezTo>
                    <a:pt x="224" y="97"/>
                    <a:pt x="213" y="79"/>
                    <a:pt x="19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endParaRPr lang="en-US">
                <a:solidFill>
                  <a:srgbClr val="000000"/>
                </a:solidFill>
              </a:endParaRPr>
            </a:p>
          </p:txBody>
        </p:sp>
      </p:grpSp>
      <p:grpSp>
        <p:nvGrpSpPr>
          <p:cNvPr id="52" name="Group 51"/>
          <p:cNvGrpSpPr/>
          <p:nvPr/>
        </p:nvGrpSpPr>
        <p:grpSpPr>
          <a:xfrm>
            <a:off x="715521" y="2446952"/>
            <a:ext cx="1476714" cy="1157718"/>
            <a:chOff x="6407150" y="1238250"/>
            <a:chExt cx="1506538" cy="1181101"/>
          </a:xfrm>
          <a:solidFill>
            <a:schemeClr val="bg1"/>
          </a:solidFill>
        </p:grpSpPr>
        <p:sp>
          <p:nvSpPr>
            <p:cNvPr id="53" name="Freeform 52"/>
            <p:cNvSpPr>
              <a:spLocks/>
            </p:cNvSpPr>
            <p:nvPr/>
          </p:nvSpPr>
          <p:spPr bwMode="auto">
            <a:xfrm>
              <a:off x="6738938" y="1238250"/>
              <a:ext cx="1174750" cy="860425"/>
            </a:xfrm>
            <a:custGeom>
              <a:avLst/>
              <a:gdLst>
                <a:gd name="T0" fmla="*/ 256 w 311"/>
                <a:gd name="T1" fmla="*/ 99 h 227"/>
                <a:gd name="T2" fmla="*/ 256 w 311"/>
                <a:gd name="T3" fmla="*/ 95 h 227"/>
                <a:gd name="T4" fmla="*/ 161 w 311"/>
                <a:gd name="T5" fmla="*/ 0 h 227"/>
                <a:gd name="T6" fmla="*/ 82 w 311"/>
                <a:gd name="T7" fmla="*/ 42 h 227"/>
                <a:gd name="T8" fmla="*/ 55 w 311"/>
                <a:gd name="T9" fmla="*/ 35 h 227"/>
                <a:gd name="T10" fmla="*/ 0 w 311"/>
                <a:gd name="T11" fmla="*/ 89 h 227"/>
                <a:gd name="T12" fmla="*/ 0 w 311"/>
                <a:gd name="T13" fmla="*/ 90 h 227"/>
                <a:gd name="T14" fmla="*/ 124 w 311"/>
                <a:gd name="T15" fmla="*/ 90 h 227"/>
                <a:gd name="T16" fmla="*/ 131 w 311"/>
                <a:gd name="T17" fmla="*/ 90 h 227"/>
                <a:gd name="T18" fmla="*/ 131 w 311"/>
                <a:gd name="T19" fmla="*/ 96 h 227"/>
                <a:gd name="T20" fmla="*/ 131 w 311"/>
                <a:gd name="T21" fmla="*/ 183 h 227"/>
                <a:gd name="T22" fmla="*/ 189 w 311"/>
                <a:gd name="T23" fmla="*/ 227 h 227"/>
                <a:gd name="T24" fmla="*/ 247 w 311"/>
                <a:gd name="T25" fmla="*/ 227 h 227"/>
                <a:gd name="T26" fmla="*/ 247 w 311"/>
                <a:gd name="T27" fmla="*/ 227 h 227"/>
                <a:gd name="T28" fmla="*/ 311 w 311"/>
                <a:gd name="T29" fmla="*/ 163 h 227"/>
                <a:gd name="T30" fmla="*/ 256 w 311"/>
                <a:gd name="T31" fmla="*/ 9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227">
                  <a:moveTo>
                    <a:pt x="256" y="99"/>
                  </a:moveTo>
                  <a:cubicBezTo>
                    <a:pt x="256" y="98"/>
                    <a:pt x="256" y="97"/>
                    <a:pt x="256" y="95"/>
                  </a:cubicBezTo>
                  <a:cubicBezTo>
                    <a:pt x="256" y="43"/>
                    <a:pt x="213" y="0"/>
                    <a:pt x="161" y="0"/>
                  </a:cubicBezTo>
                  <a:cubicBezTo>
                    <a:pt x="128" y="0"/>
                    <a:pt x="99" y="17"/>
                    <a:pt x="82" y="42"/>
                  </a:cubicBezTo>
                  <a:cubicBezTo>
                    <a:pt x="74" y="38"/>
                    <a:pt x="65" y="35"/>
                    <a:pt x="55" y="35"/>
                  </a:cubicBezTo>
                  <a:cubicBezTo>
                    <a:pt x="25" y="35"/>
                    <a:pt x="1" y="59"/>
                    <a:pt x="0" y="89"/>
                  </a:cubicBezTo>
                  <a:cubicBezTo>
                    <a:pt x="0" y="89"/>
                    <a:pt x="0" y="89"/>
                    <a:pt x="0" y="90"/>
                  </a:cubicBezTo>
                  <a:cubicBezTo>
                    <a:pt x="124" y="90"/>
                    <a:pt x="124" y="90"/>
                    <a:pt x="124" y="90"/>
                  </a:cubicBezTo>
                  <a:cubicBezTo>
                    <a:pt x="131" y="90"/>
                    <a:pt x="131" y="90"/>
                    <a:pt x="131" y="90"/>
                  </a:cubicBezTo>
                  <a:cubicBezTo>
                    <a:pt x="131" y="96"/>
                    <a:pt x="131" y="96"/>
                    <a:pt x="131" y="96"/>
                  </a:cubicBezTo>
                  <a:cubicBezTo>
                    <a:pt x="131" y="183"/>
                    <a:pt x="131" y="183"/>
                    <a:pt x="131" y="183"/>
                  </a:cubicBezTo>
                  <a:cubicBezTo>
                    <a:pt x="157" y="186"/>
                    <a:pt x="180" y="203"/>
                    <a:pt x="189" y="227"/>
                  </a:cubicBezTo>
                  <a:cubicBezTo>
                    <a:pt x="247" y="227"/>
                    <a:pt x="247" y="227"/>
                    <a:pt x="247" y="227"/>
                  </a:cubicBezTo>
                  <a:cubicBezTo>
                    <a:pt x="247" y="227"/>
                    <a:pt x="247" y="227"/>
                    <a:pt x="247" y="227"/>
                  </a:cubicBezTo>
                  <a:cubicBezTo>
                    <a:pt x="283" y="227"/>
                    <a:pt x="311" y="198"/>
                    <a:pt x="311" y="163"/>
                  </a:cubicBezTo>
                  <a:cubicBezTo>
                    <a:pt x="311" y="130"/>
                    <a:pt x="287" y="104"/>
                    <a:pt x="25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4" name="Freeform 53"/>
            <p:cNvSpPr>
              <a:spLocks noEditPoints="1"/>
            </p:cNvSpPr>
            <p:nvPr/>
          </p:nvSpPr>
          <p:spPr bwMode="auto">
            <a:xfrm>
              <a:off x="6983413" y="1957388"/>
              <a:ext cx="457200" cy="461963"/>
            </a:xfrm>
            <a:custGeom>
              <a:avLst/>
              <a:gdLst>
                <a:gd name="T0" fmla="*/ 60 w 121"/>
                <a:gd name="T1" fmla="*/ 0 h 122"/>
                <a:gd name="T2" fmla="*/ 0 w 121"/>
                <a:gd name="T3" fmla="*/ 61 h 122"/>
                <a:gd name="T4" fmla="*/ 60 w 121"/>
                <a:gd name="T5" fmla="*/ 122 h 122"/>
                <a:gd name="T6" fmla="*/ 121 w 121"/>
                <a:gd name="T7" fmla="*/ 61 h 122"/>
                <a:gd name="T8" fmla="*/ 60 w 121"/>
                <a:gd name="T9" fmla="*/ 0 h 122"/>
                <a:gd name="T10" fmla="*/ 60 w 121"/>
                <a:gd name="T11" fmla="*/ 112 h 122"/>
                <a:gd name="T12" fmla="*/ 9 w 121"/>
                <a:gd name="T13" fmla="*/ 61 h 122"/>
                <a:gd name="T14" fmla="*/ 60 w 121"/>
                <a:gd name="T15" fmla="*/ 10 h 122"/>
                <a:gd name="T16" fmla="*/ 112 w 121"/>
                <a:gd name="T17" fmla="*/ 61 h 122"/>
                <a:gd name="T18" fmla="*/ 60 w 121"/>
                <a:gd name="T19" fmla="*/ 11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2">
                  <a:moveTo>
                    <a:pt x="60" y="0"/>
                  </a:moveTo>
                  <a:cubicBezTo>
                    <a:pt x="27" y="0"/>
                    <a:pt x="0" y="28"/>
                    <a:pt x="0" y="61"/>
                  </a:cubicBezTo>
                  <a:cubicBezTo>
                    <a:pt x="0" y="95"/>
                    <a:pt x="27" y="122"/>
                    <a:pt x="60" y="122"/>
                  </a:cubicBezTo>
                  <a:cubicBezTo>
                    <a:pt x="94" y="122"/>
                    <a:pt x="121" y="95"/>
                    <a:pt x="121" y="61"/>
                  </a:cubicBezTo>
                  <a:cubicBezTo>
                    <a:pt x="121" y="28"/>
                    <a:pt x="94" y="0"/>
                    <a:pt x="60" y="0"/>
                  </a:cubicBezTo>
                  <a:close/>
                  <a:moveTo>
                    <a:pt x="60" y="112"/>
                  </a:moveTo>
                  <a:cubicBezTo>
                    <a:pt x="32" y="112"/>
                    <a:pt x="9" y="89"/>
                    <a:pt x="9" y="61"/>
                  </a:cubicBezTo>
                  <a:cubicBezTo>
                    <a:pt x="9" y="33"/>
                    <a:pt x="32" y="10"/>
                    <a:pt x="60" y="10"/>
                  </a:cubicBezTo>
                  <a:cubicBezTo>
                    <a:pt x="89" y="10"/>
                    <a:pt x="112" y="33"/>
                    <a:pt x="112" y="61"/>
                  </a:cubicBezTo>
                  <a:cubicBezTo>
                    <a:pt x="112" y="89"/>
                    <a:pt x="89" y="112"/>
                    <a:pt x="6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5" name="Freeform 54"/>
            <p:cNvSpPr>
              <a:spLocks/>
            </p:cNvSpPr>
            <p:nvPr/>
          </p:nvSpPr>
          <p:spPr bwMode="auto">
            <a:xfrm>
              <a:off x="7202488" y="2044700"/>
              <a:ext cx="144463" cy="215900"/>
            </a:xfrm>
            <a:custGeom>
              <a:avLst/>
              <a:gdLst>
                <a:gd name="T0" fmla="*/ 69 w 91"/>
                <a:gd name="T1" fmla="*/ 0 h 136"/>
                <a:gd name="T2" fmla="*/ 0 w 91"/>
                <a:gd name="T3" fmla="*/ 69 h 136"/>
                <a:gd name="T4" fmla="*/ 69 w 91"/>
                <a:gd name="T5" fmla="*/ 136 h 136"/>
                <a:gd name="T6" fmla="*/ 91 w 91"/>
                <a:gd name="T7" fmla="*/ 117 h 136"/>
                <a:gd name="T8" fmla="*/ 41 w 91"/>
                <a:gd name="T9" fmla="*/ 69 h 136"/>
                <a:gd name="T10" fmla="*/ 91 w 91"/>
                <a:gd name="T11" fmla="*/ 19 h 136"/>
                <a:gd name="T12" fmla="*/ 69 w 91"/>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91" h="136">
                  <a:moveTo>
                    <a:pt x="69" y="0"/>
                  </a:moveTo>
                  <a:lnTo>
                    <a:pt x="0" y="69"/>
                  </a:lnTo>
                  <a:lnTo>
                    <a:pt x="69" y="136"/>
                  </a:lnTo>
                  <a:lnTo>
                    <a:pt x="91" y="117"/>
                  </a:lnTo>
                  <a:lnTo>
                    <a:pt x="41" y="69"/>
                  </a:lnTo>
                  <a:lnTo>
                    <a:pt x="91" y="19"/>
                  </a:ln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6" name="Freeform 55"/>
            <p:cNvSpPr>
              <a:spLocks/>
            </p:cNvSpPr>
            <p:nvPr/>
          </p:nvSpPr>
          <p:spPr bwMode="auto">
            <a:xfrm>
              <a:off x="7078663" y="2117725"/>
              <a:ext cx="139700" cy="214313"/>
            </a:xfrm>
            <a:custGeom>
              <a:avLst/>
              <a:gdLst>
                <a:gd name="T0" fmla="*/ 0 w 88"/>
                <a:gd name="T1" fmla="*/ 21 h 135"/>
                <a:gd name="T2" fmla="*/ 48 w 88"/>
                <a:gd name="T3" fmla="*/ 69 h 135"/>
                <a:gd name="T4" fmla="*/ 0 w 88"/>
                <a:gd name="T5" fmla="*/ 116 h 135"/>
                <a:gd name="T6" fmla="*/ 21 w 88"/>
                <a:gd name="T7" fmla="*/ 135 h 135"/>
                <a:gd name="T8" fmla="*/ 88 w 88"/>
                <a:gd name="T9" fmla="*/ 69 h 135"/>
                <a:gd name="T10" fmla="*/ 21 w 88"/>
                <a:gd name="T11" fmla="*/ 0 h 135"/>
                <a:gd name="T12" fmla="*/ 0 w 88"/>
                <a:gd name="T13" fmla="*/ 21 h 135"/>
              </a:gdLst>
              <a:ahLst/>
              <a:cxnLst>
                <a:cxn ang="0">
                  <a:pos x="T0" y="T1"/>
                </a:cxn>
                <a:cxn ang="0">
                  <a:pos x="T2" y="T3"/>
                </a:cxn>
                <a:cxn ang="0">
                  <a:pos x="T4" y="T5"/>
                </a:cxn>
                <a:cxn ang="0">
                  <a:pos x="T6" y="T7"/>
                </a:cxn>
                <a:cxn ang="0">
                  <a:pos x="T8" y="T9"/>
                </a:cxn>
                <a:cxn ang="0">
                  <a:pos x="T10" y="T11"/>
                </a:cxn>
                <a:cxn ang="0">
                  <a:pos x="T12" y="T13"/>
                </a:cxn>
              </a:cxnLst>
              <a:rect l="0" t="0" r="r" b="b"/>
              <a:pathLst>
                <a:path w="88" h="135">
                  <a:moveTo>
                    <a:pt x="0" y="21"/>
                  </a:moveTo>
                  <a:lnTo>
                    <a:pt x="48" y="69"/>
                  </a:lnTo>
                  <a:lnTo>
                    <a:pt x="0" y="116"/>
                  </a:lnTo>
                  <a:lnTo>
                    <a:pt x="21" y="135"/>
                  </a:lnTo>
                  <a:lnTo>
                    <a:pt x="88" y="69"/>
                  </a:lnTo>
                  <a:lnTo>
                    <a:pt x="21" y="0"/>
                  </a:ln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7" name="Freeform 56"/>
            <p:cNvSpPr>
              <a:spLocks/>
            </p:cNvSpPr>
            <p:nvPr/>
          </p:nvSpPr>
          <p:spPr bwMode="auto">
            <a:xfrm>
              <a:off x="6407150" y="1601788"/>
              <a:ext cx="800100" cy="625475"/>
            </a:xfrm>
            <a:custGeom>
              <a:avLst/>
              <a:gdLst>
                <a:gd name="T0" fmla="*/ 9 w 212"/>
                <a:gd name="T1" fmla="*/ 156 h 165"/>
                <a:gd name="T2" fmla="*/ 9 w 212"/>
                <a:gd name="T3" fmla="*/ 44 h 165"/>
                <a:gd name="T4" fmla="*/ 203 w 212"/>
                <a:gd name="T5" fmla="*/ 44 h 165"/>
                <a:gd name="T6" fmla="*/ 203 w 212"/>
                <a:gd name="T7" fmla="*/ 88 h 165"/>
                <a:gd name="T8" fmla="*/ 212 w 212"/>
                <a:gd name="T9" fmla="*/ 87 h 165"/>
                <a:gd name="T10" fmla="*/ 212 w 212"/>
                <a:gd name="T11" fmla="*/ 0 h 165"/>
                <a:gd name="T12" fmla="*/ 0 w 212"/>
                <a:gd name="T13" fmla="*/ 0 h 165"/>
                <a:gd name="T14" fmla="*/ 0 w 212"/>
                <a:gd name="T15" fmla="*/ 165 h 165"/>
                <a:gd name="T16" fmla="*/ 146 w 212"/>
                <a:gd name="T17" fmla="*/ 165 h 165"/>
                <a:gd name="T18" fmla="*/ 145 w 212"/>
                <a:gd name="T19" fmla="*/ 156 h 165"/>
                <a:gd name="T20" fmla="*/ 9 w 212"/>
                <a:gd name="T21"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65">
                  <a:moveTo>
                    <a:pt x="9" y="156"/>
                  </a:moveTo>
                  <a:cubicBezTo>
                    <a:pt x="9" y="44"/>
                    <a:pt x="9" y="44"/>
                    <a:pt x="9" y="44"/>
                  </a:cubicBezTo>
                  <a:cubicBezTo>
                    <a:pt x="203" y="44"/>
                    <a:pt x="203" y="44"/>
                    <a:pt x="203" y="44"/>
                  </a:cubicBezTo>
                  <a:cubicBezTo>
                    <a:pt x="203" y="88"/>
                    <a:pt x="203" y="88"/>
                    <a:pt x="203" y="88"/>
                  </a:cubicBezTo>
                  <a:cubicBezTo>
                    <a:pt x="206" y="88"/>
                    <a:pt x="209" y="87"/>
                    <a:pt x="212" y="87"/>
                  </a:cubicBezTo>
                  <a:cubicBezTo>
                    <a:pt x="212" y="0"/>
                    <a:pt x="212" y="0"/>
                    <a:pt x="212" y="0"/>
                  </a:cubicBezTo>
                  <a:cubicBezTo>
                    <a:pt x="0" y="0"/>
                    <a:pt x="0" y="0"/>
                    <a:pt x="0" y="0"/>
                  </a:cubicBezTo>
                  <a:cubicBezTo>
                    <a:pt x="0" y="165"/>
                    <a:pt x="0" y="165"/>
                    <a:pt x="0" y="165"/>
                  </a:cubicBezTo>
                  <a:cubicBezTo>
                    <a:pt x="146" y="165"/>
                    <a:pt x="146" y="165"/>
                    <a:pt x="146" y="165"/>
                  </a:cubicBezTo>
                  <a:cubicBezTo>
                    <a:pt x="146" y="162"/>
                    <a:pt x="146" y="159"/>
                    <a:pt x="145" y="156"/>
                  </a:cubicBezTo>
                  <a:lnTo>
                    <a:pt x="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8" name="Freeform 57"/>
            <p:cNvSpPr>
              <a:spLocks noEditPoints="1"/>
            </p:cNvSpPr>
            <p:nvPr/>
          </p:nvSpPr>
          <p:spPr bwMode="auto">
            <a:xfrm>
              <a:off x="6607175" y="1809750"/>
              <a:ext cx="350838" cy="322263"/>
            </a:xfrm>
            <a:custGeom>
              <a:avLst/>
              <a:gdLst>
                <a:gd name="T0" fmla="*/ 89 w 93"/>
                <a:gd name="T1" fmla="*/ 0 h 85"/>
                <a:gd name="T2" fmla="*/ 4 w 93"/>
                <a:gd name="T3" fmla="*/ 0 h 85"/>
                <a:gd name="T4" fmla="*/ 0 w 93"/>
                <a:gd name="T5" fmla="*/ 4 h 85"/>
                <a:gd name="T6" fmla="*/ 0 w 93"/>
                <a:gd name="T7" fmla="*/ 80 h 85"/>
                <a:gd name="T8" fmla="*/ 4 w 93"/>
                <a:gd name="T9" fmla="*/ 85 h 85"/>
                <a:gd name="T10" fmla="*/ 89 w 93"/>
                <a:gd name="T11" fmla="*/ 85 h 85"/>
                <a:gd name="T12" fmla="*/ 93 w 93"/>
                <a:gd name="T13" fmla="*/ 80 h 85"/>
                <a:gd name="T14" fmla="*/ 93 w 93"/>
                <a:gd name="T15" fmla="*/ 4 h 85"/>
                <a:gd name="T16" fmla="*/ 89 w 93"/>
                <a:gd name="T17" fmla="*/ 0 h 85"/>
                <a:gd name="T18" fmla="*/ 87 w 93"/>
                <a:gd name="T19" fmla="*/ 4 h 85"/>
                <a:gd name="T20" fmla="*/ 87 w 93"/>
                <a:gd name="T21" fmla="*/ 80 h 85"/>
                <a:gd name="T22" fmla="*/ 5 w 93"/>
                <a:gd name="T23" fmla="*/ 80 h 85"/>
                <a:gd name="T24" fmla="*/ 5 w 93"/>
                <a:gd name="T25" fmla="*/ 4 h 85"/>
                <a:gd name="T26" fmla="*/ 87 w 93"/>
                <a:gd name="T2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85">
                  <a:moveTo>
                    <a:pt x="89" y="0"/>
                  </a:moveTo>
                  <a:cubicBezTo>
                    <a:pt x="4" y="0"/>
                    <a:pt x="4" y="0"/>
                    <a:pt x="4" y="0"/>
                  </a:cubicBezTo>
                  <a:cubicBezTo>
                    <a:pt x="2" y="0"/>
                    <a:pt x="0" y="2"/>
                    <a:pt x="0" y="4"/>
                  </a:cubicBezTo>
                  <a:cubicBezTo>
                    <a:pt x="0" y="80"/>
                    <a:pt x="0" y="80"/>
                    <a:pt x="0" y="80"/>
                  </a:cubicBezTo>
                  <a:cubicBezTo>
                    <a:pt x="0" y="83"/>
                    <a:pt x="2" y="85"/>
                    <a:pt x="4" y="85"/>
                  </a:cubicBezTo>
                  <a:cubicBezTo>
                    <a:pt x="89" y="85"/>
                    <a:pt x="89" y="85"/>
                    <a:pt x="89" y="85"/>
                  </a:cubicBezTo>
                  <a:cubicBezTo>
                    <a:pt x="92" y="85"/>
                    <a:pt x="93" y="83"/>
                    <a:pt x="93" y="80"/>
                  </a:cubicBezTo>
                  <a:cubicBezTo>
                    <a:pt x="93" y="4"/>
                    <a:pt x="93" y="4"/>
                    <a:pt x="93" y="4"/>
                  </a:cubicBezTo>
                  <a:cubicBezTo>
                    <a:pt x="93" y="2"/>
                    <a:pt x="92" y="0"/>
                    <a:pt x="89" y="0"/>
                  </a:cubicBezTo>
                  <a:close/>
                  <a:moveTo>
                    <a:pt x="87" y="4"/>
                  </a:moveTo>
                  <a:cubicBezTo>
                    <a:pt x="87" y="80"/>
                    <a:pt x="87" y="80"/>
                    <a:pt x="87" y="80"/>
                  </a:cubicBezTo>
                  <a:cubicBezTo>
                    <a:pt x="5" y="80"/>
                    <a:pt x="5" y="80"/>
                    <a:pt x="5" y="80"/>
                  </a:cubicBezTo>
                  <a:cubicBezTo>
                    <a:pt x="5" y="4"/>
                    <a:pt x="5" y="4"/>
                    <a:pt x="5" y="4"/>
                  </a:cubicBezTo>
                  <a:cubicBezTo>
                    <a:pt x="87" y="4"/>
                    <a:pt x="87" y="4"/>
                    <a:pt x="8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59" name="Freeform 58"/>
            <p:cNvSpPr>
              <a:spLocks/>
            </p:cNvSpPr>
            <p:nvPr/>
          </p:nvSpPr>
          <p:spPr bwMode="auto">
            <a:xfrm>
              <a:off x="6700838" y="1889125"/>
              <a:ext cx="196850" cy="171450"/>
            </a:xfrm>
            <a:custGeom>
              <a:avLst/>
              <a:gdLst>
                <a:gd name="T0" fmla="*/ 26 w 124"/>
                <a:gd name="T1" fmla="*/ 86 h 108"/>
                <a:gd name="T2" fmla="*/ 41 w 124"/>
                <a:gd name="T3" fmla="*/ 108 h 108"/>
                <a:gd name="T4" fmla="*/ 52 w 124"/>
                <a:gd name="T5" fmla="*/ 46 h 108"/>
                <a:gd name="T6" fmla="*/ 79 w 124"/>
                <a:gd name="T7" fmla="*/ 46 h 108"/>
                <a:gd name="T8" fmla="*/ 98 w 124"/>
                <a:gd name="T9" fmla="*/ 20 h 108"/>
                <a:gd name="T10" fmla="*/ 114 w 124"/>
                <a:gd name="T11" fmla="*/ 51 h 108"/>
                <a:gd name="T12" fmla="*/ 124 w 124"/>
                <a:gd name="T13" fmla="*/ 46 h 108"/>
                <a:gd name="T14" fmla="*/ 100 w 124"/>
                <a:gd name="T15" fmla="*/ 0 h 108"/>
                <a:gd name="T16" fmla="*/ 74 w 124"/>
                <a:gd name="T17" fmla="*/ 36 h 108"/>
                <a:gd name="T18" fmla="*/ 43 w 124"/>
                <a:gd name="T19" fmla="*/ 36 h 108"/>
                <a:gd name="T20" fmla="*/ 36 w 124"/>
                <a:gd name="T21" fmla="*/ 79 h 108"/>
                <a:gd name="T22" fmla="*/ 29 w 124"/>
                <a:gd name="T23" fmla="*/ 67 h 108"/>
                <a:gd name="T24" fmla="*/ 0 w 124"/>
                <a:gd name="T25" fmla="*/ 96 h 108"/>
                <a:gd name="T26" fmla="*/ 7 w 124"/>
                <a:gd name="T27" fmla="*/ 103 h 108"/>
                <a:gd name="T28" fmla="*/ 26 w 124"/>
                <a:gd name="T29" fmla="*/ 8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08">
                  <a:moveTo>
                    <a:pt x="26" y="86"/>
                  </a:moveTo>
                  <a:lnTo>
                    <a:pt x="41" y="108"/>
                  </a:lnTo>
                  <a:lnTo>
                    <a:pt x="52" y="46"/>
                  </a:lnTo>
                  <a:lnTo>
                    <a:pt x="79" y="46"/>
                  </a:lnTo>
                  <a:lnTo>
                    <a:pt x="98" y="20"/>
                  </a:lnTo>
                  <a:lnTo>
                    <a:pt x="114" y="51"/>
                  </a:lnTo>
                  <a:lnTo>
                    <a:pt x="124" y="46"/>
                  </a:lnTo>
                  <a:lnTo>
                    <a:pt x="100" y="0"/>
                  </a:lnTo>
                  <a:lnTo>
                    <a:pt x="74" y="36"/>
                  </a:lnTo>
                  <a:lnTo>
                    <a:pt x="43" y="36"/>
                  </a:lnTo>
                  <a:lnTo>
                    <a:pt x="36" y="79"/>
                  </a:lnTo>
                  <a:lnTo>
                    <a:pt x="29" y="67"/>
                  </a:lnTo>
                  <a:lnTo>
                    <a:pt x="0" y="96"/>
                  </a:lnTo>
                  <a:lnTo>
                    <a:pt x="7" y="103"/>
                  </a:lnTo>
                  <a:lnTo>
                    <a:pt x="2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60" name="Freeform 59"/>
            <p:cNvSpPr>
              <a:spLocks/>
            </p:cNvSpPr>
            <p:nvPr/>
          </p:nvSpPr>
          <p:spPr bwMode="auto">
            <a:xfrm>
              <a:off x="6673850" y="1878013"/>
              <a:ext cx="223838" cy="207963"/>
            </a:xfrm>
            <a:custGeom>
              <a:avLst/>
              <a:gdLst>
                <a:gd name="T0" fmla="*/ 141 w 141"/>
                <a:gd name="T1" fmla="*/ 120 h 131"/>
                <a:gd name="T2" fmla="*/ 12 w 141"/>
                <a:gd name="T3" fmla="*/ 120 h 131"/>
                <a:gd name="T4" fmla="*/ 12 w 141"/>
                <a:gd name="T5" fmla="*/ 0 h 131"/>
                <a:gd name="T6" fmla="*/ 0 w 141"/>
                <a:gd name="T7" fmla="*/ 0 h 131"/>
                <a:gd name="T8" fmla="*/ 0 w 141"/>
                <a:gd name="T9" fmla="*/ 131 h 131"/>
                <a:gd name="T10" fmla="*/ 141 w 141"/>
                <a:gd name="T11" fmla="*/ 131 h 131"/>
                <a:gd name="T12" fmla="*/ 141 w 141"/>
                <a:gd name="T13" fmla="*/ 120 h 131"/>
              </a:gdLst>
              <a:ahLst/>
              <a:cxnLst>
                <a:cxn ang="0">
                  <a:pos x="T0" y="T1"/>
                </a:cxn>
                <a:cxn ang="0">
                  <a:pos x="T2" y="T3"/>
                </a:cxn>
                <a:cxn ang="0">
                  <a:pos x="T4" y="T5"/>
                </a:cxn>
                <a:cxn ang="0">
                  <a:pos x="T6" y="T7"/>
                </a:cxn>
                <a:cxn ang="0">
                  <a:pos x="T8" y="T9"/>
                </a:cxn>
                <a:cxn ang="0">
                  <a:pos x="T10" y="T11"/>
                </a:cxn>
                <a:cxn ang="0">
                  <a:pos x="T12" y="T13"/>
                </a:cxn>
              </a:cxnLst>
              <a:rect l="0" t="0" r="r" b="b"/>
              <a:pathLst>
                <a:path w="141" h="131">
                  <a:moveTo>
                    <a:pt x="141" y="120"/>
                  </a:moveTo>
                  <a:lnTo>
                    <a:pt x="12" y="120"/>
                  </a:lnTo>
                  <a:lnTo>
                    <a:pt x="12" y="0"/>
                  </a:lnTo>
                  <a:lnTo>
                    <a:pt x="0" y="0"/>
                  </a:lnTo>
                  <a:lnTo>
                    <a:pt x="0" y="131"/>
                  </a:lnTo>
                  <a:lnTo>
                    <a:pt x="141" y="131"/>
                  </a:lnTo>
                  <a:lnTo>
                    <a:pt x="141"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grpSp>
      <p:grpSp>
        <p:nvGrpSpPr>
          <p:cNvPr id="61" name="Group 60"/>
          <p:cNvGrpSpPr/>
          <p:nvPr/>
        </p:nvGrpSpPr>
        <p:grpSpPr>
          <a:xfrm>
            <a:off x="310385" y="1836894"/>
            <a:ext cx="2223629" cy="3344949"/>
            <a:chOff x="316608" y="1873231"/>
            <a:chExt cx="2268217" cy="3412022"/>
          </a:xfrm>
        </p:grpSpPr>
        <p:sp>
          <p:nvSpPr>
            <p:cNvPr id="62" name="Rectangle 61"/>
            <p:cNvSpPr/>
            <p:nvPr/>
          </p:nvSpPr>
          <p:spPr bwMode="auto">
            <a:xfrm>
              <a:off x="316608"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Remote applications delivered from the reliable Azure platform</a:t>
              </a:r>
            </a:p>
          </p:txBody>
        </p:sp>
        <p:pic>
          <p:nvPicPr>
            <p:cNvPr id="66" name="Picture 65"/>
            <p:cNvPicPr>
              <a:picLocks noChangeAspect="1"/>
            </p:cNvPicPr>
            <p:nvPr/>
          </p:nvPicPr>
          <p:blipFill>
            <a:blip r:embed="rId3"/>
            <a:stretch>
              <a:fillRect/>
            </a:stretch>
          </p:blipFill>
          <p:spPr>
            <a:xfrm>
              <a:off x="657885" y="2478202"/>
              <a:ext cx="1585662" cy="1315034"/>
            </a:xfrm>
            <a:prstGeom prst="rect">
              <a:avLst/>
            </a:prstGeom>
          </p:spPr>
        </p:pic>
      </p:grpSp>
      <p:grpSp>
        <p:nvGrpSpPr>
          <p:cNvPr id="67" name="Group 66"/>
          <p:cNvGrpSpPr/>
          <p:nvPr/>
        </p:nvGrpSpPr>
        <p:grpSpPr>
          <a:xfrm>
            <a:off x="4984188" y="1836894"/>
            <a:ext cx="2223629" cy="3344949"/>
            <a:chOff x="5084131" y="1873231"/>
            <a:chExt cx="2268217" cy="3412022"/>
          </a:xfrm>
        </p:grpSpPr>
        <p:sp>
          <p:nvSpPr>
            <p:cNvPr id="68" name="Rectangle 67"/>
            <p:cNvSpPr/>
            <p:nvPr/>
          </p:nvSpPr>
          <p:spPr bwMode="auto">
            <a:xfrm>
              <a:off x="5084131"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Delivered via Microsoft Remote Desktop Protocol and RemoteFX</a:t>
              </a:r>
            </a:p>
          </p:txBody>
        </p:sp>
        <p:grpSp>
          <p:nvGrpSpPr>
            <p:cNvPr id="73" name="Group 72"/>
            <p:cNvGrpSpPr/>
            <p:nvPr/>
          </p:nvGrpSpPr>
          <p:grpSpPr>
            <a:xfrm>
              <a:off x="5293128" y="2457102"/>
              <a:ext cx="1850223" cy="1367324"/>
              <a:chOff x="5319553" y="2457102"/>
              <a:chExt cx="1670265" cy="1234334"/>
            </a:xfrm>
          </p:grpSpPr>
          <p:pic>
            <p:nvPicPr>
              <p:cNvPr id="74" name="Picture 73"/>
              <p:cNvPicPr>
                <a:picLocks noChangeAspect="1"/>
              </p:cNvPicPr>
              <p:nvPr/>
            </p:nvPicPr>
            <p:blipFill>
              <a:blip r:embed="rId4"/>
              <a:stretch>
                <a:fillRect/>
              </a:stretch>
            </p:blipFill>
            <p:spPr>
              <a:xfrm>
                <a:off x="5319553" y="2457102"/>
                <a:ext cx="1666987" cy="1234334"/>
              </a:xfrm>
              <a:prstGeom prst="rect">
                <a:avLst/>
              </a:prstGeom>
            </p:spPr>
          </p:pic>
          <p:pic>
            <p:nvPicPr>
              <p:cNvPr id="75" name="Picture 74"/>
              <p:cNvPicPr>
                <a:picLocks noChangeAspect="1"/>
              </p:cNvPicPr>
              <p:nvPr/>
            </p:nvPicPr>
            <p:blipFill>
              <a:blip r:embed="rId5"/>
              <a:stretch>
                <a:fillRect/>
              </a:stretch>
            </p:blipFill>
            <p:spPr>
              <a:xfrm>
                <a:off x="6452313" y="3153931"/>
                <a:ext cx="537505" cy="537505"/>
              </a:xfrm>
              <a:prstGeom prst="rect">
                <a:avLst/>
              </a:prstGeom>
            </p:spPr>
          </p:pic>
        </p:grpSp>
      </p:grpSp>
      <p:grpSp>
        <p:nvGrpSpPr>
          <p:cNvPr id="76" name="Group 75"/>
          <p:cNvGrpSpPr/>
          <p:nvPr/>
        </p:nvGrpSpPr>
        <p:grpSpPr>
          <a:xfrm>
            <a:off x="7321089" y="1836894"/>
            <a:ext cx="2223629" cy="3344949"/>
            <a:chOff x="7467891" y="1873231"/>
            <a:chExt cx="2268217" cy="3412022"/>
          </a:xfrm>
        </p:grpSpPr>
        <p:sp>
          <p:nvSpPr>
            <p:cNvPr id="77" name="Rectangle 76"/>
            <p:cNvSpPr/>
            <p:nvPr/>
          </p:nvSpPr>
          <p:spPr bwMode="auto">
            <a:xfrm>
              <a:off x="7467891"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Scale without large capital expense</a:t>
              </a:r>
            </a:p>
          </p:txBody>
        </p:sp>
        <p:pic>
          <p:nvPicPr>
            <p:cNvPr id="78" name="Picture 77"/>
            <p:cNvPicPr>
              <a:picLocks noChangeAspect="1"/>
            </p:cNvPicPr>
            <p:nvPr/>
          </p:nvPicPr>
          <p:blipFill>
            <a:blip r:embed="rId6"/>
            <a:stretch>
              <a:fillRect/>
            </a:stretch>
          </p:blipFill>
          <p:spPr>
            <a:xfrm>
              <a:off x="7932838" y="2464109"/>
              <a:ext cx="1338322" cy="1417513"/>
            </a:xfrm>
            <a:prstGeom prst="rect">
              <a:avLst/>
            </a:prstGeom>
          </p:spPr>
        </p:pic>
      </p:grpSp>
      <p:grpSp>
        <p:nvGrpSpPr>
          <p:cNvPr id="79" name="Group 78"/>
          <p:cNvGrpSpPr/>
          <p:nvPr/>
        </p:nvGrpSpPr>
        <p:grpSpPr>
          <a:xfrm>
            <a:off x="9657989" y="1836894"/>
            <a:ext cx="2223629" cy="3344949"/>
            <a:chOff x="9851651" y="1873231"/>
            <a:chExt cx="2268217" cy="3412022"/>
          </a:xfrm>
        </p:grpSpPr>
        <p:sp>
          <p:nvSpPr>
            <p:cNvPr id="80" name="Rectangle 79"/>
            <p:cNvSpPr/>
            <p:nvPr/>
          </p:nvSpPr>
          <p:spPr bwMode="auto">
            <a:xfrm>
              <a:off x="9851651"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Flexible hybrid </a:t>
              </a:r>
              <a:br>
                <a:rPr lang="en-US" sz="1568" spc="-50" dirty="0">
                  <a:solidFill>
                    <a:schemeClr val="tx2"/>
                  </a:solidFill>
                  <a:cs typeface="Segoe UI" panose="020B0502040204020203" pitchFamily="34" charset="0"/>
                </a:rPr>
              </a:br>
              <a:r>
                <a:rPr lang="en-US" sz="1568" spc="-50" dirty="0">
                  <a:solidFill>
                    <a:schemeClr val="tx2"/>
                  </a:solidFill>
                  <a:cs typeface="Segoe UI" panose="020B0502040204020203" pitchFamily="34" charset="0"/>
                </a:rPr>
                <a:t>or cloud deployment options</a:t>
              </a:r>
            </a:p>
          </p:txBody>
        </p:sp>
        <p:grpSp>
          <p:nvGrpSpPr>
            <p:cNvPr id="81" name="Group 80"/>
            <p:cNvGrpSpPr/>
            <p:nvPr/>
          </p:nvGrpSpPr>
          <p:grpSpPr>
            <a:xfrm>
              <a:off x="10441181" y="2457102"/>
              <a:ext cx="1089157" cy="1367324"/>
              <a:chOff x="10409237" y="2315286"/>
              <a:chExt cx="1388962" cy="1743698"/>
            </a:xfrm>
          </p:grpSpPr>
          <p:pic>
            <p:nvPicPr>
              <p:cNvPr id="82" name="Picture 81"/>
              <p:cNvPicPr>
                <a:picLocks noChangeAspect="1"/>
              </p:cNvPicPr>
              <p:nvPr/>
            </p:nvPicPr>
            <p:blipFill>
              <a:blip r:embed="rId7"/>
              <a:stretch>
                <a:fillRect/>
              </a:stretch>
            </p:blipFill>
            <p:spPr>
              <a:xfrm>
                <a:off x="10960851" y="2652737"/>
                <a:ext cx="837348" cy="563377"/>
              </a:xfrm>
              <a:prstGeom prst="rect">
                <a:avLst/>
              </a:prstGeom>
            </p:spPr>
          </p:pic>
          <p:pic>
            <p:nvPicPr>
              <p:cNvPr id="83" name="Picture 82"/>
              <p:cNvPicPr>
                <a:picLocks noChangeAspect="1"/>
              </p:cNvPicPr>
              <p:nvPr/>
            </p:nvPicPr>
            <p:blipFill>
              <a:blip r:embed="rId8"/>
              <a:stretch>
                <a:fillRect/>
              </a:stretch>
            </p:blipFill>
            <p:spPr>
              <a:xfrm>
                <a:off x="10409237" y="2879593"/>
                <a:ext cx="885902" cy="1179391"/>
              </a:xfrm>
              <a:prstGeom prst="rect">
                <a:avLst/>
              </a:prstGeom>
            </p:spPr>
          </p:pic>
          <p:pic>
            <p:nvPicPr>
              <p:cNvPr id="84" name="Picture 83"/>
              <p:cNvPicPr>
                <a:picLocks noChangeAspect="1"/>
              </p:cNvPicPr>
              <p:nvPr/>
            </p:nvPicPr>
            <p:blipFill>
              <a:blip r:embed="rId7"/>
              <a:stretch>
                <a:fillRect/>
              </a:stretch>
            </p:blipFill>
            <p:spPr>
              <a:xfrm>
                <a:off x="10466878" y="2315286"/>
                <a:ext cx="518881" cy="349109"/>
              </a:xfrm>
              <a:prstGeom prst="rect">
                <a:avLst/>
              </a:prstGeom>
            </p:spPr>
          </p:pic>
        </p:grpSp>
      </p:grpSp>
      <p:grpSp>
        <p:nvGrpSpPr>
          <p:cNvPr id="85" name="Group 84"/>
          <p:cNvGrpSpPr/>
          <p:nvPr/>
        </p:nvGrpSpPr>
        <p:grpSpPr>
          <a:xfrm>
            <a:off x="2647286" y="1836894"/>
            <a:ext cx="2223629" cy="3344949"/>
            <a:chOff x="2700369" y="1873231"/>
            <a:chExt cx="2268217" cy="3412022"/>
          </a:xfrm>
        </p:grpSpPr>
        <p:sp>
          <p:nvSpPr>
            <p:cNvPr id="86" name="Rectangle 85"/>
            <p:cNvSpPr/>
            <p:nvPr/>
          </p:nvSpPr>
          <p:spPr bwMode="auto">
            <a:xfrm>
              <a:off x="2700369" y="1873231"/>
              <a:ext cx="2268217" cy="341202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b" anchorCtr="0" forceAA="0" compatLnSpc="1">
              <a:prstTxWarp prst="textNoShape">
                <a:avLst/>
              </a:prstTxWarp>
              <a:noAutofit/>
            </a:bodyPr>
            <a:lstStyle/>
            <a:p>
              <a:pPr defTabSz="914225"/>
              <a:r>
                <a:rPr lang="en-US" sz="1568" spc="-50" dirty="0">
                  <a:solidFill>
                    <a:schemeClr val="tx2"/>
                  </a:solidFill>
                  <a:cs typeface="Segoe UI" panose="020B0502040204020203" pitchFamily="34" charset="0"/>
                </a:rPr>
                <a:t>Access from Windows, iOS, Mac OS X, and Android devices</a:t>
              </a:r>
            </a:p>
          </p:txBody>
        </p:sp>
        <p:grpSp>
          <p:nvGrpSpPr>
            <p:cNvPr id="87" name="Group 86"/>
            <p:cNvGrpSpPr/>
            <p:nvPr/>
          </p:nvGrpSpPr>
          <p:grpSpPr>
            <a:xfrm>
              <a:off x="2970757" y="2473821"/>
              <a:ext cx="1727440" cy="1350605"/>
              <a:chOff x="2928404" y="2473821"/>
              <a:chExt cx="1862270" cy="1456022"/>
            </a:xfrm>
          </p:grpSpPr>
          <p:grpSp>
            <p:nvGrpSpPr>
              <p:cNvPr id="88" name="Group 87"/>
              <p:cNvGrpSpPr/>
              <p:nvPr/>
            </p:nvGrpSpPr>
            <p:grpSpPr>
              <a:xfrm>
                <a:off x="2928404" y="2473821"/>
                <a:ext cx="1629645" cy="1456022"/>
                <a:chOff x="2890010" y="2623741"/>
                <a:chExt cx="1707124" cy="1525247"/>
              </a:xfrm>
            </p:grpSpPr>
            <p:grpSp>
              <p:nvGrpSpPr>
                <p:cNvPr id="90" name="Group 89"/>
                <p:cNvGrpSpPr/>
                <p:nvPr/>
              </p:nvGrpSpPr>
              <p:grpSpPr>
                <a:xfrm>
                  <a:off x="3071883" y="2623741"/>
                  <a:ext cx="1525251" cy="1525247"/>
                  <a:chOff x="1153711" y="1917429"/>
                  <a:chExt cx="2022948" cy="2022942"/>
                </a:xfrm>
              </p:grpSpPr>
              <p:grpSp>
                <p:nvGrpSpPr>
                  <p:cNvPr id="92" name="Group 91"/>
                  <p:cNvGrpSpPr/>
                  <p:nvPr/>
                </p:nvGrpSpPr>
                <p:grpSpPr>
                  <a:xfrm>
                    <a:off x="1153711" y="1917429"/>
                    <a:ext cx="2022948" cy="2022942"/>
                    <a:chOff x="1298858" y="2146029"/>
                    <a:chExt cx="2022948" cy="2022942"/>
                  </a:xfrm>
                  <a:solidFill>
                    <a:schemeClr val="accent4"/>
                  </a:solidFill>
                </p:grpSpPr>
                <p:sp>
                  <p:nvSpPr>
                    <p:cNvPr id="96" name="Freeform 26"/>
                    <p:cNvSpPr>
                      <a:spLocks/>
                    </p:cNvSpPr>
                    <p:nvPr/>
                  </p:nvSpPr>
                  <p:spPr bwMode="auto">
                    <a:xfrm>
                      <a:off x="2745623" y="2307949"/>
                      <a:ext cx="267063" cy="275474"/>
                    </a:xfrm>
                    <a:custGeom>
                      <a:avLst/>
                      <a:gdLst>
                        <a:gd name="T0" fmla="*/ 122 w 127"/>
                        <a:gd name="T1" fmla="*/ 0 h 131"/>
                        <a:gd name="T2" fmla="*/ 127 w 127"/>
                        <a:gd name="T3" fmla="*/ 127 h 131"/>
                        <a:gd name="T4" fmla="*/ 0 w 127"/>
                        <a:gd name="T5" fmla="*/ 131 h 131"/>
                        <a:gd name="T6" fmla="*/ 122 w 127"/>
                        <a:gd name="T7" fmla="*/ 0 h 131"/>
                      </a:gdLst>
                      <a:ahLst/>
                      <a:cxnLst>
                        <a:cxn ang="0">
                          <a:pos x="T0" y="T1"/>
                        </a:cxn>
                        <a:cxn ang="0">
                          <a:pos x="T2" y="T3"/>
                        </a:cxn>
                        <a:cxn ang="0">
                          <a:pos x="T4" y="T5"/>
                        </a:cxn>
                        <a:cxn ang="0">
                          <a:pos x="T6" y="T7"/>
                        </a:cxn>
                      </a:cxnLst>
                      <a:rect l="0" t="0" r="r" b="b"/>
                      <a:pathLst>
                        <a:path w="127" h="131">
                          <a:moveTo>
                            <a:pt x="122" y="0"/>
                          </a:moveTo>
                          <a:lnTo>
                            <a:pt x="127" y="127"/>
                          </a:lnTo>
                          <a:lnTo>
                            <a:pt x="0" y="131"/>
                          </a:lnTo>
                          <a:lnTo>
                            <a:pt x="122"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endParaRPr>
                    </a:p>
                  </p:txBody>
                </p:sp>
                <p:grpSp>
                  <p:nvGrpSpPr>
                    <p:cNvPr id="97" name="Group 96"/>
                    <p:cNvGrpSpPr/>
                    <p:nvPr/>
                  </p:nvGrpSpPr>
                  <p:grpSpPr>
                    <a:xfrm>
                      <a:off x="1298858" y="2146029"/>
                      <a:ext cx="2022948" cy="2022942"/>
                      <a:chOff x="1298858" y="2146029"/>
                      <a:chExt cx="2022948" cy="2022942"/>
                    </a:xfrm>
                    <a:grpFill/>
                  </p:grpSpPr>
                  <p:grpSp>
                    <p:nvGrpSpPr>
                      <p:cNvPr id="98" name="Group 97"/>
                      <p:cNvGrpSpPr/>
                      <p:nvPr/>
                    </p:nvGrpSpPr>
                    <p:grpSpPr>
                      <a:xfrm>
                        <a:off x="1298858" y="2146029"/>
                        <a:ext cx="2022948" cy="2022942"/>
                        <a:chOff x="1298858" y="2146029"/>
                        <a:chExt cx="2022948" cy="2022942"/>
                      </a:xfrm>
                      <a:grpFill/>
                    </p:grpSpPr>
                    <p:sp>
                      <p:nvSpPr>
                        <p:cNvPr id="100" name="Freeform 24"/>
                        <p:cNvSpPr>
                          <a:spLocks/>
                        </p:cNvSpPr>
                        <p:nvPr/>
                      </p:nvSpPr>
                      <p:spPr bwMode="auto">
                        <a:xfrm>
                          <a:off x="1298858" y="2146029"/>
                          <a:ext cx="1661256" cy="1076659"/>
                        </a:xfrm>
                        <a:custGeom>
                          <a:avLst/>
                          <a:gdLst>
                            <a:gd name="T0" fmla="*/ 44 w 349"/>
                            <a:gd name="T1" fmla="*/ 226 h 226"/>
                            <a:gd name="T2" fmla="*/ 44 w 349"/>
                            <a:gd name="T3" fmla="*/ 213 h 226"/>
                            <a:gd name="T4" fmla="*/ 212 w 349"/>
                            <a:gd name="T5" fmla="*/ 44 h 226"/>
                            <a:gd name="T6" fmla="*/ 321 w 349"/>
                            <a:gd name="T7" fmla="*/ 84 h 226"/>
                            <a:gd name="T8" fmla="*/ 349 w 349"/>
                            <a:gd name="T9" fmla="*/ 51 h 226"/>
                            <a:gd name="T10" fmla="*/ 212 w 349"/>
                            <a:gd name="T11" fmla="*/ 0 h 226"/>
                            <a:gd name="T12" fmla="*/ 0 w 349"/>
                            <a:gd name="T13" fmla="*/ 213 h 226"/>
                            <a:gd name="T14" fmla="*/ 0 w 349"/>
                            <a:gd name="T15" fmla="*/ 226 h 226"/>
                            <a:gd name="T16" fmla="*/ 44 w 349"/>
                            <a:gd name="T17"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226">
                              <a:moveTo>
                                <a:pt x="44" y="226"/>
                              </a:moveTo>
                              <a:cubicBezTo>
                                <a:pt x="44" y="222"/>
                                <a:pt x="44" y="217"/>
                                <a:pt x="44" y="213"/>
                              </a:cubicBezTo>
                              <a:cubicBezTo>
                                <a:pt x="44" y="120"/>
                                <a:pt x="119" y="44"/>
                                <a:pt x="212" y="44"/>
                              </a:cubicBezTo>
                              <a:cubicBezTo>
                                <a:pt x="254" y="44"/>
                                <a:pt x="292" y="59"/>
                                <a:pt x="321" y="84"/>
                              </a:cubicBezTo>
                              <a:cubicBezTo>
                                <a:pt x="326" y="70"/>
                                <a:pt x="336" y="58"/>
                                <a:pt x="349" y="51"/>
                              </a:cubicBezTo>
                              <a:cubicBezTo>
                                <a:pt x="312" y="19"/>
                                <a:pt x="264" y="0"/>
                                <a:pt x="212" y="0"/>
                              </a:cubicBezTo>
                              <a:cubicBezTo>
                                <a:pt x="95" y="0"/>
                                <a:pt x="0" y="95"/>
                                <a:pt x="0" y="213"/>
                              </a:cubicBezTo>
                              <a:cubicBezTo>
                                <a:pt x="0" y="217"/>
                                <a:pt x="0" y="222"/>
                                <a:pt x="0" y="226"/>
                              </a:cubicBezTo>
                              <a:lnTo>
                                <a:pt x="44" y="22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endParaRPr>
                        </a:p>
                      </p:txBody>
                    </p:sp>
                    <p:sp>
                      <p:nvSpPr>
                        <p:cNvPr id="101" name="Freeform 25"/>
                        <p:cNvSpPr>
                          <a:spLocks/>
                        </p:cNvSpPr>
                        <p:nvPr/>
                      </p:nvSpPr>
                      <p:spPr bwMode="auto">
                        <a:xfrm>
                          <a:off x="1793030" y="3050255"/>
                          <a:ext cx="1528776" cy="1118716"/>
                        </a:xfrm>
                        <a:custGeom>
                          <a:avLst/>
                          <a:gdLst>
                            <a:gd name="T0" fmla="*/ 319 w 321"/>
                            <a:gd name="T1" fmla="*/ 0 h 235"/>
                            <a:gd name="T2" fmla="*/ 275 w 321"/>
                            <a:gd name="T3" fmla="*/ 0 h 235"/>
                            <a:gd name="T4" fmla="*/ 277 w 321"/>
                            <a:gd name="T5" fmla="*/ 23 h 235"/>
                            <a:gd name="T6" fmla="*/ 108 w 321"/>
                            <a:gd name="T7" fmla="*/ 191 h 235"/>
                            <a:gd name="T8" fmla="*/ 25 w 321"/>
                            <a:gd name="T9" fmla="*/ 169 h 235"/>
                            <a:gd name="T10" fmla="*/ 0 w 321"/>
                            <a:gd name="T11" fmla="*/ 206 h 235"/>
                            <a:gd name="T12" fmla="*/ 108 w 321"/>
                            <a:gd name="T13" fmla="*/ 235 h 235"/>
                            <a:gd name="T14" fmla="*/ 321 w 321"/>
                            <a:gd name="T15" fmla="*/ 23 h 235"/>
                            <a:gd name="T16" fmla="*/ 319 w 321"/>
                            <a:gd name="T1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1" h="235">
                              <a:moveTo>
                                <a:pt x="319" y="0"/>
                              </a:moveTo>
                              <a:cubicBezTo>
                                <a:pt x="275" y="0"/>
                                <a:pt x="275" y="0"/>
                                <a:pt x="275" y="0"/>
                              </a:cubicBezTo>
                              <a:cubicBezTo>
                                <a:pt x="276" y="7"/>
                                <a:pt x="277" y="15"/>
                                <a:pt x="277" y="23"/>
                              </a:cubicBezTo>
                              <a:cubicBezTo>
                                <a:pt x="277" y="116"/>
                                <a:pt x="201" y="191"/>
                                <a:pt x="108" y="191"/>
                              </a:cubicBezTo>
                              <a:cubicBezTo>
                                <a:pt x="78" y="191"/>
                                <a:pt x="50" y="183"/>
                                <a:pt x="25" y="169"/>
                              </a:cubicBezTo>
                              <a:cubicBezTo>
                                <a:pt x="0" y="206"/>
                                <a:pt x="0" y="206"/>
                                <a:pt x="0" y="206"/>
                              </a:cubicBezTo>
                              <a:cubicBezTo>
                                <a:pt x="32" y="224"/>
                                <a:pt x="69" y="235"/>
                                <a:pt x="108" y="235"/>
                              </a:cubicBezTo>
                              <a:cubicBezTo>
                                <a:pt x="225" y="235"/>
                                <a:pt x="321" y="140"/>
                                <a:pt x="321" y="23"/>
                              </a:cubicBezTo>
                              <a:cubicBezTo>
                                <a:pt x="321" y="15"/>
                                <a:pt x="320" y="7"/>
                                <a:pt x="319"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endParaRPr>
                        </a:p>
                      </p:txBody>
                    </p:sp>
                  </p:grpSp>
                  <p:sp>
                    <p:nvSpPr>
                      <p:cNvPr id="99" name="Freeform 27"/>
                      <p:cNvSpPr>
                        <a:spLocks/>
                      </p:cNvSpPr>
                      <p:nvPr/>
                    </p:nvSpPr>
                    <p:spPr bwMode="auto">
                      <a:xfrm>
                        <a:off x="1706895" y="3788356"/>
                        <a:ext cx="267063" cy="315428"/>
                      </a:xfrm>
                      <a:custGeom>
                        <a:avLst/>
                        <a:gdLst>
                          <a:gd name="T0" fmla="*/ 25 w 127"/>
                          <a:gd name="T1" fmla="*/ 150 h 150"/>
                          <a:gd name="T2" fmla="*/ 0 w 127"/>
                          <a:gd name="T3" fmla="*/ 23 h 150"/>
                          <a:gd name="T4" fmla="*/ 127 w 127"/>
                          <a:gd name="T5" fmla="*/ 0 h 150"/>
                          <a:gd name="T6" fmla="*/ 25 w 127"/>
                          <a:gd name="T7" fmla="*/ 150 h 150"/>
                        </a:gdLst>
                        <a:ahLst/>
                        <a:cxnLst>
                          <a:cxn ang="0">
                            <a:pos x="T0" y="T1"/>
                          </a:cxn>
                          <a:cxn ang="0">
                            <a:pos x="T2" y="T3"/>
                          </a:cxn>
                          <a:cxn ang="0">
                            <a:pos x="T4" y="T5"/>
                          </a:cxn>
                          <a:cxn ang="0">
                            <a:pos x="T6" y="T7"/>
                          </a:cxn>
                        </a:cxnLst>
                        <a:rect l="0" t="0" r="r" b="b"/>
                        <a:pathLst>
                          <a:path w="127" h="150">
                            <a:moveTo>
                              <a:pt x="25" y="150"/>
                            </a:moveTo>
                            <a:lnTo>
                              <a:pt x="0" y="23"/>
                            </a:lnTo>
                            <a:lnTo>
                              <a:pt x="127" y="0"/>
                            </a:lnTo>
                            <a:lnTo>
                              <a:pt x="25" y="15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endParaRPr>
                      </a:p>
                    </p:txBody>
                  </p:sp>
                </p:grpSp>
              </p:grpSp>
              <p:grpSp>
                <p:nvGrpSpPr>
                  <p:cNvPr id="93" name="Group 92"/>
                  <p:cNvGrpSpPr/>
                  <p:nvPr/>
                </p:nvGrpSpPr>
                <p:grpSpPr>
                  <a:xfrm>
                    <a:off x="1671964" y="2415124"/>
                    <a:ext cx="836502" cy="1026289"/>
                    <a:chOff x="175624" y="1643062"/>
                    <a:chExt cx="1691821" cy="2075664"/>
                  </a:xfrm>
                </p:grpSpPr>
                <p:pic>
                  <p:nvPicPr>
                    <p:cNvPr id="94" name="Picture 93"/>
                    <p:cNvPicPr>
                      <a:picLocks noChangeAspect="1"/>
                    </p:cNvPicPr>
                    <p:nvPr/>
                  </p:nvPicPr>
                  <p:blipFill rotWithShape="1">
                    <a:blip r:embed="rId9"/>
                    <a:srcRect b="37412"/>
                    <a:stretch/>
                  </p:blipFill>
                  <p:spPr>
                    <a:xfrm>
                      <a:off x="578064" y="1643062"/>
                      <a:ext cx="1152310" cy="1964539"/>
                    </a:xfrm>
                    <a:prstGeom prst="rect">
                      <a:avLst/>
                    </a:prstGeom>
                  </p:spPr>
                </p:pic>
                <p:sp>
                  <p:nvSpPr>
                    <p:cNvPr id="95" name="TextBox 94"/>
                    <p:cNvSpPr txBox="1"/>
                    <p:nvPr/>
                  </p:nvSpPr>
                  <p:spPr bwMode="auto">
                    <a:xfrm>
                      <a:off x="175624" y="2494630"/>
                      <a:ext cx="1691821" cy="1224096"/>
                    </a:xfrm>
                    <a:prstGeom prst="rect">
                      <a:avLst/>
                    </a:prstGeom>
                    <a:noFill/>
                  </p:spPr>
                  <p:txBody>
                    <a:bodyPr wrap="none" lIns="179285" tIns="143428" rIns="179285" bIns="143428">
                      <a:spAutoFit/>
                    </a:bodyPr>
                    <a:lstStyle/>
                    <a:p>
                      <a:pPr defTabSz="914314">
                        <a:lnSpc>
                          <a:spcPct val="90000"/>
                        </a:lnSpc>
                        <a:defRPr/>
                      </a:pPr>
                      <a:r>
                        <a:rPr lang="en-US" sz="784" dirty="0">
                          <a:solidFill>
                            <a:schemeClr val="bg1">
                              <a:lumMod val="65000"/>
                              <a:lumOff val="35000"/>
                            </a:schemeClr>
                          </a:solidFill>
                          <a:latin typeface="+mj-lt"/>
                        </a:rPr>
                        <a:t>User</a:t>
                      </a:r>
                    </a:p>
                  </p:txBody>
                </p:sp>
              </p:grpSp>
            </p:grpSp>
            <p:pic>
              <p:nvPicPr>
                <p:cNvPr id="91" name="Picture 90"/>
                <p:cNvPicPr>
                  <a:picLocks noChangeAspect="1"/>
                </p:cNvPicPr>
                <p:nvPr/>
              </p:nvPicPr>
              <p:blipFill>
                <a:blip r:embed="rId10"/>
                <a:stretch>
                  <a:fillRect/>
                </a:stretch>
              </p:blipFill>
              <p:spPr>
                <a:xfrm>
                  <a:off x="2890010" y="3562065"/>
                  <a:ext cx="377044" cy="505053"/>
                </a:xfrm>
                <a:prstGeom prst="rect">
                  <a:avLst/>
                </a:prstGeom>
              </p:spPr>
            </p:pic>
          </p:grpSp>
          <p:pic>
            <p:nvPicPr>
              <p:cNvPr id="89" name="Picture 88"/>
              <p:cNvPicPr>
                <a:picLocks noChangeAspect="1"/>
              </p:cNvPicPr>
              <p:nvPr/>
            </p:nvPicPr>
            <p:blipFill>
              <a:blip r:embed="rId7"/>
              <a:stretch>
                <a:fillRect/>
              </a:stretch>
            </p:blipFill>
            <p:spPr>
              <a:xfrm>
                <a:off x="4271793" y="2705038"/>
                <a:ext cx="518881" cy="349109"/>
              </a:xfrm>
              <a:prstGeom prst="rect">
                <a:avLst/>
              </a:prstGeom>
            </p:spPr>
          </p:pic>
        </p:grpSp>
      </p:grpSp>
    </p:spTree>
    <p:extLst>
      <p:ext uri="{BB962C8B-B14F-4D97-AF65-F5344CB8AC3E}">
        <p14:creationId xmlns:p14="http://schemas.microsoft.com/office/powerpoint/2010/main" val="384813331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
                                        <p:tgtEl>
                                          <p:spTgt spid="6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757" y="1189177"/>
            <a:ext cx="11650488" cy="4733024"/>
          </a:xfrm>
          <a:prstGeom prst="rect">
            <a:avLst/>
          </a:prstGeom>
        </p:spPr>
        <p:txBody>
          <a:bodyPr>
            <a:normAutofit lnSpcReduction="10000"/>
          </a:bodyPr>
          <a:lstStyle/>
          <a:p>
            <a:r>
              <a:rPr lang="en-US" dirty="0" smtClean="0">
                <a:solidFill>
                  <a:schemeClr val="bg1"/>
                </a:solidFill>
              </a:rPr>
              <a:t>On Demand Media Services</a:t>
            </a:r>
            <a:endParaRPr lang="en-US" dirty="0">
              <a:solidFill>
                <a:schemeClr val="bg1"/>
              </a:solidFill>
            </a:endParaRPr>
          </a:p>
          <a:p>
            <a:r>
              <a:rPr lang="en-US" dirty="0" smtClean="0">
                <a:solidFill>
                  <a:schemeClr val="bg1"/>
                </a:solidFill>
              </a:rPr>
              <a:t>Video-on-demand</a:t>
            </a:r>
          </a:p>
          <a:p>
            <a:pPr lvl="1"/>
            <a:r>
              <a:rPr lang="en-US" dirty="0" smtClean="0">
                <a:solidFill>
                  <a:schemeClr val="bg1"/>
                </a:solidFill>
              </a:rPr>
              <a:t>Ingest</a:t>
            </a:r>
          </a:p>
          <a:p>
            <a:pPr lvl="1"/>
            <a:r>
              <a:rPr lang="en-US" dirty="0" smtClean="0">
                <a:solidFill>
                  <a:schemeClr val="bg1"/>
                </a:solidFill>
              </a:rPr>
              <a:t>Encode</a:t>
            </a:r>
          </a:p>
          <a:p>
            <a:pPr lvl="1"/>
            <a:r>
              <a:rPr lang="en-US" dirty="0" smtClean="0">
                <a:solidFill>
                  <a:schemeClr val="bg1"/>
                </a:solidFill>
              </a:rPr>
              <a:t>Package</a:t>
            </a:r>
          </a:p>
          <a:p>
            <a:pPr lvl="1"/>
            <a:r>
              <a:rPr lang="en-US" dirty="0" smtClean="0">
                <a:solidFill>
                  <a:schemeClr val="bg1"/>
                </a:solidFill>
              </a:rPr>
              <a:t>Encrypt</a:t>
            </a:r>
          </a:p>
          <a:p>
            <a:pPr lvl="1"/>
            <a:r>
              <a:rPr lang="en-US" dirty="0" smtClean="0">
                <a:solidFill>
                  <a:schemeClr val="bg1"/>
                </a:solidFill>
              </a:rPr>
              <a:t>Delivery</a:t>
            </a:r>
          </a:p>
          <a:p>
            <a:r>
              <a:rPr lang="en-US" dirty="0" smtClean="0">
                <a:solidFill>
                  <a:schemeClr val="bg1"/>
                </a:solidFill>
              </a:rPr>
              <a:t>Live Streaming Support</a:t>
            </a:r>
          </a:p>
          <a:p>
            <a:r>
              <a:rPr lang="en-US" dirty="0" smtClean="0">
                <a:solidFill>
                  <a:schemeClr val="bg1"/>
                </a:solidFill>
              </a:rPr>
              <a:t>Office 365 Integration</a:t>
            </a:r>
          </a:p>
        </p:txBody>
      </p:sp>
      <p:sp>
        <p:nvSpPr>
          <p:cNvPr id="3" name="Title 2"/>
          <p:cNvSpPr>
            <a:spLocks noGrp="1"/>
          </p:cNvSpPr>
          <p:nvPr>
            <p:ph type="title"/>
          </p:nvPr>
        </p:nvSpPr>
        <p:spPr/>
        <p:txBody>
          <a:bodyPr>
            <a:normAutofit/>
          </a:bodyPr>
          <a:lstStyle/>
          <a:p>
            <a:r>
              <a:rPr lang="en-US" dirty="0" smtClean="0">
                <a:solidFill>
                  <a:schemeClr val="bg1"/>
                </a:solidFill>
              </a:rPr>
              <a:t>Azure Media Services</a:t>
            </a:r>
            <a:endParaRPr lang="en-US" dirty="0">
              <a:solidFill>
                <a:schemeClr val="bg1"/>
              </a:solidFill>
            </a:endParaRPr>
          </a:p>
        </p:txBody>
      </p:sp>
      <p:grpSp>
        <p:nvGrpSpPr>
          <p:cNvPr id="5" name="Group 4"/>
          <p:cNvGrpSpPr/>
          <p:nvPr/>
        </p:nvGrpSpPr>
        <p:grpSpPr>
          <a:xfrm>
            <a:off x="7162800" y="1143000"/>
            <a:ext cx="4758445" cy="3192578"/>
            <a:chOff x="511759" y="377771"/>
            <a:chExt cx="8386464" cy="5728341"/>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317" b="38"/>
            <a:stretch/>
          </p:blipFill>
          <p:spPr>
            <a:xfrm>
              <a:off x="1308563" y="679579"/>
              <a:ext cx="6786037" cy="516406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759" y="377771"/>
              <a:ext cx="8386464" cy="5728341"/>
            </a:xfrm>
            <a:prstGeom prst="rect">
              <a:avLst/>
            </a:prstGeom>
          </p:spPr>
        </p:pic>
      </p:grpSp>
      <p:sp>
        <p:nvSpPr>
          <p:cNvPr id="8" name="Rectangle 7"/>
          <p:cNvSpPr/>
          <p:nvPr/>
        </p:nvSpPr>
        <p:spPr>
          <a:xfrm>
            <a:off x="7014147" y="4525414"/>
            <a:ext cx="4907099" cy="233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1999" dirty="0">
                <a:latin typeface="+mj-lt"/>
              </a:rPr>
              <a:t>Live video encoding and streaming</a:t>
            </a:r>
          </a:p>
          <a:p>
            <a:pPr>
              <a:spcAft>
                <a:spcPts val="1200"/>
              </a:spcAft>
            </a:pPr>
            <a:r>
              <a:rPr lang="en-US" sz="1999" dirty="0">
                <a:latin typeface="+mj-lt"/>
              </a:rPr>
              <a:t>Web + Mobile</a:t>
            </a:r>
          </a:p>
          <a:p>
            <a:pPr>
              <a:spcAft>
                <a:spcPts val="1200"/>
              </a:spcAft>
            </a:pPr>
            <a:r>
              <a:rPr lang="en-US" sz="1999" dirty="0">
                <a:latin typeface="+mj-lt"/>
              </a:rPr>
              <a:t>100 million viewers</a:t>
            </a:r>
          </a:p>
          <a:p>
            <a:pPr>
              <a:spcAft>
                <a:spcPts val="1200"/>
              </a:spcAft>
            </a:pPr>
            <a:r>
              <a:rPr lang="en-US" sz="1999" dirty="0">
                <a:latin typeface="+mj-lt"/>
              </a:rPr>
              <a:t>2.1 million concurrent HD viewers during the </a:t>
            </a:r>
            <a:br>
              <a:rPr lang="en-US" sz="1999" dirty="0">
                <a:latin typeface="+mj-lt"/>
              </a:rPr>
            </a:br>
            <a:r>
              <a:rPr lang="en-US" sz="1999" dirty="0">
                <a:latin typeface="+mj-lt"/>
              </a:rPr>
              <a:t>USA vs. Canada hockey match</a:t>
            </a:r>
          </a:p>
          <a:p>
            <a:pPr>
              <a:spcAft>
                <a:spcPts val="1200"/>
              </a:spcAft>
            </a:pPr>
            <a:endParaRPr lang="en-US" sz="1600" dirty="0"/>
          </a:p>
        </p:txBody>
      </p:sp>
      <p:sp>
        <p:nvSpPr>
          <p:cNvPr id="9" name="Rectangle 8"/>
          <p:cNvSpPr/>
          <p:nvPr/>
        </p:nvSpPr>
        <p:spPr>
          <a:xfrm>
            <a:off x="7184698" y="678752"/>
            <a:ext cx="3078920" cy="461665"/>
          </a:xfrm>
          <a:prstGeom prst="rect">
            <a:avLst/>
          </a:prstGeom>
        </p:spPr>
        <p:txBody>
          <a:bodyPr wrap="none">
            <a:spAutoFit/>
          </a:bodyPr>
          <a:lstStyle/>
          <a:p>
            <a:r>
              <a:rPr lang="en-US" sz="2400" dirty="0">
                <a:solidFill>
                  <a:schemeClr val="bg1"/>
                </a:solidFill>
              </a:rPr>
              <a:t>Olympics NBC Sports</a:t>
            </a:r>
          </a:p>
        </p:txBody>
      </p:sp>
    </p:spTree>
    <p:extLst>
      <p:ext uri="{BB962C8B-B14F-4D97-AF65-F5344CB8AC3E}">
        <p14:creationId xmlns:p14="http://schemas.microsoft.com/office/powerpoint/2010/main" val="411313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Building Android Apps</a:t>
            </a:r>
            <a:endParaRPr lang="en-US" sz="8000" dirty="0"/>
          </a:p>
        </p:txBody>
      </p:sp>
    </p:spTree>
    <p:extLst>
      <p:ext uri="{BB962C8B-B14F-4D97-AF65-F5344CB8AC3E}">
        <p14:creationId xmlns:p14="http://schemas.microsoft.com/office/powerpoint/2010/main" val="188339085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Building Java Apps</a:t>
            </a:r>
            <a:endParaRPr lang="en-US" sz="8000" dirty="0"/>
          </a:p>
        </p:txBody>
      </p:sp>
    </p:spTree>
    <p:extLst>
      <p:ext uri="{BB962C8B-B14F-4D97-AF65-F5344CB8AC3E}">
        <p14:creationId xmlns:p14="http://schemas.microsoft.com/office/powerpoint/2010/main" val="1938253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Java Apps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31</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 Websites</a:t>
            </a:r>
            <a:endParaRPr lang="en-US" sz="32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 Cloud Services</a:t>
            </a:r>
            <a:endParaRPr lang="en-US" sz="32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Oracle</a:t>
            </a:r>
            <a:endParaRPr lang="en-US" sz="32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SDKs</a:t>
            </a:r>
            <a:endParaRPr lang="en-US" sz="32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IDE Plugins</a:t>
            </a:r>
            <a:endParaRPr lang="en-US" sz="32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smtClean="0"/>
              <a:t>…</a:t>
            </a:r>
            <a:endParaRPr lang="en-US" sz="3200" dirty="0"/>
          </a:p>
        </p:txBody>
      </p:sp>
    </p:spTree>
    <p:extLst>
      <p:ext uri="{BB962C8B-B14F-4D97-AF65-F5344CB8AC3E}">
        <p14:creationId xmlns:p14="http://schemas.microsoft.com/office/powerpoint/2010/main" val="328359166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Azure Websites</a:t>
            </a:r>
            <a:endParaRPr lang="en-US" sz="8000" dirty="0"/>
          </a:p>
        </p:txBody>
      </p:sp>
    </p:spTree>
    <p:extLst>
      <p:ext uri="{BB962C8B-B14F-4D97-AF65-F5344CB8AC3E}">
        <p14:creationId xmlns:p14="http://schemas.microsoft.com/office/powerpoint/2010/main" val="1066059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8" name="Picture 37"/>
          <p:cNvPicPr>
            <a:picLocks noChangeAspect="1"/>
          </p:cNvPicPr>
          <p:nvPr/>
        </p:nvPicPr>
        <p:blipFill>
          <a:blip r:embed="rId5"/>
          <a:stretch>
            <a:fillRect/>
          </a:stretch>
        </p:blipFill>
        <p:spPr>
          <a:xfrm>
            <a:off x="8306794" y="298546"/>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646331"/>
            </a:xfrm>
            <a:prstGeom prst="rect">
              <a:avLst/>
            </a:prstGeom>
            <a:noFill/>
          </p:spPr>
          <p:txBody>
            <a:bodyPr wrap="square" rtlCol="0">
              <a:spAutoFit/>
            </a:bodyPr>
            <a:lstStyle/>
            <a:p>
              <a:r>
                <a:rPr lang="en-US" sz="3600" dirty="0" smtClean="0">
                  <a:solidFill>
                    <a:srgbClr val="92D050"/>
                  </a:solidFill>
                  <a:latin typeface="Segoe UI Light" panose="020B0502040204020203" pitchFamily="34" charset="0"/>
                  <a:cs typeface="Segoe UI Light" panose="020B0502040204020203" pitchFamily="34" charset="0"/>
                </a:rPr>
                <a:t>Develop apps with…</a:t>
              </a:r>
              <a:endParaRPr lang="en-US" sz="36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b="1" dirty="0" smtClean="0">
                  <a:solidFill>
                    <a:schemeClr val="bg1"/>
                  </a:solidFill>
                  <a:latin typeface="Segoe UI" panose="020B0502040204020203" pitchFamily="34" charset="0"/>
                  <a:cs typeface="Segoe UI" panose="020B0502040204020203" pitchFamily="34" charset="0"/>
                </a:rPr>
                <a:t>Java</a:t>
              </a:r>
              <a:endParaRPr lang="en-US" sz="2800" b="1"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19" name="Picture 18"/>
          <p:cNvPicPr>
            <a:picLocks noChangeAspect="1"/>
          </p:cNvPicPr>
          <p:nvPr/>
        </p:nvPicPr>
        <p:blipFill>
          <a:blip r:embed="rId10"/>
          <a:stretch>
            <a:fillRect/>
          </a:stretch>
        </p:blipFill>
        <p:spPr>
          <a:xfrm>
            <a:off x="4607525" y="3601907"/>
            <a:ext cx="2340000" cy="1473750"/>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13"/>
            <a:stretch>
              <a:fillRect/>
            </a:stretch>
          </p:blipFill>
          <p:spPr>
            <a:xfrm>
              <a:off x="1" y="3743009"/>
              <a:ext cx="4822369" cy="3124661"/>
            </a:xfrm>
            <a:prstGeom prst="rect">
              <a:avLst/>
            </a:prstGeom>
          </p:spPr>
        </p:pic>
        <p:pic>
          <p:nvPicPr>
            <p:cNvPr id="23" name="Picture 22"/>
            <p:cNvPicPr>
              <a:picLocks noChangeAspect="1"/>
            </p:cNvPicPr>
            <p:nvPr/>
          </p:nvPicPr>
          <p:blipFill>
            <a:blip r:embed="rId14"/>
            <a:stretch>
              <a:fillRect/>
            </a:stretch>
          </p:blipFill>
          <p:spPr>
            <a:xfrm>
              <a:off x="215340" y="3302216"/>
              <a:ext cx="2092500" cy="2340000"/>
            </a:xfrm>
            <a:prstGeom prst="rect">
              <a:avLst/>
            </a:prstGeom>
          </p:spPr>
        </p:pic>
        <p:pic>
          <p:nvPicPr>
            <p:cNvPr id="24" name="Picture 23"/>
            <p:cNvPicPr>
              <a:picLocks noChangeAspect="1"/>
            </p:cNvPicPr>
            <p:nvPr/>
          </p:nvPicPr>
          <p:blipFill>
            <a:blip r:embed="rId11"/>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5"/>
            <a:stretch>
              <a:fillRect/>
            </a:stretch>
          </p:blipFill>
          <p:spPr>
            <a:xfrm>
              <a:off x="2788810" y="4960912"/>
              <a:ext cx="447874" cy="1224190"/>
            </a:xfrm>
            <a:prstGeom prst="rect">
              <a:avLst/>
            </a:prstGeom>
          </p:spPr>
        </p:pic>
        <p:pic>
          <p:nvPicPr>
            <p:cNvPr id="40" name="Picture 39"/>
            <p:cNvPicPr>
              <a:picLocks noChangeAspect="1"/>
            </p:cNvPicPr>
            <p:nvPr/>
          </p:nvPicPr>
          <p:blipFill>
            <a:blip r:embed="rId16"/>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11"/>
            <a:stretch>
              <a:fillRect/>
            </a:stretch>
          </p:blipFill>
          <p:spPr>
            <a:xfrm>
              <a:off x="9787568" y="-79793"/>
              <a:ext cx="934789" cy="1104751"/>
            </a:xfrm>
            <a:prstGeom prst="rect">
              <a:avLst/>
            </a:prstGeom>
          </p:spPr>
        </p:pic>
        <p:pic>
          <p:nvPicPr>
            <p:cNvPr id="34" name="Picture 33"/>
            <p:cNvPicPr>
              <a:picLocks noChangeAspect="1"/>
            </p:cNvPicPr>
            <p:nvPr/>
          </p:nvPicPr>
          <p:blipFill>
            <a:blip r:embed="rId17"/>
            <a:stretch>
              <a:fillRect/>
            </a:stretch>
          </p:blipFill>
          <p:spPr>
            <a:xfrm>
              <a:off x="10328954" y="214760"/>
              <a:ext cx="147937" cy="295874"/>
            </a:xfrm>
            <a:prstGeom prst="rect">
              <a:avLst/>
            </a:prstGeom>
          </p:spPr>
        </p:pic>
      </p:grpSp>
    </p:spTree>
    <p:extLst>
      <p:ext uri="{BB962C8B-B14F-4D97-AF65-F5344CB8AC3E}">
        <p14:creationId xmlns:p14="http://schemas.microsoft.com/office/powerpoint/2010/main" val="148198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47" presetClass="entr" presetSubtype="0"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on Azure Websites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Multiple source control options</a:t>
            </a:r>
          </a:p>
          <a:p>
            <a:r>
              <a:rPr lang="en-US" dirty="0" smtClean="0"/>
              <a:t>Pre-configured </a:t>
            </a:r>
            <a:r>
              <a:rPr lang="en-US" dirty="0" err="1" smtClean="0"/>
              <a:t>TomCat</a:t>
            </a:r>
            <a:r>
              <a:rPr lang="en-US" dirty="0" smtClean="0"/>
              <a:t> and Jetty</a:t>
            </a:r>
          </a:p>
          <a:p>
            <a:r>
              <a:rPr lang="en-US" dirty="0" smtClean="0"/>
              <a:t>Completely configurable options in the Gallery</a:t>
            </a:r>
          </a:p>
          <a:p>
            <a:r>
              <a:rPr lang="en-US" dirty="0" smtClean="0"/>
              <a:t>Supports Java 1.7.0_51 by default</a:t>
            </a:r>
          </a:p>
          <a:p>
            <a:r>
              <a:rPr lang="en-US" dirty="0" smtClean="0"/>
              <a:t>32 bit by default (can switch to 64 bit)</a:t>
            </a:r>
            <a:endParaRPr lang="en-US" dirty="0"/>
          </a:p>
          <a:p>
            <a:r>
              <a:rPr lang="en-US" dirty="0" smtClean="0"/>
              <a:t>Supports uploading your own Java version</a:t>
            </a:r>
          </a:p>
          <a:p>
            <a:r>
              <a:rPr lang="en-US" dirty="0" smtClean="0"/>
              <a:t>Remote debugging</a:t>
            </a:r>
          </a:p>
          <a:p>
            <a:r>
              <a:rPr lang="en-US" dirty="0" smtClean="0"/>
              <a:t>All the great features of Websites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34</a:t>
            </a:fld>
            <a:endParaRPr lang="en-US"/>
          </a:p>
        </p:txBody>
      </p:sp>
    </p:spTree>
    <p:extLst>
      <p:ext uri="{BB962C8B-B14F-4D97-AF65-F5344CB8AC3E}">
        <p14:creationId xmlns:p14="http://schemas.microsoft.com/office/powerpoint/2010/main" val="2777866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981201"/>
            <a:ext cx="11331799" cy="1756057"/>
          </a:xfrm>
        </p:spPr>
        <p:txBody>
          <a:bodyPr>
            <a:normAutofit/>
          </a:bodyPr>
          <a:lstStyle/>
          <a:p>
            <a:r>
              <a:rPr lang="en-US" sz="9600" dirty="0"/>
              <a:t>Demo: </a:t>
            </a:r>
            <a:r>
              <a:rPr lang="en-US" sz="9600" dirty="0" smtClean="0"/>
              <a:t>Websites</a:t>
            </a:r>
            <a:endParaRPr lang="en-US" sz="9600" dirty="0"/>
          </a:p>
        </p:txBody>
      </p:sp>
    </p:spTree>
    <p:extLst>
      <p:ext uri="{BB962C8B-B14F-4D97-AF65-F5344CB8AC3E}">
        <p14:creationId xmlns:p14="http://schemas.microsoft.com/office/powerpoint/2010/main" val="3441919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Services and Java</a:t>
            </a:r>
            <a:endParaRPr lang="en-US" dirty="0"/>
          </a:p>
        </p:txBody>
      </p:sp>
      <p:sp>
        <p:nvSpPr>
          <p:cNvPr id="3" name="Content Placeholder 2"/>
          <p:cNvSpPr>
            <a:spLocks noGrp="1"/>
          </p:cNvSpPr>
          <p:nvPr>
            <p:ph idx="1"/>
          </p:nvPr>
        </p:nvSpPr>
        <p:spPr/>
        <p:txBody>
          <a:bodyPr/>
          <a:lstStyle/>
          <a:p>
            <a:r>
              <a:rPr lang="en-US" dirty="0" smtClean="0"/>
              <a:t>Runs on Azure’s </a:t>
            </a:r>
            <a:r>
              <a:rPr lang="en-US" dirty="0" err="1" smtClean="0"/>
              <a:t>PaaS</a:t>
            </a:r>
            <a:r>
              <a:rPr lang="en-US" dirty="0" smtClean="0"/>
              <a:t> system</a:t>
            </a:r>
          </a:p>
          <a:p>
            <a:r>
              <a:rPr lang="en-US" dirty="0" smtClean="0"/>
              <a:t>Enabled </a:t>
            </a:r>
            <a:r>
              <a:rPr lang="en-US" dirty="0" smtClean="0"/>
              <a:t>through plugins in Java IDEs</a:t>
            </a:r>
          </a:p>
          <a:p>
            <a:r>
              <a:rPr lang="en-US" dirty="0" smtClean="0"/>
              <a:t>Upload any JDK</a:t>
            </a:r>
          </a:p>
          <a:p>
            <a:r>
              <a:rPr lang="en-US" dirty="0" smtClean="0"/>
              <a:t>Use any Java Server</a:t>
            </a:r>
          </a:p>
          <a:p>
            <a:r>
              <a:rPr lang="en-US" dirty="0" smtClean="0"/>
              <a:t>Runs in Azure Worker Roles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36</a:t>
            </a:fld>
            <a:endParaRPr lang="en-US"/>
          </a:p>
        </p:txBody>
      </p:sp>
    </p:spTree>
    <p:extLst>
      <p:ext uri="{BB962C8B-B14F-4D97-AF65-F5344CB8AC3E}">
        <p14:creationId xmlns:p14="http://schemas.microsoft.com/office/powerpoint/2010/main" val="420928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and Oracle</a:t>
            </a:r>
            <a:endParaRPr lang="en-US" dirty="0"/>
          </a:p>
        </p:txBody>
      </p:sp>
      <p:sp>
        <p:nvSpPr>
          <p:cNvPr id="3" name="Content Placeholder 2"/>
          <p:cNvSpPr>
            <a:spLocks noGrp="1"/>
          </p:cNvSpPr>
          <p:nvPr>
            <p:ph idx="1"/>
          </p:nvPr>
        </p:nvSpPr>
        <p:spPr/>
        <p:txBody>
          <a:bodyPr/>
          <a:lstStyle/>
          <a:p>
            <a:r>
              <a:rPr lang="en-US" dirty="0" smtClean="0"/>
              <a:t>Official partnership with Oracle</a:t>
            </a:r>
          </a:p>
          <a:p>
            <a:r>
              <a:rPr lang="en-US" dirty="0" smtClean="0"/>
              <a:t>Bring your own License or use license-included VM</a:t>
            </a:r>
          </a:p>
          <a:p>
            <a:r>
              <a:rPr lang="en-US" dirty="0" smtClean="0"/>
              <a:t>Several VMs ready to go:</a:t>
            </a:r>
          </a:p>
          <a:p>
            <a:pPr lvl="1"/>
            <a:r>
              <a:rPr lang="en-US" dirty="0" smtClean="0"/>
              <a:t>Oracle </a:t>
            </a:r>
            <a:r>
              <a:rPr lang="en-US" dirty="0" err="1" smtClean="0"/>
              <a:t>WebLogic</a:t>
            </a:r>
            <a:r>
              <a:rPr lang="en-US" dirty="0" smtClean="0"/>
              <a:t> Server</a:t>
            </a:r>
          </a:p>
          <a:p>
            <a:pPr lvl="1"/>
            <a:r>
              <a:rPr lang="en-US" dirty="0" smtClean="0"/>
              <a:t>Oracle Database</a:t>
            </a:r>
          </a:p>
          <a:p>
            <a:pPr lvl="1"/>
            <a:r>
              <a:rPr lang="en-US" dirty="0" smtClean="0"/>
              <a:t>Oracle Linux</a:t>
            </a:r>
          </a:p>
          <a:p>
            <a:r>
              <a:rPr lang="en-US" dirty="0" smtClean="0"/>
              <a:t>Supported </a:t>
            </a:r>
            <a:r>
              <a:rPr lang="en-US" smtClean="0"/>
              <a:t>by Oracle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37</a:t>
            </a:fld>
            <a:endParaRPr lang="en-US"/>
          </a:p>
        </p:txBody>
      </p:sp>
    </p:spTree>
    <p:extLst>
      <p:ext uri="{BB962C8B-B14F-4D97-AF65-F5344CB8AC3E}">
        <p14:creationId xmlns:p14="http://schemas.microsoft.com/office/powerpoint/2010/main" val="420928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SDKs for Azure</a:t>
            </a:r>
            <a:endParaRPr lang="en-US" dirty="0"/>
          </a:p>
        </p:txBody>
      </p:sp>
      <p:sp>
        <p:nvSpPr>
          <p:cNvPr id="3" name="Content Placeholder 2"/>
          <p:cNvSpPr>
            <a:spLocks noGrp="1"/>
          </p:cNvSpPr>
          <p:nvPr>
            <p:ph idx="1"/>
          </p:nvPr>
        </p:nvSpPr>
        <p:spPr/>
        <p:txBody>
          <a:bodyPr/>
          <a:lstStyle/>
          <a:p>
            <a:r>
              <a:rPr lang="en-US" dirty="0" smtClean="0"/>
              <a:t>Azure SDK for Java</a:t>
            </a:r>
          </a:p>
          <a:p>
            <a:r>
              <a:rPr lang="en-US" dirty="0" smtClean="0"/>
              <a:t>Azure AD </a:t>
            </a:r>
            <a:r>
              <a:rPr lang="en-US" dirty="0" err="1" smtClean="0"/>
              <a:t>Auth</a:t>
            </a:r>
            <a:r>
              <a:rPr lang="en-US" dirty="0" smtClean="0"/>
              <a:t> Library for Java</a:t>
            </a:r>
          </a:p>
          <a:p>
            <a:r>
              <a:rPr lang="en-US" dirty="0" smtClean="0"/>
              <a:t>Azure Management Libraries for Java</a:t>
            </a:r>
          </a:p>
          <a:p>
            <a:r>
              <a:rPr lang="en-US" dirty="0" err="1" smtClean="0"/>
              <a:t>DocumentDB</a:t>
            </a:r>
            <a:r>
              <a:rPr lang="en-US" dirty="0" smtClean="0"/>
              <a:t> SDK for Java</a:t>
            </a:r>
          </a:p>
          <a:p>
            <a:r>
              <a:rPr lang="en-US" dirty="0" smtClean="0"/>
              <a:t>Notification Hubs SDK</a:t>
            </a:r>
          </a:p>
          <a:p>
            <a:r>
              <a:rPr lang="en-US" dirty="0" smtClean="0"/>
              <a:t>Azure Storage library for Java</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38</a:t>
            </a:fld>
            <a:endParaRPr lang="en-US"/>
          </a:p>
        </p:txBody>
      </p:sp>
    </p:spTree>
    <p:extLst>
      <p:ext uri="{BB962C8B-B14F-4D97-AF65-F5344CB8AC3E}">
        <p14:creationId xmlns:p14="http://schemas.microsoft.com/office/powerpoint/2010/main" val="420928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Plugins and Java</a:t>
            </a:r>
            <a:endParaRPr lang="en-US" dirty="0"/>
          </a:p>
        </p:txBody>
      </p:sp>
      <p:sp>
        <p:nvSpPr>
          <p:cNvPr id="3" name="Content Placeholder 2"/>
          <p:cNvSpPr>
            <a:spLocks noGrp="1"/>
          </p:cNvSpPr>
          <p:nvPr>
            <p:ph idx="1"/>
          </p:nvPr>
        </p:nvSpPr>
        <p:spPr/>
        <p:txBody>
          <a:bodyPr>
            <a:normAutofit lnSpcReduction="10000"/>
          </a:bodyPr>
          <a:lstStyle/>
          <a:p>
            <a:r>
              <a:rPr lang="en-US" dirty="0" smtClean="0"/>
              <a:t>Eclipse plugin and alpha </a:t>
            </a:r>
            <a:r>
              <a:rPr lang="en-US" dirty="0" err="1" smtClean="0"/>
              <a:t>IntelliJ</a:t>
            </a:r>
            <a:endParaRPr lang="en-US" dirty="0" smtClean="0"/>
          </a:p>
          <a:p>
            <a:r>
              <a:rPr lang="en-US" dirty="0" smtClean="0"/>
              <a:t>Creates Cloud Services deployment package</a:t>
            </a:r>
          </a:p>
          <a:p>
            <a:r>
              <a:rPr lang="en-US" dirty="0" smtClean="0"/>
              <a:t>Test locally using Azure Emulators</a:t>
            </a:r>
          </a:p>
          <a:p>
            <a:r>
              <a:rPr lang="en-US" dirty="0" smtClean="0"/>
              <a:t>Select JDK and Server to run </a:t>
            </a:r>
            <a:r>
              <a:rPr lang="en-US" smtClean="0"/>
              <a:t>in Azure</a:t>
            </a:r>
            <a:endParaRPr lang="en-US" dirty="0" smtClean="0"/>
          </a:p>
          <a:p>
            <a:r>
              <a:rPr lang="en-US" dirty="0" smtClean="0"/>
              <a:t>Enable special features</a:t>
            </a:r>
          </a:p>
          <a:p>
            <a:pPr lvl="1"/>
            <a:r>
              <a:rPr lang="en-US" dirty="0" smtClean="0"/>
              <a:t>Session Affinity (sticky sessions)</a:t>
            </a:r>
          </a:p>
          <a:p>
            <a:pPr lvl="1"/>
            <a:r>
              <a:rPr lang="en-US" dirty="0" smtClean="0"/>
              <a:t>Caching</a:t>
            </a:r>
          </a:p>
          <a:p>
            <a:pPr lvl="1"/>
            <a:r>
              <a:rPr lang="en-US" dirty="0" smtClean="0"/>
              <a:t>Remote Debugging</a:t>
            </a:r>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39</a:t>
            </a:fld>
            <a:endParaRPr lang="en-US"/>
          </a:p>
        </p:txBody>
      </p:sp>
    </p:spTree>
    <p:extLst>
      <p:ext uri="{BB962C8B-B14F-4D97-AF65-F5344CB8AC3E}">
        <p14:creationId xmlns:p14="http://schemas.microsoft.com/office/powerpoint/2010/main" val="42092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6" y="2243915"/>
            <a:ext cx="7530794" cy="2387600"/>
          </a:xfrm>
        </p:spPr>
        <p:txBody>
          <a:bodyPr/>
          <a:lstStyle/>
          <a:p>
            <a:r>
              <a:rPr lang="en-US" sz="8800" dirty="0" smtClean="0"/>
              <a:t>Visual Studio</a:t>
            </a:r>
            <a:endParaRPr lang="en-US" sz="8800" dirty="0"/>
          </a:p>
        </p:txBody>
      </p:sp>
      <p:pic>
        <p:nvPicPr>
          <p:cNvPr id="3" name="Picture 2" descr="logo-vs-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016" y="1753825"/>
            <a:ext cx="3381608" cy="3368823"/>
          </a:xfrm>
          <a:prstGeom prst="rect">
            <a:avLst/>
          </a:prstGeom>
        </p:spPr>
      </p:pic>
    </p:spTree>
    <p:extLst>
      <p:ext uri="{BB962C8B-B14F-4D97-AF65-F5344CB8AC3E}">
        <p14:creationId xmlns:p14="http://schemas.microsoft.com/office/powerpoint/2010/main" val="2867875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r>
              <a:rPr lang="en-US" sz="2400" dirty="0" smtClean="0"/>
              <a:t>Get a FREE Microsoft Azure Trial Account:</a:t>
            </a:r>
          </a:p>
          <a:p>
            <a:pPr lvl="1"/>
            <a:r>
              <a:rPr lang="en-US" sz="1800" dirty="0" smtClean="0"/>
              <a:t>http://</a:t>
            </a:r>
            <a:r>
              <a:rPr lang="en-US" sz="1800" dirty="0" err="1" smtClean="0"/>
              <a:t>azure.microsoft.com</a:t>
            </a:r>
            <a:endParaRPr lang="en-US" sz="1800" dirty="0" smtClean="0"/>
          </a:p>
          <a:p>
            <a:r>
              <a:rPr lang="en-US" sz="2000" dirty="0" smtClean="0"/>
              <a:t>Visual Studio Tools </a:t>
            </a:r>
            <a:r>
              <a:rPr lang="en-US" sz="2000" dirty="0"/>
              <a:t>for Cordova: http://</a:t>
            </a:r>
            <a:r>
              <a:rPr lang="en-US" sz="2000" dirty="0" err="1"/>
              <a:t>www.visualstudio.com</a:t>
            </a:r>
            <a:r>
              <a:rPr lang="en-US" sz="2000" dirty="0"/>
              <a:t>/en-us/explore/</a:t>
            </a:r>
            <a:r>
              <a:rPr lang="en-US" sz="2000" dirty="0" err="1"/>
              <a:t>cordova-</a:t>
            </a:r>
            <a:r>
              <a:rPr lang="en-US" sz="2000" dirty="0" err="1" smtClean="0"/>
              <a:t>vs.aspx</a:t>
            </a:r>
            <a:endParaRPr lang="en-US" sz="2000" dirty="0" smtClean="0"/>
          </a:p>
          <a:p>
            <a:r>
              <a:rPr lang="en-US" sz="2000" dirty="0" smtClean="0"/>
              <a:t>Visual Studio Emulator </a:t>
            </a:r>
            <a:r>
              <a:rPr lang="en-US" sz="2000" dirty="0"/>
              <a:t>for Android: http://</a:t>
            </a:r>
            <a:r>
              <a:rPr lang="en-US" sz="2000" dirty="0" err="1"/>
              <a:t>www.visualstudio.com</a:t>
            </a:r>
            <a:r>
              <a:rPr lang="en-US" sz="2000" dirty="0"/>
              <a:t>/en-us/explore/</a:t>
            </a:r>
            <a:r>
              <a:rPr lang="en-US" sz="2000" dirty="0" err="1"/>
              <a:t>msft</a:t>
            </a:r>
            <a:r>
              <a:rPr lang="en-US" sz="2000" dirty="0"/>
              <a:t>-android-emulator-</a:t>
            </a:r>
            <a:r>
              <a:rPr lang="en-US" sz="2000" dirty="0" err="1" smtClean="0"/>
              <a:t>vs.aspx</a:t>
            </a:r>
            <a:endParaRPr lang="en-US" sz="2000" dirty="0" smtClean="0"/>
          </a:p>
          <a:p>
            <a:r>
              <a:rPr lang="en-US" sz="2000" dirty="0"/>
              <a:t>Java Plugins: http://</a:t>
            </a:r>
            <a:r>
              <a:rPr lang="en-US" sz="2000" dirty="0" err="1"/>
              <a:t>msopentech.com</a:t>
            </a:r>
            <a:r>
              <a:rPr lang="en-US" sz="2000" dirty="0"/>
              <a:t>/blog/2014/10/28/</a:t>
            </a:r>
            <a:r>
              <a:rPr lang="en-US" sz="2000" dirty="0" err="1"/>
              <a:t>ms</a:t>
            </a:r>
            <a:r>
              <a:rPr lang="en-US" sz="2000" dirty="0"/>
              <a:t>-open-tech-tools</a:t>
            </a:r>
            <a:r>
              <a:rPr lang="en-US" sz="2000" dirty="0" smtClean="0"/>
              <a:t>/</a:t>
            </a:r>
          </a:p>
          <a:p>
            <a:r>
              <a:rPr lang="en-US" sz="2000" dirty="0"/>
              <a:t>Storage library: https://</a:t>
            </a:r>
            <a:r>
              <a:rPr lang="en-US" sz="2000" dirty="0" err="1"/>
              <a:t>github.com</a:t>
            </a:r>
            <a:r>
              <a:rPr lang="en-US" sz="2000" dirty="0"/>
              <a:t>/Azure/azure-storage-</a:t>
            </a:r>
            <a:r>
              <a:rPr lang="en-US" sz="2000" dirty="0" smtClean="0"/>
              <a:t>android</a:t>
            </a:r>
          </a:p>
          <a:p>
            <a:r>
              <a:rPr lang="en-US" sz="2000" dirty="0"/>
              <a:t>Office 365 SDK: https://</a:t>
            </a:r>
            <a:r>
              <a:rPr lang="en-US" sz="2000" dirty="0" err="1"/>
              <a:t>github.com</a:t>
            </a:r>
            <a:r>
              <a:rPr lang="en-US" sz="2000" dirty="0"/>
              <a:t>/</a:t>
            </a:r>
            <a:r>
              <a:rPr lang="en-US" sz="2000" dirty="0" err="1"/>
              <a:t>OfficeDev</a:t>
            </a:r>
            <a:r>
              <a:rPr lang="en-US" sz="2000" dirty="0"/>
              <a:t>/Office-365-SDK-for-Android</a:t>
            </a:r>
          </a:p>
          <a:p>
            <a:r>
              <a:rPr lang="en-US" sz="2000" dirty="0" smtClean="0"/>
              <a:t>Contact Details</a:t>
            </a:r>
          </a:p>
          <a:p>
            <a:pPr lvl="1"/>
            <a:r>
              <a:rPr lang="en-US" sz="1800" dirty="0" smtClean="0"/>
              <a:t>&lt;Contact Info&gt;</a:t>
            </a:r>
          </a:p>
        </p:txBody>
      </p:sp>
      <p:sp>
        <p:nvSpPr>
          <p:cNvPr id="4" name="Slide Number Placeholder 3"/>
          <p:cNvSpPr>
            <a:spLocks noGrp="1"/>
          </p:cNvSpPr>
          <p:nvPr>
            <p:ph type="sldNum" sz="quarter" idx="12"/>
          </p:nvPr>
        </p:nvSpPr>
        <p:spPr/>
        <p:txBody>
          <a:bodyPr/>
          <a:lstStyle/>
          <a:p>
            <a:fld id="{0A164282-434E-41D4-9582-783D542A7B68}" type="slidenum">
              <a:rPr lang="en-US" smtClean="0"/>
              <a:pPr/>
              <a:t>40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1739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Questions?</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Tools</a:t>
            </a:r>
            <a:endParaRPr lang="en-US" dirty="0"/>
          </a:p>
        </p:txBody>
      </p:sp>
      <p:sp>
        <p:nvSpPr>
          <p:cNvPr id="3" name="Content Placeholder 2"/>
          <p:cNvSpPr>
            <a:spLocks noGrp="1"/>
          </p:cNvSpPr>
          <p:nvPr>
            <p:ph idx="1"/>
          </p:nvPr>
        </p:nvSpPr>
        <p:spPr/>
        <p:txBody>
          <a:bodyPr/>
          <a:lstStyle/>
          <a:p>
            <a:pPr marL="0" indent="0">
              <a:buNone/>
            </a:pPr>
            <a:r>
              <a:rPr lang="en-US" dirty="0" smtClean="0"/>
              <a:t>Cordova</a:t>
            </a:r>
          </a:p>
          <a:p>
            <a:r>
              <a:rPr lang="en-US" dirty="0" smtClean="0"/>
              <a:t>Hybrid Native / Web</a:t>
            </a:r>
          </a:p>
          <a:p>
            <a:r>
              <a:rPr lang="en-US" dirty="0" smtClean="0"/>
              <a:t>HTML + JS + CSS (also TS)</a:t>
            </a:r>
          </a:p>
          <a:p>
            <a:r>
              <a:rPr lang="en-US" dirty="0" smtClean="0"/>
              <a:t>Access to native capabilities</a:t>
            </a:r>
          </a:p>
          <a:p>
            <a:r>
              <a:rPr lang="en-US" dirty="0"/>
              <a:t>VS 2013 (extension) and </a:t>
            </a:r>
            <a:r>
              <a:rPr lang="en-US" dirty="0" smtClean="0"/>
              <a:t>2015</a:t>
            </a:r>
          </a:p>
          <a:p>
            <a:r>
              <a:rPr lang="en-US" dirty="0" smtClean="0"/>
              <a:t>Build, deploy, and debug on Android, </a:t>
            </a:r>
            <a:r>
              <a:rPr lang="en-US" dirty="0" err="1" smtClean="0"/>
              <a:t>iOS</a:t>
            </a:r>
            <a:r>
              <a:rPr lang="en-US" dirty="0" smtClean="0"/>
              <a:t>, Windows</a:t>
            </a:r>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a:p>
        </p:txBody>
      </p:sp>
      <p:pic>
        <p:nvPicPr>
          <p:cNvPr id="5" name="Picture 4"/>
          <p:cNvPicPr>
            <a:picLocks noChangeAspect="1"/>
          </p:cNvPicPr>
          <p:nvPr/>
        </p:nvPicPr>
        <p:blipFill>
          <a:blip r:embed="rId3"/>
          <a:stretch>
            <a:fillRect/>
          </a:stretch>
        </p:blipFill>
        <p:spPr>
          <a:xfrm>
            <a:off x="8128000" y="346622"/>
            <a:ext cx="4064000" cy="4572000"/>
          </a:xfrm>
          <a:prstGeom prst="rect">
            <a:avLst/>
          </a:prstGeom>
        </p:spPr>
      </p:pic>
    </p:spTree>
    <p:extLst>
      <p:ext uri="{BB962C8B-B14F-4D97-AF65-F5344CB8AC3E}">
        <p14:creationId xmlns:p14="http://schemas.microsoft.com/office/powerpoint/2010/main" val="275679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Tools</a:t>
            </a:r>
            <a:endParaRPr lang="en-US" dirty="0"/>
          </a:p>
        </p:txBody>
      </p:sp>
      <p:sp>
        <p:nvSpPr>
          <p:cNvPr id="3" name="Content Placeholder 2"/>
          <p:cNvSpPr>
            <a:spLocks noGrp="1"/>
          </p:cNvSpPr>
          <p:nvPr>
            <p:ph idx="1"/>
          </p:nvPr>
        </p:nvSpPr>
        <p:spPr/>
        <p:txBody>
          <a:bodyPr/>
          <a:lstStyle/>
          <a:p>
            <a:pPr marL="0" indent="0">
              <a:buNone/>
            </a:pPr>
            <a:r>
              <a:rPr lang="en-US" dirty="0" smtClean="0"/>
              <a:t>Xamarin</a:t>
            </a:r>
          </a:p>
          <a:p>
            <a:r>
              <a:rPr lang="en-US" dirty="0" smtClean="0"/>
              <a:t>Build </a:t>
            </a:r>
            <a:r>
              <a:rPr lang="en-US" dirty="0" err="1" smtClean="0"/>
              <a:t>iOS</a:t>
            </a:r>
            <a:r>
              <a:rPr lang="en-US" dirty="0" smtClean="0"/>
              <a:t> / Android apps with .NET</a:t>
            </a:r>
          </a:p>
          <a:p>
            <a:r>
              <a:rPr lang="en-US" dirty="0" smtClean="0"/>
              <a:t>Compiles to native</a:t>
            </a:r>
          </a:p>
          <a:p>
            <a:r>
              <a:rPr lang="en-US" dirty="0" smtClean="0"/>
              <a:t>Build, deploy, and debug in Visual Studio</a:t>
            </a:r>
          </a:p>
          <a:p>
            <a:r>
              <a:rPr lang="en-US" dirty="0" smtClean="0"/>
              <a:t>Hooks into native libraries</a:t>
            </a:r>
          </a:p>
          <a:p>
            <a:r>
              <a:rPr lang="en-US" dirty="0" smtClean="0"/>
              <a:t>UI builder for </a:t>
            </a:r>
            <a:r>
              <a:rPr lang="en-US" dirty="0" err="1" smtClean="0"/>
              <a:t>iOS</a:t>
            </a:r>
            <a:r>
              <a:rPr lang="en-US" dirty="0" smtClean="0"/>
              <a:t> and Android</a:t>
            </a:r>
          </a:p>
          <a:p>
            <a:r>
              <a:rPr lang="en-US" dirty="0" smtClean="0"/>
              <a:t>PCL / Shared Library support for sharing code</a:t>
            </a:r>
          </a:p>
          <a:p>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pic>
        <p:nvPicPr>
          <p:cNvPr id="6" name="Picture 5" descr="logo-xamarin-Xamag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2115" y="-408952"/>
            <a:ext cx="3801630" cy="3801630"/>
          </a:xfrm>
          <a:prstGeom prst="rect">
            <a:avLst/>
          </a:prstGeom>
        </p:spPr>
      </p:pic>
    </p:spTree>
    <p:extLst>
      <p:ext uri="{BB962C8B-B14F-4D97-AF65-F5344CB8AC3E}">
        <p14:creationId xmlns:p14="http://schemas.microsoft.com/office/powerpoint/2010/main" val="96624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Tools</a:t>
            </a:r>
            <a:endParaRPr lang="en-US" dirty="0"/>
          </a:p>
        </p:txBody>
      </p:sp>
      <p:sp>
        <p:nvSpPr>
          <p:cNvPr id="3" name="Content Placeholder 2"/>
          <p:cNvSpPr>
            <a:spLocks noGrp="1"/>
          </p:cNvSpPr>
          <p:nvPr>
            <p:ph idx="1"/>
          </p:nvPr>
        </p:nvSpPr>
        <p:spPr>
          <a:xfrm>
            <a:off x="560798" y="1482811"/>
            <a:ext cx="11079822" cy="4931261"/>
          </a:xfrm>
        </p:spPr>
        <p:txBody>
          <a:bodyPr>
            <a:normAutofit fontScale="70000" lnSpcReduction="20000"/>
          </a:bodyPr>
          <a:lstStyle/>
          <a:p>
            <a:pPr marL="0" indent="0">
              <a:buNone/>
            </a:pPr>
            <a:r>
              <a:rPr lang="en-US" dirty="0" smtClean="0"/>
              <a:t>Emulator for Android</a:t>
            </a:r>
          </a:p>
          <a:p>
            <a:r>
              <a:rPr lang="en-US" dirty="0" smtClean="0"/>
              <a:t>Visual Studio 2015</a:t>
            </a:r>
          </a:p>
          <a:p>
            <a:r>
              <a:rPr lang="en-US" dirty="0" smtClean="0"/>
              <a:t>Fast, x86 image built from AOSP</a:t>
            </a:r>
          </a:p>
          <a:p>
            <a:r>
              <a:rPr lang="en-US" dirty="0" smtClean="0"/>
              <a:t>Runs on Hyper-V</a:t>
            </a:r>
          </a:p>
          <a:p>
            <a:r>
              <a:rPr lang="en-US" dirty="0" smtClean="0"/>
              <a:t>Phone and Tablet versions</a:t>
            </a:r>
          </a:p>
          <a:p>
            <a:r>
              <a:rPr lang="en-US" dirty="0" smtClean="0"/>
              <a:t>Build, Deploy, &amp; Debug from VS</a:t>
            </a:r>
            <a:endParaRPr lang="en-US" dirty="0"/>
          </a:p>
          <a:p>
            <a:r>
              <a:rPr lang="en-US" dirty="0" smtClean="0"/>
              <a:t>Works with other IDEs</a:t>
            </a:r>
          </a:p>
          <a:p>
            <a:r>
              <a:rPr lang="en-US" dirty="0" smtClean="0"/>
              <a:t>Built-in sensor control</a:t>
            </a:r>
          </a:p>
          <a:p>
            <a:pPr lvl="1"/>
            <a:r>
              <a:rPr lang="en-US" dirty="0" smtClean="0"/>
              <a:t>Orientation</a:t>
            </a:r>
          </a:p>
          <a:p>
            <a:pPr lvl="1"/>
            <a:r>
              <a:rPr lang="en-US" dirty="0" smtClean="0"/>
              <a:t>Accelerometer</a:t>
            </a:r>
          </a:p>
          <a:p>
            <a:pPr lvl="1"/>
            <a:r>
              <a:rPr lang="en-US" dirty="0" smtClean="0"/>
              <a:t>Location</a:t>
            </a:r>
          </a:p>
          <a:p>
            <a:pPr lvl="1"/>
            <a:r>
              <a:rPr lang="en-US" dirty="0" smtClean="0"/>
              <a:t>Battery</a:t>
            </a:r>
          </a:p>
          <a:p>
            <a:pPr lvl="1"/>
            <a:r>
              <a:rPr lang="en-US" dirty="0" smtClean="0"/>
              <a:t>More coming</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pic>
        <p:nvPicPr>
          <p:cNvPr id="6" name="Picture 5" descr="vs-emulator-androi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0326" y="447675"/>
            <a:ext cx="3810000" cy="6410325"/>
          </a:xfrm>
          <a:prstGeom prst="rect">
            <a:avLst/>
          </a:prstGeom>
        </p:spPr>
      </p:pic>
    </p:spTree>
    <p:extLst>
      <p:ext uri="{BB962C8B-B14F-4D97-AF65-F5344CB8AC3E}">
        <p14:creationId xmlns:p14="http://schemas.microsoft.com/office/powerpoint/2010/main" val="180938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6" y="2243915"/>
            <a:ext cx="7530794" cy="2387600"/>
          </a:xfrm>
        </p:spPr>
        <p:txBody>
          <a:bodyPr/>
          <a:lstStyle/>
          <a:p>
            <a:r>
              <a:rPr lang="en-US" sz="6000" dirty="0" smtClean="0"/>
              <a:t>Building, Testing, Distributing</a:t>
            </a:r>
            <a:endParaRPr lang="en-US" sz="6000" dirty="0"/>
          </a:p>
        </p:txBody>
      </p:sp>
    </p:spTree>
    <p:extLst>
      <p:ext uri="{BB962C8B-B14F-4D97-AF65-F5344CB8AC3E}">
        <p14:creationId xmlns:p14="http://schemas.microsoft.com/office/powerpoint/2010/main" val="242450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Online</a:t>
            </a:r>
            <a:endParaRPr lang="en-US" dirty="0"/>
          </a:p>
        </p:txBody>
      </p:sp>
      <p:sp>
        <p:nvSpPr>
          <p:cNvPr id="3" name="Content Placeholder 2"/>
          <p:cNvSpPr>
            <a:spLocks noGrp="1"/>
          </p:cNvSpPr>
          <p:nvPr>
            <p:ph idx="1"/>
          </p:nvPr>
        </p:nvSpPr>
        <p:spPr/>
        <p:txBody>
          <a:bodyPr/>
          <a:lstStyle/>
          <a:p>
            <a:r>
              <a:rPr lang="en-US" dirty="0" smtClean="0"/>
              <a:t>Source Control: GIT and TFVC</a:t>
            </a:r>
          </a:p>
          <a:p>
            <a:r>
              <a:rPr lang="en-US" dirty="0" smtClean="0"/>
              <a:t>Project Management</a:t>
            </a:r>
          </a:p>
          <a:p>
            <a:pPr lvl="1"/>
            <a:r>
              <a:rPr lang="en-US" dirty="0" smtClean="0"/>
              <a:t>Tasks</a:t>
            </a:r>
          </a:p>
          <a:p>
            <a:pPr lvl="1"/>
            <a:r>
              <a:rPr lang="en-US" dirty="0" smtClean="0"/>
              <a:t>Teams</a:t>
            </a:r>
          </a:p>
          <a:p>
            <a:pPr lvl="1"/>
            <a:r>
              <a:rPr lang="en-US" dirty="0" smtClean="0"/>
              <a:t>Bugs</a:t>
            </a:r>
          </a:p>
          <a:p>
            <a:r>
              <a:rPr lang="en-US" dirty="0" smtClean="0"/>
              <a:t>Continuous Integration</a:t>
            </a:r>
          </a:p>
          <a:p>
            <a:pPr lvl="1"/>
            <a:r>
              <a:rPr lang="en-US" dirty="0" smtClean="0"/>
              <a:t>Build</a:t>
            </a:r>
          </a:p>
          <a:p>
            <a:pPr lvl="1"/>
            <a:r>
              <a:rPr lang="en-US" dirty="0" smtClean="0"/>
              <a:t>Test</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pic>
        <p:nvPicPr>
          <p:cNvPr id="5" name="Picture 4" descr="logo-vs-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700" y="311735"/>
            <a:ext cx="3381608" cy="3368823"/>
          </a:xfrm>
          <a:prstGeom prst="rect">
            <a:avLst/>
          </a:prstGeom>
        </p:spPr>
      </p:pic>
    </p:spTree>
    <p:extLst>
      <p:ext uri="{BB962C8B-B14F-4D97-AF65-F5344CB8AC3E}">
        <p14:creationId xmlns:p14="http://schemas.microsoft.com/office/powerpoint/2010/main" val="1580555216"/>
      </p:ext>
    </p:extLst>
  </p:cSld>
  <p:clrMapOvr>
    <a:masterClrMapping/>
  </p:clrMapOvr>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26204</TotalTime>
  <Words>3660</Words>
  <Application>Microsoft Macintosh PowerPoint</Application>
  <PresentationFormat>Custom</PresentationFormat>
  <Paragraphs>628</Paragraphs>
  <Slides>42</Slides>
  <Notes>40</Notes>
  <HiddenSlides>1</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Azure Medium</vt:lpstr>
      <vt:lpstr>Other Microsoft Services for Android</vt:lpstr>
      <vt:lpstr>Agenda</vt:lpstr>
      <vt:lpstr>Building Android Apps</vt:lpstr>
      <vt:lpstr>Visual Studio</vt:lpstr>
      <vt:lpstr>Visual Studio Tools</vt:lpstr>
      <vt:lpstr>Visual Studio Tools</vt:lpstr>
      <vt:lpstr>Visual Studio Tools</vt:lpstr>
      <vt:lpstr>Building, Testing, Distributing</vt:lpstr>
      <vt:lpstr>Visual Studio Online</vt:lpstr>
      <vt:lpstr>Hockey App</vt:lpstr>
      <vt:lpstr>Visual Studio Online</vt:lpstr>
      <vt:lpstr>Eclipse, IntelliJ Android Studio</vt:lpstr>
      <vt:lpstr>IDE Plugins</vt:lpstr>
      <vt:lpstr>Demo: Plugins</vt:lpstr>
      <vt:lpstr>Services from Microsoft and Azure</vt:lpstr>
      <vt:lpstr>Services</vt:lpstr>
      <vt:lpstr>Azure Active Directory</vt:lpstr>
      <vt:lpstr>Public Identity as the control point</vt:lpstr>
      <vt:lpstr>Azure AD Auth Library (ADAL)</vt:lpstr>
      <vt:lpstr>Demo: AAD</vt:lpstr>
      <vt:lpstr>Office 365 SDK</vt:lpstr>
      <vt:lpstr>Azure Storage Library</vt:lpstr>
      <vt:lpstr>Blob Storage Concepts</vt:lpstr>
      <vt:lpstr>Table Storage </vt:lpstr>
      <vt:lpstr>Queues</vt:lpstr>
      <vt:lpstr>Azure Storage Library</vt:lpstr>
      <vt:lpstr>BizTalk Services Hybrid Connections</vt:lpstr>
      <vt:lpstr>Azure RemoteApp</vt:lpstr>
      <vt:lpstr>Azure Media Services</vt:lpstr>
      <vt:lpstr>Building Java Apps</vt:lpstr>
      <vt:lpstr>Building Java Apps</vt:lpstr>
      <vt:lpstr>Azure Websites</vt:lpstr>
      <vt:lpstr>PowerPoint Presentation</vt:lpstr>
      <vt:lpstr>Java on Azure Websites</vt:lpstr>
      <vt:lpstr>Demo: Websites</vt:lpstr>
      <vt:lpstr>Azure Cloud Services and Java</vt:lpstr>
      <vt:lpstr>Azure and Oracle</vt:lpstr>
      <vt:lpstr>Java SDKs for Azure</vt:lpstr>
      <vt:lpstr>IDE Plugins and Java</vt:lpstr>
      <vt:lpstr>Resources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Chris Risner</cp:lastModifiedBy>
  <cp:revision>443</cp:revision>
  <cp:lastPrinted>2014-03-26T17:46:13Z</cp:lastPrinted>
  <dcterms:created xsi:type="dcterms:W3CDTF">2014-03-19T23:21:38Z</dcterms:created>
  <dcterms:modified xsi:type="dcterms:W3CDTF">2014-12-15T19:22:02Z</dcterms:modified>
</cp:coreProperties>
</file>