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9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2561-FA3C-42F4-B52E-57003ECD98AF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00B9-17E6-496B-8C4F-CF375DA25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1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2561-FA3C-42F4-B52E-57003ECD98AF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00B9-17E6-496B-8C4F-CF375DA25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9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2561-FA3C-42F4-B52E-57003ECD98AF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00B9-17E6-496B-8C4F-CF375DA25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18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2561-FA3C-42F4-B52E-57003ECD98AF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00B9-17E6-496B-8C4F-CF375DA25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38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2561-FA3C-42F4-B52E-57003ECD98AF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00B9-17E6-496B-8C4F-CF375DA25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97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2561-FA3C-42F4-B52E-57003ECD98AF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00B9-17E6-496B-8C4F-CF375DA25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03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2561-FA3C-42F4-B52E-57003ECD98AF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00B9-17E6-496B-8C4F-CF375DA25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66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2561-FA3C-42F4-B52E-57003ECD98AF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00B9-17E6-496B-8C4F-CF375DA25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8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2561-FA3C-42F4-B52E-57003ECD98AF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00B9-17E6-496B-8C4F-CF375DA25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29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2561-FA3C-42F4-B52E-57003ECD98AF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00B9-17E6-496B-8C4F-CF375DA25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19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2561-FA3C-42F4-B52E-57003ECD98AF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00B9-17E6-496B-8C4F-CF375DA25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67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32561-FA3C-42F4-B52E-57003ECD98AF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00B9-17E6-496B-8C4F-CF375DA25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7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51520" y="332656"/>
            <a:ext cx="1440160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800" dirty="0" smtClean="0">
                <a:latin typeface="+mj-lt"/>
              </a:rPr>
              <a:t>Счет клиента – </a:t>
            </a:r>
            <a:r>
              <a:rPr lang="en-US" sz="800" dirty="0" smtClean="0">
                <a:latin typeface="+mj-lt"/>
              </a:rPr>
              <a:t>class Account</a:t>
            </a:r>
          </a:p>
          <a:p>
            <a:pPr algn="ctr"/>
            <a:r>
              <a:rPr lang="en-US" sz="800" dirty="0" smtClean="0">
                <a:latin typeface="+mj-lt"/>
              </a:rPr>
              <a:t>--------------------</a:t>
            </a:r>
          </a:p>
          <a:p>
            <a:pPr algn="ctr"/>
            <a:r>
              <a:rPr lang="ru-RU" sz="800" dirty="0" smtClean="0">
                <a:latin typeface="+mj-lt"/>
              </a:rPr>
              <a:t>Имеет адрес и ключ, хранит локально все входящие и исходящие транзакции. Синхронизирует их с </a:t>
            </a:r>
            <a:r>
              <a:rPr lang="en-US" sz="800" dirty="0" err="1" smtClean="0">
                <a:latin typeface="+mj-lt"/>
              </a:rPr>
              <a:t>Accout</a:t>
            </a:r>
            <a:r>
              <a:rPr lang="en-US" sz="800" dirty="0" smtClean="0">
                <a:latin typeface="+mj-lt"/>
              </a:rPr>
              <a:t> List </a:t>
            </a:r>
            <a:r>
              <a:rPr lang="ru-RU" sz="800" dirty="0" smtClean="0">
                <a:latin typeface="+mj-lt"/>
              </a:rPr>
              <a:t> при подключении к интернету</a:t>
            </a:r>
            <a:endParaRPr lang="en-US" sz="800" dirty="0" smtClean="0">
              <a:latin typeface="+mj-lt"/>
            </a:endParaRPr>
          </a:p>
          <a:p>
            <a:pPr algn="ctr"/>
            <a:endParaRPr lang="ru-RU" sz="800" dirty="0">
              <a:latin typeface="+mj-lt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699792" y="331143"/>
            <a:ext cx="1440160" cy="1801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700" dirty="0" smtClean="0">
                <a:latin typeface="+mj-lt"/>
              </a:rPr>
              <a:t>Ожидающие транзакции – </a:t>
            </a:r>
            <a:r>
              <a:rPr lang="en-US" sz="700" dirty="0" smtClean="0">
                <a:latin typeface="+mj-lt"/>
              </a:rPr>
              <a:t>class </a:t>
            </a:r>
            <a:r>
              <a:rPr lang="en-US" sz="700" dirty="0" err="1" smtClean="0">
                <a:latin typeface="+mj-lt"/>
              </a:rPr>
              <a:t>TransactionsValidator</a:t>
            </a:r>
            <a:endParaRPr lang="en-US" sz="700" dirty="0" smtClean="0">
              <a:latin typeface="+mj-lt"/>
            </a:endParaRPr>
          </a:p>
          <a:p>
            <a:pPr algn="ctr"/>
            <a:r>
              <a:rPr lang="en-US" sz="700" dirty="0" smtClean="0">
                <a:latin typeface="+mj-lt"/>
              </a:rPr>
              <a:t>--------------------</a:t>
            </a:r>
          </a:p>
          <a:p>
            <a:pPr algn="ctr"/>
            <a:r>
              <a:rPr lang="ru-RU" sz="700" dirty="0" smtClean="0">
                <a:latin typeface="+mj-lt"/>
              </a:rPr>
              <a:t>Хранит список ожидающих и отклоненных транзакций. Имеет методы для </a:t>
            </a:r>
            <a:r>
              <a:rPr lang="ru-RU" sz="600" dirty="0" smtClean="0">
                <a:latin typeface="+mj-lt"/>
              </a:rPr>
              <a:t>проверки</a:t>
            </a:r>
            <a:r>
              <a:rPr lang="ru-RU" sz="700" dirty="0" smtClean="0">
                <a:latin typeface="+mj-lt"/>
              </a:rPr>
              <a:t> корректности адресов транзакции и достаточности денег на счету отправителя</a:t>
            </a:r>
          </a:p>
          <a:p>
            <a:pPr algn="ctr"/>
            <a:r>
              <a:rPr lang="ru-RU" sz="700" dirty="0" smtClean="0">
                <a:latin typeface="+mj-lt"/>
              </a:rPr>
              <a:t>-----------------------------------</a:t>
            </a:r>
          </a:p>
          <a:p>
            <a:pPr algn="ctr"/>
            <a:r>
              <a:rPr lang="ru-RU" sz="700" dirty="0" smtClean="0">
                <a:latin typeface="+mj-lt"/>
              </a:rPr>
              <a:t>Должен получать </a:t>
            </a:r>
            <a:r>
              <a:rPr lang="en-US" sz="700" dirty="0" err="1" smtClean="0">
                <a:latin typeface="+mj-lt"/>
              </a:rPr>
              <a:t>BlockChain</a:t>
            </a:r>
            <a:r>
              <a:rPr lang="en-US" sz="700" dirty="0" smtClean="0">
                <a:latin typeface="+mj-lt"/>
              </a:rPr>
              <a:t> – </a:t>
            </a:r>
            <a:r>
              <a:rPr lang="ru-RU" sz="700" dirty="0" smtClean="0">
                <a:latin typeface="+mj-lt"/>
              </a:rPr>
              <a:t>оттуда берет историю транзакций для проверки средств на счету отправителя</a:t>
            </a:r>
            <a:endParaRPr lang="ru-RU" sz="700" dirty="0">
              <a:latin typeface="+mj-lt"/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1763688" y="476672"/>
            <a:ext cx="936104" cy="360040"/>
          </a:xfrm>
          <a:prstGeom prst="rightArrow">
            <a:avLst>
              <a:gd name="adj1" fmla="val 50000"/>
              <a:gd name="adj2" fmla="val 477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ru-RU" sz="5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688" y="908720"/>
            <a:ext cx="864096" cy="110799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ru-RU" sz="600" dirty="0">
                <a:solidFill>
                  <a:prstClr val="black"/>
                </a:solidFill>
              </a:rPr>
              <a:t>Транзакция (</a:t>
            </a:r>
            <a:r>
              <a:rPr lang="en-US" sz="600" dirty="0">
                <a:solidFill>
                  <a:prstClr val="black"/>
                </a:solidFill>
              </a:rPr>
              <a:t>class Transaction). </a:t>
            </a:r>
            <a:r>
              <a:rPr lang="ru-RU" sz="600" dirty="0">
                <a:solidFill>
                  <a:prstClr val="black"/>
                </a:solidFill>
              </a:rPr>
              <a:t>Имеет адрес отправителя, адрес получателя, сумму. </a:t>
            </a:r>
            <a:r>
              <a:rPr lang="ru-RU" sz="500" dirty="0" err="1">
                <a:solidFill>
                  <a:prstClr val="black"/>
                </a:solidFill>
              </a:rPr>
              <a:t>Тайсстемп</a:t>
            </a:r>
            <a:r>
              <a:rPr lang="ru-RU" sz="600" dirty="0">
                <a:solidFill>
                  <a:prstClr val="black"/>
                </a:solidFill>
              </a:rPr>
              <a:t> ставит сама. Считает </a:t>
            </a:r>
            <a:r>
              <a:rPr lang="ru-RU" sz="600" dirty="0" err="1">
                <a:solidFill>
                  <a:prstClr val="black"/>
                </a:solidFill>
              </a:rPr>
              <a:t>хэш</a:t>
            </a:r>
            <a:r>
              <a:rPr lang="ru-RU" sz="600" dirty="0">
                <a:solidFill>
                  <a:prstClr val="black"/>
                </a:solidFill>
              </a:rPr>
              <a:t>, который потом используется как ключ при добавлении в </a:t>
            </a:r>
            <a:r>
              <a:rPr lang="ru-RU" sz="600" dirty="0" err="1" smtClean="0">
                <a:solidFill>
                  <a:prstClr val="black"/>
                </a:solidFill>
              </a:rPr>
              <a:t>хэштейбл</a:t>
            </a:r>
            <a:endParaRPr lang="ru-RU" sz="20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188559" y="304838"/>
            <a:ext cx="1440160" cy="1801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700" dirty="0" err="1" smtClean="0">
                <a:latin typeface="+mj-lt"/>
              </a:rPr>
              <a:t>Майнер</a:t>
            </a:r>
            <a:r>
              <a:rPr lang="ru-RU" sz="700" dirty="0" smtClean="0">
                <a:latin typeface="+mj-lt"/>
              </a:rPr>
              <a:t>– </a:t>
            </a:r>
            <a:r>
              <a:rPr lang="en-US" sz="700" dirty="0" smtClean="0">
                <a:latin typeface="+mj-lt"/>
              </a:rPr>
              <a:t>class Miner</a:t>
            </a:r>
          </a:p>
          <a:p>
            <a:pPr algn="ctr"/>
            <a:r>
              <a:rPr lang="en-US" sz="700" dirty="0" smtClean="0">
                <a:latin typeface="+mj-lt"/>
              </a:rPr>
              <a:t>--------------------</a:t>
            </a:r>
          </a:p>
          <a:p>
            <a:pPr algn="ctr"/>
            <a:r>
              <a:rPr lang="ru-RU" sz="700" dirty="0" smtClean="0">
                <a:latin typeface="+mj-lt"/>
              </a:rPr>
              <a:t>Забирает транзакции из списка ожидающих </a:t>
            </a:r>
            <a:r>
              <a:rPr lang="ru-RU" sz="700" dirty="0" err="1" smtClean="0">
                <a:latin typeface="+mj-lt"/>
              </a:rPr>
              <a:t>транзакцй</a:t>
            </a:r>
            <a:r>
              <a:rPr lang="ru-RU" sz="700" dirty="0" smtClean="0">
                <a:latin typeface="+mj-lt"/>
              </a:rPr>
              <a:t>. Имеет методы по созданию блока.</a:t>
            </a:r>
          </a:p>
          <a:p>
            <a:pPr algn="ctr"/>
            <a:r>
              <a:rPr lang="ru-RU" sz="700" dirty="0" smtClean="0">
                <a:latin typeface="+mj-lt"/>
              </a:rPr>
              <a:t>-----------------------------------</a:t>
            </a:r>
          </a:p>
          <a:p>
            <a:pPr algn="ctr"/>
            <a:r>
              <a:rPr lang="ru-RU" sz="700" dirty="0" smtClean="0">
                <a:latin typeface="+mj-lt"/>
              </a:rPr>
              <a:t>Имеет адрес своего счета для перечисления вознаграждения.</a:t>
            </a:r>
          </a:p>
          <a:p>
            <a:pPr algn="ctr"/>
            <a:r>
              <a:rPr lang="ru-RU" sz="700" dirty="0" smtClean="0">
                <a:latin typeface="+mj-lt"/>
              </a:rPr>
              <a:t>----------------------------------</a:t>
            </a:r>
          </a:p>
          <a:p>
            <a:pPr algn="ctr"/>
            <a:r>
              <a:rPr lang="ru-RU" sz="700" dirty="0" smtClean="0">
                <a:latin typeface="+mj-lt"/>
              </a:rPr>
              <a:t>Должен получать </a:t>
            </a:r>
            <a:r>
              <a:rPr lang="en-US" sz="700" dirty="0" err="1" smtClean="0">
                <a:latin typeface="+mj-lt"/>
              </a:rPr>
              <a:t>BlockChain</a:t>
            </a:r>
            <a:r>
              <a:rPr lang="ru-RU" sz="700" dirty="0" smtClean="0">
                <a:latin typeface="+mj-lt"/>
              </a:rPr>
              <a:t> из которого берет текущую сложность и </a:t>
            </a:r>
            <a:r>
              <a:rPr lang="ru-RU" sz="700" dirty="0" err="1" smtClean="0">
                <a:latin typeface="+mj-lt"/>
              </a:rPr>
              <a:t>хэш</a:t>
            </a:r>
            <a:r>
              <a:rPr lang="ru-RU" sz="700" dirty="0" smtClean="0">
                <a:latin typeface="+mj-lt"/>
              </a:rPr>
              <a:t> последнего блока</a:t>
            </a:r>
            <a:endParaRPr lang="ru-RU" sz="700" dirty="0">
              <a:latin typeface="+mj-lt"/>
            </a:endParaRPr>
          </a:p>
        </p:txBody>
      </p:sp>
      <p:sp>
        <p:nvSpPr>
          <p:cNvPr id="12" name="Стрелка вправо 11"/>
          <p:cNvSpPr/>
          <p:nvPr/>
        </p:nvSpPr>
        <p:spPr>
          <a:xfrm>
            <a:off x="4211960" y="476672"/>
            <a:ext cx="936104" cy="360040"/>
          </a:xfrm>
          <a:prstGeom prst="rightArrow">
            <a:avLst>
              <a:gd name="adj1" fmla="val 50000"/>
              <a:gd name="adj2" fmla="val 477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ru-RU" sz="5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1960" y="908720"/>
            <a:ext cx="864096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ru-RU" sz="600" dirty="0" smtClean="0">
                <a:solidFill>
                  <a:prstClr val="black"/>
                </a:solidFill>
              </a:rPr>
              <a:t>Список ожидающих транзакций. Пока нет понимания по какому алгоритму производится отсечка нескольких транзакций для включения в блок</a:t>
            </a:r>
            <a:endParaRPr lang="ru-RU" sz="20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450779" y="4651623"/>
            <a:ext cx="3240360" cy="1801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700" dirty="0" err="1" smtClean="0">
                <a:latin typeface="+mj-lt"/>
              </a:rPr>
              <a:t>Валадитор</a:t>
            </a:r>
            <a:r>
              <a:rPr lang="ru-RU" sz="700" dirty="0" smtClean="0">
                <a:latin typeface="+mj-lt"/>
              </a:rPr>
              <a:t> блока и «кассир» - </a:t>
            </a:r>
            <a:r>
              <a:rPr lang="en-US" sz="700" dirty="0" smtClean="0">
                <a:latin typeface="+mj-lt"/>
              </a:rPr>
              <a:t>class Validator</a:t>
            </a:r>
          </a:p>
          <a:p>
            <a:pPr algn="ctr"/>
            <a:r>
              <a:rPr lang="en-US" sz="700" dirty="0" smtClean="0">
                <a:latin typeface="+mj-lt"/>
              </a:rPr>
              <a:t>--------------------</a:t>
            </a:r>
          </a:p>
          <a:p>
            <a:pPr algn="ctr"/>
            <a:r>
              <a:rPr lang="ru-RU" sz="700" dirty="0" smtClean="0">
                <a:latin typeface="+mj-lt"/>
              </a:rPr>
              <a:t>Получает  новый блок, проверяет его, присоединяет к </a:t>
            </a:r>
            <a:r>
              <a:rPr lang="ru-RU" sz="700" dirty="0" err="1" smtClean="0">
                <a:latin typeface="+mj-lt"/>
              </a:rPr>
              <a:t>блокчейну</a:t>
            </a:r>
            <a:r>
              <a:rPr lang="ru-RU" sz="700" dirty="0" smtClean="0">
                <a:latin typeface="+mj-lt"/>
              </a:rPr>
              <a:t> блок и </a:t>
            </a:r>
            <a:r>
              <a:rPr lang="ru-RU" sz="700" dirty="0" err="1" smtClean="0">
                <a:latin typeface="+mj-lt"/>
              </a:rPr>
              <a:t>транзации</a:t>
            </a:r>
            <a:r>
              <a:rPr lang="ru-RU" sz="700" dirty="0" smtClean="0">
                <a:latin typeface="+mj-lt"/>
              </a:rPr>
              <a:t> этого блока. После чего также распределяет деньги по счетам: добавляет транзакции из нового блока в исходящие и входящие транзакции </a:t>
            </a:r>
            <a:r>
              <a:rPr lang="ru-RU" sz="700" dirty="0" err="1" smtClean="0">
                <a:latin typeface="+mj-lt"/>
              </a:rPr>
              <a:t>соответствуюзих</a:t>
            </a:r>
            <a:r>
              <a:rPr lang="ru-RU" sz="700" dirty="0" smtClean="0">
                <a:latin typeface="+mj-lt"/>
              </a:rPr>
              <a:t> счетов. Должен также формировать транзакцию с вознаграждением создателю блока и добавлять ее в список ожидающих транзакций</a:t>
            </a:r>
          </a:p>
          <a:p>
            <a:pPr algn="ctr"/>
            <a:r>
              <a:rPr lang="ru-RU" sz="700" dirty="0" smtClean="0">
                <a:latin typeface="+mj-lt"/>
              </a:rPr>
              <a:t>-----------------------------------</a:t>
            </a:r>
          </a:p>
          <a:p>
            <a:pPr algn="ctr"/>
            <a:r>
              <a:rPr lang="ru-RU" sz="700" dirty="0" smtClean="0">
                <a:latin typeface="+mj-lt"/>
              </a:rPr>
              <a:t>Должен получать </a:t>
            </a:r>
            <a:r>
              <a:rPr lang="en-US" sz="700" dirty="0" err="1" smtClean="0">
                <a:latin typeface="+mj-lt"/>
              </a:rPr>
              <a:t>BlockChain</a:t>
            </a:r>
            <a:r>
              <a:rPr lang="ru-RU" sz="700" dirty="0" smtClean="0">
                <a:latin typeface="+mj-lt"/>
              </a:rPr>
              <a:t> , так как проверяет корректность всего предыдущего </a:t>
            </a:r>
            <a:r>
              <a:rPr lang="ru-RU" sz="700" dirty="0" err="1" smtClean="0">
                <a:latin typeface="+mj-lt"/>
              </a:rPr>
              <a:t>блокчейна</a:t>
            </a:r>
            <a:r>
              <a:rPr lang="ru-RU" sz="700" dirty="0" smtClean="0">
                <a:latin typeface="+mj-lt"/>
              </a:rPr>
              <a:t>, а также чтобы проверить корректность нового блока. Должен также получать список всех счетов для распределения денег. Должен иметь доступ к ожидающим транзакциям, чтобы добавить в них вознаграждение </a:t>
            </a:r>
            <a:r>
              <a:rPr lang="ru-RU" sz="700" dirty="0" err="1" smtClean="0">
                <a:latin typeface="+mj-lt"/>
              </a:rPr>
              <a:t>майнеру</a:t>
            </a:r>
            <a:endParaRPr lang="ru-RU" sz="700" dirty="0">
              <a:latin typeface="+mj-lt"/>
            </a:endParaRPr>
          </a:p>
        </p:txBody>
      </p:sp>
      <p:sp>
        <p:nvSpPr>
          <p:cNvPr id="15" name="Стрелка углом 14"/>
          <p:cNvSpPr/>
          <p:nvPr/>
        </p:nvSpPr>
        <p:spPr>
          <a:xfrm rot="5400000">
            <a:off x="5112060" y="2096852"/>
            <a:ext cx="4032448" cy="9361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32340" y="1737219"/>
            <a:ext cx="1152128" cy="132343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ru-RU" sz="800" dirty="0" smtClean="0">
                <a:solidFill>
                  <a:prstClr val="black"/>
                </a:solidFill>
              </a:rPr>
              <a:t>Новый блок (</a:t>
            </a:r>
            <a:r>
              <a:rPr lang="en-US" sz="800" dirty="0" smtClean="0">
                <a:solidFill>
                  <a:prstClr val="black"/>
                </a:solidFill>
              </a:rPr>
              <a:t>class Block): </a:t>
            </a:r>
            <a:r>
              <a:rPr lang="ru-RU" sz="800" dirty="0" smtClean="0">
                <a:solidFill>
                  <a:prstClr val="black"/>
                </a:solidFill>
              </a:rPr>
              <a:t>имеет </a:t>
            </a:r>
            <a:r>
              <a:rPr lang="ru-RU" sz="800" dirty="0" err="1" smtClean="0">
                <a:solidFill>
                  <a:prstClr val="black"/>
                </a:solidFill>
              </a:rPr>
              <a:t>каунтер</a:t>
            </a:r>
            <a:r>
              <a:rPr lang="ru-RU" sz="800" dirty="0" smtClean="0">
                <a:solidFill>
                  <a:prstClr val="black"/>
                </a:solidFill>
              </a:rPr>
              <a:t> для формирования </a:t>
            </a:r>
            <a:r>
              <a:rPr lang="en-US" sz="800" dirty="0" smtClean="0">
                <a:solidFill>
                  <a:prstClr val="black"/>
                </a:solidFill>
              </a:rPr>
              <a:t>Id, </a:t>
            </a:r>
            <a:r>
              <a:rPr lang="ru-RU" sz="800" dirty="0" smtClean="0">
                <a:solidFill>
                  <a:prstClr val="black"/>
                </a:solidFill>
              </a:rPr>
              <a:t>адрес </a:t>
            </a:r>
            <a:r>
              <a:rPr lang="ru-RU" sz="800" dirty="0" err="1" smtClean="0">
                <a:solidFill>
                  <a:prstClr val="black"/>
                </a:solidFill>
              </a:rPr>
              <a:t>майнера</a:t>
            </a:r>
            <a:r>
              <a:rPr lang="ru-RU" sz="800" dirty="0" smtClean="0">
                <a:solidFill>
                  <a:prstClr val="black"/>
                </a:solidFill>
              </a:rPr>
              <a:t>, список транзакций, </a:t>
            </a:r>
            <a:r>
              <a:rPr lang="ru-RU" sz="800" dirty="0" err="1" smtClean="0">
                <a:solidFill>
                  <a:prstClr val="black"/>
                </a:solidFill>
              </a:rPr>
              <a:t>хэш</a:t>
            </a:r>
            <a:r>
              <a:rPr lang="ru-RU" sz="800" dirty="0" smtClean="0">
                <a:solidFill>
                  <a:prstClr val="black"/>
                </a:solidFill>
              </a:rPr>
              <a:t> предыдущего блок, свой </a:t>
            </a:r>
            <a:r>
              <a:rPr lang="ru-RU" sz="800" dirty="0" err="1" smtClean="0">
                <a:solidFill>
                  <a:prstClr val="black"/>
                </a:solidFill>
              </a:rPr>
              <a:t>хэш</a:t>
            </a:r>
            <a:r>
              <a:rPr lang="ru-RU" sz="800" dirty="0" smtClean="0">
                <a:solidFill>
                  <a:prstClr val="black"/>
                </a:solidFill>
              </a:rPr>
              <a:t>, </a:t>
            </a:r>
            <a:r>
              <a:rPr lang="ru-RU" sz="800" dirty="0" err="1" smtClean="0">
                <a:solidFill>
                  <a:prstClr val="black"/>
                </a:solidFill>
              </a:rPr>
              <a:t>Таймстемп</a:t>
            </a:r>
            <a:r>
              <a:rPr lang="ru-RU" sz="800" dirty="0" smtClean="0">
                <a:solidFill>
                  <a:prstClr val="black"/>
                </a:solidFill>
              </a:rPr>
              <a:t> (поставит сам в момент </a:t>
            </a:r>
            <a:r>
              <a:rPr lang="ru-RU" sz="800" dirty="0" err="1" smtClean="0">
                <a:solidFill>
                  <a:prstClr val="black"/>
                </a:solidFill>
              </a:rPr>
              <a:t>майнинга</a:t>
            </a:r>
            <a:r>
              <a:rPr lang="ru-RU" sz="600" dirty="0" smtClean="0">
                <a:solidFill>
                  <a:prstClr val="black"/>
                </a:solidFill>
              </a:rPr>
              <a:t>)</a:t>
            </a:r>
            <a:endParaRPr lang="ru-RU" sz="2000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483768" y="2420888"/>
            <a:ext cx="2592288" cy="1801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700" dirty="0" err="1" smtClean="0">
                <a:latin typeface="+mj-lt"/>
              </a:rPr>
              <a:t>Блокчейн</a:t>
            </a:r>
            <a:r>
              <a:rPr lang="ru-RU" sz="700" dirty="0" smtClean="0">
                <a:latin typeface="+mj-lt"/>
              </a:rPr>
              <a:t>– </a:t>
            </a:r>
            <a:r>
              <a:rPr lang="en-US" sz="700" dirty="0" smtClean="0">
                <a:latin typeface="+mj-lt"/>
              </a:rPr>
              <a:t>class </a:t>
            </a:r>
            <a:r>
              <a:rPr lang="en-US" sz="700" dirty="0" err="1" smtClean="0">
                <a:latin typeface="+mj-lt"/>
              </a:rPr>
              <a:t>BlockChain</a:t>
            </a:r>
            <a:endParaRPr lang="en-US" sz="700" dirty="0" smtClean="0">
              <a:latin typeface="+mj-lt"/>
            </a:endParaRPr>
          </a:p>
          <a:p>
            <a:pPr algn="ctr"/>
            <a:r>
              <a:rPr lang="en-US" sz="700" dirty="0" smtClean="0">
                <a:latin typeface="+mj-lt"/>
              </a:rPr>
              <a:t>--------------------</a:t>
            </a:r>
          </a:p>
          <a:p>
            <a:pPr algn="ctr"/>
            <a:r>
              <a:rPr lang="ru-RU" sz="700" dirty="0" smtClean="0">
                <a:latin typeface="+mj-lt"/>
              </a:rPr>
              <a:t>Имеет связный список блоков, и </a:t>
            </a:r>
            <a:r>
              <a:rPr lang="ru-RU" sz="700" dirty="0" err="1" smtClean="0">
                <a:latin typeface="+mj-lt"/>
              </a:rPr>
              <a:t>хэштаблицу</a:t>
            </a:r>
            <a:r>
              <a:rPr lang="ru-RU" sz="700" dirty="0" smtClean="0">
                <a:latin typeface="+mj-lt"/>
              </a:rPr>
              <a:t> всех транзакций. Имеет также сложность.</a:t>
            </a:r>
          </a:p>
          <a:p>
            <a:pPr algn="ctr"/>
            <a:r>
              <a:rPr lang="ru-RU" sz="700" dirty="0" smtClean="0">
                <a:latin typeface="+mj-lt"/>
              </a:rPr>
              <a:t>-----------------------------------</a:t>
            </a:r>
          </a:p>
          <a:p>
            <a:pPr algn="ctr"/>
            <a:r>
              <a:rPr lang="ru-RU" sz="700" dirty="0" smtClean="0">
                <a:latin typeface="+mj-lt"/>
              </a:rPr>
              <a:t>В конструкторе создает нулевой блок.</a:t>
            </a:r>
          </a:p>
          <a:p>
            <a:pPr algn="ctr"/>
            <a:r>
              <a:rPr lang="ru-RU" sz="700" dirty="0" smtClean="0">
                <a:latin typeface="+mj-lt"/>
              </a:rPr>
              <a:t>Имеет метод добавления блока, котором также добавляются и все транзакции нового блока в </a:t>
            </a:r>
            <a:r>
              <a:rPr lang="ru-RU" sz="700" dirty="0" err="1" smtClean="0">
                <a:latin typeface="+mj-lt"/>
              </a:rPr>
              <a:t>хэштаблицу</a:t>
            </a:r>
            <a:r>
              <a:rPr lang="ru-RU" sz="700" dirty="0" smtClean="0">
                <a:latin typeface="+mj-lt"/>
              </a:rPr>
              <a:t> транзакций</a:t>
            </a:r>
          </a:p>
          <a:p>
            <a:pPr algn="ctr"/>
            <a:r>
              <a:rPr lang="ru-RU" sz="700" dirty="0" smtClean="0">
                <a:latin typeface="+mj-lt"/>
              </a:rPr>
              <a:t>----------------------------------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23528" y="4869160"/>
            <a:ext cx="1440160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800" dirty="0" smtClean="0">
                <a:latin typeface="+mj-lt"/>
              </a:rPr>
              <a:t>Список счетов – </a:t>
            </a:r>
            <a:r>
              <a:rPr lang="en-US" sz="800" dirty="0" smtClean="0">
                <a:latin typeface="+mj-lt"/>
              </a:rPr>
              <a:t>class </a:t>
            </a:r>
            <a:r>
              <a:rPr lang="en-US" sz="800" dirty="0" err="1" smtClean="0">
                <a:latin typeface="+mj-lt"/>
              </a:rPr>
              <a:t>AccountList</a:t>
            </a:r>
            <a:endParaRPr lang="en-US" sz="800" dirty="0" smtClean="0">
              <a:latin typeface="+mj-lt"/>
            </a:endParaRPr>
          </a:p>
          <a:p>
            <a:pPr algn="ctr"/>
            <a:r>
              <a:rPr lang="en-US" sz="800" dirty="0" smtClean="0">
                <a:latin typeface="+mj-lt"/>
              </a:rPr>
              <a:t>--------------------</a:t>
            </a:r>
          </a:p>
          <a:p>
            <a:pPr algn="ctr"/>
            <a:r>
              <a:rPr lang="ru-RU" sz="800" dirty="0" smtClean="0">
                <a:latin typeface="+mj-lt"/>
              </a:rPr>
              <a:t>Содержит список всех счетов. Имеет метод распределения денег (получает транзакцию, ищет получателя и отправителя, добавляет транзакцию в их входящие и исходящие транзакции</a:t>
            </a:r>
            <a:endParaRPr lang="ru-RU" sz="800" dirty="0">
              <a:latin typeface="+mj-lt"/>
            </a:endParaRPr>
          </a:p>
        </p:txBody>
      </p:sp>
      <p:sp>
        <p:nvSpPr>
          <p:cNvPr id="19" name="Стрелка углом 18"/>
          <p:cNvSpPr/>
          <p:nvPr/>
        </p:nvSpPr>
        <p:spPr>
          <a:xfrm rot="16200000">
            <a:off x="4067946" y="4437111"/>
            <a:ext cx="1447502" cy="114478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Стрелка влево 19"/>
          <p:cNvSpPr/>
          <p:nvPr/>
        </p:nvSpPr>
        <p:spPr>
          <a:xfrm>
            <a:off x="1835696" y="6021288"/>
            <a:ext cx="3528395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Скругленная соединительная линия 25"/>
          <p:cNvCxnSpPr/>
          <p:nvPr/>
        </p:nvCxnSpPr>
        <p:spPr>
          <a:xfrm rot="16200000" flipH="1">
            <a:off x="4896793" y="3320231"/>
            <a:ext cx="1510655" cy="1152128"/>
          </a:xfrm>
          <a:prstGeom prst="curvedConnector3">
            <a:avLst>
              <a:gd name="adj1" fmla="val 38707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кругленная соединительная линия 29"/>
          <p:cNvCxnSpPr/>
          <p:nvPr/>
        </p:nvCxnSpPr>
        <p:spPr>
          <a:xfrm>
            <a:off x="1835698" y="5265961"/>
            <a:ext cx="3615081" cy="683319"/>
          </a:xfrm>
          <a:prstGeom prst="curved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кругленная соединительная линия 32"/>
          <p:cNvCxnSpPr/>
          <p:nvPr/>
        </p:nvCxnSpPr>
        <p:spPr>
          <a:xfrm>
            <a:off x="3851922" y="2106552"/>
            <a:ext cx="2736302" cy="2545071"/>
          </a:xfrm>
          <a:prstGeom prst="curvedConnector3">
            <a:avLst>
              <a:gd name="adj1" fmla="val 99129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кругленная соединительная линия 39"/>
          <p:cNvCxnSpPr/>
          <p:nvPr/>
        </p:nvCxnSpPr>
        <p:spPr>
          <a:xfrm flipV="1">
            <a:off x="3995936" y="1916832"/>
            <a:ext cx="1192623" cy="482107"/>
          </a:xfrm>
          <a:prstGeom prst="curved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кругленная соединительная линия 44"/>
          <p:cNvCxnSpPr>
            <a:endCxn id="7" idx="2"/>
          </p:cNvCxnSpPr>
          <p:nvPr/>
        </p:nvCxnSpPr>
        <p:spPr>
          <a:xfrm rot="16200000" flipV="1">
            <a:off x="3275857" y="2276871"/>
            <a:ext cx="288032" cy="2"/>
          </a:xfrm>
          <a:prstGeom prst="curved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кругленная соединительная линия 47"/>
          <p:cNvCxnSpPr>
            <a:stCxn id="18" idx="0"/>
          </p:cNvCxnSpPr>
          <p:nvPr/>
        </p:nvCxnSpPr>
        <p:spPr>
          <a:xfrm rot="5400000" flipH="1" flipV="1">
            <a:off x="-432556" y="3392996"/>
            <a:ext cx="2952328" cy="12700"/>
          </a:xfrm>
          <a:prstGeom prst="curved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кругленная соединительная линия 50"/>
          <p:cNvCxnSpPr/>
          <p:nvPr/>
        </p:nvCxnSpPr>
        <p:spPr>
          <a:xfrm rot="5400000">
            <a:off x="-792594" y="3392996"/>
            <a:ext cx="2952328" cy="12700"/>
          </a:xfrm>
          <a:prstGeom prst="curved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1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371</Words>
  <Application>Microsoft Office PowerPoint</Application>
  <PresentationFormat>Экран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Юпитер</dc:creator>
  <cp:lastModifiedBy>Юпитер</cp:lastModifiedBy>
  <cp:revision>6</cp:revision>
  <dcterms:created xsi:type="dcterms:W3CDTF">2017-12-01T09:56:34Z</dcterms:created>
  <dcterms:modified xsi:type="dcterms:W3CDTF">2017-12-01T10:53:26Z</dcterms:modified>
</cp:coreProperties>
</file>