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4"/>
  </p:notesMasterIdLst>
  <p:sldIdLst>
    <p:sldId id="256" r:id="rId2"/>
    <p:sldId id="257" r:id="rId3"/>
    <p:sldId id="331" r:id="rId4"/>
    <p:sldId id="328" r:id="rId5"/>
    <p:sldId id="296" r:id="rId6"/>
    <p:sldId id="260" r:id="rId7"/>
    <p:sldId id="332" r:id="rId8"/>
    <p:sldId id="333" r:id="rId9"/>
    <p:sldId id="297" r:id="rId10"/>
    <p:sldId id="365" r:id="rId11"/>
    <p:sldId id="368" r:id="rId12"/>
    <p:sldId id="401" r:id="rId13"/>
    <p:sldId id="402" r:id="rId14"/>
    <p:sldId id="403" r:id="rId15"/>
    <p:sldId id="299" r:id="rId16"/>
    <p:sldId id="298" r:id="rId17"/>
    <p:sldId id="370" r:id="rId18"/>
    <p:sldId id="371" r:id="rId19"/>
    <p:sldId id="300" r:id="rId20"/>
    <p:sldId id="301" r:id="rId21"/>
    <p:sldId id="339" r:id="rId22"/>
    <p:sldId id="335" r:id="rId23"/>
    <p:sldId id="336" r:id="rId24"/>
    <p:sldId id="338" r:id="rId25"/>
    <p:sldId id="321" r:id="rId26"/>
    <p:sldId id="372" r:id="rId27"/>
    <p:sldId id="266" r:id="rId28"/>
    <p:sldId id="323" r:id="rId29"/>
    <p:sldId id="340" r:id="rId30"/>
    <p:sldId id="341" r:id="rId31"/>
    <p:sldId id="373" r:id="rId32"/>
    <p:sldId id="374" r:id="rId33"/>
    <p:sldId id="376" r:id="rId34"/>
    <p:sldId id="342" r:id="rId35"/>
    <p:sldId id="343" r:id="rId36"/>
    <p:sldId id="267" r:id="rId37"/>
    <p:sldId id="303" r:id="rId38"/>
    <p:sldId id="344" r:id="rId39"/>
    <p:sldId id="271" r:id="rId40"/>
    <p:sldId id="346" r:id="rId41"/>
    <p:sldId id="270" r:id="rId42"/>
    <p:sldId id="302" r:id="rId43"/>
    <p:sldId id="377" r:id="rId44"/>
    <p:sldId id="378" r:id="rId45"/>
    <p:sldId id="379" r:id="rId46"/>
    <p:sldId id="380" r:id="rId47"/>
    <p:sldId id="381" r:id="rId48"/>
    <p:sldId id="382" r:id="rId49"/>
    <p:sldId id="304" r:id="rId50"/>
    <p:sldId id="386" r:id="rId51"/>
    <p:sldId id="387" r:id="rId52"/>
    <p:sldId id="388" r:id="rId53"/>
    <p:sldId id="385" r:id="rId54"/>
    <p:sldId id="383" r:id="rId55"/>
    <p:sldId id="389" r:id="rId56"/>
    <p:sldId id="390" r:id="rId57"/>
    <p:sldId id="349" r:id="rId58"/>
    <p:sldId id="351" r:id="rId59"/>
    <p:sldId id="352" r:id="rId60"/>
    <p:sldId id="391" r:id="rId61"/>
    <p:sldId id="350" r:id="rId62"/>
    <p:sldId id="393" r:id="rId63"/>
    <p:sldId id="394" r:id="rId64"/>
    <p:sldId id="395" r:id="rId65"/>
    <p:sldId id="392" r:id="rId66"/>
    <p:sldId id="272" r:id="rId67"/>
    <p:sldId id="273" r:id="rId68"/>
    <p:sldId id="412" r:id="rId69"/>
    <p:sldId id="274" r:id="rId70"/>
    <p:sldId id="354" r:id="rId71"/>
    <p:sldId id="405" r:id="rId72"/>
    <p:sldId id="355" r:id="rId73"/>
    <p:sldId id="356" r:id="rId74"/>
    <p:sldId id="357" r:id="rId75"/>
    <p:sldId id="359" r:id="rId76"/>
    <p:sldId id="406" r:id="rId77"/>
    <p:sldId id="407" r:id="rId78"/>
    <p:sldId id="410" r:id="rId79"/>
    <p:sldId id="411" r:id="rId80"/>
    <p:sldId id="360" r:id="rId81"/>
    <p:sldId id="361" r:id="rId82"/>
    <p:sldId id="362" r:id="rId83"/>
    <p:sldId id="363" r:id="rId84"/>
    <p:sldId id="364" r:id="rId85"/>
    <p:sldId id="398" r:id="rId86"/>
    <p:sldId id="396" r:id="rId87"/>
    <p:sldId id="397" r:id="rId88"/>
    <p:sldId id="404" r:id="rId89"/>
    <p:sldId id="305" r:id="rId90"/>
    <p:sldId id="399" r:id="rId91"/>
    <p:sldId id="400" r:id="rId92"/>
    <p:sldId id="258" r:id="rId93"/>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299"/>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snapToGrid="0">
      <p:cViewPr varScale="1">
        <p:scale>
          <a:sx n="87" d="100"/>
          <a:sy n="87" d="100"/>
        </p:scale>
        <p:origin x="666" y="90"/>
      </p:cViewPr>
      <p:guideLst/>
    </p:cSldViewPr>
  </p:slideViewPr>
  <p:notesTextViewPr>
    <p:cViewPr>
      <p:scale>
        <a:sx n="100" d="100"/>
        <a:sy n="100" d="100"/>
      </p:scale>
      <p:origin x="0" y="0"/>
    </p:cViewPr>
  </p:notesTextViewPr>
  <p:notesViewPr>
    <p:cSldViewPr snapToGrid="0">
      <p:cViewPr varScale="1">
        <p:scale>
          <a:sx n="69" d="100"/>
          <a:sy n="69" d="100"/>
        </p:scale>
        <p:origin x="3216"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07DC3572-6C0C-4AEA-8685-A3EA8C3B3CA0}" type="datetimeFigureOut">
              <a:rPr lang="en-US" smtClean="0"/>
              <a:t>2/16/2017</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AE28AEAF-8AED-4B17-803F-0A6D30FEC6E7}" type="slidenum">
              <a:rPr lang="en-US" smtClean="0"/>
              <a:t>‹#›</a:t>
            </a:fld>
            <a:endParaRPr lang="en-US"/>
          </a:p>
        </p:txBody>
      </p:sp>
    </p:spTree>
    <p:extLst>
      <p:ext uri="{BB962C8B-B14F-4D97-AF65-F5344CB8AC3E}">
        <p14:creationId xmlns:p14="http://schemas.microsoft.com/office/powerpoint/2010/main" val="4039902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Good evening. My name is Ken Baum and tonight we’re going to take a look at the block chain.  If you have never heard of the block chain, you soon will, because the hype machine on block chain technology is reaching escape velocity</a:t>
            </a:r>
            <a:r>
              <a:rPr lang="en-US" sz="1600" dirty="0"/>
              <a:t>.</a:t>
            </a:r>
          </a:p>
          <a:p>
            <a:endParaRPr lang="en-US" sz="1600" dirty="0"/>
          </a:p>
          <a:p>
            <a:r>
              <a:rPr lang="en-US" sz="1600" dirty="0"/>
              <a:t>I titled my presentation Bitcoin, </a:t>
            </a:r>
            <a:r>
              <a:rPr lang="en-US" sz="1600" dirty="0" err="1"/>
              <a:t>Merkle</a:t>
            </a:r>
            <a:r>
              <a:rPr lang="en-US" sz="1600" dirty="0"/>
              <a:t> Trees, and the Block Chain.  Although we will be talking about Bitcoin, the real focus is on not on cyber currency but the Block Chain and the technology that implements it. I could just as easily have called the talk The Beauty of the Block Chain, because the use of cryptography to solve the myriad of problems one encounters in creating an immutable, decentralized, tamper-evident ledger is truly elegant and what I would call beautiful.</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a:t>
            </a:fld>
            <a:endParaRPr lang="en-US"/>
          </a:p>
        </p:txBody>
      </p:sp>
    </p:spTree>
    <p:extLst>
      <p:ext uri="{BB962C8B-B14F-4D97-AF65-F5344CB8AC3E}">
        <p14:creationId xmlns:p14="http://schemas.microsoft.com/office/powerpoint/2010/main" val="1888215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When I think of a ledger, I think of a big bound green journal with a very strange looking grid system on the pages. The Block Chain is in fact an analog of that traditional green journal used for so long by accountants and bookkeepers. </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10</a:t>
            </a:fld>
            <a:endParaRPr lang="en-US"/>
          </a:p>
        </p:txBody>
      </p:sp>
    </p:spTree>
    <p:extLst>
      <p:ext uri="{BB962C8B-B14F-4D97-AF65-F5344CB8AC3E}">
        <p14:creationId xmlns:p14="http://schemas.microsoft.com/office/powerpoint/2010/main" val="2025633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dictionary definition is that a ledger is “an account book of final entry, in which business transactions are recorded.” This is why some people don’t like referring to the Block Chain as a ledger because, in their mind, it implies that the Block Chain is specifically designed for financial transactions. I think that’s a fair criticism, but, as I hope to show you, the Block Chain is appropriate for just about any transactional data, from social security payments to online voting</a:t>
            </a:r>
            <a:r>
              <a:rPr lang="en-US" sz="1400" dirty="0"/>
              <a:t>.</a:t>
            </a:r>
          </a:p>
          <a:p>
            <a:endParaRPr lang="en-US" sz="1400" dirty="0"/>
          </a:p>
          <a:p>
            <a:r>
              <a:rPr lang="en-US" sz="1400" dirty="0"/>
              <a:t>The key term in that definition, in my mind, is ‘final’. The ledger coalesces all the entries from all the journals used in keeping the books—the cash journal and the receivables journal and the payables journal, and so on. Periodically, all those entries are posted in the ledger and they become truth for those transactions.</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11</a:t>
            </a:fld>
            <a:endParaRPr lang="en-US"/>
          </a:p>
        </p:txBody>
      </p:sp>
    </p:spTree>
    <p:extLst>
      <p:ext uri="{BB962C8B-B14F-4D97-AF65-F5344CB8AC3E}">
        <p14:creationId xmlns:p14="http://schemas.microsoft.com/office/powerpoint/2010/main" val="3627311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Which leads us to the characteristics of a ledger, the first of which is that its entries are immutable. Once it’s posted, it cannot be changed. Entries are written in ink so that if someone does try to change an entry it’s immediately obvious to anyone that sees it. Of course, these days the ledgers are in accounting software and the way this manifests is that the fields become read only.</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12</a:t>
            </a:fld>
            <a:endParaRPr lang="en-US"/>
          </a:p>
        </p:txBody>
      </p:sp>
    </p:spTree>
    <p:extLst>
      <p:ext uri="{BB962C8B-B14F-4D97-AF65-F5344CB8AC3E}">
        <p14:creationId xmlns:p14="http://schemas.microsoft.com/office/powerpoint/2010/main" val="933548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And that is the second characteristic of a ledger: it’s available for inspection. Of course, you can control access to it or lock it up to keep it from prying eyes, but there’s nothing inherent in the ledger itself that prevents someone from looking at its contents. And if every person had a copy of the ledger, and kept it up to date, then everyone would be able to verify that no changes have been made.</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13</a:t>
            </a:fld>
            <a:endParaRPr lang="en-US"/>
          </a:p>
        </p:txBody>
      </p:sp>
    </p:spTree>
    <p:extLst>
      <p:ext uri="{BB962C8B-B14F-4D97-AF65-F5344CB8AC3E}">
        <p14:creationId xmlns:p14="http://schemas.microsoft.com/office/powerpoint/2010/main" val="1077917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last characteristic of a ledger is that you can trace activity on a particular account and figure out who has done what, or at least what has transpired for a particular account.</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14</a:t>
            </a:fld>
            <a:endParaRPr lang="en-US"/>
          </a:p>
        </p:txBody>
      </p:sp>
    </p:spTree>
    <p:extLst>
      <p:ext uri="{BB962C8B-B14F-4D97-AF65-F5344CB8AC3E}">
        <p14:creationId xmlns:p14="http://schemas.microsoft.com/office/powerpoint/2010/main" val="3967595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So now, at last, we can talk about what the Block Chain is. It’s a ledger, but a ledger with three special characteristics. It’s tamper-evident, it’s distributed, and it’s decentralized</a:t>
            </a:r>
            <a:r>
              <a:rPr lang="en-US" sz="1400" dirty="0"/>
              <a:t>.</a:t>
            </a:r>
          </a:p>
          <a:p>
            <a:endParaRPr lang="en-US" sz="1400" dirty="0"/>
          </a:p>
          <a:p>
            <a:r>
              <a:rPr lang="en-US" sz="1400" dirty="0"/>
              <a:t>First of all, it’s a tamper-evident ledger. You might hear this expressed in various ways, such as tamper-proof or tamper-resistant. These are not quite accurate. There are no mechanisms, either physically or programmatically, to prevent an adversary from trying to tamper with the block chain. For example, someone may change the number of bitcoins in a transaction. There’s nothing to prevent that. What will happen, however, is that the tampering will become obvious to everyone else in the network, with the result that the transaction and the block that contains it will be rejected.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15</a:t>
            </a:fld>
            <a:endParaRPr lang="en-US"/>
          </a:p>
        </p:txBody>
      </p:sp>
    </p:spTree>
    <p:extLst>
      <p:ext uri="{BB962C8B-B14F-4D97-AF65-F5344CB8AC3E}">
        <p14:creationId xmlns:p14="http://schemas.microsoft.com/office/powerpoint/2010/main" val="1946148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7708" y="4505979"/>
            <a:ext cx="5661660" cy="4188304"/>
          </a:xfrm>
        </p:spPr>
        <p:txBody>
          <a:bodyPr/>
          <a:lstStyle/>
          <a:p>
            <a:r>
              <a:rPr lang="en-US" sz="1000" dirty="0"/>
              <a:t>This diagram represents the Block Chain. As you can see, it resembles a simple, singly-linked list. Rather than being linked by traditional pointers, the blocks are linked using hash pointers. A hash pointer is a pointer that not only points to the location of another object, it contains the hash value of some data in that object. We’ll talk more about hash pointers in a bit, but I think as the explanation proceeds you’ll get the gist</a:t>
            </a:r>
            <a:r>
              <a:rPr lang="en-US" sz="1000" dirty="0"/>
              <a:t>.</a:t>
            </a:r>
          </a:p>
          <a:p>
            <a:endParaRPr lang="en-US" sz="1000" dirty="0"/>
          </a:p>
          <a:p>
            <a:r>
              <a:rPr lang="en-US" sz="1000" dirty="0"/>
              <a:t>In our diagram, the larger, green box is the block and the inner black box is what is called the block header. The block header contains such things as the version number and a timestamp, among other things. </a:t>
            </a:r>
            <a:endParaRPr lang="en-US" sz="1000" dirty="0"/>
          </a:p>
          <a:p>
            <a:endParaRPr lang="en-US" sz="1000" dirty="0"/>
          </a:p>
          <a:p>
            <a:r>
              <a:rPr lang="en-US" sz="1000" dirty="0"/>
              <a:t>Two of those “other things” are a couple of hash pointers. The one is a hash value called the </a:t>
            </a:r>
            <a:r>
              <a:rPr lang="en-US" sz="1000" dirty="0" err="1"/>
              <a:t>Merkle</a:t>
            </a:r>
            <a:r>
              <a:rPr lang="en-US" sz="1000" dirty="0"/>
              <a:t> root. This is a hash value obtained by hashing the transactions in this particular block. The transactions themselves are not in the block header, but the hash value obtained from the transactions is in the header. We’ll have more to say about </a:t>
            </a:r>
            <a:r>
              <a:rPr lang="en-US" sz="1000" dirty="0" err="1"/>
              <a:t>Merkle</a:t>
            </a:r>
            <a:r>
              <a:rPr lang="en-US" sz="1000" dirty="0"/>
              <a:t> trees, so bear with me if you’re not quite following.</a:t>
            </a:r>
          </a:p>
          <a:p>
            <a:r>
              <a:rPr lang="en-US" sz="1000" dirty="0"/>
              <a:t>The other hash value is the one that interests us at this point. It’s a hash of the previous block’s header. These hex values represent the hash value. Note that each block points to the previous block, all the way back to the initial block, rather melodramatically called the “Genesis” block by the Bitcoin community. The Genesis block has a </a:t>
            </a:r>
            <a:r>
              <a:rPr lang="en-US" sz="1000" dirty="0"/>
              <a:t>value </a:t>
            </a:r>
            <a:r>
              <a:rPr lang="en-US" sz="1000" dirty="0"/>
              <a:t>of zero for the previous hash, which makes sense since there is no previous block. </a:t>
            </a:r>
            <a:endParaRPr lang="en-US" sz="1000" dirty="0"/>
          </a:p>
          <a:p>
            <a:endParaRPr lang="en-US" sz="1000" dirty="0"/>
          </a:p>
          <a:p>
            <a:r>
              <a:rPr lang="en-US" sz="1000" dirty="0"/>
              <a:t>There is no place in the block for the hash of the current block header. It’s a computed value that is stored on each node in the network. This is represented by the capital H followed by empty parentheses. Note that the H does NOT stand for “head” as we might think. It’s rather the standard cryptographic representation of a hash pointer</a:t>
            </a:r>
            <a:r>
              <a:rPr lang="en-US" sz="1000" dirty="0"/>
              <a:t>.</a:t>
            </a:r>
          </a:p>
          <a:p>
            <a:endParaRPr lang="en-US" sz="1000" dirty="0"/>
          </a:p>
          <a:p>
            <a:r>
              <a:rPr lang="en-US" sz="1000" dirty="0"/>
              <a:t>The important observation here is that if you change anything in any of the blocks, that tampering will become evident to all nodes in the network. As long as each node has its own copy of the hash value of the current block header, it can compute the value of the hashes and verify that nothing has changed. </a:t>
            </a:r>
          </a:p>
          <a:p>
            <a:pPr defTabSz="939363">
              <a:defRPr/>
            </a:pPr>
            <a:endParaRPr lang="en-US" sz="1000" dirty="0"/>
          </a:p>
        </p:txBody>
      </p:sp>
      <p:sp>
        <p:nvSpPr>
          <p:cNvPr id="4" name="Slide Number Placeholder 3"/>
          <p:cNvSpPr>
            <a:spLocks noGrp="1"/>
          </p:cNvSpPr>
          <p:nvPr>
            <p:ph type="sldNum" sz="quarter" idx="10"/>
          </p:nvPr>
        </p:nvSpPr>
        <p:spPr/>
        <p:txBody>
          <a:bodyPr/>
          <a:lstStyle/>
          <a:p>
            <a:fld id="{AE28AEAF-8AED-4B17-803F-0A6D30FEC6E7}" type="slidenum">
              <a:rPr lang="en-US" smtClean="0"/>
              <a:t>16</a:t>
            </a:fld>
            <a:endParaRPr lang="en-US"/>
          </a:p>
        </p:txBody>
      </p:sp>
    </p:spTree>
    <p:extLst>
      <p:ext uri="{BB962C8B-B14F-4D97-AF65-F5344CB8AC3E}">
        <p14:creationId xmlns:p14="http://schemas.microsoft.com/office/powerpoint/2010/main" val="1572323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Let me see if I can illustrate this. An adversary, let’s call her Alice, has tampered with the second block in the Block Chain. Why Alice? Because every article or video or Wikipedia post I’ve ever read, and I’ve read a bunch in the last few months, always use Alice and Bob in their examples. So who am I to buck tradition? Anyway, let’s say Alice has changed the recipient of a Bitcoin payment to one of her Bitcoin addresses so she will receive the bitcoins instead of the intended recipient</a:t>
            </a:r>
            <a:r>
              <a:rPr lang="en-US" sz="1400" dirty="0"/>
              <a:t>.</a:t>
            </a:r>
          </a:p>
          <a:p>
            <a:endParaRPr lang="en-US" sz="1400" dirty="0"/>
          </a:p>
          <a:p>
            <a:r>
              <a:rPr lang="en-US" sz="1400" dirty="0"/>
              <a:t>You might wonder how it is that she can tamper with transactions at all. Aren’t they encrypted? The answer to that is no. Everything in the Block Chain is in plain text and is open for the world to see. </a:t>
            </a:r>
            <a:endParaRPr lang="en-US" sz="1400" dirty="0"/>
          </a:p>
          <a:p>
            <a:endParaRPr lang="en-US" sz="1400" dirty="0"/>
          </a:p>
          <a:p>
            <a:r>
              <a:rPr lang="en-US" sz="1400" dirty="0"/>
              <a:t>She has now to re-compute the </a:t>
            </a:r>
            <a:r>
              <a:rPr lang="en-US" sz="1400" dirty="0" err="1"/>
              <a:t>Merkle</a:t>
            </a:r>
            <a:r>
              <a:rPr lang="en-US" sz="1400" dirty="0"/>
              <a:t> root and put it in the block header. Now she has a problem. The block header has changed, so the hash of the block header in the next block will not match. </a:t>
            </a:r>
          </a:p>
          <a:p>
            <a:pPr defTabSz="939363">
              <a:defRPr/>
            </a:pPr>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17</a:t>
            </a:fld>
            <a:endParaRPr lang="en-US"/>
          </a:p>
        </p:txBody>
      </p:sp>
    </p:spTree>
    <p:extLst>
      <p:ext uri="{BB962C8B-B14F-4D97-AF65-F5344CB8AC3E}">
        <p14:creationId xmlns:p14="http://schemas.microsoft.com/office/powerpoint/2010/main" val="2783531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she has to doctor the previous hash in the next block. She still has a problem. The previous hash in the next block will also be off, so she has to change that one as well. In general, if she changes something in any of the blocks, in particular, transaction data, she will have to re-compute the </a:t>
            </a:r>
            <a:r>
              <a:rPr lang="en-US" dirty="0" err="1"/>
              <a:t>Merkle</a:t>
            </a:r>
            <a:r>
              <a:rPr lang="en-US" dirty="0"/>
              <a:t> root and then modify every block that appears in the Block Chain after the block that has been tampered with.</a:t>
            </a:r>
          </a:p>
          <a:p>
            <a:r>
              <a:rPr lang="en-US" dirty="0"/>
              <a:t>She still fails, though, because every node in the network maintains a local copy of the hash value of the most recent block, the value represented by the capital H in parentheses. Every node on the network holds this value in memory, so Alice has no way of changing it</a:t>
            </a:r>
            <a:r>
              <a:rPr lang="en-US" dirty="0" smtClean="0"/>
              <a:t>.</a:t>
            </a:r>
            <a:endParaRPr lang="en-US" dirty="0"/>
          </a:p>
          <a:p>
            <a:r>
              <a:rPr lang="en-US" dirty="0"/>
              <a:t>Therefore, any tampering with the Block Chain will be ratted out. Naturally, things aren’t that clean in the real world and there are ways to tamper with the Block Chain. The designers of the network anticipated this and have attempted to create a situation where one must control an enormous amount of computing power in order to have a chance of successfully tampering with the Block Chain.  Theoretically, an adversary would have to control over half of the total computing power on the entire network to succeed. This is the well-known “51% attack” that you may have read about</a:t>
            </a:r>
            <a:r>
              <a:rPr lang="en-US" dirty="0" smtClean="0"/>
              <a:t>.</a:t>
            </a:r>
            <a:endParaRPr lang="en-US" dirty="0"/>
          </a:p>
          <a:p>
            <a:r>
              <a:rPr lang="en-US" dirty="0"/>
              <a:t>Anyway, practically speaking, the Block Chain is a tamper evident ledger.</a:t>
            </a:r>
          </a:p>
        </p:txBody>
      </p:sp>
      <p:sp>
        <p:nvSpPr>
          <p:cNvPr id="4" name="Slide Number Placeholder 3"/>
          <p:cNvSpPr>
            <a:spLocks noGrp="1"/>
          </p:cNvSpPr>
          <p:nvPr>
            <p:ph type="sldNum" sz="quarter" idx="10"/>
          </p:nvPr>
        </p:nvSpPr>
        <p:spPr/>
        <p:txBody>
          <a:bodyPr/>
          <a:lstStyle/>
          <a:p>
            <a:fld id="{AE28AEAF-8AED-4B17-803F-0A6D30FEC6E7}" type="slidenum">
              <a:rPr lang="en-US" smtClean="0"/>
              <a:t>18</a:t>
            </a:fld>
            <a:endParaRPr lang="en-US"/>
          </a:p>
        </p:txBody>
      </p:sp>
    </p:spTree>
    <p:extLst>
      <p:ext uri="{BB962C8B-B14F-4D97-AF65-F5344CB8AC3E}">
        <p14:creationId xmlns:p14="http://schemas.microsoft.com/office/powerpoint/2010/main" val="1342963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next characteristic of the Block Chain is that it’s a distributed ledger. Bitcoin implements the Block Chain as a peer-to-peer network with every node on the network maintaining a complete copy of the Block Chain. That is, every node has a copy of all data, every transaction, every block in the Block Chain. This raises the likelihood, almost to absolute certainty, that tampering with the Block Chain will be detected.</a:t>
            </a:r>
          </a:p>
          <a:p>
            <a:r>
              <a:rPr lang="en-US" sz="1400" dirty="0"/>
              <a:t>I need to point out that there is nothing in the Block Chain that requires a distributed, peer-to-peer network. However, most proposed applications of the Block Chain require some degree of distribution to make the application secure. One can imagine a Block Chain implemented on a single node, but in that case there might be better, more efficient ways of managing your data.</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19</a:t>
            </a:fld>
            <a:endParaRPr lang="en-US"/>
          </a:p>
        </p:txBody>
      </p:sp>
    </p:spTree>
    <p:extLst>
      <p:ext uri="{BB962C8B-B14F-4D97-AF65-F5344CB8AC3E}">
        <p14:creationId xmlns:p14="http://schemas.microsoft.com/office/powerpoint/2010/main" val="3750778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Before we begin the presentation proper, though, let me tell you who I am. I’m currently a Senior Consultant with </a:t>
            </a:r>
            <a:r>
              <a:rPr lang="en-US" sz="1400" dirty="0" err="1"/>
              <a:t>Ingage</a:t>
            </a:r>
            <a:r>
              <a:rPr lang="en-US" sz="1400" dirty="0"/>
              <a:t> Partners. I have been with </a:t>
            </a:r>
            <a:r>
              <a:rPr lang="en-US" sz="1400" dirty="0" err="1"/>
              <a:t>Ingage</a:t>
            </a:r>
            <a:r>
              <a:rPr lang="en-US" sz="1400" dirty="0"/>
              <a:t> for well over two weeks now. I retired from the Air Force in 1992 and settled in Dayton. After a brief stint with a defense contractor, something of a detox period, I found work at a startup doing Visual C++ on Visual Studio 1.0. I’ve been mostly on the Microsoft stack ever since, although I have done a smattering of C, </a:t>
            </a:r>
            <a:r>
              <a:rPr lang="en-US" sz="1400" dirty="0" err="1"/>
              <a:t>perl</a:t>
            </a:r>
            <a:r>
              <a:rPr lang="en-US" sz="1400" dirty="0"/>
              <a:t>, and Java over the years. For the past few years I’ve been working with C#, .NET, and various </a:t>
            </a:r>
            <a:r>
              <a:rPr lang="en-US" sz="1400" dirty="0" err="1"/>
              <a:t>javascript</a:t>
            </a:r>
            <a:r>
              <a:rPr lang="en-US" sz="1400" dirty="0"/>
              <a:t> libraries such as jQuery, Knockout, and Angular. </a:t>
            </a:r>
            <a:endParaRPr lang="en-US" sz="1400" dirty="0"/>
          </a:p>
          <a:p>
            <a:endParaRPr lang="en-US" sz="1400" dirty="0"/>
          </a:p>
          <a:p>
            <a:r>
              <a:rPr lang="en-US" sz="1400" dirty="0"/>
              <a:t>I live in Springboro, and I enjoy reading and writing, working with college students at my church, </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a:t>
            </a:fld>
            <a:endParaRPr lang="en-US"/>
          </a:p>
        </p:txBody>
      </p:sp>
    </p:spTree>
    <p:extLst>
      <p:ext uri="{BB962C8B-B14F-4D97-AF65-F5344CB8AC3E}">
        <p14:creationId xmlns:p14="http://schemas.microsoft.com/office/powerpoint/2010/main" val="103651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22"/>
              </a:spcAft>
            </a:pPr>
            <a:r>
              <a:rPr lang="en-US" sz="1400" dirty="0">
                <a:latin typeface="Calibri" panose="020F0502020204030204" pitchFamily="34" charset="0"/>
                <a:ea typeface="Calibri" panose="020F0502020204030204" pitchFamily="34" charset="0"/>
                <a:cs typeface="Times New Roman" panose="02020603050405020304" pitchFamily="18" charset="0"/>
              </a:rPr>
              <a:t>The third important characteristic of the Block Chain that I want to point out is that the Block Chain is decentralized. By this I mean that there is no central authority controlling access to the network or determining who may and who may not post transactions to the network. In the case of Bitcoin, all you need to do is download the Bitcoin core binaries from </a:t>
            </a:r>
            <a:r>
              <a:rPr lang="en-US" sz="1400" dirty="0" err="1">
                <a:latin typeface="Calibri" panose="020F0502020204030204" pitchFamily="34" charset="0"/>
                <a:ea typeface="Calibri" panose="020F0502020204030204" pitchFamily="34" charset="0"/>
                <a:cs typeface="Times New Roman" panose="02020603050405020304" pitchFamily="18" charset="0"/>
              </a:rPr>
              <a:t>Github</a:t>
            </a:r>
            <a:r>
              <a:rPr lang="en-US" sz="1400" dirty="0">
                <a:latin typeface="Calibri" panose="020F0502020204030204" pitchFamily="34" charset="0"/>
                <a:ea typeface="Calibri" panose="020F0502020204030204" pitchFamily="34" charset="0"/>
                <a:cs typeface="Times New Roman" panose="02020603050405020304" pitchFamily="18" charset="0"/>
              </a:rPr>
              <a:t>, be able to access the Internet, ensure port 8333 is open, and then run either the </a:t>
            </a:r>
            <a:r>
              <a:rPr lang="en-US" sz="1400" dirty="0" err="1">
                <a:latin typeface="Calibri" panose="020F0502020204030204" pitchFamily="34" charset="0"/>
                <a:ea typeface="Calibri" panose="020F0502020204030204" pitchFamily="34" charset="0"/>
                <a:cs typeface="Times New Roman" panose="02020603050405020304" pitchFamily="18" charset="0"/>
              </a:rPr>
              <a:t>bitcoind</a:t>
            </a:r>
            <a:r>
              <a:rPr lang="en-US" sz="1400" dirty="0">
                <a:latin typeface="Calibri" panose="020F0502020204030204" pitchFamily="34" charset="0"/>
                <a:ea typeface="Calibri" panose="020F0502020204030204" pitchFamily="34" charset="0"/>
                <a:cs typeface="Times New Roman" panose="02020603050405020304" pitchFamily="18" charset="0"/>
              </a:rPr>
              <a:t> daemon or the Bitcoin client. Bitcoin will start downloading the Block Chain immediately and, if you leave it running, after two or three days, you will have every Bitcoin transaction ever accepted on the Block Chain.</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20</a:t>
            </a:fld>
            <a:endParaRPr lang="en-US"/>
          </a:p>
        </p:txBody>
      </p:sp>
    </p:spTree>
    <p:extLst>
      <p:ext uri="{BB962C8B-B14F-4D97-AF65-F5344CB8AC3E}">
        <p14:creationId xmlns:p14="http://schemas.microsoft.com/office/powerpoint/2010/main" val="160489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Bitcoin network is sometimes referred to as “trustless” or “</a:t>
            </a:r>
            <a:r>
              <a:rPr lang="en-US" sz="1400" dirty="0" err="1"/>
              <a:t>unpermissioned</a:t>
            </a:r>
            <a:r>
              <a:rPr lang="en-US" sz="1400" dirty="0"/>
              <a:t>”.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21</a:t>
            </a:fld>
            <a:endParaRPr lang="en-US"/>
          </a:p>
        </p:txBody>
      </p:sp>
    </p:spTree>
    <p:extLst>
      <p:ext uri="{BB962C8B-B14F-4D97-AF65-F5344CB8AC3E}">
        <p14:creationId xmlns:p14="http://schemas.microsoft.com/office/powerpoint/2010/main" val="1908965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There is no central authority that issues credentials, nor are users required to register.</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22</a:t>
            </a:fld>
            <a:endParaRPr lang="en-US"/>
          </a:p>
        </p:txBody>
      </p:sp>
    </p:spTree>
    <p:extLst>
      <p:ext uri="{BB962C8B-B14F-4D97-AF65-F5344CB8AC3E}">
        <p14:creationId xmlns:p14="http://schemas.microsoft.com/office/powerpoint/2010/main" val="913821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addition, there is no central authority that validates transactions. Rather, transactions are validated by “consensus” rules. In fiat, or traditional currency, transactions are approved by a bank, who verifies there is money in the account prior to authorizing a payment. Not so with the Block Chain.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23</a:t>
            </a:fld>
            <a:endParaRPr lang="en-US"/>
          </a:p>
        </p:txBody>
      </p:sp>
    </p:spTree>
    <p:extLst>
      <p:ext uri="{BB962C8B-B14F-4D97-AF65-F5344CB8AC3E}">
        <p14:creationId xmlns:p14="http://schemas.microsoft.com/office/powerpoint/2010/main" val="646418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 trusted intermediary is not necessary with the Block Chain. The nodes in the network all validate the blocks and the transactions it contains, using programmatic consensus rules. Once a majority of the nodes on the network achieve consensus on a particular block, that block is accepted into the Block Chain</a:t>
            </a:r>
            <a:r>
              <a:rPr lang="en-US" sz="1400" dirty="0"/>
              <a:t>.</a:t>
            </a:r>
          </a:p>
          <a:p>
            <a:endParaRPr lang="en-US" sz="1400" dirty="0"/>
          </a:p>
          <a:p>
            <a:r>
              <a:rPr lang="en-US" sz="1400" dirty="0"/>
              <a:t>As with the distributed nature of the Block Chain, decentralization is not inherent in the technology. Proposals have been made for “trusted” or “permissioned” Block Chains. In that environment, the definition of consensus might change.  This is an evolving area</a:t>
            </a:r>
            <a:r>
              <a:rPr lang="en-US" sz="1400" dirty="0"/>
              <a:t>.</a:t>
            </a:r>
          </a:p>
          <a:p>
            <a:endParaRPr lang="en-US" sz="1400" dirty="0"/>
          </a:p>
          <a:p>
            <a:r>
              <a:rPr lang="en-US" sz="1400" dirty="0"/>
              <a:t>That’s a brief description of the Block Chain. I left a lot of details out so that you can get a general idea of what’s going on. Now to help see why some of these things are needed, I want to walk through the Bitcoin client process. Again, I’ve left out some details because, trust me, you can get buried in details here and never emerge from the rubble.</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24</a:t>
            </a:fld>
            <a:endParaRPr lang="en-US"/>
          </a:p>
        </p:txBody>
      </p:sp>
    </p:spTree>
    <p:extLst>
      <p:ext uri="{BB962C8B-B14F-4D97-AF65-F5344CB8AC3E}">
        <p14:creationId xmlns:p14="http://schemas.microsoft.com/office/powerpoint/2010/main" val="3543032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process is, roughly, as follows</a:t>
            </a:r>
            <a:r>
              <a:rPr lang="en-US" sz="1400" dirty="0"/>
              <a:t>:</a:t>
            </a:r>
          </a:p>
          <a:p>
            <a:endParaRPr lang="en-US" sz="1400" dirty="0"/>
          </a:p>
          <a:p>
            <a:pPr lvl="0"/>
            <a:r>
              <a:rPr lang="en-US" sz="1400" dirty="0"/>
              <a:t>Clients submit </a:t>
            </a:r>
            <a:r>
              <a:rPr lang="en-US" sz="1400" dirty="0"/>
              <a:t>transactions</a:t>
            </a:r>
          </a:p>
          <a:p>
            <a:pPr lvl="0"/>
            <a:endParaRPr lang="en-US" sz="1400" dirty="0"/>
          </a:p>
          <a:p>
            <a:pPr lvl="0"/>
            <a:r>
              <a:rPr lang="en-US" sz="1400" dirty="0"/>
              <a:t>Nodes propagate the </a:t>
            </a:r>
            <a:r>
              <a:rPr lang="en-US" sz="1400" dirty="0"/>
              <a:t>transactions</a:t>
            </a:r>
          </a:p>
          <a:p>
            <a:pPr lvl="0"/>
            <a:endParaRPr lang="en-US" sz="1400" dirty="0"/>
          </a:p>
          <a:p>
            <a:pPr lvl="0"/>
            <a:r>
              <a:rPr lang="en-US" sz="1400" dirty="0"/>
              <a:t>Miners process </a:t>
            </a:r>
            <a:r>
              <a:rPr lang="en-US" sz="1400" dirty="0"/>
              <a:t>transactions</a:t>
            </a:r>
          </a:p>
          <a:p>
            <a:pPr lvl="0"/>
            <a:endParaRPr lang="en-US" sz="1400" dirty="0"/>
          </a:p>
          <a:p>
            <a:pPr lvl="0"/>
            <a:r>
              <a:rPr lang="en-US" sz="1400" dirty="0"/>
              <a:t>Miners validate </a:t>
            </a:r>
            <a:r>
              <a:rPr lang="en-US" sz="1400" dirty="0"/>
              <a:t>blocks</a:t>
            </a:r>
          </a:p>
          <a:p>
            <a:pPr lvl="0"/>
            <a:endParaRPr lang="en-US" sz="1400" dirty="0"/>
          </a:p>
          <a:p>
            <a:pPr lvl="0"/>
            <a:r>
              <a:rPr lang="en-US" sz="1400" dirty="0"/>
              <a:t>Nodes update the block </a:t>
            </a:r>
            <a:r>
              <a:rPr lang="en-US" sz="1400" dirty="0"/>
              <a:t>chain</a:t>
            </a:r>
          </a:p>
          <a:p>
            <a:pPr lvl="0"/>
            <a:endParaRPr lang="en-US" sz="1400" dirty="0"/>
          </a:p>
          <a:p>
            <a:r>
              <a:rPr lang="en-US" sz="1400" dirty="0"/>
              <a:t>We’ll take each of these in turn.</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25</a:t>
            </a:fld>
            <a:endParaRPr lang="en-US"/>
          </a:p>
        </p:txBody>
      </p:sp>
    </p:spTree>
    <p:extLst>
      <p:ext uri="{BB962C8B-B14F-4D97-AF65-F5344CB8AC3E}">
        <p14:creationId xmlns:p14="http://schemas.microsoft.com/office/powerpoint/2010/main" val="3572594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client submits a transaction. What is a transaction? It depends. Each application will require a different type of transaction. For example a transaction to cast an online vote will most likely be different than a transaction to apply for Social security. And the transaction your smart refrigerator submits will differ from both of them. And no, I don’t have a refrigerator on the Block Chain.</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26</a:t>
            </a:fld>
            <a:endParaRPr lang="en-US"/>
          </a:p>
        </p:txBody>
      </p:sp>
    </p:spTree>
    <p:extLst>
      <p:ext uri="{BB962C8B-B14F-4D97-AF65-F5344CB8AC3E}">
        <p14:creationId xmlns:p14="http://schemas.microsoft.com/office/powerpoint/2010/main" val="675766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For Bitcoin, the transaction is something like “I, Alice, send 1 bitcoin to Bob.”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27</a:t>
            </a:fld>
            <a:endParaRPr lang="en-US"/>
          </a:p>
        </p:txBody>
      </p:sp>
    </p:spTree>
    <p:extLst>
      <p:ext uri="{BB962C8B-B14F-4D97-AF65-F5344CB8AC3E}">
        <p14:creationId xmlns:p14="http://schemas.microsoft.com/office/powerpoint/2010/main" val="529244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Notice that I used the sender’s and the recipient’s names in the transaction. If you’re thinking that’s not quite correct, you would be quite correct. We’ll talk about what anonymity in the Bitcoin network means in a bit, but whatever it means, it must mean that you don’t use people’s names. I do need some way to identify you, though, if you ever want to get your bitcoins.</a:t>
            </a:r>
          </a:p>
          <a:p>
            <a:r>
              <a:rPr lang="en-US" sz="1400" dirty="0"/>
              <a:t>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28</a:t>
            </a:fld>
            <a:endParaRPr lang="en-US"/>
          </a:p>
        </p:txBody>
      </p:sp>
    </p:spTree>
    <p:extLst>
      <p:ext uri="{BB962C8B-B14F-4D97-AF65-F5344CB8AC3E}">
        <p14:creationId xmlns:p14="http://schemas.microsoft.com/office/powerpoint/2010/main" val="2461713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This raises the question, What does identity mean in a trustless, decentralized system?</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29</a:t>
            </a:fld>
            <a:endParaRPr lang="en-US"/>
          </a:p>
        </p:txBody>
      </p:sp>
    </p:spTree>
    <p:extLst>
      <p:ext uri="{BB962C8B-B14F-4D97-AF65-F5344CB8AC3E}">
        <p14:creationId xmlns:p14="http://schemas.microsoft.com/office/powerpoint/2010/main" val="2086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and spending time with my nine grandchildren. </a:t>
            </a:r>
          </a:p>
        </p:txBody>
      </p:sp>
      <p:sp>
        <p:nvSpPr>
          <p:cNvPr id="4" name="Slide Number Placeholder 3"/>
          <p:cNvSpPr>
            <a:spLocks noGrp="1"/>
          </p:cNvSpPr>
          <p:nvPr>
            <p:ph type="sldNum" sz="quarter" idx="10"/>
          </p:nvPr>
        </p:nvSpPr>
        <p:spPr/>
        <p:txBody>
          <a:bodyPr/>
          <a:lstStyle/>
          <a:p>
            <a:fld id="{AE28AEAF-8AED-4B17-803F-0A6D30FEC6E7}" type="slidenum">
              <a:rPr lang="en-US" smtClean="0"/>
              <a:t>3</a:t>
            </a:fld>
            <a:endParaRPr lang="en-US"/>
          </a:p>
        </p:txBody>
      </p:sp>
    </p:spTree>
    <p:extLst>
      <p:ext uri="{BB962C8B-B14F-4D97-AF65-F5344CB8AC3E}">
        <p14:creationId xmlns:p14="http://schemas.microsoft.com/office/powerpoint/2010/main" val="60110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the Bitcoin network your identity is your public key.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30</a:t>
            </a:fld>
            <a:endParaRPr lang="en-US"/>
          </a:p>
        </p:txBody>
      </p:sp>
    </p:spTree>
    <p:extLst>
      <p:ext uri="{BB962C8B-B14F-4D97-AF65-F5344CB8AC3E}">
        <p14:creationId xmlns:p14="http://schemas.microsoft.com/office/powerpoint/2010/main" val="3920126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What public key?</a:t>
            </a:r>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31</a:t>
            </a:fld>
            <a:endParaRPr lang="en-US"/>
          </a:p>
        </p:txBody>
      </p:sp>
    </p:spTree>
    <p:extLst>
      <p:ext uri="{BB962C8B-B14F-4D97-AF65-F5344CB8AC3E}">
        <p14:creationId xmlns:p14="http://schemas.microsoft.com/office/powerpoint/2010/main" val="3287078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Bitcoin, the transactions must be digitally signed by the owner of the bitcoin that is being spent.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32</a:t>
            </a:fld>
            <a:endParaRPr lang="en-US"/>
          </a:p>
        </p:txBody>
      </p:sp>
    </p:spTree>
    <p:extLst>
      <p:ext uri="{BB962C8B-B14F-4D97-AF65-F5344CB8AC3E}">
        <p14:creationId xmlns:p14="http://schemas.microsoft.com/office/powerpoint/2010/main" val="2013195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This is done using a public/private key algorithm called ECDSA, the Elliptic Curve Digital Signature Algorithm. It’s actually a very elegant and beautiful algorithm using geometric objects called elliptic curves. Elliptic curves have no relation to ellipses, but the details of the geometry, as well as the details of the signature algorithm, are not only way beyond the scope of this talk, they are well beyond the scope of my pea brain to understand. It is a federal standard, however, and I include links at the end if you’re interested in pursuing it further.</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33</a:t>
            </a:fld>
            <a:endParaRPr lang="en-US"/>
          </a:p>
        </p:txBody>
      </p:sp>
    </p:spTree>
    <p:extLst>
      <p:ext uri="{BB962C8B-B14F-4D97-AF65-F5344CB8AC3E}">
        <p14:creationId xmlns:p14="http://schemas.microsoft.com/office/powerpoint/2010/main" val="3994051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We can now resume our discussion of submitting a transaction. The sender obtains a public/private key pair, the public key part serving as that person’s Bitcoin address. Where does one get these keys? You can get key pairs from the Bitcoin Core client software, or you can go to any number of sites on the Internet and generate all the keys you want. The only requirement is that it be a valid ECDSA key pair and that the generator have a good source of randomness in generating the keys</a:t>
            </a:r>
            <a:r>
              <a:rPr lang="en-US" sz="1400" dirty="0"/>
              <a:t>.</a:t>
            </a:r>
          </a:p>
          <a:p>
            <a:endParaRPr lang="en-US" sz="1400" dirty="0"/>
          </a:p>
          <a:p>
            <a:r>
              <a:rPr lang="en-US" sz="1400" dirty="0"/>
              <a:t>The sender then adds the public key to the transaction, and computes a hash of the transaction. He or she then signs this hash with his or her private key and sends the signature along with the transaction out on the network.</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34</a:t>
            </a:fld>
            <a:endParaRPr lang="en-US"/>
          </a:p>
        </p:txBody>
      </p:sp>
    </p:spTree>
    <p:extLst>
      <p:ext uri="{BB962C8B-B14F-4D97-AF65-F5344CB8AC3E}">
        <p14:creationId xmlns:p14="http://schemas.microsoft.com/office/powerpoint/2010/main" val="2430578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At a high level, the hash is a double SHA256 hash of the transaction. The hash is then signed with the private key, then both the signature and the transaction are sent out on the Bitcoin network, which is on port 8333</a:t>
            </a:r>
            <a:r>
              <a:rPr lang="en-US" sz="1400" dirty="0"/>
              <a:t>.</a:t>
            </a:r>
          </a:p>
          <a:p>
            <a:endParaRPr lang="en-US" sz="1400" dirty="0"/>
          </a:p>
          <a:p>
            <a:r>
              <a:rPr lang="en-US" sz="1400" dirty="0"/>
              <a:t>Again, note that the transaction is sent in plain text. You can look at any transaction in the Bitcoin block chain. There is no encryption going on, just cryptographic hashing.</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35</a:t>
            </a:fld>
            <a:endParaRPr lang="en-US"/>
          </a:p>
        </p:txBody>
      </p:sp>
    </p:spTree>
    <p:extLst>
      <p:ext uri="{BB962C8B-B14F-4D97-AF65-F5344CB8AC3E}">
        <p14:creationId xmlns:p14="http://schemas.microsoft.com/office/powerpoint/2010/main" val="3649235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Each node keeps a list of neighbor nodes that it communicates with. So as transactions arrive at a node, they forward them on to their neighbors. Again, there is more to it than that, but for our purposes, this is sufficient.</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36</a:t>
            </a:fld>
            <a:endParaRPr lang="en-US"/>
          </a:p>
        </p:txBody>
      </p:sp>
    </p:spTree>
    <p:extLst>
      <p:ext uri="{BB962C8B-B14F-4D97-AF65-F5344CB8AC3E}">
        <p14:creationId xmlns:p14="http://schemas.microsoft.com/office/powerpoint/2010/main" val="3749518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7708" y="4505980"/>
            <a:ext cx="5661660" cy="4387316"/>
          </a:xfrm>
        </p:spPr>
        <p:txBody>
          <a:bodyPr/>
          <a:lstStyle/>
          <a:p>
            <a:r>
              <a:rPr lang="en-US" sz="1000" dirty="0"/>
              <a:t>Next we look briefly at one of the most talked about parts of Bitcoin, the mining ecosystem.  A mining node is a special node that validates and publishes blocks onto the network. The reward is great for mining a block—25 bitcoins right now. It halves every 210,000 blocks or every 2 years, so on July 10</a:t>
            </a:r>
            <a:r>
              <a:rPr lang="en-US" sz="1000" baseline="30000" dirty="0"/>
              <a:t>th</a:t>
            </a:r>
            <a:r>
              <a:rPr lang="en-US" sz="1000" dirty="0"/>
              <a:t> of this year it will be reduced to 12.5 bitcoins per block.  Depending on the current exchange rate, a 25 bitcoin block reward could be ten to fifteen thousand dollars</a:t>
            </a:r>
            <a:r>
              <a:rPr lang="en-US" sz="1000" dirty="0"/>
              <a:t>!</a:t>
            </a:r>
          </a:p>
          <a:p>
            <a:endParaRPr lang="en-US" sz="1000" dirty="0"/>
          </a:p>
          <a:p>
            <a:r>
              <a:rPr lang="en-US" sz="1000" dirty="0"/>
              <a:t>The basic process for miners is to collect transactions into “blocks.” They then “mine” the block and add the “solved” block to the block chain</a:t>
            </a:r>
            <a:r>
              <a:rPr lang="en-US" sz="1000" dirty="0"/>
              <a:t>.</a:t>
            </a:r>
          </a:p>
          <a:p>
            <a:endParaRPr lang="en-US" sz="1000" dirty="0"/>
          </a:p>
          <a:p>
            <a:r>
              <a:rPr lang="en-US" sz="1000" dirty="0"/>
              <a:t>As transactions arrive over the network, the miners first validate the transactions. This means that they use the public key to verify that the signature provided was actually generated by the owner of the public key.  The miner also ensures that the owner of the public key actually has the bitcoins to spend and that the transaction doesn’t attempt to spend more than the owner has. How that’s actually determined is an interesting and clever technique, but, alas, beyond the scope of this talk</a:t>
            </a:r>
            <a:r>
              <a:rPr lang="en-US" sz="1000" dirty="0"/>
              <a:t>.</a:t>
            </a:r>
          </a:p>
          <a:p>
            <a:endParaRPr lang="en-US" sz="1000" dirty="0"/>
          </a:p>
          <a:p>
            <a:r>
              <a:rPr lang="en-US" sz="1000" dirty="0"/>
              <a:t>Once the transaction validates, the node adds the transaction to the pending list. At some point, a “sufficient” number of transactions have been accumulated and the miner then creates a “block” from the pending transactions</a:t>
            </a:r>
            <a:r>
              <a:rPr lang="en-US" sz="1000" dirty="0"/>
              <a:t>.</a:t>
            </a:r>
          </a:p>
          <a:p>
            <a:endParaRPr lang="en-US" sz="1000" dirty="0"/>
          </a:p>
          <a:p>
            <a:r>
              <a:rPr lang="en-US" sz="1000" dirty="0"/>
              <a:t>There is no set number of transactions that make up a block. There is currently a 1 megabyte block size limit, so that is taken into consideration. Also, the goal of the Bitcoin network is to mine a block every ten minutes, so there is also a time component involved in determining when to create a block.</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37</a:t>
            </a:fld>
            <a:endParaRPr lang="en-US"/>
          </a:p>
        </p:txBody>
      </p:sp>
    </p:spTree>
    <p:extLst>
      <p:ext uri="{BB962C8B-B14F-4D97-AF65-F5344CB8AC3E}">
        <p14:creationId xmlns:p14="http://schemas.microsoft.com/office/powerpoint/2010/main" val="2738065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38</a:t>
            </a:fld>
            <a:endParaRPr lang="en-US"/>
          </a:p>
        </p:txBody>
      </p:sp>
      <p:sp>
        <p:nvSpPr>
          <p:cNvPr id="6" name="Rectangle 5"/>
          <p:cNvSpPr/>
          <p:nvPr/>
        </p:nvSpPr>
        <p:spPr>
          <a:xfrm>
            <a:off x="707708" y="4482584"/>
            <a:ext cx="5661660" cy="2522253"/>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Let’s take a little closer look at the structure of a block. We looked at this diagram a little earlier to get a notion of what a block chain is. Conceptually it’s a linked list of blocks where the current block contains a hash of the block header from the previous block. This is the secret of the block chain being a “tamper-evident” ledger. If an adversary modifies a block in the block chain, then it will throw the hash values off for each subsequent block.</a:t>
            </a:r>
          </a:p>
        </p:txBody>
      </p:sp>
    </p:spTree>
    <p:extLst>
      <p:ext uri="{BB962C8B-B14F-4D97-AF65-F5344CB8AC3E}">
        <p14:creationId xmlns:p14="http://schemas.microsoft.com/office/powerpoint/2010/main" val="761175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Now let’s look at the block in a little more detail. I mentioned this thing called a </a:t>
            </a:r>
            <a:r>
              <a:rPr lang="en-US" sz="1400" dirty="0" err="1"/>
              <a:t>Merkle</a:t>
            </a:r>
            <a:r>
              <a:rPr lang="en-US" sz="1400" dirty="0"/>
              <a:t> root earlier, and now we see that it is indeed a part of the block header. The </a:t>
            </a:r>
            <a:r>
              <a:rPr lang="en-US" sz="1400" dirty="0" err="1"/>
              <a:t>Merkle</a:t>
            </a:r>
            <a:r>
              <a:rPr lang="en-US" sz="1400" dirty="0"/>
              <a:t> root is, like the hash of the previous block header, a SHA256 hash value (double SHA256 hash, actually) that is stored in the block header. This means there are two 32 byte values, stored as 64 hex digits, in each block header. </a:t>
            </a:r>
            <a:endParaRPr lang="en-US" sz="1400" dirty="0"/>
          </a:p>
          <a:p>
            <a:endParaRPr lang="en-US" sz="1400" dirty="0"/>
          </a:p>
          <a:p>
            <a:r>
              <a:rPr lang="en-US" sz="1400" dirty="0"/>
              <a:t>Briefly stated, the </a:t>
            </a:r>
            <a:r>
              <a:rPr lang="en-US" sz="1400" dirty="0" err="1"/>
              <a:t>Merkle</a:t>
            </a:r>
            <a:r>
              <a:rPr lang="en-US" sz="1400" dirty="0"/>
              <a:t> root is a hash computed by combining all of the transactions into a binary hash tree. Here’s how it works.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39</a:t>
            </a:fld>
            <a:endParaRPr lang="en-US"/>
          </a:p>
        </p:txBody>
      </p:sp>
    </p:spTree>
    <p:extLst>
      <p:ext uri="{BB962C8B-B14F-4D97-AF65-F5344CB8AC3E}">
        <p14:creationId xmlns:p14="http://schemas.microsoft.com/office/powerpoint/2010/main" val="160225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As I mentioned, I work for </a:t>
            </a:r>
            <a:r>
              <a:rPr lang="en-US" sz="1400" dirty="0" err="1"/>
              <a:t>Ingage</a:t>
            </a:r>
            <a:r>
              <a:rPr lang="en-US" sz="1400" dirty="0"/>
              <a:t> Partners, which is a consulting company here in Cincinnati that is committed to using business as a force for good in the community. If you are interested in finding out what that means exactly, I would encourage you to check out our website at www.ingagepartners.com</a:t>
            </a:r>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a:t>
            </a:fld>
            <a:endParaRPr lang="en-US"/>
          </a:p>
        </p:txBody>
      </p:sp>
    </p:spTree>
    <p:extLst>
      <p:ext uri="{BB962C8B-B14F-4D97-AF65-F5344CB8AC3E}">
        <p14:creationId xmlns:p14="http://schemas.microsoft.com/office/powerpoint/2010/main" val="643671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First the miner gathers the pending transactions that have been selected for inclusion in this block. The hashes of the transactions are the leaves in the tree. Then the hashes are concatenated by pairs and hashed again. These values comprise the next level in the tree. This process continues until there are only two values left, which are then concatenated and hashed. This final hash is placed into the root of the tree. This is the mythical </a:t>
            </a:r>
            <a:r>
              <a:rPr lang="en-US" sz="1400" dirty="0" err="1"/>
              <a:t>Merkle</a:t>
            </a:r>
            <a:r>
              <a:rPr lang="en-US" sz="1400" dirty="0"/>
              <a:t> root</a:t>
            </a:r>
            <a:r>
              <a:rPr lang="en-US" sz="1400" dirty="0"/>
              <a:t>.</a:t>
            </a:r>
          </a:p>
          <a:p>
            <a:endParaRPr lang="en-US" sz="1400" dirty="0"/>
          </a:p>
          <a:p>
            <a:r>
              <a:rPr lang="en-US" sz="1400" dirty="0"/>
              <a:t>What this gives us is another layer of tamper-detection. If an adversary modifies a transaction, that transaction’s hash will change, and the hashes all the way up the tree will change, including the </a:t>
            </a:r>
            <a:r>
              <a:rPr lang="en-US" sz="1400" dirty="0" err="1"/>
              <a:t>Merkle</a:t>
            </a:r>
            <a:r>
              <a:rPr lang="en-US" sz="1400" dirty="0"/>
              <a:t> root</a:t>
            </a:r>
            <a:r>
              <a:rPr lang="en-US" sz="1400" dirty="0"/>
              <a:t>.</a:t>
            </a:r>
          </a:p>
          <a:p>
            <a:endParaRPr lang="en-US" sz="1400" dirty="0"/>
          </a:p>
          <a:p>
            <a:r>
              <a:rPr lang="en-US" sz="1400" dirty="0"/>
              <a:t>There is much more we could say about </a:t>
            </a:r>
            <a:r>
              <a:rPr lang="en-US" sz="1400" dirty="0" err="1"/>
              <a:t>Merkle</a:t>
            </a:r>
            <a:r>
              <a:rPr lang="en-US" sz="1400" dirty="0"/>
              <a:t> trees and hash pointers, but I just wanted to give you the basics and maybe whet your appetite to dig into it yourself. It’s pretty fascinating.</a:t>
            </a:r>
          </a:p>
          <a:p>
            <a:pPr defTabSz="939363">
              <a:defRPr/>
            </a:pPr>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40</a:t>
            </a:fld>
            <a:endParaRPr lang="en-US"/>
          </a:p>
        </p:txBody>
      </p:sp>
    </p:spTree>
    <p:extLst>
      <p:ext uri="{BB962C8B-B14F-4D97-AF65-F5344CB8AC3E}">
        <p14:creationId xmlns:p14="http://schemas.microsoft.com/office/powerpoint/2010/main" val="15696782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At long last the miner is now able to actually mine the block. Once the block has been mined, then it is broadcast to the network.</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41</a:t>
            </a:fld>
            <a:endParaRPr lang="en-US"/>
          </a:p>
        </p:txBody>
      </p:sp>
    </p:spTree>
    <p:extLst>
      <p:ext uri="{BB962C8B-B14F-4D97-AF65-F5344CB8AC3E}">
        <p14:creationId xmlns:p14="http://schemas.microsoft.com/office/powerpoint/2010/main" val="2820829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There are two aspects of mining that I want to emphasize.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42</a:t>
            </a:fld>
            <a:endParaRPr lang="en-US"/>
          </a:p>
        </p:txBody>
      </p:sp>
    </p:spTree>
    <p:extLst>
      <p:ext uri="{BB962C8B-B14F-4D97-AF65-F5344CB8AC3E}">
        <p14:creationId xmlns:p14="http://schemas.microsoft.com/office/powerpoint/2010/main" val="39457942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first is that the miner must show that the block that he or she has assembled is worthy. In other words, it’s a valid block. This has actually already been done as the miner assembles the block from the transactions in the </a:t>
            </a:r>
            <a:r>
              <a:rPr lang="en-US" sz="1400" dirty="0" err="1"/>
              <a:t>Merkle</a:t>
            </a:r>
            <a:r>
              <a:rPr lang="en-US" sz="1400" dirty="0"/>
              <a:t> tree and the hash the previous block header. </a:t>
            </a:r>
            <a:endParaRPr lang="en-US" sz="1400" dirty="0"/>
          </a:p>
          <a:p>
            <a:endParaRPr lang="en-US" sz="1400" dirty="0"/>
          </a:p>
          <a:p>
            <a:r>
              <a:rPr lang="en-US" sz="1400" dirty="0"/>
              <a:t>Theoretically, the miner could broadcast the block immediately since it is a valid block. Why not just put it out there and collect your mining reward?</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43</a:t>
            </a:fld>
            <a:endParaRPr lang="en-US"/>
          </a:p>
        </p:txBody>
      </p:sp>
    </p:spTree>
    <p:extLst>
      <p:ext uri="{BB962C8B-B14F-4D97-AF65-F5344CB8AC3E}">
        <p14:creationId xmlns:p14="http://schemas.microsoft.com/office/powerpoint/2010/main" val="3707385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Because the second aspect of mining I want to emphasize is that not only must the block be worthy, the miner must demonstrate that he or she is worthy. There must be proof.</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44</a:t>
            </a:fld>
            <a:endParaRPr lang="en-US"/>
          </a:p>
        </p:txBody>
      </p:sp>
    </p:spTree>
    <p:extLst>
      <p:ext uri="{BB962C8B-B14F-4D97-AF65-F5344CB8AC3E}">
        <p14:creationId xmlns:p14="http://schemas.microsoft.com/office/powerpoint/2010/main" val="9053645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Why must the miner provide proof? Two main reasons.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45</a:t>
            </a:fld>
            <a:endParaRPr lang="en-US"/>
          </a:p>
        </p:txBody>
      </p:sp>
    </p:spTree>
    <p:extLst>
      <p:ext uri="{BB962C8B-B14F-4D97-AF65-F5344CB8AC3E}">
        <p14:creationId xmlns:p14="http://schemas.microsoft.com/office/powerpoint/2010/main" val="2884180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First it is to prevent miners from flooding the network with blocks. Without proof, every node could be a mining node and could result in an inadvertent distributed denial of service attack. </a:t>
            </a:r>
            <a:endParaRPr lang="en-US" sz="1400" dirty="0"/>
          </a:p>
          <a:p>
            <a:endParaRPr lang="en-US" sz="1400" dirty="0"/>
          </a:p>
          <a:p>
            <a:r>
              <a:rPr lang="en-US" sz="1400" dirty="0"/>
              <a:t>More disturbing is that without proof an evil miner could recreate the entire block chain and broadcast all the blocks to the network and the blocks could possibly be accepted into the block chain. This would circumvent the cryptographic techniques the block chain uses to prevent exactly that scenario.</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46</a:t>
            </a:fld>
            <a:endParaRPr lang="en-US"/>
          </a:p>
        </p:txBody>
      </p:sp>
    </p:spTree>
    <p:extLst>
      <p:ext uri="{BB962C8B-B14F-4D97-AF65-F5344CB8AC3E}">
        <p14:creationId xmlns:p14="http://schemas.microsoft.com/office/powerpoint/2010/main" val="2996552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Thus the other reason for demanding proof is that it encourages miners to play fair. One of the design goals of the creators of Bitcoin was to make it more difficult and expensive to cheat than it is to remain honest.</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47</a:t>
            </a:fld>
            <a:endParaRPr lang="en-US"/>
          </a:p>
        </p:txBody>
      </p:sp>
    </p:spTree>
    <p:extLst>
      <p:ext uri="{BB962C8B-B14F-4D97-AF65-F5344CB8AC3E}">
        <p14:creationId xmlns:p14="http://schemas.microsoft.com/office/powerpoint/2010/main" val="4246483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7708" y="4505980"/>
            <a:ext cx="5661660" cy="4277476"/>
          </a:xfrm>
        </p:spPr>
        <p:txBody>
          <a:bodyPr/>
          <a:lstStyle/>
          <a:p>
            <a:r>
              <a:rPr lang="en-US" sz="1400" dirty="0"/>
              <a:t>What sort of proof are we talking about? There are three types of proof that have been suggested in conjunction with block chain mining, proof of work, proof of stake, and proof of burn. The technique chosen for Bitcoin is proof of work, so we’ll say more about that in a moment. Proof of stake and proof of burn are not used in Bitcoin, but are implemented in some of the hundreds of alt coins, the alternate </a:t>
            </a:r>
            <a:r>
              <a:rPr lang="en-US" sz="1400" dirty="0" err="1"/>
              <a:t>cybercurrencies</a:t>
            </a:r>
            <a:r>
              <a:rPr lang="en-US" sz="1400" dirty="0"/>
              <a:t> created from a fork in the Bitcoin core </a:t>
            </a:r>
            <a:r>
              <a:rPr lang="en-US" sz="1400" dirty="0" err="1"/>
              <a:t>Github</a:t>
            </a:r>
            <a:r>
              <a:rPr lang="en-US" sz="1400" dirty="0"/>
              <a:t> repository. </a:t>
            </a:r>
            <a:endParaRPr lang="en-US" sz="1400" dirty="0"/>
          </a:p>
          <a:p>
            <a:endParaRPr lang="en-US" sz="1400" dirty="0"/>
          </a:p>
          <a:p>
            <a:r>
              <a:rPr lang="en-US" sz="1400" dirty="0"/>
              <a:t>Proof of stake means that you demonstrate that you have skin in the game. You do that by proving that you have bitcoins or whatever currency you’re using. Because of problems with proof of work, proof of stake has been proposed for use in Bitcoin, but the Bitcoin community is reluctant to introduce such a massive change into the ecosystem. </a:t>
            </a:r>
            <a:endParaRPr lang="en-US" sz="1400" dirty="0"/>
          </a:p>
          <a:p>
            <a:endParaRPr lang="en-US" sz="1400" dirty="0"/>
          </a:p>
          <a:p>
            <a:r>
              <a:rPr lang="en-US" sz="1400" dirty="0"/>
              <a:t>Proof </a:t>
            </a:r>
            <a:r>
              <a:rPr lang="en-US" sz="1400" dirty="0"/>
              <a:t>of burn says that you not only must own coins, you must burn some of them in order to prove you’re a worthy miner.  By burning, I mean just that—throwing them away. So it costs you something to mine blocks.</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48</a:t>
            </a:fld>
            <a:endParaRPr lang="en-US"/>
          </a:p>
        </p:txBody>
      </p:sp>
    </p:spTree>
    <p:extLst>
      <p:ext uri="{BB962C8B-B14F-4D97-AF65-F5344CB8AC3E}">
        <p14:creationId xmlns:p14="http://schemas.microsoft.com/office/powerpoint/2010/main" val="19179876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49</a:t>
            </a:fld>
            <a:endParaRPr lang="en-US"/>
          </a:p>
        </p:txBody>
      </p:sp>
      <p:sp>
        <p:nvSpPr>
          <p:cNvPr id="5" name="Rectangle 4"/>
          <p:cNvSpPr/>
          <p:nvPr/>
        </p:nvSpPr>
        <p:spPr>
          <a:xfrm>
            <a:off x="707708" y="4573527"/>
            <a:ext cx="5661660" cy="1716913"/>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Let’s talk about proof of work. What is proof of work? In proof of work, the miner demonstrates that he or she has done a provable amount of computational work requiring substantial computer resources. </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So there are two requirements.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830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7708" y="4505980"/>
            <a:ext cx="5661660" cy="4649027"/>
          </a:xfrm>
        </p:spPr>
        <p:txBody>
          <a:bodyPr/>
          <a:lstStyle/>
          <a:p>
            <a:r>
              <a:rPr lang="en-US" dirty="0"/>
              <a:t>Now, on to the Block Chain. Our order of battle will be to consider, first, what the Block Chain is. We’ll give the basic structure of the Block Chain and also consider the cryptography that makes it work. </a:t>
            </a:r>
            <a:endParaRPr lang="en-US" dirty="0" smtClean="0"/>
          </a:p>
          <a:p>
            <a:endParaRPr lang="en-US" dirty="0"/>
          </a:p>
          <a:p>
            <a:r>
              <a:rPr lang="en-US" dirty="0"/>
              <a:t>Then we’ll consider the Bitcoin client process. We’re going to do that for a couple of reasons. First of all, the process will give motivation for some of the design decisions that were made in implementing the Block Chain, thus giving us a better understanding of what the Block Chain does for us. Also, the behavior of the Bitcoin client helps us to understand how clients for domains other than cyber currency might behave. </a:t>
            </a:r>
            <a:endParaRPr lang="en-US" dirty="0" smtClean="0"/>
          </a:p>
          <a:p>
            <a:endParaRPr lang="en-US" dirty="0"/>
          </a:p>
          <a:p>
            <a:r>
              <a:rPr lang="en-US" dirty="0"/>
              <a:t>We’ll then make comments on some issues with the Bitcoin implementation of the Block Chain and how those issues might impact other applications of the Block Chain.</a:t>
            </a:r>
          </a:p>
          <a:p>
            <a:r>
              <a:rPr lang="en-US" dirty="0"/>
              <a:t>We’ll finish up the talk by mentioning some of the most commonly suggested applications for Block Chain technology. </a:t>
            </a:r>
            <a:endParaRPr lang="en-US" dirty="0" smtClean="0"/>
          </a:p>
          <a:p>
            <a:endParaRPr lang="en-US" dirty="0"/>
          </a:p>
          <a:p>
            <a:r>
              <a:rPr lang="en-US" dirty="0"/>
              <a:t>Finally, I’ll show a few slides listing some resources you will want to check if you wish to understand the Block Chain further. There is a ton of information available online and not all of it is intelligible or accurate. I’ll give you the references that most helped me in preparing for this presentation</a:t>
            </a:r>
            <a:r>
              <a:rPr lang="en-US" dirty="0" smtClean="0"/>
              <a:t>.</a:t>
            </a:r>
          </a:p>
          <a:p>
            <a:endParaRPr lang="en-US" dirty="0"/>
          </a:p>
          <a:p>
            <a:r>
              <a:rPr lang="en-US" dirty="0"/>
              <a:t>You’ll notice that I’m violating the first rule of </a:t>
            </a:r>
            <a:r>
              <a:rPr lang="en-US" dirty="0" err="1"/>
              <a:t>Cinnug</a:t>
            </a:r>
            <a:r>
              <a:rPr lang="en-US" dirty="0"/>
              <a:t>. We won’t be looking at any code tonight. I’ve included a Visual Studio project on </a:t>
            </a:r>
            <a:r>
              <a:rPr lang="en-US" dirty="0" err="1"/>
              <a:t>Github</a:t>
            </a:r>
            <a:r>
              <a:rPr lang="en-US" dirty="0"/>
              <a:t>, along with the slides, so there is code available for you to look at later. </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5</a:t>
            </a:fld>
            <a:endParaRPr lang="en-US"/>
          </a:p>
        </p:txBody>
      </p:sp>
    </p:spTree>
    <p:extLst>
      <p:ext uri="{BB962C8B-B14F-4D97-AF65-F5344CB8AC3E}">
        <p14:creationId xmlns:p14="http://schemas.microsoft.com/office/powerpoint/2010/main" val="27984953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50</a:t>
            </a:fld>
            <a:endParaRPr lang="en-US"/>
          </a:p>
        </p:txBody>
      </p:sp>
      <p:sp>
        <p:nvSpPr>
          <p:cNvPr id="5" name="Rectangle 4"/>
          <p:cNvSpPr/>
          <p:nvPr/>
        </p:nvSpPr>
        <p:spPr>
          <a:xfrm>
            <a:off x="707708" y="4504671"/>
            <a:ext cx="5553070" cy="1004936"/>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Proof of work must be “hard” in some quantifiable sense so that we know exactly how difficult the task is and, as we’ll discover, be able to adjust that difficulty.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7336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51</a:t>
            </a:fld>
            <a:endParaRPr lang="en-US"/>
          </a:p>
        </p:txBody>
      </p:sp>
      <p:sp>
        <p:nvSpPr>
          <p:cNvPr id="5" name="Rectangle 4"/>
          <p:cNvSpPr/>
          <p:nvPr/>
        </p:nvSpPr>
        <p:spPr>
          <a:xfrm>
            <a:off x="707708" y="4551438"/>
            <a:ext cx="5661660" cy="1004936"/>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Secondly, the difficulty must be provable so that others can verify that you, the miner, did indeed do that amount of work.</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2155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52</a:t>
            </a:fld>
            <a:endParaRPr lang="en-US"/>
          </a:p>
        </p:txBody>
      </p:sp>
      <p:sp>
        <p:nvSpPr>
          <p:cNvPr id="5" name="Rectangle 4"/>
          <p:cNvSpPr/>
          <p:nvPr/>
        </p:nvSpPr>
        <p:spPr>
          <a:xfrm>
            <a:off x="707708" y="4437315"/>
            <a:ext cx="5661660" cy="1679261"/>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WTF? Where are we going to find such a task? And what could it be? You might be completely confused by those last slides, as I was when first reading about proof of work.</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As usual, though, in keeping with everything else in Bitcoin and the block chain, it is cryptography to the rescue.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52767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53</a:t>
            </a:fld>
            <a:endParaRPr lang="en-US"/>
          </a:p>
        </p:txBody>
      </p:sp>
      <p:sp>
        <p:nvSpPr>
          <p:cNvPr id="5" name="Rectangle 4"/>
          <p:cNvSpPr/>
          <p:nvPr/>
        </p:nvSpPr>
        <p:spPr>
          <a:xfrm>
            <a:off x="707708" y="4555856"/>
            <a:ext cx="5661660" cy="1308400"/>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The proof of work chosen for the Bitcoin block chain is to solve a cryptographically difficult puzzle. If you’ve read anything about cryptography, you know that cryptographers like to play games and solve puzzles.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67555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54</a:t>
            </a:fld>
            <a:endParaRPr lang="en-US"/>
          </a:p>
        </p:txBody>
      </p:sp>
      <p:sp>
        <p:nvSpPr>
          <p:cNvPr id="5" name="Rectangle 4"/>
          <p:cNvSpPr/>
          <p:nvPr/>
        </p:nvSpPr>
        <p:spPr>
          <a:xfrm>
            <a:off x="707708" y="4443041"/>
            <a:ext cx="5661660" cy="701472"/>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Not only must the puzzle be difficult, we must be able to adjust the difficulty.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92057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55</a:t>
            </a:fld>
            <a:endParaRPr lang="en-US"/>
          </a:p>
        </p:txBody>
      </p:sp>
      <p:sp>
        <p:nvSpPr>
          <p:cNvPr id="5" name="Rectangle 4"/>
          <p:cNvSpPr/>
          <p:nvPr/>
        </p:nvSpPr>
        <p:spPr>
          <a:xfrm>
            <a:off x="707708" y="4330422"/>
            <a:ext cx="5661660" cy="3663138"/>
          </a:xfrm>
          <a:prstGeom prst="rect">
            <a:avLst/>
          </a:prstGeom>
        </p:spPr>
        <p:txBody>
          <a:bodyPr wrap="square" lIns="93936" tIns="46968" rIns="93936" bIns="46968">
            <a:spAutoFit/>
          </a:bodyPr>
          <a:lstStyle/>
          <a:p>
            <a:pPr>
              <a:lnSpc>
                <a:spcPct val="107000"/>
              </a:lnSpc>
              <a:spcAft>
                <a:spcPts val="822"/>
              </a:spcAft>
            </a:pPr>
            <a:r>
              <a:rPr lang="en-US" sz="1100" dirty="0">
                <a:latin typeface="Calibri" panose="020F0502020204030204" pitchFamily="34" charset="0"/>
                <a:ea typeface="Calibri" panose="020F0502020204030204" pitchFamily="34" charset="0"/>
                <a:cs typeface="Times New Roman" panose="02020603050405020304" pitchFamily="18" charset="0"/>
              </a:rPr>
              <a:t>The reason for this is that the goal of the Bitcoin protocol is to mine a block, on average, every 10 minutes. This is a probabilistic average, so the difficulty must be adjusted periodically. That period is two weeks in the case of Bitcoin. The Bitcoin node software contains code that, every two weeks, will compute the average mining time for the last 2015 blocks and adjusts the difficulty of the mining puzzle up or down accordingly. Up if the average is less than 10 minutes, down if it is more than 10 minutes.</a:t>
            </a:r>
          </a:p>
          <a:p>
            <a:pPr>
              <a:lnSpc>
                <a:spcPct val="107000"/>
              </a:lnSpc>
              <a:spcAft>
                <a:spcPts val="822"/>
              </a:spcAft>
            </a:pPr>
            <a:r>
              <a:rPr lang="en-US" sz="1100" dirty="0">
                <a:latin typeface="Calibri" panose="020F0502020204030204" pitchFamily="34" charset="0"/>
                <a:ea typeface="Calibri" panose="020F0502020204030204" pitchFamily="34" charset="0"/>
                <a:cs typeface="Times New Roman" panose="02020603050405020304" pitchFamily="18" charset="0"/>
              </a:rPr>
              <a:t>Some astute number theorist out there has seen something amiss. Why 2015? Everyone knows that there are 20160 minutes in a fortnight. Dividing 20160 by 10 gives 2016 blocks, so the average should be taken on the last 2016 blocks instead of 2015. </a:t>
            </a:r>
          </a:p>
          <a:p>
            <a:pPr>
              <a:lnSpc>
                <a:spcPct val="107000"/>
              </a:lnSpc>
              <a:spcAft>
                <a:spcPts val="822"/>
              </a:spcAft>
            </a:pPr>
            <a:r>
              <a:rPr lang="en-US" sz="1100" dirty="0">
                <a:latin typeface="Calibri" panose="020F0502020204030204" pitchFamily="34" charset="0"/>
                <a:ea typeface="Calibri" panose="020F0502020204030204" pitchFamily="34" charset="0"/>
                <a:cs typeface="Times New Roman" panose="02020603050405020304" pitchFamily="18" charset="0"/>
              </a:rPr>
              <a:t>Yeah, about that. There’s an off-by-one error in the code that has been there since day 1. Fixing it would cause a hard fork in Bitcoin Block Chain, and the core developers will throw their grandmother in front of a train before they approve a hard fork in the Block Chain.</a:t>
            </a:r>
          </a:p>
          <a:p>
            <a:pPr>
              <a:lnSpc>
                <a:spcPct val="107000"/>
              </a:lnSpc>
              <a:spcAft>
                <a:spcPts val="822"/>
              </a:spcAft>
            </a:pPr>
            <a:r>
              <a:rPr lang="en-US" sz="1100" dirty="0">
                <a:latin typeface="Calibri" panose="020F0502020204030204" pitchFamily="34" charset="0"/>
                <a:ea typeface="Calibri" panose="020F0502020204030204" pitchFamily="34" charset="0"/>
                <a:cs typeface="Times New Roman" panose="02020603050405020304" pitchFamily="18" charset="0"/>
              </a:rPr>
              <a:t>In a nutshell, a hard fork is when a Bitcoin core update causes those nodes with the new software to accept blocks that nodes without the update will reject. Since there will be a period of time before the majority of nodes update, and there’s a possibility that a majority of nodes will never update, some blocks will never be accepted. Theoretically the transactions will all be mined eventually, but it’s that eventually that bothers them. When you accept Bitcoin for your car, you want to be paid somewhere close to right now and not hours, days, or weeks from now.</a:t>
            </a:r>
          </a:p>
        </p:txBody>
      </p:sp>
    </p:spTree>
    <p:extLst>
      <p:ext uri="{BB962C8B-B14F-4D97-AF65-F5344CB8AC3E}">
        <p14:creationId xmlns:p14="http://schemas.microsoft.com/office/powerpoint/2010/main" val="7942799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56</a:t>
            </a:fld>
            <a:endParaRPr lang="en-US"/>
          </a:p>
        </p:txBody>
      </p:sp>
      <p:sp>
        <p:nvSpPr>
          <p:cNvPr id="5" name="Rectangle 4"/>
          <p:cNvSpPr/>
          <p:nvPr/>
        </p:nvSpPr>
        <p:spPr>
          <a:xfrm>
            <a:off x="707708" y="4649259"/>
            <a:ext cx="5661660" cy="1308400"/>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So what’s a good puzzle to solve? Before we can understand the puzzle that the Bitcoin Block Chain uses, I’ll need to take a brief excursion back into nature of cryptographic hash functions.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02134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57</a:t>
            </a:fld>
            <a:endParaRPr lang="en-US"/>
          </a:p>
        </p:txBody>
      </p:sp>
      <p:sp>
        <p:nvSpPr>
          <p:cNvPr id="5" name="Rectangle 4"/>
          <p:cNvSpPr/>
          <p:nvPr/>
        </p:nvSpPr>
        <p:spPr>
          <a:xfrm>
            <a:off x="707708" y="4540618"/>
            <a:ext cx="5661660" cy="2218790"/>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First let’s discuss hash functions in general. You are all familiar with hashing, so I won’t belabor the point. A hash function takes an arbitrary length string and maps it into a fixed size output. In other words, a hash takes a string from an infinite set and maps it into a finite set. Also, the running time of the hash function must be proportional to the length of the string, or 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Notes Placeholder 5"/>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55559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58</a:t>
            </a:fld>
            <a:endParaRPr lang="en-US"/>
          </a:p>
        </p:txBody>
      </p:sp>
      <p:sp>
        <p:nvSpPr>
          <p:cNvPr id="5" name="Rectangle 4"/>
          <p:cNvSpPr/>
          <p:nvPr/>
        </p:nvSpPr>
        <p:spPr>
          <a:xfrm>
            <a:off x="707708" y="4457156"/>
            <a:ext cx="5661660" cy="3504079"/>
          </a:xfrm>
          <a:prstGeom prst="rect">
            <a:avLst/>
          </a:prstGeom>
        </p:spPr>
        <p:txBody>
          <a:bodyPr wrap="square" lIns="93936" tIns="46968" rIns="93936" bIns="46968">
            <a:spAutoFit/>
          </a:bodyPr>
          <a:lstStyle/>
          <a:p>
            <a:pPr>
              <a:lnSpc>
                <a:spcPct val="107000"/>
              </a:lnSpc>
              <a:spcAft>
                <a:spcPts val="822"/>
              </a:spcAft>
            </a:pPr>
            <a:r>
              <a:rPr lang="en-US" sz="1400" dirty="0">
                <a:latin typeface="Calibri" panose="020F0502020204030204" pitchFamily="34" charset="0"/>
                <a:ea typeface="Calibri" panose="020F0502020204030204" pitchFamily="34" charset="0"/>
                <a:cs typeface="Times New Roman" panose="02020603050405020304" pitchFamily="18" charset="0"/>
              </a:rPr>
              <a:t>A cryptographic hash function has three additional requirements. First it must be collision-resistant. Of course, we like any hash function to minimize collisions, but for a hash function to be used in cryptography, it must be REALLY collision resistant. Formally this property says that it is infeasible to find two values, x and y, such that x &lt;&gt; y and H(x) = H(y). In other words, there is such a small probability that you can find two inputs that are different that hash to the same out put, that we can safely consider it impossible.</a:t>
            </a:r>
          </a:p>
          <a:p>
            <a:pPr>
              <a:lnSpc>
                <a:spcPct val="107000"/>
              </a:lnSpc>
              <a:spcAft>
                <a:spcPts val="822"/>
              </a:spcAft>
            </a:pPr>
            <a:r>
              <a:rPr lang="en-US" sz="1400" dirty="0">
                <a:latin typeface="Calibri" panose="020F0502020204030204" pitchFamily="34" charset="0"/>
                <a:ea typeface="Calibri" panose="020F0502020204030204" pitchFamily="34" charset="0"/>
                <a:cs typeface="Times New Roman" panose="02020603050405020304" pitchFamily="18" charset="0"/>
              </a:rPr>
              <a:t>Of course it’s not impossible. Why? Because the range of possible inputs is an infinite set and the range of possible outputs is a finite set. Very large in the case of Bitcoin, 2</a:t>
            </a:r>
            <a:r>
              <a:rPr lang="en-US" sz="1400" baseline="30000" dirty="0">
                <a:latin typeface="Calibri" panose="020F0502020204030204" pitchFamily="34" charset="0"/>
                <a:ea typeface="Calibri" panose="020F0502020204030204" pitchFamily="34" charset="0"/>
                <a:cs typeface="Times New Roman" panose="02020603050405020304" pitchFamily="18" charset="0"/>
              </a:rPr>
              <a:t>256 </a:t>
            </a:r>
            <a:r>
              <a:rPr lang="en-US" sz="1400" dirty="0">
                <a:latin typeface="Calibri" panose="020F0502020204030204" pitchFamily="34" charset="0"/>
                <a:ea typeface="Calibri" panose="020F0502020204030204" pitchFamily="34" charset="0"/>
                <a:cs typeface="Times New Roman" panose="02020603050405020304" pitchFamily="18" charset="0"/>
              </a:rPr>
              <a:t> 256-bit strings. Admittedly this is a very large number, 1.1579209e+77 to be exact. That is greater than a 1 with 77 zeros after it. This is slightly less than the estimated number of molecules in the universe.</a:t>
            </a:r>
          </a:p>
        </p:txBody>
      </p:sp>
    </p:spTree>
    <p:extLst>
      <p:ext uri="{BB962C8B-B14F-4D97-AF65-F5344CB8AC3E}">
        <p14:creationId xmlns:p14="http://schemas.microsoft.com/office/powerpoint/2010/main" val="10283272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59</a:t>
            </a:fld>
            <a:endParaRPr lang="en-US"/>
          </a:p>
        </p:txBody>
      </p:sp>
      <p:sp>
        <p:nvSpPr>
          <p:cNvPr id="5" name="Rectangle 4"/>
          <p:cNvSpPr/>
          <p:nvPr/>
        </p:nvSpPr>
        <p:spPr>
          <a:xfrm>
            <a:off x="707708" y="4506235"/>
            <a:ext cx="5768379" cy="2218790"/>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The second characteristic of a cryptographic hash is called the hiding property. This states that given y = H(x), where x is a possible input and y is the output that corresponds to x, it is infeasible to find x. What is meant by infeasible is that it would take more computing power than exists on earth more time than the earth has been in existence to determine x given 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304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So what is this thing we call the Block Chain? You will find many answers to this question</a:t>
            </a:r>
            <a:r>
              <a:rPr lang="en-US" sz="1400" dirty="0"/>
              <a:t>.</a:t>
            </a:r>
          </a:p>
          <a:p>
            <a:endParaRPr lang="en-US" sz="1400" dirty="0"/>
          </a:p>
          <a:p>
            <a:r>
              <a:rPr lang="en-US" sz="1400" dirty="0"/>
              <a:t>Some say it’s a database. </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6</a:t>
            </a:fld>
            <a:endParaRPr lang="en-US"/>
          </a:p>
        </p:txBody>
      </p:sp>
    </p:spTree>
    <p:extLst>
      <p:ext uri="{BB962C8B-B14F-4D97-AF65-F5344CB8AC3E}">
        <p14:creationId xmlns:p14="http://schemas.microsoft.com/office/powerpoint/2010/main" val="14953062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60</a:t>
            </a:fld>
            <a:endParaRPr lang="en-US"/>
          </a:p>
        </p:txBody>
      </p:sp>
      <p:sp>
        <p:nvSpPr>
          <p:cNvPr id="5" name="Rectangle 4"/>
          <p:cNvSpPr/>
          <p:nvPr/>
        </p:nvSpPr>
        <p:spPr>
          <a:xfrm>
            <a:off x="707708" y="4442221"/>
            <a:ext cx="5661660" cy="3032009"/>
          </a:xfrm>
          <a:prstGeom prst="rect">
            <a:avLst/>
          </a:prstGeom>
        </p:spPr>
        <p:txBody>
          <a:bodyPr wrap="square" lIns="93936" tIns="46968" rIns="93936" bIns="46968">
            <a:spAutoFit/>
          </a:bodyPr>
          <a:lstStyle/>
          <a:p>
            <a:pPr>
              <a:lnSpc>
                <a:spcPct val="107000"/>
              </a:lnSpc>
              <a:spcAft>
                <a:spcPts val="822"/>
              </a:spcAft>
            </a:pPr>
            <a:r>
              <a:rPr lang="en-US" sz="1400" dirty="0">
                <a:latin typeface="Calibri" panose="020F0502020204030204" pitchFamily="34" charset="0"/>
                <a:ea typeface="Calibri" panose="020F0502020204030204" pitchFamily="34" charset="0"/>
                <a:cs typeface="Times New Roman" panose="02020603050405020304" pitchFamily="18" charset="0"/>
              </a:rPr>
              <a:t>The third characteristic of cryptographic hash functions is that they must be puzzle friendly. By puzzle friendly cryptographers mean the puzzles are challenging, not easy to solve. I won’t go into all the discrete probability behind this characteristic, but the gist is that given inputs x and y that are almost equal, H(x) and H(y) differ greatly, which is what this odd notation here means. The salient point is that if I give you x, y, and H(x), you cannot predict H(y). Cryptographers and information theorists refer to the “spreading” effect, where inputs that are close together map to values that are spread far apart as high min entropy. That’s not important for our purposes here, but if you do any investigation on your own, you will likely run into the term.</a:t>
            </a:r>
          </a:p>
          <a:p>
            <a:pPr>
              <a:lnSpc>
                <a:spcPct val="107000"/>
              </a:lnSpc>
              <a:spcAft>
                <a:spcPts val="822"/>
              </a:spcAft>
            </a:pPr>
            <a:r>
              <a:rPr lang="en-US" sz="1400" dirty="0">
                <a:latin typeface="Calibri" panose="020F0502020204030204" pitchFamily="34" charset="0"/>
                <a:ea typeface="Calibri" panose="020F0502020204030204" pitchFamily="34" charset="0"/>
                <a:cs typeface="Times New Roman" panose="02020603050405020304" pitchFamily="18" charset="0"/>
              </a:rPr>
              <a:t>Now we can talk about the Bitcoin block chain mining puzzle. </a:t>
            </a:r>
          </a:p>
        </p:txBody>
      </p:sp>
    </p:spTree>
    <p:extLst>
      <p:ext uri="{BB962C8B-B14F-4D97-AF65-F5344CB8AC3E}">
        <p14:creationId xmlns:p14="http://schemas.microsoft.com/office/powerpoint/2010/main" val="36141656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61</a:t>
            </a:fld>
            <a:endParaRPr lang="en-US"/>
          </a:p>
        </p:txBody>
      </p:sp>
      <p:sp>
        <p:nvSpPr>
          <p:cNvPr id="5" name="Rectangle 4"/>
          <p:cNvSpPr/>
          <p:nvPr/>
        </p:nvSpPr>
        <p:spPr>
          <a:xfrm>
            <a:off x="707708" y="4492005"/>
            <a:ext cx="5661660" cy="2020376"/>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The puzzle is this: given a 256 bit string with n leading zeros, find a nonce that, when hashed along with the rest of the block header, has at least n leading zeros. This string is referred to as the “target.”</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This probably sounds like gibberish to you, so let me ‘</a:t>
            </a:r>
            <a:r>
              <a:rPr lang="en-US" dirty="0" err="1">
                <a:latin typeface="Calibri" panose="020F0502020204030204" pitchFamily="34" charset="0"/>
                <a:ea typeface="Calibri" panose="020F0502020204030204" pitchFamily="34" charset="0"/>
                <a:cs typeface="Times New Roman" panose="02020603050405020304" pitchFamily="18" charset="0"/>
              </a:rPr>
              <a:t>splain</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51509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62</a:t>
            </a:fld>
            <a:endParaRPr lang="en-US"/>
          </a:p>
        </p:txBody>
      </p:sp>
      <p:sp>
        <p:nvSpPr>
          <p:cNvPr id="5" name="Rectangle 4"/>
          <p:cNvSpPr/>
          <p:nvPr/>
        </p:nvSpPr>
        <p:spPr>
          <a:xfrm>
            <a:off x="707708" y="4529908"/>
            <a:ext cx="5661660" cy="3432644"/>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A nonce in cryptography is a one time use random number that is used to generate different hashes for the same input. We normally speak of the </a:t>
            </a:r>
            <a:r>
              <a:rPr lang="en-US" dirty="0" err="1">
                <a:latin typeface="Calibri" panose="020F0502020204030204" pitchFamily="34" charset="0"/>
                <a:ea typeface="Calibri" panose="020F0502020204030204" pitchFamily="34" charset="0"/>
                <a:cs typeface="Times New Roman" panose="02020603050405020304" pitchFamily="18" charset="0"/>
              </a:rPr>
              <a:t>nonces</a:t>
            </a:r>
            <a:r>
              <a:rPr lang="en-US" dirty="0">
                <a:latin typeface="Calibri" panose="020F0502020204030204" pitchFamily="34" charset="0"/>
                <a:ea typeface="Calibri" panose="020F0502020204030204" pitchFamily="34" charset="0"/>
                <a:cs typeface="Times New Roman" panose="02020603050405020304" pitchFamily="18" charset="0"/>
              </a:rPr>
              <a:t> being concatenated with the same input. In this case the hash of the block header. Equivalently, we could just put the nonce in the block header, which is what is done in the Bitcoin block chain. Although the rest of the header stays the same, the output of the hash with two different </a:t>
            </a:r>
            <a:r>
              <a:rPr lang="en-US" dirty="0" err="1">
                <a:latin typeface="Calibri" panose="020F0502020204030204" pitchFamily="34" charset="0"/>
                <a:ea typeface="Calibri" panose="020F0502020204030204" pitchFamily="34" charset="0"/>
                <a:cs typeface="Times New Roman" panose="02020603050405020304" pitchFamily="18" charset="0"/>
              </a:rPr>
              <a:t>nonces</a:t>
            </a:r>
            <a:r>
              <a:rPr lang="en-US" dirty="0">
                <a:latin typeface="Calibri" panose="020F0502020204030204" pitchFamily="34" charset="0"/>
                <a:ea typeface="Calibri" panose="020F0502020204030204" pitchFamily="34" charset="0"/>
                <a:cs typeface="Times New Roman" panose="02020603050405020304" pitchFamily="18" charset="0"/>
              </a:rPr>
              <a:t> would differ by a great amount, which is to say that adding a nonce takes advantage of SHA256’s high puzzle friendliness.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5302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63</a:t>
            </a:fld>
            <a:endParaRPr lang="en-US"/>
          </a:p>
        </p:txBody>
      </p:sp>
      <p:sp>
        <p:nvSpPr>
          <p:cNvPr id="5" name="Rectangle 4"/>
          <p:cNvSpPr/>
          <p:nvPr/>
        </p:nvSpPr>
        <p:spPr>
          <a:xfrm>
            <a:off x="707708" y="4487934"/>
            <a:ext cx="5661660" cy="2428891"/>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So what does one of these targets look like? Here’s the mining difficulty target that was used in March of 2015:</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0x0000000000000000172EC0000000000000000000000000000000000000000000</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This value has 16 leading hex zeros which is 64 zero bits. Add the three leading zero bits for the 1, and you get 67 zero bits.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49766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28AEAF-8AED-4B17-803F-0A6D30FEC6E7}" type="slidenum">
              <a:rPr lang="en-US" smtClean="0"/>
              <a:t>64</a:t>
            </a:fld>
            <a:endParaRPr lang="en-US"/>
          </a:p>
        </p:txBody>
      </p:sp>
      <p:sp>
        <p:nvSpPr>
          <p:cNvPr id="5" name="Rectangle 4"/>
          <p:cNvSpPr/>
          <p:nvPr/>
        </p:nvSpPr>
        <p:spPr>
          <a:xfrm>
            <a:off x="707708" y="4538575"/>
            <a:ext cx="5661660" cy="4354722"/>
          </a:xfrm>
          <a:prstGeom prst="rect">
            <a:avLst/>
          </a:prstGeom>
        </p:spPr>
        <p:txBody>
          <a:bodyPr wrap="square" lIns="93936" tIns="46968" rIns="93936" bIns="46968">
            <a:spAutoFit/>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In the Bitcoin proof of work, rather than count leading zeros in a bit string, the target is expressed as an (extremely large) integer and the puzzle becomes finding a nonce that will produce a hash value that is, when converted to an integer, less than the target. In this case, the integer is</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5.684361194471146e+56</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This is also a very large number, but 2</a:t>
            </a:r>
            <a:r>
              <a:rPr lang="en-US" baseline="30000" dirty="0">
                <a:latin typeface="Calibri" panose="020F0502020204030204" pitchFamily="34" charset="0"/>
                <a:ea typeface="Calibri" panose="020F0502020204030204" pitchFamily="34" charset="0"/>
                <a:cs typeface="Times New Roman" panose="02020603050405020304" pitchFamily="18" charset="0"/>
              </a:rPr>
              <a:t>67</a:t>
            </a:r>
            <a:r>
              <a:rPr lang="en-US" dirty="0">
                <a:latin typeface="Calibri" panose="020F0502020204030204" pitchFamily="34" charset="0"/>
                <a:ea typeface="Calibri" panose="020F0502020204030204" pitchFamily="34" charset="0"/>
                <a:cs typeface="Times New Roman" panose="02020603050405020304" pitchFamily="18" charset="0"/>
              </a:rPr>
              <a:t> is considerably less than 2</a:t>
            </a:r>
            <a:r>
              <a:rPr lang="en-US" baseline="30000" dirty="0">
                <a:latin typeface="Calibri" panose="020F0502020204030204" pitchFamily="34" charset="0"/>
                <a:ea typeface="Calibri" panose="020F0502020204030204" pitchFamily="34" charset="0"/>
                <a:cs typeface="Times New Roman" panose="02020603050405020304" pitchFamily="18" charset="0"/>
              </a:rPr>
              <a:t>256</a:t>
            </a:r>
            <a:r>
              <a:rPr lang="en-US" dirty="0">
                <a:latin typeface="Calibri" panose="020F0502020204030204" pitchFamily="34" charset="0"/>
                <a:ea typeface="Calibri" panose="020F0502020204030204" pitchFamily="34" charset="0"/>
                <a:cs typeface="Times New Roman" panose="02020603050405020304" pitchFamily="18" charset="0"/>
              </a:rPr>
              <a:t>.  It would take you a very long time, on average, to solve this puzzle on your laptop, on the order of 100,000 years, but with the high-powered mining hardware in use today, it only takes a few minutes.</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So, then the mining algorithm is roughly as follows: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1164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Choose a nonce, add it to the block header, compute the hash of the block header, and check to see if it is less than the target. Alternately, you can check to see if it has at least the target’s number of leading zeros. Continue in this fashion until you find an h that is less than the target. Once it is found, exit the loop. </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Since SHA256 is puzzle friendly, there is no one way to choose a nonce that is more likely to solve the puzzle than any other. You have just as much chance starting at 1 and incrementing the nonce by 1 as generating a random nonce.</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You might think, “Aha! I’ll set up several rigs and have one nonce start at 1 and another start at some other number, and so on.” If you think that will improve your chances, then I refer you to the resources on discrete probability at the end of the slides. A little thought will tell you that there is nothing you can do to improve your odds.</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Which is why the name of the game in mining is mega-hashes per second. Actually, </a:t>
            </a:r>
            <a:r>
              <a:rPr lang="en-US" dirty="0" err="1">
                <a:latin typeface="Calibri" panose="020F0502020204030204" pitchFamily="34" charset="0"/>
                <a:ea typeface="Calibri" panose="020F0502020204030204" pitchFamily="34" charset="0"/>
                <a:cs typeface="Times New Roman" panose="02020603050405020304" pitchFamily="18" charset="0"/>
              </a:rPr>
              <a:t>tera</a:t>
            </a:r>
            <a:r>
              <a:rPr lang="en-US" dirty="0">
                <a:latin typeface="Calibri" panose="020F0502020204030204" pitchFamily="34" charset="0"/>
                <a:ea typeface="Calibri" panose="020F0502020204030204" pitchFamily="34" charset="0"/>
                <a:cs typeface="Times New Roman" panose="02020603050405020304" pitchFamily="18" charset="0"/>
              </a:rPr>
              <a:t>-hashes per second. Speed is the only way you can win the mining race, since all you can do is try nonce after nonce after nonce.</a:t>
            </a:r>
          </a:p>
          <a:p>
            <a:pPr>
              <a:lnSpc>
                <a:spcPct val="107000"/>
              </a:lnSpc>
              <a:spcAft>
                <a:spcPts val="822"/>
              </a:spcAft>
            </a:pPr>
            <a:r>
              <a:rPr lang="en-US" dirty="0">
                <a:latin typeface="Calibri" panose="020F0502020204030204" pitchFamily="34" charset="0"/>
                <a:ea typeface="Calibri" panose="020F0502020204030204" pitchFamily="34" charset="0"/>
                <a:cs typeface="Times New Roman" panose="02020603050405020304" pitchFamily="18" charset="0"/>
              </a:rPr>
              <a:t>Well, that was anti-climactic. All setup and little payoff. Sigh.</a:t>
            </a:r>
          </a:p>
          <a:p>
            <a:endParaRPr lang="en-US" i="1" dirty="0"/>
          </a:p>
          <a:p>
            <a:r>
              <a:rPr lang="en-US" dirty="0"/>
              <a:t>     </a:t>
            </a:r>
          </a:p>
        </p:txBody>
      </p:sp>
      <p:sp>
        <p:nvSpPr>
          <p:cNvPr id="4" name="Slide Number Placeholder 3"/>
          <p:cNvSpPr>
            <a:spLocks noGrp="1"/>
          </p:cNvSpPr>
          <p:nvPr>
            <p:ph type="sldNum" sz="quarter" idx="10"/>
          </p:nvPr>
        </p:nvSpPr>
        <p:spPr/>
        <p:txBody>
          <a:bodyPr/>
          <a:lstStyle/>
          <a:p>
            <a:fld id="{AE28AEAF-8AED-4B17-803F-0A6D30FEC6E7}" type="slidenum">
              <a:rPr lang="en-US" smtClean="0"/>
              <a:t>65</a:t>
            </a:fld>
            <a:endParaRPr lang="en-US"/>
          </a:p>
        </p:txBody>
      </p:sp>
      <p:sp>
        <p:nvSpPr>
          <p:cNvPr id="5" name="Rectangle 4"/>
          <p:cNvSpPr/>
          <p:nvPr/>
        </p:nvSpPr>
        <p:spPr>
          <a:xfrm>
            <a:off x="707708" y="4505980"/>
            <a:ext cx="5661660" cy="3469495"/>
          </a:xfrm>
          <a:prstGeom prst="rect">
            <a:avLst/>
          </a:prstGeom>
        </p:spPr>
        <p:txBody>
          <a:bodyPr wrap="square" lIns="93936" tIns="46968" rIns="93936" bIns="46968">
            <a:spAutoFit/>
          </a:bodyPr>
          <a:lstStyle/>
          <a:p>
            <a:pPr>
              <a:lnSpc>
                <a:spcPct val="107000"/>
              </a:lnSpc>
              <a:spcAft>
                <a:spcPts val="822"/>
              </a:spcAft>
            </a:pPr>
            <a:r>
              <a:rPr lang="en-US" sz="1200" dirty="0">
                <a:latin typeface="Calibri" panose="020F0502020204030204" pitchFamily="34" charset="0"/>
                <a:ea typeface="Calibri" panose="020F0502020204030204" pitchFamily="34" charset="0"/>
                <a:cs typeface="Times New Roman" panose="02020603050405020304" pitchFamily="18" charset="0"/>
              </a:rPr>
              <a:t>Choose a nonce, add it to the block header, compute the hash of the block header, and check to see if it is less than the target. Alternately, you can check to see if it has at least the target’s number of leading zeros. Continue in this fashion until you find an h that is less than the target. Once it is found, exit the loop. </a:t>
            </a:r>
          </a:p>
          <a:p>
            <a:pPr>
              <a:lnSpc>
                <a:spcPct val="107000"/>
              </a:lnSpc>
              <a:spcAft>
                <a:spcPts val="822"/>
              </a:spcAft>
            </a:pPr>
            <a:r>
              <a:rPr lang="en-US" sz="1200" dirty="0">
                <a:latin typeface="Calibri" panose="020F0502020204030204" pitchFamily="34" charset="0"/>
                <a:ea typeface="Calibri" panose="020F0502020204030204" pitchFamily="34" charset="0"/>
                <a:cs typeface="Times New Roman" panose="02020603050405020304" pitchFamily="18" charset="0"/>
              </a:rPr>
              <a:t>Since SHA256 is puzzle friendly, there is no one way to choose a nonce that is more likely to solve the puzzle than any other. You have just as much chance starting at 1 and incrementing the nonce by 1 as generating a random nonce.</a:t>
            </a:r>
          </a:p>
          <a:p>
            <a:pPr>
              <a:lnSpc>
                <a:spcPct val="107000"/>
              </a:lnSpc>
              <a:spcAft>
                <a:spcPts val="822"/>
              </a:spcAft>
            </a:pPr>
            <a:r>
              <a:rPr lang="en-US" sz="1200" dirty="0">
                <a:latin typeface="Calibri" panose="020F0502020204030204" pitchFamily="34" charset="0"/>
                <a:ea typeface="Calibri" panose="020F0502020204030204" pitchFamily="34" charset="0"/>
                <a:cs typeface="Times New Roman" panose="02020603050405020304" pitchFamily="18" charset="0"/>
              </a:rPr>
              <a:t>You might think, “Aha! I’ll set up several rigs and have one nonce start at 1 and another start at some other number, and so on.” If you think that will improve your chances, then I refer you to the resources on discrete probability at the end of the slides. A little thought will tell you that there is nothing you can do to improve your odds.</a:t>
            </a:r>
          </a:p>
          <a:p>
            <a:pPr>
              <a:lnSpc>
                <a:spcPct val="107000"/>
              </a:lnSpc>
              <a:spcAft>
                <a:spcPts val="822"/>
              </a:spcAft>
            </a:pPr>
            <a:r>
              <a:rPr lang="en-US" sz="1200" dirty="0">
                <a:latin typeface="Calibri" panose="020F0502020204030204" pitchFamily="34" charset="0"/>
                <a:ea typeface="Calibri" panose="020F0502020204030204" pitchFamily="34" charset="0"/>
                <a:cs typeface="Times New Roman" panose="02020603050405020304" pitchFamily="18" charset="0"/>
              </a:rPr>
              <a:t>Which is why the name of the game in mining is mega-hashes per second. Actually, </a:t>
            </a:r>
            <a:r>
              <a:rPr lang="en-US" sz="1200" dirty="0" err="1">
                <a:latin typeface="Calibri" panose="020F0502020204030204" pitchFamily="34" charset="0"/>
                <a:ea typeface="Calibri" panose="020F0502020204030204" pitchFamily="34" charset="0"/>
                <a:cs typeface="Times New Roman" panose="02020603050405020304" pitchFamily="18" charset="0"/>
              </a:rPr>
              <a:t>tera</a:t>
            </a:r>
            <a:r>
              <a:rPr lang="en-US" sz="1200" dirty="0">
                <a:latin typeface="Calibri" panose="020F0502020204030204" pitchFamily="34" charset="0"/>
                <a:ea typeface="Calibri" panose="020F0502020204030204" pitchFamily="34" charset="0"/>
                <a:cs typeface="Times New Roman" panose="02020603050405020304" pitchFamily="18" charset="0"/>
              </a:rPr>
              <a:t>-hashes per second. Speed is the only way you can win the mining race, since all you can do is try nonce after nonce after nonce.</a:t>
            </a:r>
          </a:p>
          <a:p>
            <a:pPr>
              <a:lnSpc>
                <a:spcPct val="107000"/>
              </a:lnSpc>
              <a:spcAft>
                <a:spcPts val="822"/>
              </a:spcAft>
            </a:pPr>
            <a:r>
              <a:rPr lang="en-US" sz="1200" dirty="0">
                <a:latin typeface="Calibri" panose="020F0502020204030204" pitchFamily="34" charset="0"/>
                <a:ea typeface="Calibri" panose="020F0502020204030204" pitchFamily="34" charset="0"/>
                <a:cs typeface="Times New Roman" panose="02020603050405020304" pitchFamily="18" charset="0"/>
              </a:rPr>
              <a:t>Well, that was anti-climactic. All setup and little payoff. Sigh.</a:t>
            </a:r>
          </a:p>
        </p:txBody>
      </p:sp>
    </p:spTree>
    <p:extLst>
      <p:ext uri="{BB962C8B-B14F-4D97-AF65-F5344CB8AC3E}">
        <p14:creationId xmlns:p14="http://schemas.microsoft.com/office/powerpoint/2010/main" val="14362861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final step in the process is that the mining nodes update its block chain with the new block and then broadcast the block onto the network.</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66</a:t>
            </a:fld>
            <a:endParaRPr lang="en-US"/>
          </a:p>
        </p:txBody>
      </p:sp>
    </p:spTree>
    <p:extLst>
      <p:ext uri="{BB962C8B-B14F-4D97-AF65-F5344CB8AC3E}">
        <p14:creationId xmlns:p14="http://schemas.microsoft.com/office/powerpoint/2010/main" val="25332343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Nodes on the network will then receive the blocks. The nice thing about the mining puzzle is that it is very difficult to solve but extremely easy to verify. The nodes verify the block has indeed been solved, adds the block to its local block chain, and then forward the block on to other nodes on the network.</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67</a:t>
            </a:fld>
            <a:endParaRPr lang="en-US"/>
          </a:p>
        </p:txBody>
      </p:sp>
    </p:spTree>
    <p:extLst>
      <p:ext uri="{BB962C8B-B14F-4D97-AF65-F5344CB8AC3E}">
        <p14:creationId xmlns:p14="http://schemas.microsoft.com/office/powerpoint/2010/main" val="22355535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68</a:t>
            </a:fld>
            <a:endParaRPr lang="en-US"/>
          </a:p>
        </p:txBody>
      </p:sp>
    </p:spTree>
    <p:extLst>
      <p:ext uri="{BB962C8B-B14F-4D97-AF65-F5344CB8AC3E}">
        <p14:creationId xmlns:p14="http://schemas.microsoft.com/office/powerpoint/2010/main" val="1682906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69</a:t>
            </a:fld>
            <a:endParaRPr lang="en-US"/>
          </a:p>
        </p:txBody>
      </p:sp>
    </p:spTree>
    <p:extLst>
      <p:ext uri="{BB962C8B-B14F-4D97-AF65-F5344CB8AC3E}">
        <p14:creationId xmlns:p14="http://schemas.microsoft.com/office/powerpoint/2010/main" val="429425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That big blue blob looks more like a larger-than-life foam earplug you’d get at the firing range, but it’s supposed to represent a database. </a:t>
            </a:r>
            <a:endParaRPr lang="en-US" sz="1400" dirty="0"/>
          </a:p>
          <a:p>
            <a:endParaRPr lang="en-US" sz="1400" dirty="0"/>
          </a:p>
          <a:p>
            <a:r>
              <a:rPr lang="en-US" sz="1400" dirty="0"/>
              <a:t>The Block Chain does store data, but saying the Block Chain is a database conjures visions of relational tables, stored procedures, indexes, etc., and that is decidedly NOT how the Block Chain stores data. Perhaps you have no problem thinking of it primarily as a database, and if you do, that’s fine. Like I said, it does store data. I don’t think that tells us much, though, about the true nature and structure of the Block Chain.</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a:t>
            </a:fld>
            <a:endParaRPr lang="en-US"/>
          </a:p>
        </p:txBody>
      </p:sp>
    </p:spTree>
    <p:extLst>
      <p:ext uri="{BB962C8B-B14F-4D97-AF65-F5344CB8AC3E}">
        <p14:creationId xmlns:p14="http://schemas.microsoft.com/office/powerpoint/2010/main" val="29568761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70</a:t>
            </a:fld>
            <a:endParaRPr lang="en-US"/>
          </a:p>
        </p:txBody>
      </p:sp>
    </p:spTree>
    <p:extLst>
      <p:ext uri="{BB962C8B-B14F-4D97-AF65-F5344CB8AC3E}">
        <p14:creationId xmlns:p14="http://schemas.microsoft.com/office/powerpoint/2010/main" val="25284834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71</a:t>
            </a:fld>
            <a:endParaRPr lang="en-US"/>
          </a:p>
        </p:txBody>
      </p:sp>
    </p:spTree>
    <p:extLst>
      <p:ext uri="{BB962C8B-B14F-4D97-AF65-F5344CB8AC3E}">
        <p14:creationId xmlns:p14="http://schemas.microsoft.com/office/powerpoint/2010/main" val="13580540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72</a:t>
            </a:fld>
            <a:endParaRPr lang="en-US"/>
          </a:p>
        </p:txBody>
      </p:sp>
    </p:spTree>
    <p:extLst>
      <p:ext uri="{BB962C8B-B14F-4D97-AF65-F5344CB8AC3E}">
        <p14:creationId xmlns:p14="http://schemas.microsoft.com/office/powerpoint/2010/main" val="12019943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73</a:t>
            </a:fld>
            <a:endParaRPr lang="en-US"/>
          </a:p>
        </p:txBody>
      </p:sp>
    </p:spTree>
    <p:extLst>
      <p:ext uri="{BB962C8B-B14F-4D97-AF65-F5344CB8AC3E}">
        <p14:creationId xmlns:p14="http://schemas.microsoft.com/office/powerpoint/2010/main" val="15602120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74</a:t>
            </a:fld>
            <a:endParaRPr lang="en-US"/>
          </a:p>
        </p:txBody>
      </p:sp>
    </p:spTree>
    <p:extLst>
      <p:ext uri="{BB962C8B-B14F-4D97-AF65-F5344CB8AC3E}">
        <p14:creationId xmlns:p14="http://schemas.microsoft.com/office/powerpoint/2010/main" val="4566134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75</a:t>
            </a:fld>
            <a:endParaRPr lang="en-US"/>
          </a:p>
        </p:txBody>
      </p:sp>
    </p:spTree>
    <p:extLst>
      <p:ext uri="{BB962C8B-B14F-4D97-AF65-F5344CB8AC3E}">
        <p14:creationId xmlns:p14="http://schemas.microsoft.com/office/powerpoint/2010/main" val="34075183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76</a:t>
            </a:fld>
            <a:endParaRPr lang="en-US"/>
          </a:p>
        </p:txBody>
      </p:sp>
    </p:spTree>
    <p:extLst>
      <p:ext uri="{BB962C8B-B14F-4D97-AF65-F5344CB8AC3E}">
        <p14:creationId xmlns:p14="http://schemas.microsoft.com/office/powerpoint/2010/main" val="39314503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77</a:t>
            </a:fld>
            <a:endParaRPr lang="en-US"/>
          </a:p>
        </p:txBody>
      </p:sp>
    </p:spTree>
    <p:extLst>
      <p:ext uri="{BB962C8B-B14F-4D97-AF65-F5344CB8AC3E}">
        <p14:creationId xmlns:p14="http://schemas.microsoft.com/office/powerpoint/2010/main" val="34121134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78</a:t>
            </a:fld>
            <a:endParaRPr lang="en-US"/>
          </a:p>
        </p:txBody>
      </p:sp>
    </p:spTree>
    <p:extLst>
      <p:ext uri="{BB962C8B-B14F-4D97-AF65-F5344CB8AC3E}">
        <p14:creationId xmlns:p14="http://schemas.microsoft.com/office/powerpoint/2010/main" val="26469437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79</a:t>
            </a:fld>
            <a:endParaRPr lang="en-US"/>
          </a:p>
        </p:txBody>
      </p:sp>
    </p:spTree>
    <p:extLst>
      <p:ext uri="{BB962C8B-B14F-4D97-AF65-F5344CB8AC3E}">
        <p14:creationId xmlns:p14="http://schemas.microsoft.com/office/powerpoint/2010/main" val="197470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Some say it’s a transaction log. Yes that is an actual transaction log. I think this is getting closer. The sort of data the Block Chain stores is transactional. You most likely wouldn’t store employee records on the Block Chain, but you might store significant events that happened to your employees, such as a change in pay or a promotion. As you will see when we discuss the structure of the block chain, it is just not an efficient way to store large gobs of data. But thinking of the Block Chain as a transaction log is getting pretty close to what the Block Chain is.</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8</a:t>
            </a:fld>
            <a:endParaRPr lang="en-US"/>
          </a:p>
        </p:txBody>
      </p:sp>
    </p:spTree>
    <p:extLst>
      <p:ext uri="{BB962C8B-B14F-4D97-AF65-F5344CB8AC3E}">
        <p14:creationId xmlns:p14="http://schemas.microsoft.com/office/powerpoint/2010/main" val="308774805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80</a:t>
            </a:fld>
            <a:endParaRPr lang="en-US"/>
          </a:p>
        </p:txBody>
      </p:sp>
    </p:spTree>
    <p:extLst>
      <p:ext uri="{BB962C8B-B14F-4D97-AF65-F5344CB8AC3E}">
        <p14:creationId xmlns:p14="http://schemas.microsoft.com/office/powerpoint/2010/main" val="4242248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81</a:t>
            </a:fld>
            <a:endParaRPr lang="en-US"/>
          </a:p>
        </p:txBody>
      </p:sp>
    </p:spTree>
    <p:extLst>
      <p:ext uri="{BB962C8B-B14F-4D97-AF65-F5344CB8AC3E}">
        <p14:creationId xmlns:p14="http://schemas.microsoft.com/office/powerpoint/2010/main" val="32272587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82</a:t>
            </a:fld>
            <a:endParaRPr lang="en-US"/>
          </a:p>
        </p:txBody>
      </p:sp>
    </p:spTree>
    <p:extLst>
      <p:ext uri="{BB962C8B-B14F-4D97-AF65-F5344CB8AC3E}">
        <p14:creationId xmlns:p14="http://schemas.microsoft.com/office/powerpoint/2010/main" val="3355685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83</a:t>
            </a:fld>
            <a:endParaRPr lang="en-US"/>
          </a:p>
        </p:txBody>
      </p:sp>
    </p:spTree>
    <p:extLst>
      <p:ext uri="{BB962C8B-B14F-4D97-AF65-F5344CB8AC3E}">
        <p14:creationId xmlns:p14="http://schemas.microsoft.com/office/powerpoint/2010/main" val="15728913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84</a:t>
            </a:fld>
            <a:endParaRPr lang="en-US"/>
          </a:p>
        </p:txBody>
      </p:sp>
    </p:spTree>
    <p:extLst>
      <p:ext uri="{BB962C8B-B14F-4D97-AF65-F5344CB8AC3E}">
        <p14:creationId xmlns:p14="http://schemas.microsoft.com/office/powerpoint/2010/main" val="7364626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85</a:t>
            </a:fld>
            <a:endParaRPr lang="en-US"/>
          </a:p>
        </p:txBody>
      </p:sp>
    </p:spTree>
    <p:extLst>
      <p:ext uri="{BB962C8B-B14F-4D97-AF65-F5344CB8AC3E}">
        <p14:creationId xmlns:p14="http://schemas.microsoft.com/office/powerpoint/2010/main" val="303455009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86</a:t>
            </a:fld>
            <a:endParaRPr lang="en-US"/>
          </a:p>
        </p:txBody>
      </p:sp>
    </p:spTree>
    <p:extLst>
      <p:ext uri="{BB962C8B-B14F-4D97-AF65-F5344CB8AC3E}">
        <p14:creationId xmlns:p14="http://schemas.microsoft.com/office/powerpoint/2010/main" val="8837299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87</a:t>
            </a:fld>
            <a:endParaRPr lang="en-US"/>
          </a:p>
        </p:txBody>
      </p:sp>
    </p:spTree>
    <p:extLst>
      <p:ext uri="{BB962C8B-B14F-4D97-AF65-F5344CB8AC3E}">
        <p14:creationId xmlns:p14="http://schemas.microsoft.com/office/powerpoint/2010/main" val="5003112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88</a:t>
            </a:fld>
            <a:endParaRPr lang="en-US"/>
          </a:p>
        </p:txBody>
      </p:sp>
    </p:spTree>
    <p:extLst>
      <p:ext uri="{BB962C8B-B14F-4D97-AF65-F5344CB8AC3E}">
        <p14:creationId xmlns:p14="http://schemas.microsoft.com/office/powerpoint/2010/main" val="16438460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89</a:t>
            </a:fld>
            <a:endParaRPr lang="en-US"/>
          </a:p>
        </p:txBody>
      </p:sp>
    </p:spTree>
    <p:extLst>
      <p:ext uri="{BB962C8B-B14F-4D97-AF65-F5344CB8AC3E}">
        <p14:creationId xmlns:p14="http://schemas.microsoft.com/office/powerpoint/2010/main" val="1464360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Another way of describing the Block Chain, however, and the one that I think is most accurate, is that it’s a ledger. </a:t>
            </a:r>
          </a:p>
          <a:p>
            <a:r>
              <a:rPr lang="en-US" sz="1400" dirty="0"/>
              <a:t>What is a ledger? </a:t>
            </a:r>
          </a:p>
          <a:p>
            <a:endParaRPr lang="en-US" sz="1400" dirty="0"/>
          </a:p>
        </p:txBody>
      </p:sp>
      <p:sp>
        <p:nvSpPr>
          <p:cNvPr id="4" name="Slide Number Placeholder 3"/>
          <p:cNvSpPr>
            <a:spLocks noGrp="1"/>
          </p:cNvSpPr>
          <p:nvPr>
            <p:ph type="sldNum" sz="quarter" idx="10"/>
          </p:nvPr>
        </p:nvSpPr>
        <p:spPr/>
        <p:txBody>
          <a:bodyPr/>
          <a:lstStyle/>
          <a:p>
            <a:fld id="{AE28AEAF-8AED-4B17-803F-0A6D30FEC6E7}" type="slidenum">
              <a:rPr lang="en-US" smtClean="0"/>
              <a:t>9</a:t>
            </a:fld>
            <a:endParaRPr lang="en-US"/>
          </a:p>
        </p:txBody>
      </p:sp>
    </p:spTree>
    <p:extLst>
      <p:ext uri="{BB962C8B-B14F-4D97-AF65-F5344CB8AC3E}">
        <p14:creationId xmlns:p14="http://schemas.microsoft.com/office/powerpoint/2010/main" val="179504827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90</a:t>
            </a:fld>
            <a:endParaRPr lang="en-US"/>
          </a:p>
        </p:txBody>
      </p:sp>
    </p:spTree>
    <p:extLst>
      <p:ext uri="{BB962C8B-B14F-4D97-AF65-F5344CB8AC3E}">
        <p14:creationId xmlns:p14="http://schemas.microsoft.com/office/powerpoint/2010/main" val="242984675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91</a:t>
            </a:fld>
            <a:endParaRPr lang="en-US"/>
          </a:p>
        </p:txBody>
      </p:sp>
    </p:spTree>
    <p:extLst>
      <p:ext uri="{BB962C8B-B14F-4D97-AF65-F5344CB8AC3E}">
        <p14:creationId xmlns:p14="http://schemas.microsoft.com/office/powerpoint/2010/main" val="31475050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92</a:t>
            </a:fld>
            <a:endParaRPr lang="en-US"/>
          </a:p>
        </p:txBody>
      </p:sp>
    </p:spTree>
    <p:extLst>
      <p:ext uri="{BB962C8B-B14F-4D97-AF65-F5344CB8AC3E}">
        <p14:creationId xmlns:p14="http://schemas.microsoft.com/office/powerpoint/2010/main" val="2206821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7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266451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133478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59861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82036-1589-42CA-A0FA-9FDA28D72B3E}"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82036-1589-42CA-A0FA-9FDA28D72B3E}"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420628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82036-1589-42CA-A0FA-9FDA28D72B3E}" type="datetimeFigureOut">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243530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82036-1589-42CA-A0FA-9FDA28D72B3E}" type="datetimeFigureOut">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90226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582036-1589-42CA-A0FA-9FDA28D72B3E}" type="datetimeFigureOut">
              <a:rPr lang="en-US" smtClean="0"/>
              <a:t>2/16/2017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317822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582036-1589-42CA-A0FA-9FDA28D72B3E}" type="datetimeFigureOut">
              <a:rPr lang="en-US" smtClean="0"/>
              <a:t>2/16/2017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BFB950-195E-4C5F-82C9-F68FE47E100C}" type="slidenum">
              <a:rPr lang="en-US" smtClean="0"/>
              <a:t>‹#›</a:t>
            </a:fld>
            <a:endParaRPr lang="en-US"/>
          </a:p>
        </p:txBody>
      </p:sp>
    </p:spTree>
    <p:extLst>
      <p:ext uri="{BB962C8B-B14F-4D97-AF65-F5344CB8AC3E}">
        <p14:creationId xmlns:p14="http://schemas.microsoft.com/office/powerpoint/2010/main" val="1240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2582036-1589-42CA-A0FA-9FDA28D72B3E}" type="datetimeFigureOut">
              <a:rPr lang="en-US" smtClean="0"/>
              <a:t>2/16/2017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BFB950-195E-4C5F-82C9-F68FE47E100C}" type="slidenum">
              <a:rPr lang="en-US" smtClean="0"/>
              <a:t>‹#›</a:t>
            </a:fld>
            <a:endParaRPr lang="en-US"/>
          </a:p>
        </p:txBody>
      </p:sp>
    </p:spTree>
    <p:extLst>
      <p:ext uri="{BB962C8B-B14F-4D97-AF65-F5344CB8AC3E}">
        <p14:creationId xmlns:p14="http://schemas.microsoft.com/office/powerpoint/2010/main" val="306985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582036-1589-42CA-A0FA-9FDA28D72B3E}" type="datetimeFigureOut">
              <a:rPr lang="en-US" smtClean="0"/>
              <a:t>2/16/2017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BFB950-195E-4C5F-82C9-F68FE47E10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34995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hyperlink" Target="http://www.righto.com/2014/02/bitcoin-mining-hard-way-algorithms.html" TargetMode="External"/><Relationship Id="rId3" Type="http://schemas.openxmlformats.org/officeDocument/2006/relationships/hyperlink" Target="https://bitcoin.org/bitcoin.pdf" TargetMode="External"/><Relationship Id="rId7" Type="http://schemas.openxmlformats.org/officeDocument/2006/relationships/hyperlink" Target="http://www.righto.com/2014/02/bitcoins-hard-way-using-raw-bitcoin.html" TargetMode="External"/><Relationship Id="rId12" Type="http://schemas.openxmlformats.org/officeDocument/2006/relationships/hyperlink" Target="http://bitcoin.stackexchange.com/questions/3374/how-to-redeem-a-basic-tx"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hyperlink" Target="http://codesuppository.blogspot.com/2013/07/bitcoin-code-snippets.html" TargetMode="External"/><Relationship Id="rId11" Type="http://schemas.openxmlformats.org/officeDocument/2006/relationships/hyperlink" Target="https://www.coursera.org/course/bitcointech" TargetMode="External"/><Relationship Id="rId5" Type="http://schemas.openxmlformats.org/officeDocument/2006/relationships/hyperlink" Target="http://codesuppository.blogspot.com/2014/01/how-to-parse-bitcoin-blockchain.html" TargetMode="External"/><Relationship Id="rId10" Type="http://schemas.openxmlformats.org/officeDocument/2006/relationships/hyperlink" Target="http://szabo.best.vwh.net/smart_contracts_idea.html" TargetMode="External"/><Relationship Id="rId4" Type="http://schemas.openxmlformats.org/officeDocument/2006/relationships/hyperlink" Target="http://www.michaelnielsen.org/ddi/how-the-bitcoin-protocol-actually-works/" TargetMode="External"/><Relationship Id="rId9" Type="http://schemas.openxmlformats.org/officeDocument/2006/relationships/hyperlink" Target="https://bitcoin.org/en/developer-guid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khanacademy.org/computing/computer-science/cryptography/modarithmetic/a/what-is-modular-arithmetic"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hyperlink" Target="https://en.wikibooks.org/wiki/High_School_Mathematics_Extensions/Discrete_Probability" TargetMode="External"/></Relationships>
</file>

<file path=ppt/slides/_rels/slide91.xml.rels><?xml version="1.0" encoding="UTF-8" standalone="yes"?>
<Relationships xmlns="http://schemas.openxmlformats.org/package/2006/relationships"><Relationship Id="rId3" Type="http://schemas.openxmlformats.org/officeDocument/2006/relationships/hyperlink" Target="https://www.coursera.org/learn/cryptography"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hyperlink" Target="https://www.khanacademy.org/computing/computer-science/cryptography" TargetMode="External"/><Relationship Id="rId4" Type="http://schemas.openxmlformats.org/officeDocument/2006/relationships/hyperlink" Target="http://csrc.nist.gov/publications/PubsFIPS.html" TargetMode="External"/></Relationships>
</file>

<file path=ppt/slides/_rels/slide92.xml.rels><?xml version="1.0" encoding="UTF-8" standalone="yes"?>
<Relationships xmlns="http://schemas.openxmlformats.org/package/2006/relationships"><Relationship Id="rId3" Type="http://schemas.openxmlformats.org/officeDocument/2006/relationships/hyperlink" Target="mailto:ilpadre1953@mail.com"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 Id="rId5" Type="http://schemas.openxmlformats.org/officeDocument/2006/relationships/hyperlink" Target="mailto:ken.baum@ingagepartners.com" TargetMode="External"/><Relationship Id="rId4" Type="http://schemas.openxmlformats.org/officeDocument/2006/relationships/hyperlink" Target="mailto:ilpadre1953@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Bitcoin, </a:t>
            </a:r>
            <a:br>
              <a:rPr lang="en-US" dirty="0"/>
            </a:br>
            <a:r>
              <a:rPr lang="en-US" dirty="0"/>
              <a:t>	</a:t>
            </a:r>
            <a:r>
              <a:rPr lang="en-US" dirty="0" err="1"/>
              <a:t>Merkle</a:t>
            </a:r>
            <a:r>
              <a:rPr lang="en-US" dirty="0"/>
              <a:t> Trees, </a:t>
            </a:r>
            <a:br>
              <a:rPr lang="en-US" dirty="0"/>
            </a:br>
            <a:r>
              <a:rPr lang="en-US" dirty="0"/>
              <a:t>		and the Block Chain</a:t>
            </a:r>
          </a:p>
        </p:txBody>
      </p:sp>
      <p:sp>
        <p:nvSpPr>
          <p:cNvPr id="3" name="Subtitle 2"/>
          <p:cNvSpPr>
            <a:spLocks noGrp="1"/>
          </p:cNvSpPr>
          <p:nvPr>
            <p:ph type="subTitle" idx="1"/>
          </p:nvPr>
        </p:nvSpPr>
        <p:spPr/>
        <p:txBody>
          <a:bodyPr/>
          <a:lstStyle/>
          <a:p>
            <a:r>
              <a:rPr lang="en-US" dirty="0"/>
              <a:t>Ken Baum</a:t>
            </a:r>
          </a:p>
          <a:p>
            <a:endParaRPr lang="en-US" dirty="0"/>
          </a:p>
        </p:txBody>
      </p:sp>
    </p:spTree>
    <p:extLst>
      <p:ext uri="{BB962C8B-B14F-4D97-AF65-F5344CB8AC3E}">
        <p14:creationId xmlns:p14="http://schemas.microsoft.com/office/powerpoint/2010/main" val="4050121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Ledger?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4061">
            <a:off x="3614760" y="1889760"/>
            <a:ext cx="3819455" cy="4360544"/>
          </a:xfrm>
          <a:prstGeom prst="rect">
            <a:avLst/>
          </a:prstGeom>
        </p:spPr>
      </p:pic>
    </p:spTree>
    <p:extLst>
      <p:ext uri="{BB962C8B-B14F-4D97-AF65-F5344CB8AC3E}">
        <p14:creationId xmlns:p14="http://schemas.microsoft.com/office/powerpoint/2010/main" val="242414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Ledger?</a:t>
            </a:r>
          </a:p>
        </p:txBody>
      </p:sp>
      <p:sp>
        <p:nvSpPr>
          <p:cNvPr id="3" name="Content Placeholder 2"/>
          <p:cNvSpPr>
            <a:spLocks noGrp="1"/>
          </p:cNvSpPr>
          <p:nvPr>
            <p:ph idx="1"/>
          </p:nvPr>
        </p:nvSpPr>
        <p:spPr/>
        <p:txBody>
          <a:bodyPr>
            <a:normAutofit/>
          </a:bodyPr>
          <a:lstStyle/>
          <a:p>
            <a:r>
              <a:rPr lang="en-US" sz="4000" dirty="0"/>
              <a:t/>
            </a:r>
            <a:br>
              <a:rPr lang="en-US" sz="4000" dirty="0"/>
            </a:br>
            <a:r>
              <a:rPr lang="en-US" sz="4000" dirty="0"/>
              <a:t>		</a:t>
            </a:r>
            <a:br>
              <a:rPr lang="en-US" sz="4000" dirty="0"/>
            </a:br>
            <a:r>
              <a:rPr lang="en-US" sz="4000" dirty="0"/>
              <a:t>		</a:t>
            </a:r>
            <a:r>
              <a:rPr lang="en-US" sz="4400" dirty="0"/>
              <a:t>An account book of final entry, </a:t>
            </a:r>
          </a:p>
          <a:p>
            <a:pPr marL="1471400" lvl="8" indent="0">
              <a:buNone/>
            </a:pPr>
            <a:r>
              <a:rPr lang="en-US" sz="4400" dirty="0"/>
              <a:t>		in which business transactions </a:t>
            </a:r>
            <a:br>
              <a:rPr lang="en-US" sz="4400" dirty="0"/>
            </a:br>
            <a:r>
              <a:rPr lang="en-US" sz="4400" dirty="0"/>
              <a:t>			are recorded.</a:t>
            </a:r>
          </a:p>
        </p:txBody>
      </p:sp>
    </p:spTree>
    <p:extLst>
      <p:ext uri="{BB962C8B-B14F-4D97-AF65-F5344CB8AC3E}">
        <p14:creationId xmlns:p14="http://schemas.microsoft.com/office/powerpoint/2010/main" val="3097418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Ledger?</a:t>
            </a:r>
          </a:p>
        </p:txBody>
      </p:sp>
      <p:sp>
        <p:nvSpPr>
          <p:cNvPr id="3" name="Content Placeholder 2"/>
          <p:cNvSpPr>
            <a:spLocks noGrp="1"/>
          </p:cNvSpPr>
          <p:nvPr>
            <p:ph idx="1"/>
          </p:nvPr>
        </p:nvSpPr>
        <p:spPr/>
        <p:txBody>
          <a:bodyPr>
            <a:normAutofit fontScale="92500" lnSpcReduction="20000"/>
          </a:bodyPr>
          <a:lstStyle/>
          <a:p>
            <a:pPr marL="1471400" lvl="8" indent="0">
              <a:buNone/>
            </a:pPr>
            <a:r>
              <a:rPr lang="en-US" sz="4400" dirty="0"/>
              <a:t/>
            </a:r>
            <a:br>
              <a:rPr lang="en-US" sz="4400" dirty="0"/>
            </a:br>
            <a:r>
              <a:rPr lang="en-US" sz="4400" dirty="0"/>
              <a:t>Ledger entries are immutable</a:t>
            </a:r>
          </a:p>
          <a:p>
            <a:pPr marL="1471400" lvl="8" indent="0">
              <a:buNone/>
            </a:pPr>
            <a:endParaRPr lang="en-US" sz="4400" dirty="0"/>
          </a:p>
          <a:p>
            <a:pPr marL="1471400" lvl="8" indent="0">
              <a:buNone/>
            </a:pPr>
            <a:r>
              <a:rPr lang="en-US" sz="4400" dirty="0"/>
              <a:t/>
            </a:r>
            <a:br>
              <a:rPr lang="en-US" sz="4400" dirty="0"/>
            </a:br>
            <a:endParaRPr lang="en-US" sz="4400" dirty="0"/>
          </a:p>
          <a:p>
            <a:pPr marL="1471400" lvl="8" indent="0">
              <a:buNone/>
            </a:pPr>
            <a:r>
              <a:rPr lang="en-US" sz="4400" dirty="0"/>
              <a:t/>
            </a:r>
            <a:br>
              <a:rPr lang="en-US" sz="4400" dirty="0"/>
            </a:br>
            <a:r>
              <a:rPr lang="en-US" sz="4400" dirty="0"/>
              <a:t>		</a:t>
            </a:r>
            <a:br>
              <a:rPr lang="en-US" sz="4400" dirty="0"/>
            </a:br>
            <a:r>
              <a:rPr lang="en-US" sz="4400" dirty="0"/>
              <a:t>				</a:t>
            </a:r>
          </a:p>
        </p:txBody>
      </p:sp>
    </p:spTree>
    <p:extLst>
      <p:ext uri="{BB962C8B-B14F-4D97-AF65-F5344CB8AC3E}">
        <p14:creationId xmlns:p14="http://schemas.microsoft.com/office/powerpoint/2010/main" val="1906182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Ledger?</a:t>
            </a:r>
          </a:p>
        </p:txBody>
      </p:sp>
      <p:sp>
        <p:nvSpPr>
          <p:cNvPr id="3" name="Content Placeholder 2"/>
          <p:cNvSpPr>
            <a:spLocks noGrp="1"/>
          </p:cNvSpPr>
          <p:nvPr>
            <p:ph idx="1"/>
          </p:nvPr>
        </p:nvSpPr>
        <p:spPr/>
        <p:txBody>
          <a:bodyPr>
            <a:normAutofit fontScale="92500" lnSpcReduction="20000"/>
          </a:bodyPr>
          <a:lstStyle/>
          <a:p>
            <a:pPr marL="1471400" lvl="8" indent="0">
              <a:buNone/>
            </a:pPr>
            <a:r>
              <a:rPr lang="en-US" sz="4400" dirty="0"/>
              <a:t/>
            </a:r>
            <a:br>
              <a:rPr lang="en-US" sz="4400" dirty="0"/>
            </a:br>
            <a:r>
              <a:rPr lang="en-US" sz="4400" dirty="0"/>
              <a:t>Ledger entries are immutable</a:t>
            </a:r>
          </a:p>
          <a:p>
            <a:pPr marL="1471400" lvl="8" indent="0">
              <a:buNone/>
            </a:pPr>
            <a:endParaRPr lang="en-US" sz="4400" dirty="0"/>
          </a:p>
          <a:p>
            <a:pPr marL="1471400" lvl="8" indent="0">
              <a:buNone/>
            </a:pPr>
            <a:r>
              <a:rPr lang="en-US" sz="4400" dirty="0"/>
              <a:t>The ledger is open for inspection</a:t>
            </a:r>
            <a:br>
              <a:rPr lang="en-US" sz="4400" dirty="0"/>
            </a:br>
            <a:endParaRPr lang="en-US" sz="4400" dirty="0"/>
          </a:p>
          <a:p>
            <a:pPr marL="1471400" lvl="8" indent="0">
              <a:buNone/>
            </a:pPr>
            <a:r>
              <a:rPr lang="en-US" sz="4400" dirty="0"/>
              <a:t/>
            </a:r>
            <a:br>
              <a:rPr lang="en-US" sz="4400" dirty="0"/>
            </a:br>
            <a:r>
              <a:rPr lang="en-US" sz="4400" dirty="0"/>
              <a:t>		</a:t>
            </a:r>
            <a:br>
              <a:rPr lang="en-US" sz="4400" dirty="0"/>
            </a:br>
            <a:r>
              <a:rPr lang="en-US" sz="4400" dirty="0"/>
              <a:t>				</a:t>
            </a:r>
          </a:p>
        </p:txBody>
      </p:sp>
    </p:spTree>
    <p:extLst>
      <p:ext uri="{BB962C8B-B14F-4D97-AF65-F5344CB8AC3E}">
        <p14:creationId xmlns:p14="http://schemas.microsoft.com/office/powerpoint/2010/main" val="3912997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Ledger?</a:t>
            </a:r>
          </a:p>
        </p:txBody>
      </p:sp>
      <p:sp>
        <p:nvSpPr>
          <p:cNvPr id="3" name="Content Placeholder 2"/>
          <p:cNvSpPr>
            <a:spLocks noGrp="1"/>
          </p:cNvSpPr>
          <p:nvPr>
            <p:ph idx="1"/>
          </p:nvPr>
        </p:nvSpPr>
        <p:spPr/>
        <p:txBody>
          <a:bodyPr>
            <a:normAutofit fontScale="92500" lnSpcReduction="20000"/>
          </a:bodyPr>
          <a:lstStyle/>
          <a:p>
            <a:pPr marL="1471400" lvl="8" indent="0">
              <a:buNone/>
            </a:pPr>
            <a:r>
              <a:rPr lang="en-US" sz="4400" dirty="0"/>
              <a:t/>
            </a:r>
            <a:br>
              <a:rPr lang="en-US" sz="4400" dirty="0"/>
            </a:br>
            <a:r>
              <a:rPr lang="en-US" sz="4400" dirty="0"/>
              <a:t>Ledger entries are immutable</a:t>
            </a:r>
          </a:p>
          <a:p>
            <a:pPr marL="1471400" lvl="8" indent="0">
              <a:buNone/>
            </a:pPr>
            <a:endParaRPr lang="en-US" sz="4400" dirty="0"/>
          </a:p>
          <a:p>
            <a:pPr marL="1471400" lvl="8" indent="0">
              <a:buNone/>
            </a:pPr>
            <a:r>
              <a:rPr lang="en-US" sz="4400" dirty="0"/>
              <a:t>The ledger is open for inspection</a:t>
            </a:r>
            <a:br>
              <a:rPr lang="en-US" sz="4400" dirty="0"/>
            </a:br>
            <a:endParaRPr lang="en-US" sz="4400" dirty="0"/>
          </a:p>
          <a:p>
            <a:pPr marL="1471400" lvl="8" indent="0">
              <a:buNone/>
            </a:pPr>
            <a:r>
              <a:rPr lang="en-US" sz="4400" dirty="0"/>
              <a:t>Ledger entries allow you to trace </a:t>
            </a:r>
            <a:br>
              <a:rPr lang="en-US" sz="4400" dirty="0"/>
            </a:br>
            <a:r>
              <a:rPr lang="en-US" sz="4400" dirty="0"/>
              <a:t>		the activity on a </a:t>
            </a:r>
            <a:br>
              <a:rPr lang="en-US" sz="4400" dirty="0"/>
            </a:br>
            <a:r>
              <a:rPr lang="en-US" sz="4400" dirty="0"/>
              <a:t>				particular account</a:t>
            </a:r>
          </a:p>
        </p:txBody>
      </p:sp>
    </p:spTree>
    <p:extLst>
      <p:ext uri="{BB962C8B-B14F-4D97-AF65-F5344CB8AC3E}">
        <p14:creationId xmlns:p14="http://schemas.microsoft.com/office/powerpoint/2010/main" val="4165388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pic>
        <p:nvPicPr>
          <p:cNvPr id="14"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3236" y="1834540"/>
            <a:ext cx="7409780" cy="4132506"/>
          </a:xfrm>
        </p:spPr>
      </p:pic>
      <p:sp>
        <p:nvSpPr>
          <p:cNvPr id="15" name="TextBox 14"/>
          <p:cNvSpPr txBox="1"/>
          <p:nvPr/>
        </p:nvSpPr>
        <p:spPr>
          <a:xfrm>
            <a:off x="8593016" y="1845734"/>
            <a:ext cx="2562664" cy="4247317"/>
          </a:xfrm>
          <a:prstGeom prst="rect">
            <a:avLst/>
          </a:prstGeom>
          <a:noFill/>
        </p:spPr>
        <p:txBody>
          <a:bodyPr wrap="square" rtlCol="0">
            <a:spAutoFit/>
          </a:bodyPr>
          <a:lstStyle/>
          <a:p>
            <a:r>
              <a:rPr lang="en-US" sz="6000" b="1" dirty="0"/>
              <a:t>Ledger</a:t>
            </a:r>
          </a:p>
          <a:p>
            <a:endParaRPr lang="en-US" dirty="0"/>
          </a:p>
          <a:p>
            <a:r>
              <a:rPr lang="en-US" sz="3200" b="1" i="1" dirty="0"/>
              <a:t>Tamper-</a:t>
            </a:r>
            <a:r>
              <a:rPr lang="en-US" sz="3200" dirty="0"/>
              <a:t>*</a:t>
            </a:r>
            <a:br>
              <a:rPr lang="en-US" sz="3200" dirty="0"/>
            </a:br>
            <a:r>
              <a:rPr lang="en-US" sz="3200" dirty="0"/>
              <a:t>    -proof</a:t>
            </a:r>
          </a:p>
          <a:p>
            <a:pPr marL="384048" lvl="2" indent="0">
              <a:buNone/>
            </a:pPr>
            <a:r>
              <a:rPr lang="en-US" sz="3200" dirty="0"/>
              <a:t>-resistant</a:t>
            </a:r>
          </a:p>
          <a:p>
            <a:pPr marL="384048" lvl="2" indent="0">
              <a:buNone/>
            </a:pPr>
            <a:r>
              <a:rPr lang="en-US" sz="3200" dirty="0"/>
              <a:t>-evident</a:t>
            </a:r>
          </a:p>
          <a:p>
            <a:pPr marL="0" lvl="1" indent="-73152"/>
            <a:r>
              <a:rPr lang="en-US" sz="3200" b="1" i="1" dirty="0"/>
              <a:t>Distributed</a:t>
            </a:r>
          </a:p>
          <a:p>
            <a:pPr indent="-164592"/>
            <a:r>
              <a:rPr lang="en-US" sz="3200" b="1" i="1" dirty="0"/>
              <a:t>Decentralized</a:t>
            </a:r>
          </a:p>
        </p:txBody>
      </p:sp>
    </p:spTree>
    <p:extLst>
      <p:ext uri="{BB962C8B-B14F-4D97-AF65-F5344CB8AC3E}">
        <p14:creationId xmlns:p14="http://schemas.microsoft.com/office/powerpoint/2010/main" val="2719320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normAutofit/>
          </a:bodyPr>
          <a:lstStyle/>
          <a:p>
            <a:r>
              <a:rPr lang="en-US" sz="3600" dirty="0"/>
              <a:t>A Tamper-evident Ledger</a:t>
            </a:r>
          </a:p>
          <a:p>
            <a:endParaRPr lang="en-US" sz="3600" dirty="0"/>
          </a:p>
        </p:txBody>
      </p:sp>
      <p:sp>
        <p:nvSpPr>
          <p:cNvPr id="5" name="Rectangle 4"/>
          <p:cNvSpPr/>
          <p:nvPr/>
        </p:nvSpPr>
        <p:spPr>
          <a:xfrm>
            <a:off x="1922585"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86708"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88898"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53021"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6541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2953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5245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1657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21356" y="3286889"/>
            <a:ext cx="845103" cy="215444"/>
          </a:xfrm>
          <a:prstGeom prst="rect">
            <a:avLst/>
          </a:prstGeom>
          <a:noFill/>
        </p:spPr>
        <p:txBody>
          <a:bodyPr wrap="none" rtlCol="0">
            <a:spAutoFit/>
          </a:bodyPr>
          <a:lstStyle/>
          <a:p>
            <a:r>
              <a:rPr lang="en-US" sz="800" dirty="0"/>
              <a:t>0x00000000000</a:t>
            </a:r>
          </a:p>
        </p:txBody>
      </p:sp>
      <p:sp>
        <p:nvSpPr>
          <p:cNvPr id="14" name="TextBox 13"/>
          <p:cNvSpPr txBox="1"/>
          <p:nvPr/>
        </p:nvSpPr>
        <p:spPr>
          <a:xfrm>
            <a:off x="4003893" y="3286889"/>
            <a:ext cx="864339" cy="215444"/>
          </a:xfrm>
          <a:prstGeom prst="rect">
            <a:avLst/>
          </a:prstGeom>
          <a:noFill/>
        </p:spPr>
        <p:txBody>
          <a:bodyPr wrap="none" rtlCol="0">
            <a:spAutoFit/>
          </a:bodyPr>
          <a:lstStyle/>
          <a:p>
            <a:r>
              <a:rPr lang="en-US" sz="800" dirty="0"/>
              <a:t>0x34FC8AAB345</a:t>
            </a:r>
          </a:p>
        </p:txBody>
      </p:sp>
      <p:sp>
        <p:nvSpPr>
          <p:cNvPr id="15" name="TextBox 14"/>
          <p:cNvSpPr txBox="1"/>
          <p:nvPr/>
        </p:nvSpPr>
        <p:spPr>
          <a:xfrm>
            <a:off x="5971561" y="3286889"/>
            <a:ext cx="870751" cy="215444"/>
          </a:xfrm>
          <a:prstGeom prst="rect">
            <a:avLst/>
          </a:prstGeom>
          <a:noFill/>
        </p:spPr>
        <p:txBody>
          <a:bodyPr wrap="none" rtlCol="0">
            <a:spAutoFit/>
          </a:bodyPr>
          <a:lstStyle/>
          <a:p>
            <a:r>
              <a:rPr lang="en-US" sz="800" dirty="0"/>
              <a:t>0x34FC84D12AA</a:t>
            </a:r>
          </a:p>
        </p:txBody>
      </p:sp>
      <p:sp>
        <p:nvSpPr>
          <p:cNvPr id="16" name="TextBox 15"/>
          <p:cNvSpPr txBox="1"/>
          <p:nvPr/>
        </p:nvSpPr>
        <p:spPr>
          <a:xfrm>
            <a:off x="8914230" y="3286889"/>
            <a:ext cx="928346" cy="215444"/>
          </a:xfrm>
          <a:prstGeom prst="rect">
            <a:avLst/>
          </a:prstGeom>
          <a:noFill/>
        </p:spPr>
        <p:txBody>
          <a:bodyPr wrap="square" rtlCol="0">
            <a:spAutoFit/>
          </a:bodyPr>
          <a:lstStyle/>
          <a:p>
            <a:r>
              <a:rPr lang="en-US" sz="800" dirty="0"/>
              <a:t>0x34FC8412AAB</a:t>
            </a:r>
          </a:p>
        </p:txBody>
      </p:sp>
      <p:sp>
        <p:nvSpPr>
          <p:cNvPr id="17" name="TextBox 16"/>
          <p:cNvSpPr txBox="1"/>
          <p:nvPr/>
        </p:nvSpPr>
        <p:spPr>
          <a:xfrm>
            <a:off x="10120632" y="1985365"/>
            <a:ext cx="930063" cy="707886"/>
          </a:xfrm>
          <a:prstGeom prst="rect">
            <a:avLst/>
          </a:prstGeom>
          <a:noFill/>
        </p:spPr>
        <p:txBody>
          <a:bodyPr wrap="none" rtlCol="0">
            <a:spAutoFit/>
          </a:bodyPr>
          <a:lstStyle/>
          <a:p>
            <a:r>
              <a:rPr lang="en-US" sz="4000" dirty="0"/>
              <a:t>H( )</a:t>
            </a:r>
          </a:p>
        </p:txBody>
      </p:sp>
      <p:cxnSp>
        <p:nvCxnSpPr>
          <p:cNvPr id="19" name="Elbow Connector 18"/>
          <p:cNvCxnSpPr>
            <a:stCxn id="17" idx="2"/>
          </p:cNvCxnSpPr>
          <p:nvPr/>
        </p:nvCxnSpPr>
        <p:spPr>
          <a:xfrm rot="5400000">
            <a:off x="9949976" y="2758923"/>
            <a:ext cx="701360" cy="570017"/>
          </a:xfrm>
          <a:prstGeom prst="bentConnector3">
            <a:avLst>
              <a:gd name="adj1" fmla="val 98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311659" y="3394611"/>
            <a:ext cx="47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031544" y="3394611"/>
            <a:ext cx="73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65231" y="3394611"/>
            <a:ext cx="623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08057" y="3394611"/>
            <a:ext cx="482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Left Brace 33"/>
          <p:cNvSpPr/>
          <p:nvPr/>
        </p:nvSpPr>
        <p:spPr>
          <a:xfrm>
            <a:off x="7491046" y="2937414"/>
            <a:ext cx="246064"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a:off x="8170987" y="2942493"/>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52311" y="5110567"/>
            <a:ext cx="1470274" cy="369332"/>
          </a:xfrm>
          <a:prstGeom prst="rect">
            <a:avLst/>
          </a:prstGeom>
          <a:noFill/>
        </p:spPr>
        <p:txBody>
          <a:bodyPr wrap="none" rtlCol="0">
            <a:spAutoFit/>
          </a:bodyPr>
          <a:lstStyle/>
          <a:p>
            <a:r>
              <a:rPr lang="en-US" dirty="0"/>
              <a:t>Genesis Block</a:t>
            </a:r>
          </a:p>
        </p:txBody>
      </p:sp>
      <p:cxnSp>
        <p:nvCxnSpPr>
          <p:cNvPr id="20" name="Elbow Connector 19"/>
          <p:cNvCxnSpPr>
            <a:stCxn id="4" idx="3"/>
            <a:endCxn id="5" idx="2"/>
          </p:cNvCxnSpPr>
          <p:nvPr/>
        </p:nvCxnSpPr>
        <p:spPr>
          <a:xfrm flipV="1">
            <a:off x="1922585" y="4747845"/>
            <a:ext cx="621323" cy="547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657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normAutofit/>
          </a:bodyPr>
          <a:lstStyle/>
          <a:p>
            <a:r>
              <a:rPr lang="en-US" sz="3600" dirty="0"/>
              <a:t>A Tamper-evident Ledger</a:t>
            </a:r>
          </a:p>
          <a:p>
            <a:endParaRPr lang="en-US" sz="3600" dirty="0"/>
          </a:p>
        </p:txBody>
      </p:sp>
      <p:sp>
        <p:nvSpPr>
          <p:cNvPr id="5" name="Rectangle 4"/>
          <p:cNvSpPr/>
          <p:nvPr/>
        </p:nvSpPr>
        <p:spPr>
          <a:xfrm>
            <a:off x="1922585"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86708"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88898"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953021"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6541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2953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5245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1657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21356" y="3286889"/>
            <a:ext cx="845103" cy="215444"/>
          </a:xfrm>
          <a:prstGeom prst="rect">
            <a:avLst/>
          </a:prstGeom>
          <a:noFill/>
        </p:spPr>
        <p:txBody>
          <a:bodyPr wrap="none" rtlCol="0">
            <a:spAutoFit/>
          </a:bodyPr>
          <a:lstStyle/>
          <a:p>
            <a:r>
              <a:rPr lang="en-US" sz="800" dirty="0"/>
              <a:t>0x00000000000</a:t>
            </a:r>
          </a:p>
        </p:txBody>
      </p:sp>
      <p:sp>
        <p:nvSpPr>
          <p:cNvPr id="14" name="TextBox 13"/>
          <p:cNvSpPr txBox="1"/>
          <p:nvPr/>
        </p:nvSpPr>
        <p:spPr>
          <a:xfrm>
            <a:off x="4003893" y="3286889"/>
            <a:ext cx="864339" cy="215444"/>
          </a:xfrm>
          <a:prstGeom prst="rect">
            <a:avLst/>
          </a:prstGeom>
          <a:noFill/>
        </p:spPr>
        <p:txBody>
          <a:bodyPr wrap="none" rtlCol="0">
            <a:spAutoFit/>
          </a:bodyPr>
          <a:lstStyle/>
          <a:p>
            <a:r>
              <a:rPr lang="en-US" sz="800" dirty="0"/>
              <a:t>0x34FC8AAB345</a:t>
            </a:r>
          </a:p>
        </p:txBody>
      </p:sp>
      <p:sp>
        <p:nvSpPr>
          <p:cNvPr id="15" name="TextBox 14"/>
          <p:cNvSpPr txBox="1"/>
          <p:nvPr/>
        </p:nvSpPr>
        <p:spPr>
          <a:xfrm>
            <a:off x="5971561" y="3286889"/>
            <a:ext cx="870751" cy="215444"/>
          </a:xfrm>
          <a:prstGeom prst="rect">
            <a:avLst/>
          </a:prstGeom>
          <a:noFill/>
        </p:spPr>
        <p:txBody>
          <a:bodyPr wrap="none" rtlCol="0">
            <a:spAutoFit/>
          </a:bodyPr>
          <a:lstStyle/>
          <a:p>
            <a:r>
              <a:rPr lang="en-US" sz="800" dirty="0"/>
              <a:t>0x34FC84D12AA</a:t>
            </a:r>
          </a:p>
        </p:txBody>
      </p:sp>
      <p:sp>
        <p:nvSpPr>
          <p:cNvPr id="16" name="TextBox 15"/>
          <p:cNvSpPr txBox="1"/>
          <p:nvPr/>
        </p:nvSpPr>
        <p:spPr>
          <a:xfrm>
            <a:off x="8914230" y="3286889"/>
            <a:ext cx="928346" cy="215444"/>
          </a:xfrm>
          <a:prstGeom prst="rect">
            <a:avLst/>
          </a:prstGeom>
          <a:noFill/>
        </p:spPr>
        <p:txBody>
          <a:bodyPr wrap="square" rtlCol="0">
            <a:spAutoFit/>
          </a:bodyPr>
          <a:lstStyle/>
          <a:p>
            <a:r>
              <a:rPr lang="en-US" sz="800" dirty="0"/>
              <a:t>0x34FC8412AAB</a:t>
            </a:r>
          </a:p>
        </p:txBody>
      </p:sp>
      <p:sp>
        <p:nvSpPr>
          <p:cNvPr id="17" name="TextBox 16"/>
          <p:cNvSpPr txBox="1"/>
          <p:nvPr/>
        </p:nvSpPr>
        <p:spPr>
          <a:xfrm>
            <a:off x="10120632" y="1985365"/>
            <a:ext cx="930063" cy="707886"/>
          </a:xfrm>
          <a:prstGeom prst="rect">
            <a:avLst/>
          </a:prstGeom>
          <a:noFill/>
        </p:spPr>
        <p:txBody>
          <a:bodyPr wrap="none" rtlCol="0">
            <a:spAutoFit/>
          </a:bodyPr>
          <a:lstStyle/>
          <a:p>
            <a:r>
              <a:rPr lang="en-US" sz="4000" dirty="0"/>
              <a:t>H( )</a:t>
            </a:r>
          </a:p>
        </p:txBody>
      </p:sp>
      <p:cxnSp>
        <p:nvCxnSpPr>
          <p:cNvPr id="19" name="Elbow Connector 18"/>
          <p:cNvCxnSpPr>
            <a:stCxn id="17" idx="2"/>
          </p:cNvCxnSpPr>
          <p:nvPr/>
        </p:nvCxnSpPr>
        <p:spPr>
          <a:xfrm rot="5400000">
            <a:off x="9949976" y="2758923"/>
            <a:ext cx="701360" cy="570017"/>
          </a:xfrm>
          <a:prstGeom prst="bentConnector3">
            <a:avLst>
              <a:gd name="adj1" fmla="val 98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311659" y="3394611"/>
            <a:ext cx="47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031544" y="3394611"/>
            <a:ext cx="73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65231" y="3394611"/>
            <a:ext cx="623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08057" y="3394611"/>
            <a:ext cx="482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Left Brace 33"/>
          <p:cNvSpPr/>
          <p:nvPr/>
        </p:nvSpPr>
        <p:spPr>
          <a:xfrm>
            <a:off x="7491046" y="2937414"/>
            <a:ext cx="246064"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a:off x="8170987" y="2942493"/>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52311" y="5110567"/>
            <a:ext cx="1470274" cy="369332"/>
          </a:xfrm>
          <a:prstGeom prst="rect">
            <a:avLst/>
          </a:prstGeom>
          <a:noFill/>
        </p:spPr>
        <p:txBody>
          <a:bodyPr wrap="none" rtlCol="0">
            <a:spAutoFit/>
          </a:bodyPr>
          <a:lstStyle/>
          <a:p>
            <a:r>
              <a:rPr lang="en-US" dirty="0"/>
              <a:t>Genesis Block</a:t>
            </a:r>
          </a:p>
        </p:txBody>
      </p:sp>
      <p:cxnSp>
        <p:nvCxnSpPr>
          <p:cNvPr id="20" name="Elbow Connector 19"/>
          <p:cNvCxnSpPr>
            <a:stCxn id="4" idx="3"/>
            <a:endCxn id="5" idx="2"/>
          </p:cNvCxnSpPr>
          <p:nvPr/>
        </p:nvCxnSpPr>
        <p:spPr>
          <a:xfrm flipV="1">
            <a:off x="1922585" y="4747845"/>
            <a:ext cx="621323" cy="547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07199" y="4086851"/>
            <a:ext cx="438870" cy="707886"/>
          </a:xfrm>
          <a:prstGeom prst="rect">
            <a:avLst/>
          </a:prstGeom>
          <a:noFill/>
        </p:spPr>
        <p:txBody>
          <a:bodyPr wrap="square" rtlCol="0">
            <a:spAutoFit/>
          </a:bodyPr>
          <a:lstStyle/>
          <a:p>
            <a:r>
              <a:rPr lang="en-US" sz="4000" dirty="0">
                <a:solidFill>
                  <a:srgbClr val="FF0000"/>
                </a:solidFill>
              </a:rPr>
              <a:t>X</a:t>
            </a:r>
          </a:p>
        </p:txBody>
      </p:sp>
    </p:spTree>
    <p:extLst>
      <p:ext uri="{BB962C8B-B14F-4D97-AF65-F5344CB8AC3E}">
        <p14:creationId xmlns:p14="http://schemas.microsoft.com/office/powerpoint/2010/main" val="393297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normAutofit/>
          </a:bodyPr>
          <a:lstStyle/>
          <a:p>
            <a:r>
              <a:rPr lang="en-US" sz="3600" dirty="0"/>
              <a:t>A Tamper-evident Ledger</a:t>
            </a:r>
          </a:p>
          <a:p>
            <a:endParaRPr lang="en-US" sz="3600" dirty="0"/>
          </a:p>
        </p:txBody>
      </p:sp>
      <p:sp>
        <p:nvSpPr>
          <p:cNvPr id="5" name="Rectangle 4"/>
          <p:cNvSpPr/>
          <p:nvPr/>
        </p:nvSpPr>
        <p:spPr>
          <a:xfrm>
            <a:off x="1922585"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86708"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88898"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953021"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6541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2953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5245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1657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21356" y="3286889"/>
            <a:ext cx="845103" cy="215444"/>
          </a:xfrm>
          <a:prstGeom prst="rect">
            <a:avLst/>
          </a:prstGeom>
          <a:noFill/>
        </p:spPr>
        <p:txBody>
          <a:bodyPr wrap="none" rtlCol="0">
            <a:spAutoFit/>
          </a:bodyPr>
          <a:lstStyle/>
          <a:p>
            <a:r>
              <a:rPr lang="en-US" sz="800" dirty="0"/>
              <a:t>0x00000000000</a:t>
            </a:r>
          </a:p>
        </p:txBody>
      </p:sp>
      <p:sp>
        <p:nvSpPr>
          <p:cNvPr id="14" name="TextBox 13"/>
          <p:cNvSpPr txBox="1"/>
          <p:nvPr/>
        </p:nvSpPr>
        <p:spPr>
          <a:xfrm>
            <a:off x="4003893" y="3286889"/>
            <a:ext cx="864339" cy="215444"/>
          </a:xfrm>
          <a:prstGeom prst="rect">
            <a:avLst/>
          </a:prstGeom>
          <a:noFill/>
        </p:spPr>
        <p:txBody>
          <a:bodyPr wrap="none" rtlCol="0">
            <a:spAutoFit/>
          </a:bodyPr>
          <a:lstStyle/>
          <a:p>
            <a:r>
              <a:rPr lang="en-US" sz="800" dirty="0"/>
              <a:t>0x34FC8AAB345</a:t>
            </a:r>
          </a:p>
        </p:txBody>
      </p:sp>
      <p:sp>
        <p:nvSpPr>
          <p:cNvPr id="15" name="TextBox 14"/>
          <p:cNvSpPr txBox="1"/>
          <p:nvPr/>
        </p:nvSpPr>
        <p:spPr>
          <a:xfrm>
            <a:off x="5971561" y="3286889"/>
            <a:ext cx="870751" cy="215444"/>
          </a:xfrm>
          <a:prstGeom prst="rect">
            <a:avLst/>
          </a:prstGeom>
          <a:noFill/>
        </p:spPr>
        <p:txBody>
          <a:bodyPr wrap="none" rtlCol="0">
            <a:spAutoFit/>
          </a:bodyPr>
          <a:lstStyle/>
          <a:p>
            <a:r>
              <a:rPr lang="en-US" sz="800" dirty="0"/>
              <a:t>0x34FC84D12AA</a:t>
            </a:r>
          </a:p>
        </p:txBody>
      </p:sp>
      <p:sp>
        <p:nvSpPr>
          <p:cNvPr id="16" name="TextBox 15"/>
          <p:cNvSpPr txBox="1"/>
          <p:nvPr/>
        </p:nvSpPr>
        <p:spPr>
          <a:xfrm>
            <a:off x="8914230" y="3286889"/>
            <a:ext cx="928346" cy="215444"/>
          </a:xfrm>
          <a:prstGeom prst="rect">
            <a:avLst/>
          </a:prstGeom>
          <a:noFill/>
        </p:spPr>
        <p:txBody>
          <a:bodyPr wrap="square" rtlCol="0">
            <a:spAutoFit/>
          </a:bodyPr>
          <a:lstStyle/>
          <a:p>
            <a:r>
              <a:rPr lang="en-US" sz="800" dirty="0"/>
              <a:t>0x34FC8412AAB</a:t>
            </a:r>
          </a:p>
        </p:txBody>
      </p:sp>
      <p:sp>
        <p:nvSpPr>
          <p:cNvPr id="17" name="TextBox 16"/>
          <p:cNvSpPr txBox="1"/>
          <p:nvPr/>
        </p:nvSpPr>
        <p:spPr>
          <a:xfrm>
            <a:off x="10120632" y="1985365"/>
            <a:ext cx="930063" cy="707886"/>
          </a:xfrm>
          <a:prstGeom prst="rect">
            <a:avLst/>
          </a:prstGeom>
          <a:noFill/>
        </p:spPr>
        <p:txBody>
          <a:bodyPr wrap="none" rtlCol="0">
            <a:spAutoFit/>
          </a:bodyPr>
          <a:lstStyle/>
          <a:p>
            <a:r>
              <a:rPr lang="en-US" sz="4000" dirty="0"/>
              <a:t>H( )</a:t>
            </a:r>
          </a:p>
        </p:txBody>
      </p:sp>
      <p:cxnSp>
        <p:nvCxnSpPr>
          <p:cNvPr id="19" name="Elbow Connector 18"/>
          <p:cNvCxnSpPr>
            <a:stCxn id="17" idx="2"/>
          </p:cNvCxnSpPr>
          <p:nvPr/>
        </p:nvCxnSpPr>
        <p:spPr>
          <a:xfrm rot="5400000">
            <a:off x="9949976" y="2758923"/>
            <a:ext cx="701360" cy="570017"/>
          </a:xfrm>
          <a:prstGeom prst="bentConnector3">
            <a:avLst>
              <a:gd name="adj1" fmla="val 98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311659" y="3394611"/>
            <a:ext cx="47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031544" y="3394611"/>
            <a:ext cx="73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65231" y="3394611"/>
            <a:ext cx="623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08057" y="3394611"/>
            <a:ext cx="482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Left Brace 33"/>
          <p:cNvSpPr/>
          <p:nvPr/>
        </p:nvSpPr>
        <p:spPr>
          <a:xfrm>
            <a:off x="7491046" y="2937414"/>
            <a:ext cx="246064"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a:off x="8170987" y="2942493"/>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52311" y="5110567"/>
            <a:ext cx="1470274" cy="369332"/>
          </a:xfrm>
          <a:prstGeom prst="rect">
            <a:avLst/>
          </a:prstGeom>
          <a:noFill/>
        </p:spPr>
        <p:txBody>
          <a:bodyPr wrap="none" rtlCol="0">
            <a:spAutoFit/>
          </a:bodyPr>
          <a:lstStyle/>
          <a:p>
            <a:r>
              <a:rPr lang="en-US" dirty="0"/>
              <a:t>Genesis Block</a:t>
            </a:r>
          </a:p>
        </p:txBody>
      </p:sp>
      <p:cxnSp>
        <p:nvCxnSpPr>
          <p:cNvPr id="20" name="Elbow Connector 19"/>
          <p:cNvCxnSpPr>
            <a:stCxn id="4" idx="3"/>
            <a:endCxn id="5" idx="2"/>
          </p:cNvCxnSpPr>
          <p:nvPr/>
        </p:nvCxnSpPr>
        <p:spPr>
          <a:xfrm flipV="1">
            <a:off x="1922585" y="4747845"/>
            <a:ext cx="621323" cy="547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93344" y="4086851"/>
            <a:ext cx="438870" cy="707886"/>
          </a:xfrm>
          <a:prstGeom prst="rect">
            <a:avLst/>
          </a:prstGeom>
          <a:noFill/>
        </p:spPr>
        <p:txBody>
          <a:bodyPr wrap="square" rtlCol="0">
            <a:spAutoFit/>
          </a:bodyPr>
          <a:lstStyle/>
          <a:p>
            <a:r>
              <a:rPr lang="en-US" sz="4000" dirty="0">
                <a:solidFill>
                  <a:srgbClr val="FF0000"/>
                </a:solidFill>
              </a:rPr>
              <a:t>X</a:t>
            </a:r>
          </a:p>
        </p:txBody>
      </p:sp>
      <p:sp>
        <p:nvSpPr>
          <p:cNvPr id="27" name="TextBox 26"/>
          <p:cNvSpPr txBox="1"/>
          <p:nvPr/>
        </p:nvSpPr>
        <p:spPr>
          <a:xfrm>
            <a:off x="6145345" y="4100825"/>
            <a:ext cx="438870" cy="707886"/>
          </a:xfrm>
          <a:prstGeom prst="rect">
            <a:avLst/>
          </a:prstGeom>
          <a:noFill/>
        </p:spPr>
        <p:txBody>
          <a:bodyPr wrap="square" rtlCol="0">
            <a:spAutoFit/>
          </a:bodyPr>
          <a:lstStyle/>
          <a:p>
            <a:r>
              <a:rPr lang="en-US" sz="4000" dirty="0">
                <a:solidFill>
                  <a:srgbClr val="FF0000"/>
                </a:solidFill>
              </a:rPr>
              <a:t>X</a:t>
            </a:r>
          </a:p>
        </p:txBody>
      </p:sp>
    </p:spTree>
    <p:extLst>
      <p:ext uri="{BB962C8B-B14F-4D97-AF65-F5344CB8AC3E}">
        <p14:creationId xmlns:p14="http://schemas.microsoft.com/office/powerpoint/2010/main" val="18344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63969"/>
            <a:ext cx="10058400" cy="4005125"/>
          </a:xfrm>
        </p:spPr>
        <p:txBody>
          <a:bodyPr>
            <a:normAutofit/>
          </a:bodyPr>
          <a:lstStyle/>
          <a:p>
            <a:pPr marL="201168" lvl="1" indent="0">
              <a:buNone/>
            </a:pPr>
            <a:r>
              <a:rPr lang="en-US" sz="3600" dirty="0"/>
              <a:t>A Distributed Ledger</a:t>
            </a:r>
          </a:p>
          <a:p>
            <a:pPr marL="201168" lvl="1" indent="0">
              <a:buNone/>
            </a:pPr>
            <a:endParaRPr lang="en-US" sz="3600" dirty="0"/>
          </a:p>
          <a:p>
            <a:pPr marL="201168" lvl="1" indent="0">
              <a:buNone/>
            </a:pPr>
            <a:endParaRPr lang="en-US" sz="2600" dirty="0"/>
          </a:p>
        </p:txBody>
      </p:sp>
      <p:sp>
        <p:nvSpPr>
          <p:cNvPr id="6" name="Title 1"/>
          <p:cNvSpPr>
            <a:spLocks noGrp="1"/>
          </p:cNvSpPr>
          <p:nvPr>
            <p:ph type="title"/>
          </p:nvPr>
        </p:nvSpPr>
        <p:spPr>
          <a:xfrm>
            <a:off x="1097280" y="286603"/>
            <a:ext cx="10058400" cy="1450757"/>
          </a:xfrm>
        </p:spPr>
        <p:txBody>
          <a:bodyPr/>
          <a:lstStyle/>
          <a:p>
            <a:r>
              <a:rPr lang="en-US" dirty="0"/>
              <a:t>What is the Block Chain?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3903785" y="2567353"/>
            <a:ext cx="3528646" cy="3061176"/>
          </a:xfrm>
          <a:prstGeom prst="rect">
            <a:avLst/>
          </a:prstGeom>
        </p:spPr>
      </p:pic>
    </p:spTree>
    <p:extLst>
      <p:ext uri="{BB962C8B-B14F-4D97-AF65-F5344CB8AC3E}">
        <p14:creationId xmlns:p14="http://schemas.microsoft.com/office/powerpoint/2010/main" val="3068812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Who Am I?</a:t>
            </a:r>
          </a:p>
        </p:txBody>
      </p:sp>
      <p:sp>
        <p:nvSpPr>
          <p:cNvPr id="3" name="Content Placeholder 2"/>
          <p:cNvSpPr>
            <a:spLocks noGrp="1"/>
          </p:cNvSpPr>
          <p:nvPr>
            <p:ph idx="1"/>
          </p:nvPr>
        </p:nvSpPr>
        <p:spPr/>
        <p:txBody>
          <a:bodyPr/>
          <a:lstStyle/>
          <a:p>
            <a:endParaRPr lang="en-US" sz="1000" dirty="0"/>
          </a:p>
          <a:p>
            <a:r>
              <a:rPr lang="en-US" sz="3200" dirty="0"/>
              <a:t>Senior Consultant at </a:t>
            </a:r>
            <a:r>
              <a:rPr lang="en-US" sz="3200" dirty="0" err="1"/>
              <a:t>Ingage</a:t>
            </a:r>
            <a:endParaRPr lang="en-US" sz="3200" dirty="0"/>
          </a:p>
          <a:p>
            <a:r>
              <a:rPr lang="en-US" sz="3200" dirty="0"/>
              <a:t>Retired from the Air Force in 1992</a:t>
            </a:r>
          </a:p>
          <a:p>
            <a:r>
              <a:rPr lang="en-US" sz="3200" dirty="0"/>
              <a:t>C#, .NET, JavaScript, etc.</a:t>
            </a:r>
          </a:p>
          <a:p>
            <a:r>
              <a:rPr lang="en-US" sz="3200" dirty="0"/>
              <a:t>Currently live in Springboro</a:t>
            </a:r>
          </a:p>
          <a:p>
            <a:r>
              <a:rPr lang="en-US" sz="3200" dirty="0"/>
              <a:t>Nine Grandchildren (including triplet granddaughters)</a:t>
            </a:r>
          </a:p>
          <a:p>
            <a:endParaRPr lang="en-US" dirty="0"/>
          </a:p>
          <a:p>
            <a:endParaRPr lang="en-US" dirty="0"/>
          </a:p>
        </p:txBody>
      </p:sp>
    </p:spTree>
    <p:extLst>
      <p:ext uri="{BB962C8B-B14F-4D97-AF65-F5344CB8AC3E}">
        <p14:creationId xmlns:p14="http://schemas.microsoft.com/office/powerpoint/2010/main" val="2628041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pPr marL="201168" lvl="1" indent="0">
              <a:buNone/>
            </a:pPr>
            <a:r>
              <a:rPr lang="en-US" sz="3600" dirty="0"/>
              <a:t>A Decentralized Ledger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3910940" y="2566896"/>
            <a:ext cx="3528646" cy="3061176"/>
          </a:xfrm>
          <a:prstGeom prst="rect">
            <a:avLst/>
          </a:prstGeom>
        </p:spPr>
      </p:pic>
    </p:spTree>
    <p:extLst>
      <p:ext uri="{BB962C8B-B14F-4D97-AF65-F5344CB8AC3E}">
        <p14:creationId xmlns:p14="http://schemas.microsoft.com/office/powerpoint/2010/main" val="1588879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pPr marL="201168" lvl="1" indent="0">
              <a:buNone/>
            </a:pPr>
            <a:r>
              <a:rPr lang="en-US" sz="3600" dirty="0"/>
              <a:t>A Decentralized Ledger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1524000" y="2602522"/>
            <a:ext cx="3528646" cy="3061176"/>
          </a:xfrm>
          <a:prstGeom prst="rect">
            <a:avLst/>
          </a:prstGeom>
        </p:spPr>
      </p:pic>
      <p:sp>
        <p:nvSpPr>
          <p:cNvPr id="5" name="TextBox 4"/>
          <p:cNvSpPr txBox="1"/>
          <p:nvPr/>
        </p:nvSpPr>
        <p:spPr>
          <a:xfrm>
            <a:off x="5387926" y="2602522"/>
            <a:ext cx="5767754" cy="461665"/>
          </a:xfrm>
          <a:prstGeom prst="rect">
            <a:avLst/>
          </a:prstGeom>
          <a:noFill/>
        </p:spPr>
        <p:txBody>
          <a:bodyPr wrap="square" rtlCol="0">
            <a:spAutoFit/>
          </a:bodyPr>
          <a:lstStyle/>
          <a:p>
            <a:r>
              <a:rPr lang="en-US" sz="2400" dirty="0"/>
              <a:t>“Trustless” </a:t>
            </a:r>
          </a:p>
        </p:txBody>
      </p:sp>
    </p:spTree>
    <p:extLst>
      <p:ext uri="{BB962C8B-B14F-4D97-AF65-F5344CB8AC3E}">
        <p14:creationId xmlns:p14="http://schemas.microsoft.com/office/powerpoint/2010/main" val="2610086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pPr marL="201168" lvl="1" indent="0">
              <a:buNone/>
            </a:pPr>
            <a:r>
              <a:rPr lang="en-US" sz="3600" dirty="0"/>
              <a:t>A Decentralized Ledger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1524000" y="2602522"/>
            <a:ext cx="3528646" cy="3061176"/>
          </a:xfrm>
          <a:prstGeom prst="rect">
            <a:avLst/>
          </a:prstGeom>
        </p:spPr>
      </p:pic>
      <p:sp>
        <p:nvSpPr>
          <p:cNvPr id="5" name="TextBox 4"/>
          <p:cNvSpPr txBox="1"/>
          <p:nvPr/>
        </p:nvSpPr>
        <p:spPr>
          <a:xfrm>
            <a:off x="5387926" y="2602522"/>
            <a:ext cx="5767754" cy="1569660"/>
          </a:xfrm>
          <a:prstGeom prst="rect">
            <a:avLst/>
          </a:prstGeom>
          <a:noFill/>
        </p:spPr>
        <p:txBody>
          <a:bodyPr wrap="square" rtlCol="0">
            <a:spAutoFit/>
          </a:bodyPr>
          <a:lstStyle/>
          <a:p>
            <a:r>
              <a:rPr lang="en-US" sz="2400" dirty="0"/>
              <a:t>“Trustless” </a:t>
            </a:r>
          </a:p>
          <a:p>
            <a:r>
              <a:rPr lang="en-US" sz="2400" dirty="0"/>
              <a:t>– No central authority issues credentials, nor are users required to register</a:t>
            </a:r>
          </a:p>
          <a:p>
            <a:endParaRPr lang="en-US" sz="2400" dirty="0"/>
          </a:p>
        </p:txBody>
      </p:sp>
    </p:spTree>
    <p:extLst>
      <p:ext uri="{BB962C8B-B14F-4D97-AF65-F5344CB8AC3E}">
        <p14:creationId xmlns:p14="http://schemas.microsoft.com/office/powerpoint/2010/main" val="3331394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pPr marL="201168" lvl="1" indent="0">
              <a:buNone/>
            </a:pPr>
            <a:r>
              <a:rPr lang="en-US" sz="3600" dirty="0"/>
              <a:t>A Decentralized Ledger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1524000" y="2602522"/>
            <a:ext cx="3528646" cy="3061176"/>
          </a:xfrm>
          <a:prstGeom prst="rect">
            <a:avLst/>
          </a:prstGeom>
        </p:spPr>
      </p:pic>
      <p:sp>
        <p:nvSpPr>
          <p:cNvPr id="5" name="TextBox 4"/>
          <p:cNvSpPr txBox="1"/>
          <p:nvPr/>
        </p:nvSpPr>
        <p:spPr>
          <a:xfrm>
            <a:off x="5387926" y="2602522"/>
            <a:ext cx="5767754" cy="2308324"/>
          </a:xfrm>
          <a:prstGeom prst="rect">
            <a:avLst/>
          </a:prstGeom>
          <a:noFill/>
        </p:spPr>
        <p:txBody>
          <a:bodyPr wrap="square" rtlCol="0">
            <a:spAutoFit/>
          </a:bodyPr>
          <a:lstStyle/>
          <a:p>
            <a:r>
              <a:rPr lang="en-US" sz="2400" dirty="0"/>
              <a:t>“Trustless” </a:t>
            </a:r>
          </a:p>
          <a:p>
            <a:r>
              <a:rPr lang="en-US" sz="2400" dirty="0"/>
              <a:t>– No central authority issues credentials, nor are users required to register</a:t>
            </a:r>
          </a:p>
          <a:p>
            <a:endParaRPr lang="en-US" sz="2400" dirty="0"/>
          </a:p>
          <a:p>
            <a:r>
              <a:rPr lang="en-US" sz="2400" dirty="0"/>
              <a:t>Transactions are validated programmatically by “consensus” </a:t>
            </a:r>
          </a:p>
        </p:txBody>
      </p:sp>
    </p:spTree>
    <p:extLst>
      <p:ext uri="{BB962C8B-B14F-4D97-AF65-F5344CB8AC3E}">
        <p14:creationId xmlns:p14="http://schemas.microsoft.com/office/powerpoint/2010/main" val="2510987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pPr marL="201168" lvl="1" indent="0">
              <a:buNone/>
            </a:pPr>
            <a:r>
              <a:rPr lang="en-US" sz="3600" dirty="0"/>
              <a:t>A Decentralized Ledger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1524000" y="2602522"/>
            <a:ext cx="3528646" cy="3061176"/>
          </a:xfrm>
          <a:prstGeom prst="rect">
            <a:avLst/>
          </a:prstGeom>
        </p:spPr>
      </p:pic>
      <p:sp>
        <p:nvSpPr>
          <p:cNvPr id="5" name="TextBox 4"/>
          <p:cNvSpPr txBox="1"/>
          <p:nvPr/>
        </p:nvSpPr>
        <p:spPr>
          <a:xfrm>
            <a:off x="5387926" y="2602522"/>
            <a:ext cx="5767754" cy="3046988"/>
          </a:xfrm>
          <a:prstGeom prst="rect">
            <a:avLst/>
          </a:prstGeom>
          <a:noFill/>
        </p:spPr>
        <p:txBody>
          <a:bodyPr wrap="square" rtlCol="0">
            <a:spAutoFit/>
          </a:bodyPr>
          <a:lstStyle/>
          <a:p>
            <a:r>
              <a:rPr lang="en-US" sz="2400" dirty="0"/>
              <a:t>“Trustless” </a:t>
            </a:r>
          </a:p>
          <a:p>
            <a:r>
              <a:rPr lang="en-US" sz="2400" dirty="0"/>
              <a:t>– No central authority issues credentials, nor are users required to register</a:t>
            </a:r>
          </a:p>
          <a:p>
            <a:endParaRPr lang="en-US" sz="2400" dirty="0"/>
          </a:p>
          <a:p>
            <a:r>
              <a:rPr lang="en-US" sz="2400" dirty="0"/>
              <a:t>Transactions are validated programmatically by “consensus” </a:t>
            </a:r>
          </a:p>
          <a:p>
            <a:r>
              <a:rPr lang="en-US" sz="2400" dirty="0"/>
              <a:t>– No intermediary  is required to sign off on the transaction as “valid”</a:t>
            </a:r>
          </a:p>
        </p:txBody>
      </p:sp>
    </p:spTree>
    <p:extLst>
      <p:ext uri="{BB962C8B-B14F-4D97-AF65-F5344CB8AC3E}">
        <p14:creationId xmlns:p14="http://schemas.microsoft.com/office/powerpoint/2010/main" val="3602284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Client Process (-</a:t>
            </a:r>
            <a:r>
              <a:rPr lang="en-US" dirty="0" err="1"/>
              <a:t>ish</a:t>
            </a:r>
            <a:r>
              <a:rPr lang="en-US" dirty="0"/>
              <a:t>)</a:t>
            </a:r>
          </a:p>
        </p:txBody>
      </p:sp>
      <p:sp>
        <p:nvSpPr>
          <p:cNvPr id="3" name="Content Placeholder 2"/>
          <p:cNvSpPr>
            <a:spLocks noGrp="1"/>
          </p:cNvSpPr>
          <p:nvPr>
            <p:ph idx="1"/>
          </p:nvPr>
        </p:nvSpPr>
        <p:spPr/>
        <p:txBody>
          <a:bodyPr/>
          <a:lstStyle/>
          <a:p>
            <a:r>
              <a:rPr lang="en-US" sz="4000" dirty="0"/>
              <a:t>Clients submit transactions</a:t>
            </a:r>
          </a:p>
          <a:p>
            <a:r>
              <a:rPr lang="en-US" sz="4000" dirty="0"/>
              <a:t>Nodes propagate the transactions</a:t>
            </a:r>
          </a:p>
          <a:p>
            <a:r>
              <a:rPr lang="en-US" sz="4000" dirty="0"/>
              <a:t>Miners process transactions</a:t>
            </a:r>
          </a:p>
          <a:p>
            <a:r>
              <a:rPr lang="en-US" sz="4000" dirty="0"/>
              <a:t>Miners validate blocks</a:t>
            </a:r>
          </a:p>
          <a:p>
            <a:r>
              <a:rPr lang="en-US" sz="4000" dirty="0"/>
              <a:t>Nodes update the block chain</a:t>
            </a:r>
          </a:p>
          <a:p>
            <a:endParaRPr lang="en-US" dirty="0"/>
          </a:p>
        </p:txBody>
      </p:sp>
    </p:spTree>
    <p:extLst>
      <p:ext uri="{BB962C8B-B14F-4D97-AF65-F5344CB8AC3E}">
        <p14:creationId xmlns:p14="http://schemas.microsoft.com/office/powerpoint/2010/main" val="4020615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78073"/>
          </a:xfrm>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r>
              <a:rPr lang="en-US" sz="3600" dirty="0"/>
              <a:t>Transactions are application specific</a:t>
            </a:r>
            <a:r>
              <a:rPr lang="en-US" dirty="0"/>
              <a:t>	</a:t>
            </a:r>
            <a:br>
              <a:rPr lang="en-US" dirty="0"/>
            </a:br>
            <a:endParaRPr lang="en-US" dirty="0"/>
          </a:p>
          <a:p>
            <a:r>
              <a:rPr lang="en-US" sz="3200" dirty="0"/>
              <a:t>“I, Ken Baum, cast my 1 precious vote for Donald Trump”</a:t>
            </a:r>
          </a:p>
          <a:p>
            <a:r>
              <a:rPr lang="en-US" sz="3200" dirty="0"/>
              <a:t>“I, Ken Baum, hereby apply for Social Security”</a:t>
            </a:r>
          </a:p>
          <a:p>
            <a:r>
              <a:rPr lang="en-US" sz="3200" dirty="0"/>
              <a:t>“I, Ken Baum’s refrigerator, want to note for the record that some bonehead left the freezer door open and all of the food is going to thaw. Just </a:t>
            </a:r>
            <a:r>
              <a:rPr lang="en-US" sz="3200" dirty="0" err="1"/>
              <a:t>sayin</a:t>
            </a:r>
            <a:r>
              <a:rPr lang="en-US" sz="3200"/>
              <a:t>’.”</a:t>
            </a:r>
            <a:endParaRPr lang="en-US" sz="3200" dirty="0"/>
          </a:p>
          <a:p>
            <a:endParaRPr lang="en-US" dirty="0"/>
          </a:p>
          <a:p>
            <a:endParaRPr lang="en-US" dirty="0"/>
          </a:p>
          <a:p>
            <a:endParaRPr lang="en-US" dirty="0"/>
          </a:p>
        </p:txBody>
      </p:sp>
    </p:spTree>
    <p:extLst>
      <p:ext uri="{BB962C8B-B14F-4D97-AF65-F5344CB8AC3E}">
        <p14:creationId xmlns:p14="http://schemas.microsoft.com/office/powerpoint/2010/main" val="2982084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78073"/>
          </a:xfrm>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r>
              <a:rPr lang="en-US" sz="3600" dirty="0"/>
              <a:t>For Bitcoin:</a:t>
            </a:r>
            <a:endParaRPr lang="en-US" dirty="0"/>
          </a:p>
          <a:p>
            <a:endParaRPr lang="en-US" dirty="0"/>
          </a:p>
          <a:p>
            <a:r>
              <a:rPr lang="en-US" sz="3200"/>
              <a:t>			“</a:t>
            </a:r>
            <a:r>
              <a:rPr lang="en-US" sz="3200" dirty="0"/>
              <a:t>I, Alice, send 1 bitcoin to Bob”</a:t>
            </a:r>
          </a:p>
          <a:p>
            <a:endParaRPr lang="en-US" dirty="0"/>
          </a:p>
          <a:p>
            <a:endParaRPr lang="en-US" dirty="0"/>
          </a:p>
        </p:txBody>
      </p:sp>
    </p:spTree>
    <p:extLst>
      <p:ext uri="{BB962C8B-B14F-4D97-AF65-F5344CB8AC3E}">
        <p14:creationId xmlns:p14="http://schemas.microsoft.com/office/powerpoint/2010/main" val="1390991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r>
              <a:rPr lang="en-US" sz="6100" dirty="0"/>
              <a:t>Who are you?</a:t>
            </a:r>
            <a:br>
              <a:rPr lang="en-US" sz="6100" dirty="0"/>
            </a:br>
            <a:r>
              <a:rPr lang="en-US" sz="6100" dirty="0"/>
              <a:t>		(I really </a:t>
            </a:r>
            <a:r>
              <a:rPr lang="en-US" sz="6100" dirty="0" err="1"/>
              <a:t>wanna</a:t>
            </a:r>
            <a:r>
              <a:rPr lang="en-US" sz="6100" dirty="0"/>
              <a:t> know!)</a:t>
            </a:r>
          </a:p>
          <a:p>
            <a:pPr marL="0" indent="0">
              <a:buNone/>
            </a:pPr>
            <a:r>
              <a:rPr lang="en-US" sz="6600" dirty="0"/>
              <a:t> </a:t>
            </a:r>
            <a:endParaRPr lang="en-US" dirty="0"/>
          </a:p>
        </p:txBody>
      </p:sp>
    </p:spTree>
    <p:extLst>
      <p:ext uri="{BB962C8B-B14F-4D97-AF65-F5344CB8AC3E}">
        <p14:creationId xmlns:p14="http://schemas.microsoft.com/office/powerpoint/2010/main" val="3916417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fontScale="92500" lnSpcReduction="20000"/>
          </a:bodyPr>
          <a:lstStyle/>
          <a:p>
            <a:endParaRPr lang="en-US" sz="1100" dirty="0"/>
          </a:p>
          <a:p>
            <a:r>
              <a:rPr lang="en-US" sz="6600" dirty="0"/>
              <a:t>Who are you?</a:t>
            </a:r>
            <a:br>
              <a:rPr lang="en-US" sz="6600" dirty="0"/>
            </a:br>
            <a:r>
              <a:rPr lang="en-US" sz="6600" dirty="0"/>
              <a:t>		(I really </a:t>
            </a:r>
            <a:r>
              <a:rPr lang="en-US" sz="6600" dirty="0" err="1"/>
              <a:t>wanna</a:t>
            </a:r>
            <a:r>
              <a:rPr lang="en-US" sz="6600" dirty="0"/>
              <a:t> know!)</a:t>
            </a:r>
          </a:p>
          <a:p>
            <a:pPr marL="0" indent="0">
              <a:buNone/>
            </a:pPr>
            <a:r>
              <a:rPr lang="en-US" sz="6600" dirty="0"/>
              <a:t> </a:t>
            </a:r>
            <a:r>
              <a:rPr lang="en-US" sz="4000" dirty="0"/>
              <a:t>What does identity </a:t>
            </a:r>
          </a:p>
          <a:p>
            <a:pPr marL="0" indent="0">
              <a:buNone/>
            </a:pPr>
            <a:r>
              <a:rPr lang="en-US" sz="4000" dirty="0"/>
              <a:t>			mean in a trustless,</a:t>
            </a:r>
          </a:p>
          <a:p>
            <a:pPr marL="0" indent="0">
              <a:buNone/>
            </a:pPr>
            <a:r>
              <a:rPr lang="en-US" sz="4000" dirty="0"/>
              <a:t>     						decentralized system?</a:t>
            </a:r>
            <a:endParaRPr lang="en-US" sz="6600" dirty="0"/>
          </a:p>
          <a:p>
            <a:endParaRPr lang="en-US" dirty="0"/>
          </a:p>
        </p:txBody>
      </p:sp>
    </p:spTree>
    <p:extLst>
      <p:ext uri="{BB962C8B-B14F-4D97-AF65-F5344CB8AC3E}">
        <p14:creationId xmlns:p14="http://schemas.microsoft.com/office/powerpoint/2010/main" val="748714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369" y="3474916"/>
            <a:ext cx="4177811" cy="278520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3707" y="3474916"/>
            <a:ext cx="4951479" cy="278520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43836" y="150443"/>
            <a:ext cx="2168102" cy="317890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5507" y="150445"/>
            <a:ext cx="2384180" cy="3178907"/>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4950" y="150444"/>
            <a:ext cx="2384180" cy="3178907"/>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34393" y="150443"/>
            <a:ext cx="2384180" cy="3178907"/>
          </a:xfrm>
          <a:prstGeom prst="rect">
            <a:avLst/>
          </a:prstGeom>
        </p:spPr>
      </p:pic>
    </p:spTree>
    <p:extLst>
      <p:ext uri="{BB962C8B-B14F-4D97-AF65-F5344CB8AC3E}">
        <p14:creationId xmlns:p14="http://schemas.microsoft.com/office/powerpoint/2010/main" val="2508774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pPr marL="0" indent="0">
              <a:buNone/>
            </a:pPr>
            <a:r>
              <a:rPr lang="en-US" sz="6600" dirty="0"/>
              <a:t> In Bitcoin, </a:t>
            </a:r>
          </a:p>
          <a:p>
            <a:pPr marL="0" indent="0">
              <a:buNone/>
            </a:pPr>
            <a:r>
              <a:rPr lang="en-US" sz="6600" dirty="0"/>
              <a:t>		identity = public key</a:t>
            </a:r>
          </a:p>
          <a:p>
            <a:endParaRPr lang="en-US" dirty="0"/>
          </a:p>
        </p:txBody>
      </p:sp>
    </p:spTree>
    <p:extLst>
      <p:ext uri="{BB962C8B-B14F-4D97-AF65-F5344CB8AC3E}">
        <p14:creationId xmlns:p14="http://schemas.microsoft.com/office/powerpoint/2010/main" val="1368246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pPr marL="0" indent="0">
              <a:buNone/>
            </a:pPr>
            <a:r>
              <a:rPr lang="en-US" sz="6600" dirty="0"/>
              <a:t> In Bitcoin, </a:t>
            </a:r>
          </a:p>
          <a:p>
            <a:pPr marL="0" indent="0">
              <a:buNone/>
            </a:pPr>
            <a:r>
              <a:rPr lang="en-US" sz="6600" dirty="0"/>
              <a:t>		identity = public key</a:t>
            </a:r>
          </a:p>
          <a:p>
            <a:pPr marL="0" indent="0">
              <a:buNone/>
            </a:pPr>
            <a:r>
              <a:rPr lang="en-US" sz="4400" dirty="0"/>
              <a:t>					</a:t>
            </a:r>
            <a:br>
              <a:rPr lang="en-US" sz="4400" dirty="0"/>
            </a:br>
            <a:r>
              <a:rPr lang="en-US" sz="4400" dirty="0"/>
              <a:t>						What public key?</a:t>
            </a:r>
          </a:p>
          <a:p>
            <a:endParaRPr lang="en-US" dirty="0"/>
          </a:p>
        </p:txBody>
      </p:sp>
    </p:spTree>
    <p:extLst>
      <p:ext uri="{BB962C8B-B14F-4D97-AF65-F5344CB8AC3E}">
        <p14:creationId xmlns:p14="http://schemas.microsoft.com/office/powerpoint/2010/main" val="3437175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pPr marL="0" indent="0">
              <a:buNone/>
            </a:pPr>
            <a:r>
              <a:rPr lang="en-US" sz="5400" dirty="0"/>
              <a:t>Transactions are digitally signed </a:t>
            </a:r>
          </a:p>
          <a:p>
            <a:endParaRPr lang="en-US" dirty="0"/>
          </a:p>
        </p:txBody>
      </p:sp>
    </p:spTree>
    <p:extLst>
      <p:ext uri="{BB962C8B-B14F-4D97-AF65-F5344CB8AC3E}">
        <p14:creationId xmlns:p14="http://schemas.microsoft.com/office/powerpoint/2010/main" val="3608469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pPr marL="0" indent="0">
              <a:buNone/>
            </a:pPr>
            <a:r>
              <a:rPr lang="en-US" sz="4400" dirty="0"/>
              <a:t>	Transactions are digitally signed </a:t>
            </a:r>
          </a:p>
          <a:p>
            <a:pPr marL="0" indent="0">
              <a:buNone/>
            </a:pPr>
            <a:r>
              <a:rPr lang="en-US" sz="4400" dirty="0"/>
              <a:t/>
            </a:r>
            <a:br>
              <a:rPr lang="en-US" sz="4400" dirty="0"/>
            </a:br>
            <a:r>
              <a:rPr lang="en-US" sz="4400" dirty="0"/>
              <a:t>	Public/Private key pair: ECDSA</a:t>
            </a:r>
            <a:br>
              <a:rPr lang="en-US" sz="4400" dirty="0"/>
            </a:br>
            <a:r>
              <a:rPr lang="en-US" sz="4400" dirty="0"/>
              <a:t>	(Elliptic Curve Digital </a:t>
            </a:r>
            <a:br>
              <a:rPr lang="en-US" sz="4400" dirty="0"/>
            </a:br>
            <a:r>
              <a:rPr lang="en-US" sz="4400" dirty="0"/>
              <a:t>				Signature Algorithm)</a:t>
            </a:r>
          </a:p>
          <a:p>
            <a:endParaRPr lang="en-US" dirty="0"/>
          </a:p>
        </p:txBody>
      </p:sp>
    </p:spTree>
    <p:extLst>
      <p:ext uri="{BB962C8B-B14F-4D97-AF65-F5344CB8AC3E}">
        <p14:creationId xmlns:p14="http://schemas.microsoft.com/office/powerpoint/2010/main" val="3311425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a:bodyPr>
          <a:lstStyle/>
          <a:p>
            <a:endParaRPr lang="en-US" sz="1100" dirty="0"/>
          </a:p>
          <a:p>
            <a:pPr marL="871400" lvl="5" indent="0">
              <a:buNone/>
            </a:pPr>
            <a:r>
              <a:rPr lang="en-US" sz="4000" dirty="0"/>
              <a:t>1. Obtains public/private key pair</a:t>
            </a:r>
          </a:p>
          <a:p>
            <a:pPr marL="871400" lvl="5" indent="0">
              <a:buNone/>
            </a:pPr>
            <a:r>
              <a:rPr lang="en-US" sz="4000" dirty="0"/>
              <a:t>2. Signs transaction with private (secret) key.</a:t>
            </a:r>
            <a:endParaRPr lang="en-US" sz="4000" b="1" dirty="0">
              <a:solidFill>
                <a:srgbClr val="FF0000"/>
              </a:solidFill>
            </a:endParaRPr>
          </a:p>
          <a:p>
            <a:pPr marL="871400" lvl="5" indent="0">
              <a:buNone/>
            </a:pPr>
            <a:r>
              <a:rPr lang="en-US" sz="4000" dirty="0"/>
              <a:t>3. Adds digital signature and public key to transaction</a:t>
            </a:r>
          </a:p>
          <a:p>
            <a:pPr marL="871400" lvl="5" indent="0">
              <a:buNone/>
            </a:pPr>
            <a:r>
              <a:rPr lang="en-US" sz="4000" dirty="0"/>
              <a:t>4. Sends transaction out on the wire</a:t>
            </a:r>
          </a:p>
          <a:p>
            <a:endParaRPr lang="en-US" dirty="0"/>
          </a:p>
        </p:txBody>
      </p:sp>
    </p:spTree>
    <p:extLst>
      <p:ext uri="{BB962C8B-B14F-4D97-AF65-F5344CB8AC3E}">
        <p14:creationId xmlns:p14="http://schemas.microsoft.com/office/powerpoint/2010/main" val="3180876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Submits a Transaction</a:t>
            </a:r>
          </a:p>
        </p:txBody>
      </p:sp>
      <p:sp>
        <p:nvSpPr>
          <p:cNvPr id="3" name="Content Placeholder 2"/>
          <p:cNvSpPr>
            <a:spLocks noGrp="1"/>
          </p:cNvSpPr>
          <p:nvPr>
            <p:ph idx="1"/>
          </p:nvPr>
        </p:nvSpPr>
        <p:spPr/>
        <p:txBody>
          <a:bodyPr>
            <a:normAutofit lnSpcReduction="10000"/>
          </a:bodyPr>
          <a:lstStyle/>
          <a:p>
            <a:endParaRPr lang="en-US" sz="1100" dirty="0"/>
          </a:p>
          <a:p>
            <a:r>
              <a:rPr lang="en-US" sz="4400" dirty="0"/>
              <a:t>At a high level: </a:t>
            </a:r>
          </a:p>
          <a:p>
            <a:r>
              <a:rPr lang="en-US" sz="4400" dirty="0"/>
              <a:t>	</a:t>
            </a:r>
            <a:r>
              <a:rPr lang="en-US" sz="4400" dirty="0" err="1"/>
              <a:t>HashedTx</a:t>
            </a:r>
            <a:r>
              <a:rPr lang="en-US" sz="4400" dirty="0"/>
              <a:t> = SHA256(SHA256(</a:t>
            </a:r>
            <a:r>
              <a:rPr lang="en-US" sz="4400" dirty="0" err="1"/>
              <a:t>Tx</a:t>
            </a:r>
            <a:r>
              <a:rPr lang="en-US" sz="4400" dirty="0"/>
              <a:t>))</a:t>
            </a:r>
          </a:p>
          <a:p>
            <a:r>
              <a:rPr lang="en-US" sz="4400" dirty="0"/>
              <a:t>	Signed </a:t>
            </a:r>
            <a:r>
              <a:rPr lang="en-US" sz="4400" dirty="0" err="1"/>
              <a:t>TxSig</a:t>
            </a:r>
            <a:r>
              <a:rPr lang="en-US" sz="4400" dirty="0"/>
              <a:t> = Sign(K</a:t>
            </a:r>
            <a:r>
              <a:rPr lang="en-US" sz="4400" baseline="-25000" dirty="0"/>
              <a:t>s</a:t>
            </a:r>
            <a:r>
              <a:rPr lang="en-US" sz="4400" dirty="0"/>
              <a:t>, </a:t>
            </a:r>
            <a:r>
              <a:rPr lang="en-US" sz="4400" dirty="0" err="1"/>
              <a:t>HashedTx</a:t>
            </a:r>
            <a:r>
              <a:rPr lang="en-US" sz="4400" dirty="0"/>
              <a:t>)</a:t>
            </a:r>
          </a:p>
          <a:p>
            <a:r>
              <a:rPr lang="en-US" sz="4400" dirty="0"/>
              <a:t>			</a:t>
            </a:r>
            <a:r>
              <a:rPr lang="en-US" sz="3900" dirty="0"/>
              <a:t>K</a:t>
            </a:r>
            <a:r>
              <a:rPr lang="en-US" sz="3900" baseline="-25000" dirty="0"/>
              <a:t>s</a:t>
            </a:r>
            <a:r>
              <a:rPr lang="en-US" sz="3900" dirty="0"/>
              <a:t> = secret (private) key</a:t>
            </a:r>
            <a:endParaRPr lang="en-US" sz="4400" dirty="0"/>
          </a:p>
          <a:p>
            <a:pPr marL="0" indent="0">
              <a:buNone/>
            </a:pPr>
            <a:r>
              <a:rPr lang="en-US" sz="4400" dirty="0"/>
              <a:t> 	Send(</a:t>
            </a:r>
            <a:r>
              <a:rPr lang="en-US" sz="4400" dirty="0" err="1"/>
              <a:t>TxSig</a:t>
            </a:r>
            <a:r>
              <a:rPr lang="en-US" sz="4400" dirty="0"/>
              <a:t> + </a:t>
            </a:r>
            <a:r>
              <a:rPr lang="en-US" sz="4400" dirty="0" err="1"/>
              <a:t>Tx</a:t>
            </a:r>
            <a:r>
              <a:rPr lang="en-US" sz="4400" dirty="0"/>
              <a:t>) (port 8333 for Bitcoin)</a:t>
            </a:r>
          </a:p>
        </p:txBody>
      </p:sp>
    </p:spTree>
    <p:extLst>
      <p:ext uri="{BB962C8B-B14F-4D97-AF65-F5344CB8AC3E}">
        <p14:creationId xmlns:p14="http://schemas.microsoft.com/office/powerpoint/2010/main" val="2591469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 Propagate Transactions</a:t>
            </a:r>
          </a:p>
        </p:txBody>
      </p:sp>
      <p:sp>
        <p:nvSpPr>
          <p:cNvPr id="3" name="Oval 2"/>
          <p:cNvSpPr/>
          <p:nvPr/>
        </p:nvSpPr>
        <p:spPr>
          <a:xfrm>
            <a:off x="4251366" y="2778826"/>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755471" y="3465528"/>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90556" y="3497283"/>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51366" y="4323960"/>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42412" y="4323960"/>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42412" y="2778826"/>
            <a:ext cx="36813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p:cNvSpPr/>
          <p:nvPr/>
        </p:nvSpPr>
        <p:spPr>
          <a:xfrm>
            <a:off x="7303323" y="2565070"/>
            <a:ext cx="3040085" cy="266007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Bitcoin Network</a:t>
            </a:r>
          </a:p>
        </p:txBody>
      </p:sp>
      <p:cxnSp>
        <p:nvCxnSpPr>
          <p:cNvPr id="25" name="Straight Arrow Connector 24"/>
          <p:cNvCxnSpPr>
            <a:stCxn id="5" idx="7"/>
            <a:endCxn id="3" idx="2"/>
          </p:cNvCxnSpPr>
          <p:nvPr/>
        </p:nvCxnSpPr>
        <p:spPr>
          <a:xfrm flipV="1">
            <a:off x="3069694" y="2974769"/>
            <a:ext cx="1181672" cy="548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6"/>
            <a:endCxn id="6" idx="2"/>
          </p:cNvCxnSpPr>
          <p:nvPr/>
        </p:nvCxnSpPr>
        <p:spPr>
          <a:xfrm>
            <a:off x="3123606" y="3661471"/>
            <a:ext cx="1966950" cy="317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4"/>
            <a:endCxn id="9" idx="0"/>
          </p:cNvCxnSpPr>
          <p:nvPr/>
        </p:nvCxnSpPr>
        <p:spPr>
          <a:xfrm>
            <a:off x="6126480" y="3170712"/>
            <a:ext cx="0" cy="11532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0" idx="2"/>
          </p:cNvCxnSpPr>
          <p:nvPr/>
        </p:nvCxnSpPr>
        <p:spPr>
          <a:xfrm>
            <a:off x="4593693" y="2966947"/>
            <a:ext cx="1348719" cy="78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6"/>
          </p:cNvCxnSpPr>
          <p:nvPr/>
        </p:nvCxnSpPr>
        <p:spPr>
          <a:xfrm>
            <a:off x="4619501" y="4519903"/>
            <a:ext cx="1333637" cy="223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9" idx="1"/>
          </p:cNvCxnSpPr>
          <p:nvPr/>
        </p:nvCxnSpPr>
        <p:spPr>
          <a:xfrm>
            <a:off x="5381263" y="3840231"/>
            <a:ext cx="615061" cy="5411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7"/>
          </p:cNvCxnSpPr>
          <p:nvPr/>
        </p:nvCxnSpPr>
        <p:spPr>
          <a:xfrm flipH="1">
            <a:off x="4565589" y="3831779"/>
            <a:ext cx="578879" cy="5495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6" idx="1"/>
          </p:cNvCxnSpPr>
          <p:nvPr/>
        </p:nvCxnSpPr>
        <p:spPr>
          <a:xfrm>
            <a:off x="4541103" y="3107241"/>
            <a:ext cx="603365" cy="4474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5"/>
            <a:endCxn id="8" idx="1"/>
          </p:cNvCxnSpPr>
          <p:nvPr/>
        </p:nvCxnSpPr>
        <p:spPr>
          <a:xfrm>
            <a:off x="3069694" y="3800024"/>
            <a:ext cx="1235584" cy="5813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 idx="7"/>
            <a:endCxn id="10" idx="3"/>
          </p:cNvCxnSpPr>
          <p:nvPr/>
        </p:nvCxnSpPr>
        <p:spPr>
          <a:xfrm flipV="1">
            <a:off x="3069694" y="3113322"/>
            <a:ext cx="2926630" cy="4095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6"/>
            <a:endCxn id="9" idx="1"/>
          </p:cNvCxnSpPr>
          <p:nvPr/>
        </p:nvCxnSpPr>
        <p:spPr>
          <a:xfrm>
            <a:off x="3123606" y="3661471"/>
            <a:ext cx="2872718" cy="719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 idx="4"/>
            <a:endCxn id="8" idx="0"/>
          </p:cNvCxnSpPr>
          <p:nvPr/>
        </p:nvCxnSpPr>
        <p:spPr>
          <a:xfrm>
            <a:off x="4435434" y="3170712"/>
            <a:ext cx="0" cy="11532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6"/>
          </p:cNvCxnSpPr>
          <p:nvPr/>
        </p:nvCxnSpPr>
        <p:spPr>
          <a:xfrm>
            <a:off x="6310547" y="2974769"/>
            <a:ext cx="1337162" cy="132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9" idx="6"/>
          </p:cNvCxnSpPr>
          <p:nvPr/>
        </p:nvCxnSpPr>
        <p:spPr>
          <a:xfrm>
            <a:off x="6310547" y="4519903"/>
            <a:ext cx="109490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 idx="6"/>
          </p:cNvCxnSpPr>
          <p:nvPr/>
        </p:nvCxnSpPr>
        <p:spPr>
          <a:xfrm>
            <a:off x="5458691" y="3693226"/>
            <a:ext cx="1844632" cy="541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 idx="5"/>
          </p:cNvCxnSpPr>
          <p:nvPr/>
        </p:nvCxnSpPr>
        <p:spPr>
          <a:xfrm>
            <a:off x="4565589" y="3113322"/>
            <a:ext cx="2839863" cy="3984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8" idx="6"/>
            <a:endCxn id="11" idx="2"/>
          </p:cNvCxnSpPr>
          <p:nvPr/>
        </p:nvCxnSpPr>
        <p:spPr>
          <a:xfrm flipV="1">
            <a:off x="4619501" y="3895107"/>
            <a:ext cx="2693252" cy="6247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 idx="6"/>
          </p:cNvCxnSpPr>
          <p:nvPr/>
        </p:nvCxnSpPr>
        <p:spPr>
          <a:xfrm flipV="1">
            <a:off x="3123606" y="3285385"/>
            <a:ext cx="4524103" cy="376086"/>
          </a:xfrm>
          <a:prstGeom prst="bentConnector3">
            <a:avLst>
              <a:gd name="adj1" fmla="val 2296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3" idx="6"/>
          </p:cNvCxnSpPr>
          <p:nvPr/>
        </p:nvCxnSpPr>
        <p:spPr>
          <a:xfrm>
            <a:off x="4619501" y="2974769"/>
            <a:ext cx="1506978" cy="1349191"/>
          </a:xfrm>
          <a:prstGeom prst="bentConnector3">
            <a:avLst>
              <a:gd name="adj1" fmla="val 7048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8" idx="7"/>
            <a:endCxn id="10" idx="2"/>
          </p:cNvCxnSpPr>
          <p:nvPr/>
        </p:nvCxnSpPr>
        <p:spPr>
          <a:xfrm rot="5400000" flipH="1" flipV="1">
            <a:off x="4550710" y="2989649"/>
            <a:ext cx="1406581" cy="137682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324937" y="2928655"/>
            <a:ext cx="386131" cy="369332"/>
          </a:xfrm>
          <a:prstGeom prst="rect">
            <a:avLst/>
          </a:prstGeom>
          <a:noFill/>
        </p:spPr>
        <p:txBody>
          <a:bodyPr wrap="none" rtlCol="0">
            <a:spAutoFit/>
          </a:bodyPr>
          <a:lstStyle/>
          <a:p>
            <a:r>
              <a:rPr lang="en-US" dirty="0" err="1"/>
              <a:t>Tx</a:t>
            </a:r>
            <a:endParaRPr lang="en-US" dirty="0"/>
          </a:p>
        </p:txBody>
      </p:sp>
      <p:sp>
        <p:nvSpPr>
          <p:cNvPr id="73" name="TextBox 72"/>
          <p:cNvSpPr txBox="1"/>
          <p:nvPr/>
        </p:nvSpPr>
        <p:spPr>
          <a:xfrm>
            <a:off x="5072560" y="2668434"/>
            <a:ext cx="386131" cy="369332"/>
          </a:xfrm>
          <a:prstGeom prst="rect">
            <a:avLst/>
          </a:prstGeom>
          <a:noFill/>
        </p:spPr>
        <p:txBody>
          <a:bodyPr wrap="none" rtlCol="0">
            <a:spAutoFit/>
          </a:bodyPr>
          <a:lstStyle/>
          <a:p>
            <a:r>
              <a:rPr lang="en-US" dirty="0" err="1"/>
              <a:t>Tx</a:t>
            </a:r>
            <a:endParaRPr lang="en-US" dirty="0"/>
          </a:p>
        </p:txBody>
      </p:sp>
      <p:sp>
        <p:nvSpPr>
          <p:cNvPr id="74" name="TextBox 73"/>
          <p:cNvSpPr txBox="1"/>
          <p:nvPr/>
        </p:nvSpPr>
        <p:spPr>
          <a:xfrm>
            <a:off x="6770229" y="2761408"/>
            <a:ext cx="386131" cy="369332"/>
          </a:xfrm>
          <a:prstGeom prst="rect">
            <a:avLst/>
          </a:prstGeom>
          <a:noFill/>
        </p:spPr>
        <p:txBody>
          <a:bodyPr wrap="none" rtlCol="0">
            <a:spAutoFit/>
          </a:bodyPr>
          <a:lstStyle/>
          <a:p>
            <a:r>
              <a:rPr lang="en-US" dirty="0" err="1"/>
              <a:t>Tx</a:t>
            </a:r>
            <a:endParaRPr lang="en-US" dirty="0"/>
          </a:p>
        </p:txBody>
      </p:sp>
    </p:spTree>
    <p:extLst>
      <p:ext uri="{BB962C8B-B14F-4D97-AF65-F5344CB8AC3E}">
        <p14:creationId xmlns:p14="http://schemas.microsoft.com/office/powerpoint/2010/main" val="1921469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Miners Process Transactions</a:t>
            </a:r>
          </a:p>
        </p:txBody>
      </p:sp>
      <p:sp>
        <p:nvSpPr>
          <p:cNvPr id="3" name="Content Placeholder 2"/>
          <p:cNvSpPr>
            <a:spLocks noGrp="1"/>
          </p:cNvSpPr>
          <p:nvPr>
            <p:ph idx="1"/>
          </p:nvPr>
        </p:nvSpPr>
        <p:spPr/>
        <p:txBody>
          <a:bodyPr>
            <a:normAutofit fontScale="85000" lnSpcReduction="20000"/>
          </a:bodyPr>
          <a:lstStyle/>
          <a:p>
            <a:endParaRPr lang="en-US" dirty="0"/>
          </a:p>
          <a:p>
            <a:r>
              <a:rPr lang="en-US" sz="4700" dirty="0"/>
              <a:t>Validate transactions: </a:t>
            </a:r>
          </a:p>
          <a:p>
            <a:r>
              <a:rPr lang="en-US" sz="4000" dirty="0"/>
              <a:t>			true = Verify(</a:t>
            </a:r>
            <a:r>
              <a:rPr lang="en-US" sz="4000" dirty="0" err="1"/>
              <a:t>K</a:t>
            </a:r>
            <a:r>
              <a:rPr lang="en-US" sz="4000" baseline="-25000" dirty="0" err="1"/>
              <a:t>p</a:t>
            </a:r>
            <a:r>
              <a:rPr lang="en-US" sz="4000" dirty="0"/>
              <a:t>, </a:t>
            </a:r>
            <a:r>
              <a:rPr lang="en-US" sz="4000" dirty="0" err="1"/>
              <a:t>TxSig</a:t>
            </a:r>
            <a:r>
              <a:rPr lang="en-US" sz="4000" dirty="0"/>
              <a:t>), </a:t>
            </a:r>
            <a:r>
              <a:rPr lang="en-US" sz="4000" dirty="0" err="1"/>
              <a:t>K</a:t>
            </a:r>
            <a:r>
              <a:rPr lang="en-US" sz="4000" baseline="-25000" dirty="0" err="1"/>
              <a:t>p</a:t>
            </a:r>
            <a:r>
              <a:rPr lang="en-US" sz="4000" dirty="0"/>
              <a:t> = public key</a:t>
            </a:r>
          </a:p>
          <a:p>
            <a:endParaRPr lang="en-US" sz="4000" dirty="0"/>
          </a:p>
          <a:p>
            <a:r>
              <a:rPr lang="en-US" sz="4700" dirty="0"/>
              <a:t>Add to “pending list”</a:t>
            </a:r>
          </a:p>
          <a:p>
            <a:endParaRPr lang="en-US" sz="4700" dirty="0"/>
          </a:p>
          <a:p>
            <a:r>
              <a:rPr lang="en-US" sz="4700" dirty="0"/>
              <a:t>Add to a block</a:t>
            </a:r>
          </a:p>
          <a:p>
            <a:endParaRPr lang="en-US" dirty="0"/>
          </a:p>
        </p:txBody>
      </p:sp>
    </p:spTree>
    <p:extLst>
      <p:ext uri="{BB962C8B-B14F-4D97-AF65-F5344CB8AC3E}">
        <p14:creationId xmlns:p14="http://schemas.microsoft.com/office/powerpoint/2010/main" val="799807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a:t>
            </a:r>
          </a:p>
        </p:txBody>
      </p:sp>
      <p:sp>
        <p:nvSpPr>
          <p:cNvPr id="3" name="Content Placeholder 2"/>
          <p:cNvSpPr>
            <a:spLocks noGrp="1"/>
          </p:cNvSpPr>
          <p:nvPr>
            <p:ph idx="1"/>
          </p:nvPr>
        </p:nvSpPr>
        <p:spPr/>
        <p:txBody>
          <a:bodyPr>
            <a:normAutofit/>
          </a:bodyPr>
          <a:lstStyle/>
          <a:p>
            <a:endParaRPr lang="en-US" sz="3600" dirty="0"/>
          </a:p>
          <a:p>
            <a:endParaRPr lang="en-US" sz="3600" dirty="0"/>
          </a:p>
        </p:txBody>
      </p:sp>
      <p:sp>
        <p:nvSpPr>
          <p:cNvPr id="5" name="Rectangle 4"/>
          <p:cNvSpPr/>
          <p:nvPr/>
        </p:nvSpPr>
        <p:spPr>
          <a:xfrm>
            <a:off x="1922585"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86708"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88898" y="3012830"/>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53021" y="3153507"/>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6541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2953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52451" y="3059722"/>
            <a:ext cx="1242646" cy="17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16574" y="3200399"/>
            <a:ext cx="914400" cy="91440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21356" y="3286889"/>
            <a:ext cx="845103" cy="215444"/>
          </a:xfrm>
          <a:prstGeom prst="rect">
            <a:avLst/>
          </a:prstGeom>
          <a:noFill/>
        </p:spPr>
        <p:txBody>
          <a:bodyPr wrap="none" rtlCol="0">
            <a:spAutoFit/>
          </a:bodyPr>
          <a:lstStyle/>
          <a:p>
            <a:r>
              <a:rPr lang="en-US" sz="800" dirty="0"/>
              <a:t>0x00000000000</a:t>
            </a:r>
          </a:p>
        </p:txBody>
      </p:sp>
      <p:sp>
        <p:nvSpPr>
          <p:cNvPr id="14" name="TextBox 13"/>
          <p:cNvSpPr txBox="1"/>
          <p:nvPr/>
        </p:nvSpPr>
        <p:spPr>
          <a:xfrm>
            <a:off x="4003893" y="3286889"/>
            <a:ext cx="864339" cy="215444"/>
          </a:xfrm>
          <a:prstGeom prst="rect">
            <a:avLst/>
          </a:prstGeom>
          <a:noFill/>
        </p:spPr>
        <p:txBody>
          <a:bodyPr wrap="none" rtlCol="0">
            <a:spAutoFit/>
          </a:bodyPr>
          <a:lstStyle/>
          <a:p>
            <a:r>
              <a:rPr lang="en-US" sz="800" dirty="0"/>
              <a:t>0x34FC8AAB345</a:t>
            </a:r>
          </a:p>
        </p:txBody>
      </p:sp>
      <p:sp>
        <p:nvSpPr>
          <p:cNvPr id="15" name="TextBox 14"/>
          <p:cNvSpPr txBox="1"/>
          <p:nvPr/>
        </p:nvSpPr>
        <p:spPr>
          <a:xfrm>
            <a:off x="5971561" y="3286889"/>
            <a:ext cx="870751" cy="215444"/>
          </a:xfrm>
          <a:prstGeom prst="rect">
            <a:avLst/>
          </a:prstGeom>
          <a:noFill/>
        </p:spPr>
        <p:txBody>
          <a:bodyPr wrap="none" rtlCol="0">
            <a:spAutoFit/>
          </a:bodyPr>
          <a:lstStyle/>
          <a:p>
            <a:r>
              <a:rPr lang="en-US" sz="800" dirty="0"/>
              <a:t>0x34FC84D12AA</a:t>
            </a:r>
          </a:p>
        </p:txBody>
      </p:sp>
      <p:sp>
        <p:nvSpPr>
          <p:cNvPr id="16" name="TextBox 15"/>
          <p:cNvSpPr txBox="1"/>
          <p:nvPr/>
        </p:nvSpPr>
        <p:spPr>
          <a:xfrm>
            <a:off x="8914230" y="3286889"/>
            <a:ext cx="928346" cy="215444"/>
          </a:xfrm>
          <a:prstGeom prst="rect">
            <a:avLst/>
          </a:prstGeom>
          <a:noFill/>
        </p:spPr>
        <p:txBody>
          <a:bodyPr wrap="square" rtlCol="0">
            <a:spAutoFit/>
          </a:bodyPr>
          <a:lstStyle/>
          <a:p>
            <a:r>
              <a:rPr lang="en-US" sz="800" dirty="0"/>
              <a:t>0x34FC8412AAB</a:t>
            </a:r>
          </a:p>
        </p:txBody>
      </p:sp>
      <p:sp>
        <p:nvSpPr>
          <p:cNvPr id="17" name="TextBox 16"/>
          <p:cNvSpPr txBox="1"/>
          <p:nvPr/>
        </p:nvSpPr>
        <p:spPr>
          <a:xfrm>
            <a:off x="10120632" y="1985365"/>
            <a:ext cx="930063" cy="707886"/>
          </a:xfrm>
          <a:prstGeom prst="rect">
            <a:avLst/>
          </a:prstGeom>
          <a:noFill/>
        </p:spPr>
        <p:txBody>
          <a:bodyPr wrap="none" rtlCol="0">
            <a:spAutoFit/>
          </a:bodyPr>
          <a:lstStyle/>
          <a:p>
            <a:r>
              <a:rPr lang="en-US" sz="4000" dirty="0"/>
              <a:t>H( )</a:t>
            </a:r>
          </a:p>
        </p:txBody>
      </p:sp>
      <p:cxnSp>
        <p:nvCxnSpPr>
          <p:cNvPr id="19" name="Elbow Connector 18"/>
          <p:cNvCxnSpPr>
            <a:stCxn id="17" idx="2"/>
          </p:cNvCxnSpPr>
          <p:nvPr/>
        </p:nvCxnSpPr>
        <p:spPr>
          <a:xfrm rot="5400000">
            <a:off x="9949976" y="2758923"/>
            <a:ext cx="701360" cy="570017"/>
          </a:xfrm>
          <a:prstGeom prst="bentConnector3">
            <a:avLst>
              <a:gd name="adj1" fmla="val 98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311659" y="3394611"/>
            <a:ext cx="473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031544" y="3394611"/>
            <a:ext cx="73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65231" y="3394611"/>
            <a:ext cx="623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08057" y="3394611"/>
            <a:ext cx="482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Left Brace 33"/>
          <p:cNvSpPr/>
          <p:nvPr/>
        </p:nvSpPr>
        <p:spPr>
          <a:xfrm>
            <a:off x="7491046" y="2937414"/>
            <a:ext cx="246064"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a:off x="8170987" y="2942493"/>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52311" y="5110567"/>
            <a:ext cx="1470274" cy="369332"/>
          </a:xfrm>
          <a:prstGeom prst="rect">
            <a:avLst/>
          </a:prstGeom>
          <a:noFill/>
        </p:spPr>
        <p:txBody>
          <a:bodyPr wrap="none" rtlCol="0">
            <a:spAutoFit/>
          </a:bodyPr>
          <a:lstStyle/>
          <a:p>
            <a:r>
              <a:rPr lang="en-US" dirty="0"/>
              <a:t>Genesis Block</a:t>
            </a:r>
          </a:p>
        </p:txBody>
      </p:sp>
      <p:cxnSp>
        <p:nvCxnSpPr>
          <p:cNvPr id="20" name="Elbow Connector 19"/>
          <p:cNvCxnSpPr>
            <a:stCxn id="4" idx="3"/>
            <a:endCxn id="5" idx="2"/>
          </p:cNvCxnSpPr>
          <p:nvPr/>
        </p:nvCxnSpPr>
        <p:spPr>
          <a:xfrm flipV="1">
            <a:off x="1922585" y="4747845"/>
            <a:ext cx="621323" cy="547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5887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Structure</a:t>
            </a:r>
          </a:p>
        </p:txBody>
      </p:sp>
      <p:sp>
        <p:nvSpPr>
          <p:cNvPr id="3" name="Content Placeholder 2"/>
          <p:cNvSpPr>
            <a:spLocks noGrp="1"/>
          </p:cNvSpPr>
          <p:nvPr>
            <p:ph idx="1"/>
          </p:nvPr>
        </p:nvSpPr>
        <p:spPr>
          <a:xfrm>
            <a:off x="1202787" y="1974688"/>
            <a:ext cx="10058400" cy="4023360"/>
          </a:xfrm>
        </p:spPr>
        <p:txBody>
          <a:bodyPr>
            <a:normAutofit/>
          </a:bodyPr>
          <a:lstStyle/>
          <a:p>
            <a:pPr marL="0" indent="0">
              <a:buNone/>
            </a:pPr>
            <a:endParaRPr lang="en-US" dirty="0"/>
          </a:p>
        </p:txBody>
      </p:sp>
      <p:sp>
        <p:nvSpPr>
          <p:cNvPr id="4" name="Rectangle 3"/>
          <p:cNvSpPr/>
          <p:nvPr/>
        </p:nvSpPr>
        <p:spPr>
          <a:xfrm>
            <a:off x="4086075" y="1965492"/>
            <a:ext cx="4974798" cy="3867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244826" y="2141390"/>
            <a:ext cx="4677501" cy="975870"/>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44825" y="3293158"/>
            <a:ext cx="4677502" cy="2442624"/>
          </a:xfrm>
          <a:prstGeom prst="rect">
            <a:avLst/>
          </a:prstGeom>
          <a:solidFill>
            <a:srgbClr val="40404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07696" y="2511381"/>
            <a:ext cx="1426994" cy="369332"/>
          </a:xfrm>
          <a:prstGeom prst="rect">
            <a:avLst/>
          </a:prstGeom>
          <a:noFill/>
        </p:spPr>
        <p:txBody>
          <a:bodyPr wrap="none" rtlCol="0">
            <a:spAutoFit/>
          </a:bodyPr>
          <a:lstStyle/>
          <a:p>
            <a:r>
              <a:rPr lang="en-US" dirty="0"/>
              <a:t>Block Header</a:t>
            </a:r>
          </a:p>
        </p:txBody>
      </p:sp>
      <p:cxnSp>
        <p:nvCxnSpPr>
          <p:cNvPr id="11" name="Elbow Connector 10"/>
          <p:cNvCxnSpPr/>
          <p:nvPr/>
        </p:nvCxnSpPr>
        <p:spPr>
          <a:xfrm>
            <a:off x="2666751" y="2692578"/>
            <a:ext cx="1725140" cy="34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65271" y="3664280"/>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91890" y="2290398"/>
            <a:ext cx="4322619" cy="677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b="1" dirty="0" err="1"/>
              <a:t>PrevBlk</a:t>
            </a:r>
            <a:r>
              <a:rPr lang="en-US" b="1" dirty="0"/>
              <a:t>:</a:t>
            </a:r>
            <a:r>
              <a:rPr lang="en-US" dirty="0"/>
              <a:t>                0x34FC8AAB345…</a:t>
            </a:r>
          </a:p>
          <a:p>
            <a:r>
              <a:rPr lang="en-US" dirty="0"/>
              <a:t>          </a:t>
            </a:r>
            <a:r>
              <a:rPr lang="en-US" b="1" dirty="0" err="1"/>
              <a:t>Merkle</a:t>
            </a:r>
            <a:r>
              <a:rPr lang="en-US" b="1" dirty="0"/>
              <a:t> Root:</a:t>
            </a:r>
            <a:r>
              <a:rPr lang="en-US" dirty="0"/>
              <a:t>       0xf384d82ca9b8…</a:t>
            </a:r>
          </a:p>
        </p:txBody>
      </p:sp>
      <p:sp>
        <p:nvSpPr>
          <p:cNvPr id="15" name="Rectangle 14"/>
          <p:cNvSpPr/>
          <p:nvPr/>
        </p:nvSpPr>
        <p:spPr>
          <a:xfrm>
            <a:off x="7288627" y="4528325"/>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12326" y="4533359"/>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611091" y="5296276"/>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68516" y="5296276"/>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827816" y="5296276"/>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85855" y="5296276"/>
            <a:ext cx="775855" cy="251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p:cNvCxnSpPr>
            <a:stCxn id="20" idx="0"/>
          </p:cNvCxnSpPr>
          <p:nvPr/>
        </p:nvCxnSpPr>
        <p:spPr>
          <a:xfrm rot="5400000" flipH="1" flipV="1">
            <a:off x="5451377" y="4818682"/>
            <a:ext cx="12700" cy="955189"/>
          </a:xfrm>
          <a:prstGeom prst="bentConnector4">
            <a:avLst>
              <a:gd name="adj1" fmla="val 2127268"/>
              <a:gd name="adj2" fmla="val 106567"/>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flipH="1" flipV="1">
            <a:off x="7682916" y="4818682"/>
            <a:ext cx="12700" cy="955189"/>
          </a:xfrm>
          <a:prstGeom prst="bentConnector4">
            <a:avLst>
              <a:gd name="adj1" fmla="val 2127268"/>
              <a:gd name="adj2" fmla="val 106567"/>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5" idx="0"/>
          </p:cNvCxnSpPr>
          <p:nvPr/>
        </p:nvCxnSpPr>
        <p:spPr>
          <a:xfrm flipV="1">
            <a:off x="5479860" y="4528325"/>
            <a:ext cx="2196695" cy="17734"/>
          </a:xfrm>
          <a:prstGeom prst="bentConnector4">
            <a:avLst>
              <a:gd name="adj1" fmla="val 805"/>
              <a:gd name="adj2" fmla="val 1389049"/>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2"/>
          </p:cNvCxnSpPr>
          <p:nvPr/>
        </p:nvCxnSpPr>
        <p:spPr>
          <a:xfrm>
            <a:off x="6553199" y="3915470"/>
            <a:ext cx="20275" cy="407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89266" y="4804073"/>
            <a:ext cx="0" cy="238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00253" y="4732983"/>
            <a:ext cx="0" cy="310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611091" y="2692578"/>
            <a:ext cx="942107" cy="971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870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r>
            <a:br>
              <a:rPr lang="en-US" dirty="0"/>
            </a:br>
            <a:endParaRPr lang="en-US" dirty="0"/>
          </a:p>
          <a:p>
            <a:pPr marL="0" indent="0">
              <a:buNone/>
            </a:pPr>
            <a:r>
              <a:rPr lang="en-US" dirty="0"/>
              <a:t> </a:t>
            </a:r>
          </a:p>
        </p:txBody>
      </p:sp>
      <p:sp>
        <p:nvSpPr>
          <p:cNvPr id="4" name="Rectangle 3"/>
          <p:cNvSpPr/>
          <p:nvPr/>
        </p:nvSpPr>
        <p:spPr>
          <a:xfrm>
            <a:off x="1097280" y="2048305"/>
            <a:ext cx="9650959" cy="1846659"/>
          </a:xfrm>
          <a:prstGeom prst="rect">
            <a:avLst/>
          </a:prstGeom>
        </p:spPr>
        <p:txBody>
          <a:bodyPr wrap="square">
            <a:spAutoFit/>
          </a:bodyPr>
          <a:lstStyle/>
          <a:p>
            <a:pPr indent="-514167">
              <a:spcBef>
                <a:spcPts val="600"/>
              </a:spcBef>
              <a:spcAft>
                <a:spcPts val="600"/>
              </a:spcAft>
              <a:buClr>
                <a:schemeClr val="accent1"/>
              </a:buClr>
              <a:buSzPct val="100000"/>
              <a:defRPr/>
            </a:pPr>
            <a:r>
              <a:rPr lang="en-US" altLang="en-US" sz="3200" dirty="0" smtClean="0">
                <a:latin typeface="Lucida Sans"/>
                <a:cs typeface="Lucida Sans"/>
              </a:rPr>
              <a:t>OUR MISSION</a:t>
            </a:r>
            <a:endParaRPr lang="en-US" altLang="en-US" sz="3200" dirty="0">
              <a:latin typeface="Lucida Sans"/>
              <a:cs typeface="Lucida Sans"/>
            </a:endParaRPr>
          </a:p>
          <a:p>
            <a:pPr indent="-514167">
              <a:spcBef>
                <a:spcPts val="600"/>
              </a:spcBef>
              <a:spcAft>
                <a:spcPts val="600"/>
              </a:spcAft>
              <a:buClr>
                <a:schemeClr val="accent1"/>
              </a:buClr>
              <a:buSzPct val="100000"/>
              <a:defRPr/>
            </a:pPr>
            <a:r>
              <a:rPr lang="en-US" altLang="en-US" sz="2400" dirty="0" smtClean="0">
                <a:latin typeface="Lucida Sans"/>
                <a:cs typeface="Lucida Sans"/>
              </a:rPr>
              <a:t>To </a:t>
            </a:r>
            <a:r>
              <a:rPr lang="en-US" altLang="en-US" sz="2400" dirty="0">
                <a:latin typeface="Lucida Sans"/>
                <a:cs typeface="Lucida Sans"/>
              </a:rPr>
              <a:t>provide high performing management and technology consulting services to be used as a force for positive change in the lives of our stakeholders.</a:t>
            </a:r>
          </a:p>
        </p:txBody>
      </p:sp>
      <p:sp>
        <p:nvSpPr>
          <p:cNvPr id="5" name="Rectangle 4"/>
          <p:cNvSpPr/>
          <p:nvPr/>
        </p:nvSpPr>
        <p:spPr>
          <a:xfrm>
            <a:off x="1097280" y="4094255"/>
            <a:ext cx="9074086" cy="1846659"/>
          </a:xfrm>
          <a:prstGeom prst="rect">
            <a:avLst/>
          </a:prstGeom>
        </p:spPr>
        <p:txBody>
          <a:bodyPr wrap="square">
            <a:spAutoFit/>
          </a:bodyPr>
          <a:lstStyle/>
          <a:p>
            <a:pPr indent="-514167">
              <a:spcBef>
                <a:spcPts val="600"/>
              </a:spcBef>
              <a:spcAft>
                <a:spcPts val="600"/>
              </a:spcAft>
              <a:buClr>
                <a:schemeClr val="accent1"/>
              </a:buClr>
              <a:buSzPct val="100000"/>
              <a:defRPr/>
            </a:pPr>
            <a:r>
              <a:rPr lang="en-US" altLang="en-US" sz="3200" dirty="0" smtClean="0">
                <a:latin typeface="Lucida Sans"/>
                <a:cs typeface="Lucida Sans"/>
              </a:rPr>
              <a:t>OUR VISION</a:t>
            </a:r>
            <a:endParaRPr lang="en-US" altLang="en-US" sz="3200" dirty="0">
              <a:latin typeface="Lucida Sans"/>
              <a:cs typeface="Lucida Sans"/>
            </a:endParaRPr>
          </a:p>
          <a:p>
            <a:pPr indent="-514167">
              <a:spcBef>
                <a:spcPts val="600"/>
              </a:spcBef>
              <a:spcAft>
                <a:spcPts val="600"/>
              </a:spcAft>
              <a:buClr>
                <a:schemeClr val="accent1"/>
              </a:buClr>
              <a:buSzPct val="100000"/>
              <a:defRPr/>
            </a:pPr>
            <a:r>
              <a:rPr lang="en-US" altLang="en-US" sz="2400" dirty="0" smtClean="0">
                <a:latin typeface="Lucida Sans"/>
                <a:cs typeface="Lucida Sans"/>
              </a:rPr>
              <a:t>To be </a:t>
            </a:r>
            <a:r>
              <a:rPr lang="en-US" altLang="en-US" sz="2400" dirty="0">
                <a:latin typeface="Lucida Sans"/>
                <a:cs typeface="Lucida Sans"/>
              </a:rPr>
              <a:t>a thriving example of business for good in order to inspire others to think differently, thereby growing our collective impact on the world.</a:t>
            </a:r>
          </a:p>
        </p:txBody>
      </p:sp>
      <p:pic>
        <p:nvPicPr>
          <p:cNvPr id="6" name="Picture 5" descr="ingage 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247" y="229326"/>
            <a:ext cx="2818636" cy="1458206"/>
          </a:xfrm>
          <a:prstGeom prst="rect">
            <a:avLst/>
          </a:prstGeom>
        </p:spPr>
      </p:pic>
      <p:sp>
        <p:nvSpPr>
          <p:cNvPr id="7" name="TextBox 6"/>
          <p:cNvSpPr txBox="1"/>
          <p:nvPr/>
        </p:nvSpPr>
        <p:spPr>
          <a:xfrm>
            <a:off x="5802923" y="1137848"/>
            <a:ext cx="5524974" cy="707886"/>
          </a:xfrm>
          <a:prstGeom prst="rect">
            <a:avLst/>
          </a:prstGeom>
          <a:noFill/>
        </p:spPr>
        <p:txBody>
          <a:bodyPr wrap="none" rtlCol="0">
            <a:spAutoFit/>
          </a:bodyPr>
          <a:lstStyle/>
          <a:p>
            <a:r>
              <a:rPr lang="en-US" sz="4000" dirty="0" smtClean="0"/>
              <a:t>www.IngagePartners.com</a:t>
            </a:r>
            <a:endParaRPr lang="en-US" sz="4000" dirty="0"/>
          </a:p>
        </p:txBody>
      </p:sp>
    </p:spTree>
    <p:extLst>
      <p:ext uri="{BB962C8B-B14F-4D97-AF65-F5344CB8AC3E}">
        <p14:creationId xmlns:p14="http://schemas.microsoft.com/office/powerpoint/2010/main" val="163710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Merkle</a:t>
            </a:r>
            <a:r>
              <a:rPr lang="en-US" dirty="0"/>
              <a:t> Tree</a:t>
            </a:r>
          </a:p>
        </p:txBody>
      </p:sp>
      <p:sp>
        <p:nvSpPr>
          <p:cNvPr id="3" name="Content Placeholder 2"/>
          <p:cNvSpPr>
            <a:spLocks noGrp="1"/>
          </p:cNvSpPr>
          <p:nvPr>
            <p:ph idx="1"/>
          </p:nvPr>
        </p:nvSpPr>
        <p:spPr/>
        <p:txBody>
          <a:bodyPr>
            <a:normAutofit/>
          </a:bodyPr>
          <a:lstStyle/>
          <a:p>
            <a:endParaRPr lang="en-US" sz="3600" dirty="0"/>
          </a:p>
          <a:p>
            <a:endParaRPr lang="en-US" sz="3600" dirty="0"/>
          </a:p>
        </p:txBody>
      </p:sp>
      <p:sp>
        <p:nvSpPr>
          <p:cNvPr id="10" name="Rectangle 9"/>
          <p:cNvSpPr>
            <a:spLocks noChangeAspect="1"/>
          </p:cNvSpPr>
          <p:nvPr/>
        </p:nvSpPr>
        <p:spPr>
          <a:xfrm>
            <a:off x="2071214" y="5090160"/>
            <a:ext cx="1605058"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 = H(T1) </a:t>
            </a:r>
          </a:p>
        </p:txBody>
      </p:sp>
      <p:cxnSp>
        <p:nvCxnSpPr>
          <p:cNvPr id="11" name="Elbow Connector 10"/>
          <p:cNvCxnSpPr>
            <a:cxnSpLocks noChangeAspect="1"/>
            <a:endCxn id="23" idx="0"/>
          </p:cNvCxnSpPr>
          <p:nvPr/>
        </p:nvCxnSpPr>
        <p:spPr>
          <a:xfrm flipV="1">
            <a:off x="2873743" y="5090160"/>
            <a:ext cx="2058474" cy="12700"/>
          </a:xfrm>
          <a:prstGeom prst="bentConnector4">
            <a:avLst>
              <a:gd name="adj1" fmla="val -1328"/>
              <a:gd name="adj2" fmla="val 4060000"/>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ChangeAspect="1"/>
          </p:cNvCxnSpPr>
          <p:nvPr/>
        </p:nvCxnSpPr>
        <p:spPr>
          <a:xfrm>
            <a:off x="3915291" y="3961486"/>
            <a:ext cx="0" cy="610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a:spLocks noChangeAspect="1"/>
          </p:cNvSpPr>
          <p:nvPr/>
        </p:nvSpPr>
        <p:spPr>
          <a:xfrm>
            <a:off x="4129688" y="5090160"/>
            <a:ext cx="1605058"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 = H(T2)</a:t>
            </a:r>
          </a:p>
        </p:txBody>
      </p:sp>
      <p:sp>
        <p:nvSpPr>
          <p:cNvPr id="24" name="Rectangle 23"/>
          <p:cNvSpPr>
            <a:spLocks noChangeAspect="1"/>
          </p:cNvSpPr>
          <p:nvPr/>
        </p:nvSpPr>
        <p:spPr>
          <a:xfrm>
            <a:off x="6720590" y="5090160"/>
            <a:ext cx="1605058"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h3 = H(T3)</a:t>
            </a:r>
          </a:p>
        </p:txBody>
      </p:sp>
      <p:sp>
        <p:nvSpPr>
          <p:cNvPr id="25" name="Rectangle 24"/>
          <p:cNvSpPr>
            <a:spLocks noChangeAspect="1"/>
          </p:cNvSpPr>
          <p:nvPr/>
        </p:nvSpPr>
        <p:spPr>
          <a:xfrm>
            <a:off x="8824293" y="5090160"/>
            <a:ext cx="1605058"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h4 = H(T4)</a:t>
            </a:r>
          </a:p>
        </p:txBody>
      </p:sp>
      <p:cxnSp>
        <p:nvCxnSpPr>
          <p:cNvPr id="29" name="Elbow Connector 28"/>
          <p:cNvCxnSpPr>
            <a:cxnSpLocks noChangeAspect="1"/>
          </p:cNvCxnSpPr>
          <p:nvPr/>
        </p:nvCxnSpPr>
        <p:spPr>
          <a:xfrm flipV="1">
            <a:off x="7523119" y="5077460"/>
            <a:ext cx="2058474" cy="12700"/>
          </a:xfrm>
          <a:prstGeom prst="bentConnector4">
            <a:avLst>
              <a:gd name="adj1" fmla="val -1328"/>
              <a:gd name="adj2" fmla="val 4060000"/>
            </a:avLst>
          </a:prstGeom>
        </p:spPr>
        <p:style>
          <a:lnRef idx="1">
            <a:schemeClr val="accent1"/>
          </a:lnRef>
          <a:fillRef idx="0">
            <a:schemeClr val="accent1"/>
          </a:fillRef>
          <a:effectRef idx="0">
            <a:schemeClr val="accent1"/>
          </a:effectRef>
          <a:fontRef idx="minor">
            <a:schemeClr val="tx1"/>
          </a:fontRef>
        </p:style>
      </p:cxnSp>
      <p:sp>
        <p:nvSpPr>
          <p:cNvPr id="30" name="Rectangle 29"/>
          <p:cNvSpPr>
            <a:spLocks noChangeAspect="1"/>
          </p:cNvSpPr>
          <p:nvPr/>
        </p:nvSpPr>
        <p:spPr>
          <a:xfrm>
            <a:off x="2873743" y="3441834"/>
            <a:ext cx="2058474"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h5 = H(h1 | h2)</a:t>
            </a:r>
          </a:p>
        </p:txBody>
      </p:sp>
      <p:sp>
        <p:nvSpPr>
          <p:cNvPr id="31" name="Rectangle 30"/>
          <p:cNvSpPr>
            <a:spLocks noChangeAspect="1"/>
          </p:cNvSpPr>
          <p:nvPr/>
        </p:nvSpPr>
        <p:spPr>
          <a:xfrm>
            <a:off x="7523119" y="3500867"/>
            <a:ext cx="2058474"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h6 = H(h3 | h4)</a:t>
            </a:r>
          </a:p>
        </p:txBody>
      </p:sp>
      <p:sp>
        <p:nvSpPr>
          <p:cNvPr id="32" name="Rectangle 31"/>
          <p:cNvSpPr>
            <a:spLocks noChangeAspect="1"/>
          </p:cNvSpPr>
          <p:nvPr/>
        </p:nvSpPr>
        <p:spPr>
          <a:xfrm>
            <a:off x="4617720" y="1898479"/>
            <a:ext cx="3108960" cy="519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MerkelRoot </a:t>
            </a:r>
            <a:r>
              <a:rPr lang="en-US" dirty="0"/>
              <a:t>= H(h5 | h6)</a:t>
            </a:r>
          </a:p>
        </p:txBody>
      </p:sp>
      <p:cxnSp>
        <p:nvCxnSpPr>
          <p:cNvPr id="34" name="Straight Connector 33"/>
          <p:cNvCxnSpPr>
            <a:cxnSpLocks noChangeAspect="1"/>
          </p:cNvCxnSpPr>
          <p:nvPr/>
        </p:nvCxnSpPr>
        <p:spPr>
          <a:xfrm>
            <a:off x="8552356" y="3961486"/>
            <a:ext cx="0" cy="61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cxnSpLocks noChangeAspect="1"/>
            <a:stCxn id="30" idx="0"/>
            <a:endCxn id="31" idx="0"/>
          </p:cNvCxnSpPr>
          <p:nvPr/>
        </p:nvCxnSpPr>
        <p:spPr>
          <a:xfrm rot="16200000" flipH="1">
            <a:off x="6198151" y="1146662"/>
            <a:ext cx="59033" cy="4649376"/>
          </a:xfrm>
          <a:prstGeom prst="bentConnector3">
            <a:avLst>
              <a:gd name="adj1" fmla="val -387241"/>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noChangeAspect="1"/>
          </p:cNvCxnSpPr>
          <p:nvPr/>
        </p:nvCxnSpPr>
        <p:spPr>
          <a:xfrm>
            <a:off x="6233822" y="2418131"/>
            <a:ext cx="0" cy="7975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292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Miners Validate Blocks</a:t>
            </a:r>
          </a:p>
        </p:txBody>
      </p:sp>
      <p:sp>
        <p:nvSpPr>
          <p:cNvPr id="3" name="Content Placeholder 2"/>
          <p:cNvSpPr>
            <a:spLocks noGrp="1"/>
          </p:cNvSpPr>
          <p:nvPr>
            <p:ph idx="1"/>
          </p:nvPr>
        </p:nvSpPr>
        <p:spPr/>
        <p:txBody>
          <a:bodyPr>
            <a:normAutofit/>
          </a:bodyPr>
          <a:lstStyle/>
          <a:p>
            <a:endParaRPr lang="en-US" dirty="0"/>
          </a:p>
          <a:p>
            <a:r>
              <a:rPr lang="en-US" sz="3600" dirty="0"/>
              <a:t>		“Mine” the block</a:t>
            </a:r>
          </a:p>
          <a:p>
            <a:endParaRPr lang="en-US" sz="3600" dirty="0"/>
          </a:p>
          <a:p>
            <a:r>
              <a:rPr lang="en-US" sz="3600" dirty="0"/>
              <a:t>		Add to block chain and broadcast the </a:t>
            </a:r>
            <a:br>
              <a:rPr lang="en-US" sz="3600" dirty="0"/>
            </a:br>
            <a:r>
              <a:rPr lang="en-US" sz="3600" dirty="0"/>
              <a:t>		“solved” block</a:t>
            </a:r>
          </a:p>
        </p:txBody>
      </p:sp>
    </p:spTree>
    <p:extLst>
      <p:ext uri="{BB962C8B-B14F-4D97-AF65-F5344CB8AC3E}">
        <p14:creationId xmlns:p14="http://schemas.microsoft.com/office/powerpoint/2010/main" val="34656604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lstStyle/>
          <a:p>
            <a:endParaRPr lang="en-US" dirty="0"/>
          </a:p>
          <a:p>
            <a:r>
              <a:rPr lang="en-US" sz="4000" dirty="0"/>
              <a:t>Two aspects of mining a block</a:t>
            </a:r>
          </a:p>
          <a:p>
            <a:endParaRPr lang="en-US" dirty="0"/>
          </a:p>
        </p:txBody>
      </p:sp>
    </p:spTree>
    <p:extLst>
      <p:ext uri="{BB962C8B-B14F-4D97-AF65-F5344CB8AC3E}">
        <p14:creationId xmlns:p14="http://schemas.microsoft.com/office/powerpoint/2010/main" val="3669601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lstStyle/>
          <a:p>
            <a:endParaRPr lang="en-US" dirty="0"/>
          </a:p>
          <a:p>
            <a:r>
              <a:rPr lang="en-US" sz="4000" dirty="0"/>
              <a:t>Two aspects of mining a block</a:t>
            </a:r>
          </a:p>
          <a:p>
            <a:endParaRPr lang="en-US" dirty="0"/>
          </a:p>
          <a:p>
            <a:r>
              <a:rPr lang="en-US" sz="3600" dirty="0"/>
              <a:t>			 The Block is worthy - a valid block</a:t>
            </a:r>
          </a:p>
          <a:p>
            <a:endParaRPr lang="en-US" dirty="0"/>
          </a:p>
        </p:txBody>
      </p:sp>
    </p:spTree>
    <p:extLst>
      <p:ext uri="{BB962C8B-B14F-4D97-AF65-F5344CB8AC3E}">
        <p14:creationId xmlns:p14="http://schemas.microsoft.com/office/powerpoint/2010/main" val="4179405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normAutofit/>
          </a:bodyPr>
          <a:lstStyle/>
          <a:p>
            <a:endParaRPr lang="en-US" dirty="0"/>
          </a:p>
          <a:p>
            <a:r>
              <a:rPr lang="en-US" sz="4400" dirty="0"/>
              <a:t>Two aspects of mining a block</a:t>
            </a:r>
          </a:p>
          <a:p>
            <a:endParaRPr lang="en-US" dirty="0"/>
          </a:p>
          <a:p>
            <a:r>
              <a:rPr lang="en-US" sz="3600" dirty="0"/>
              <a:t>			The Block is worthy – a valid block</a:t>
            </a:r>
          </a:p>
          <a:p>
            <a:endParaRPr lang="en-US" sz="3600" dirty="0"/>
          </a:p>
          <a:p>
            <a:r>
              <a:rPr lang="en-US" sz="3600" dirty="0"/>
              <a:t>			The Miner is worthy – show proof</a:t>
            </a:r>
          </a:p>
        </p:txBody>
      </p:sp>
    </p:spTree>
    <p:extLst>
      <p:ext uri="{BB962C8B-B14F-4D97-AF65-F5344CB8AC3E}">
        <p14:creationId xmlns:p14="http://schemas.microsoft.com/office/powerpoint/2010/main" val="5989099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normAutofit/>
          </a:bodyPr>
          <a:lstStyle/>
          <a:p>
            <a:endParaRPr lang="en-US" dirty="0"/>
          </a:p>
          <a:p>
            <a:r>
              <a:rPr lang="en-US" sz="4400" dirty="0"/>
              <a:t>Why show proof?</a:t>
            </a:r>
          </a:p>
          <a:p>
            <a:endParaRPr lang="en-US" dirty="0"/>
          </a:p>
          <a:p>
            <a:r>
              <a:rPr lang="en-US" sz="3600" dirty="0"/>
              <a:t>			</a:t>
            </a:r>
          </a:p>
        </p:txBody>
      </p:sp>
    </p:spTree>
    <p:extLst>
      <p:ext uri="{BB962C8B-B14F-4D97-AF65-F5344CB8AC3E}">
        <p14:creationId xmlns:p14="http://schemas.microsoft.com/office/powerpoint/2010/main" val="2506351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normAutofit/>
          </a:bodyPr>
          <a:lstStyle/>
          <a:p>
            <a:endParaRPr lang="en-US" dirty="0"/>
          </a:p>
          <a:p>
            <a:r>
              <a:rPr lang="en-US" sz="4400" dirty="0"/>
              <a:t>Why show proof?</a:t>
            </a:r>
          </a:p>
          <a:p>
            <a:r>
              <a:rPr lang="en-US" sz="3600" dirty="0"/>
              <a:t>			Prevent flood of blocks</a:t>
            </a:r>
          </a:p>
          <a:p>
            <a:endParaRPr lang="en-US" dirty="0"/>
          </a:p>
          <a:p>
            <a:r>
              <a:rPr lang="en-US" sz="3600" dirty="0"/>
              <a:t>			</a:t>
            </a:r>
          </a:p>
        </p:txBody>
      </p:sp>
    </p:spTree>
    <p:extLst>
      <p:ext uri="{BB962C8B-B14F-4D97-AF65-F5344CB8AC3E}">
        <p14:creationId xmlns:p14="http://schemas.microsoft.com/office/powerpoint/2010/main" val="15145269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normAutofit fontScale="92500" lnSpcReduction="20000"/>
          </a:bodyPr>
          <a:lstStyle/>
          <a:p>
            <a:endParaRPr lang="en-US" dirty="0"/>
          </a:p>
          <a:p>
            <a:r>
              <a:rPr lang="en-US" sz="4800" dirty="0"/>
              <a:t>Why show proof?</a:t>
            </a:r>
            <a:r>
              <a:rPr lang="en-US" sz="4400" dirty="0"/>
              <a:t/>
            </a:r>
            <a:br>
              <a:rPr lang="en-US" sz="4400" dirty="0"/>
            </a:br>
            <a:endParaRPr lang="en-US" sz="4400" dirty="0"/>
          </a:p>
          <a:p>
            <a:r>
              <a:rPr lang="en-US" sz="3600" dirty="0"/>
              <a:t>			</a:t>
            </a:r>
            <a:r>
              <a:rPr lang="en-US" sz="3900" dirty="0"/>
              <a:t>Prevent flood of blocks</a:t>
            </a:r>
          </a:p>
          <a:p>
            <a:endParaRPr lang="en-US" sz="3900" dirty="0"/>
          </a:p>
          <a:p>
            <a:r>
              <a:rPr lang="en-US" sz="3900" dirty="0"/>
              <a:t>			Encourage honest miners</a:t>
            </a:r>
          </a:p>
          <a:p>
            <a:endParaRPr lang="en-US" dirty="0"/>
          </a:p>
          <a:p>
            <a:r>
              <a:rPr lang="en-US" sz="3600" dirty="0"/>
              <a:t>			</a:t>
            </a:r>
          </a:p>
        </p:txBody>
      </p:sp>
    </p:spTree>
    <p:extLst>
      <p:ext uri="{BB962C8B-B14F-4D97-AF65-F5344CB8AC3E}">
        <p14:creationId xmlns:p14="http://schemas.microsoft.com/office/powerpoint/2010/main" val="834840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the Block</a:t>
            </a:r>
          </a:p>
        </p:txBody>
      </p:sp>
      <p:sp>
        <p:nvSpPr>
          <p:cNvPr id="3" name="Content Placeholder 2"/>
          <p:cNvSpPr>
            <a:spLocks noGrp="1"/>
          </p:cNvSpPr>
          <p:nvPr>
            <p:ph idx="1"/>
          </p:nvPr>
        </p:nvSpPr>
        <p:spPr/>
        <p:txBody>
          <a:bodyPr>
            <a:normAutofit fontScale="25000" lnSpcReduction="20000"/>
          </a:bodyPr>
          <a:lstStyle/>
          <a:p>
            <a:endParaRPr lang="en-US" dirty="0"/>
          </a:p>
          <a:p>
            <a:r>
              <a:rPr lang="en-US" sz="17600" dirty="0"/>
              <a:t>Methods of proof</a:t>
            </a:r>
          </a:p>
          <a:p>
            <a:endParaRPr lang="en-US" sz="5200" dirty="0"/>
          </a:p>
          <a:p>
            <a:r>
              <a:rPr lang="en-US" sz="14400" dirty="0"/>
              <a:t>			Proof of work</a:t>
            </a:r>
            <a:br>
              <a:rPr lang="en-US" sz="14400" dirty="0"/>
            </a:br>
            <a:endParaRPr lang="en-US" sz="14400" dirty="0"/>
          </a:p>
          <a:p>
            <a:r>
              <a:rPr lang="en-US" sz="14400" dirty="0"/>
              <a:t>			Proof of stake</a:t>
            </a:r>
            <a:br>
              <a:rPr lang="en-US" sz="14400" dirty="0"/>
            </a:br>
            <a:endParaRPr lang="en-US" sz="14400" dirty="0"/>
          </a:p>
          <a:p>
            <a:r>
              <a:rPr lang="en-US" sz="14400" dirty="0"/>
              <a:t>			Proof of burn</a:t>
            </a:r>
            <a:r>
              <a:rPr lang="en-US" sz="4400" dirty="0"/>
              <a:t/>
            </a:r>
            <a:br>
              <a:rPr lang="en-US" sz="4400" dirty="0"/>
            </a:br>
            <a:endParaRPr lang="en-US" sz="4400" dirty="0"/>
          </a:p>
          <a:p>
            <a:endParaRPr lang="en-US" dirty="0"/>
          </a:p>
          <a:p>
            <a:r>
              <a:rPr lang="en-US" sz="3600" dirty="0"/>
              <a:t>			</a:t>
            </a:r>
          </a:p>
        </p:txBody>
      </p:sp>
    </p:spTree>
    <p:extLst>
      <p:ext uri="{BB962C8B-B14F-4D97-AF65-F5344CB8AC3E}">
        <p14:creationId xmlns:p14="http://schemas.microsoft.com/office/powerpoint/2010/main" val="3927687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1219201" y="2137558"/>
            <a:ext cx="9254070" cy="3416320"/>
          </a:xfrm>
          <a:prstGeom prst="rect">
            <a:avLst/>
          </a:prstGeom>
          <a:noFill/>
        </p:spPr>
        <p:txBody>
          <a:bodyPr wrap="square" rtlCol="0">
            <a:spAutoFit/>
          </a:bodyPr>
          <a:lstStyle/>
          <a:p>
            <a:r>
              <a:rPr lang="en-US" sz="4000" dirty="0"/>
              <a:t>	Demonstrate that you have </a:t>
            </a:r>
          </a:p>
          <a:p>
            <a:r>
              <a:rPr lang="en-US" sz="4000" dirty="0"/>
              <a:t>		done some amount of work </a:t>
            </a:r>
          </a:p>
          <a:p>
            <a:r>
              <a:rPr lang="en-US" sz="4000" dirty="0"/>
              <a:t>			requiring substantial </a:t>
            </a:r>
          </a:p>
          <a:p>
            <a:r>
              <a:rPr lang="en-US" sz="4000" dirty="0"/>
              <a:t>				computer resources</a:t>
            </a:r>
          </a:p>
          <a:p>
            <a:endParaRPr lang="en-US" sz="4000" dirty="0"/>
          </a:p>
          <a:p>
            <a:endParaRPr lang="en-US" sz="1600" dirty="0"/>
          </a:p>
        </p:txBody>
      </p:sp>
    </p:spTree>
    <p:extLst>
      <p:ext uri="{BB962C8B-B14F-4D97-AF65-F5344CB8AC3E}">
        <p14:creationId xmlns:p14="http://schemas.microsoft.com/office/powerpoint/2010/main" val="3886274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Battle</a:t>
            </a:r>
          </a:p>
        </p:txBody>
      </p:sp>
      <p:sp>
        <p:nvSpPr>
          <p:cNvPr id="3" name="Content Placeholder 2"/>
          <p:cNvSpPr>
            <a:spLocks noGrp="1"/>
          </p:cNvSpPr>
          <p:nvPr>
            <p:ph idx="1"/>
          </p:nvPr>
        </p:nvSpPr>
        <p:spPr>
          <a:xfrm>
            <a:off x="1097280" y="1857457"/>
            <a:ext cx="10058400" cy="4023360"/>
          </a:xfrm>
        </p:spPr>
        <p:txBody>
          <a:bodyPr>
            <a:normAutofit/>
          </a:bodyPr>
          <a:lstStyle/>
          <a:p>
            <a:pPr marL="0" indent="0">
              <a:buNone/>
            </a:pPr>
            <a:r>
              <a:rPr lang="en-US" sz="3600" dirty="0"/>
              <a:t>			What is the Block Chain?</a:t>
            </a:r>
          </a:p>
          <a:p>
            <a:pPr marL="0" indent="0">
              <a:buNone/>
            </a:pPr>
            <a:r>
              <a:rPr lang="en-US" sz="3600" dirty="0"/>
              <a:t>			The Bitcoin Client Process (-</a:t>
            </a:r>
            <a:r>
              <a:rPr lang="en-US" sz="3600" dirty="0" err="1"/>
              <a:t>ish</a:t>
            </a:r>
            <a:r>
              <a:rPr lang="en-US" sz="3600"/>
              <a:t>)</a:t>
            </a:r>
            <a:endParaRPr lang="en-US" sz="3600" dirty="0"/>
          </a:p>
          <a:p>
            <a:pPr marL="0" indent="0">
              <a:buNone/>
            </a:pPr>
            <a:r>
              <a:rPr lang="en-US" sz="3600" dirty="0"/>
              <a:t>			Issues with Bitcoin</a:t>
            </a:r>
          </a:p>
          <a:p>
            <a:pPr marL="0" indent="0">
              <a:buNone/>
            </a:pPr>
            <a:r>
              <a:rPr lang="en-US" sz="3600" dirty="0"/>
              <a:t>			Whither Block Chain?</a:t>
            </a:r>
          </a:p>
          <a:p>
            <a:pPr marL="0" indent="0">
              <a:buNone/>
            </a:pPr>
            <a:r>
              <a:rPr lang="en-US" sz="3600" dirty="0"/>
              <a:t>			Resources</a:t>
            </a:r>
          </a:p>
        </p:txBody>
      </p:sp>
    </p:spTree>
    <p:extLst>
      <p:ext uri="{BB962C8B-B14F-4D97-AF65-F5344CB8AC3E}">
        <p14:creationId xmlns:p14="http://schemas.microsoft.com/office/powerpoint/2010/main" val="822248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1219201" y="2137558"/>
            <a:ext cx="9254070" cy="4031873"/>
          </a:xfrm>
          <a:prstGeom prst="rect">
            <a:avLst/>
          </a:prstGeom>
          <a:noFill/>
        </p:spPr>
        <p:txBody>
          <a:bodyPr wrap="square" rtlCol="0">
            <a:spAutoFit/>
          </a:bodyPr>
          <a:lstStyle/>
          <a:p>
            <a:r>
              <a:rPr lang="en-US" sz="4000" dirty="0"/>
              <a:t>	Must be:</a:t>
            </a:r>
          </a:p>
          <a:p>
            <a:endParaRPr lang="en-US" sz="4000" dirty="0"/>
          </a:p>
          <a:p>
            <a:r>
              <a:rPr lang="en-US" sz="4000" dirty="0"/>
              <a:t>		“Hard”</a:t>
            </a:r>
          </a:p>
          <a:p>
            <a:endParaRPr lang="en-US" sz="4000" dirty="0"/>
          </a:p>
          <a:p>
            <a:r>
              <a:rPr lang="en-US" sz="4000" dirty="0"/>
              <a:t>		</a:t>
            </a:r>
          </a:p>
          <a:p>
            <a:endParaRPr lang="en-US" sz="4000" dirty="0"/>
          </a:p>
          <a:p>
            <a:endParaRPr lang="en-US" sz="1600" dirty="0"/>
          </a:p>
        </p:txBody>
      </p:sp>
    </p:spTree>
    <p:extLst>
      <p:ext uri="{BB962C8B-B14F-4D97-AF65-F5344CB8AC3E}">
        <p14:creationId xmlns:p14="http://schemas.microsoft.com/office/powerpoint/2010/main" val="34788716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1219201" y="2137558"/>
            <a:ext cx="9254070" cy="4031873"/>
          </a:xfrm>
          <a:prstGeom prst="rect">
            <a:avLst/>
          </a:prstGeom>
          <a:noFill/>
        </p:spPr>
        <p:txBody>
          <a:bodyPr wrap="square" rtlCol="0">
            <a:spAutoFit/>
          </a:bodyPr>
          <a:lstStyle/>
          <a:p>
            <a:r>
              <a:rPr lang="en-US" sz="4000" dirty="0"/>
              <a:t>	Must be:</a:t>
            </a:r>
          </a:p>
          <a:p>
            <a:endParaRPr lang="en-US" sz="4000" dirty="0"/>
          </a:p>
          <a:p>
            <a:r>
              <a:rPr lang="en-US" sz="4000" dirty="0"/>
              <a:t>		“Hard”</a:t>
            </a:r>
          </a:p>
          <a:p>
            <a:endParaRPr lang="en-US" sz="4000" dirty="0"/>
          </a:p>
          <a:p>
            <a:r>
              <a:rPr lang="en-US" sz="4000" dirty="0"/>
              <a:t>		“Provable”</a:t>
            </a:r>
          </a:p>
          <a:p>
            <a:endParaRPr lang="en-US" sz="4000" dirty="0"/>
          </a:p>
          <a:p>
            <a:endParaRPr lang="en-US" sz="1600" dirty="0"/>
          </a:p>
        </p:txBody>
      </p:sp>
    </p:spTree>
    <p:extLst>
      <p:ext uri="{BB962C8B-B14F-4D97-AF65-F5344CB8AC3E}">
        <p14:creationId xmlns:p14="http://schemas.microsoft.com/office/powerpoint/2010/main" val="10563291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1219201" y="2137558"/>
            <a:ext cx="9254070" cy="2431435"/>
          </a:xfrm>
          <a:prstGeom prst="rect">
            <a:avLst/>
          </a:prstGeom>
          <a:noFill/>
        </p:spPr>
        <p:txBody>
          <a:bodyPr wrap="square" rtlCol="0">
            <a:spAutoFit/>
          </a:bodyPr>
          <a:lstStyle/>
          <a:p>
            <a:r>
              <a:rPr lang="en-US" sz="4000" dirty="0"/>
              <a:t>	</a:t>
            </a:r>
          </a:p>
          <a:p>
            <a:r>
              <a:rPr lang="en-US" sz="4000" dirty="0"/>
              <a:t>			</a:t>
            </a:r>
            <a:r>
              <a:rPr lang="en-US" sz="9600" dirty="0"/>
              <a:t>WTF?</a:t>
            </a:r>
          </a:p>
          <a:p>
            <a:endParaRPr lang="en-US" sz="1600" dirty="0"/>
          </a:p>
        </p:txBody>
      </p:sp>
    </p:spTree>
    <p:extLst>
      <p:ext uri="{BB962C8B-B14F-4D97-AF65-F5344CB8AC3E}">
        <p14:creationId xmlns:p14="http://schemas.microsoft.com/office/powerpoint/2010/main" val="800747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2398815" y="2137558"/>
            <a:ext cx="8599790" cy="1569660"/>
          </a:xfrm>
          <a:prstGeom prst="rect">
            <a:avLst/>
          </a:prstGeom>
          <a:noFill/>
        </p:spPr>
        <p:txBody>
          <a:bodyPr wrap="none" rtlCol="0">
            <a:spAutoFit/>
          </a:bodyPr>
          <a:lstStyle/>
          <a:p>
            <a:r>
              <a:rPr lang="en-US" sz="4000" dirty="0"/>
              <a:t>Solve a cryptographically difficult puzzle.</a:t>
            </a:r>
          </a:p>
          <a:p>
            <a:endParaRPr lang="en-US" sz="4000" dirty="0"/>
          </a:p>
          <a:p>
            <a:endParaRPr lang="en-US" sz="1600" dirty="0"/>
          </a:p>
        </p:txBody>
      </p:sp>
    </p:spTree>
    <p:extLst>
      <p:ext uri="{BB962C8B-B14F-4D97-AF65-F5344CB8AC3E}">
        <p14:creationId xmlns:p14="http://schemas.microsoft.com/office/powerpoint/2010/main" val="2085944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2398815" y="2137558"/>
            <a:ext cx="8637621" cy="2800767"/>
          </a:xfrm>
          <a:prstGeom prst="rect">
            <a:avLst/>
          </a:prstGeom>
          <a:noFill/>
        </p:spPr>
        <p:txBody>
          <a:bodyPr wrap="none" rtlCol="0">
            <a:spAutoFit/>
          </a:bodyPr>
          <a:lstStyle/>
          <a:p>
            <a:r>
              <a:rPr lang="en-US" sz="4000" dirty="0"/>
              <a:t>Solve a cryptographically difficult puzzle</a:t>
            </a:r>
          </a:p>
          <a:p>
            <a:endParaRPr lang="en-US" sz="4000" dirty="0"/>
          </a:p>
          <a:p>
            <a:r>
              <a:rPr lang="en-US" sz="4000" dirty="0"/>
              <a:t>“Difficulty” adjustable </a:t>
            </a:r>
          </a:p>
          <a:p>
            <a:r>
              <a:rPr lang="en-US" sz="4000" dirty="0"/>
              <a:t/>
            </a:r>
            <a:br>
              <a:rPr lang="en-US" sz="4000" dirty="0"/>
            </a:br>
            <a:endParaRPr lang="en-US" sz="1600" dirty="0"/>
          </a:p>
        </p:txBody>
      </p:sp>
    </p:spTree>
    <p:extLst>
      <p:ext uri="{BB962C8B-B14F-4D97-AF65-F5344CB8AC3E}">
        <p14:creationId xmlns:p14="http://schemas.microsoft.com/office/powerpoint/2010/main" val="30421382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2398815" y="2137558"/>
            <a:ext cx="8637621" cy="4154984"/>
          </a:xfrm>
          <a:prstGeom prst="rect">
            <a:avLst/>
          </a:prstGeom>
          <a:noFill/>
        </p:spPr>
        <p:txBody>
          <a:bodyPr wrap="none" rtlCol="0">
            <a:spAutoFit/>
          </a:bodyPr>
          <a:lstStyle/>
          <a:p>
            <a:r>
              <a:rPr lang="en-US" sz="4000" dirty="0"/>
              <a:t>Solve a cryptographically difficult puzzle</a:t>
            </a:r>
          </a:p>
          <a:p>
            <a:endParaRPr lang="en-US" sz="4000" dirty="0"/>
          </a:p>
          <a:p>
            <a:r>
              <a:rPr lang="en-US" sz="4000" dirty="0"/>
              <a:t>“Difficulty” adjustable - every two weeks</a:t>
            </a:r>
          </a:p>
          <a:p>
            <a:r>
              <a:rPr lang="en-US" sz="4000" dirty="0"/>
              <a:t/>
            </a:r>
            <a:br>
              <a:rPr lang="en-US" sz="4000" dirty="0"/>
            </a:br>
            <a:r>
              <a:rPr lang="en-US" sz="1600" dirty="0"/>
              <a:t> </a:t>
            </a:r>
            <a:r>
              <a:rPr lang="en-US" sz="4000" dirty="0"/>
              <a:t>New block mined every ten minutes</a:t>
            </a:r>
          </a:p>
          <a:p>
            <a:endParaRPr lang="en-US" sz="3200" dirty="0"/>
          </a:p>
          <a:p>
            <a:r>
              <a:rPr lang="en-US" sz="3200" dirty="0"/>
              <a:t>			</a:t>
            </a:r>
            <a:endParaRPr lang="en-US" sz="1600" dirty="0"/>
          </a:p>
        </p:txBody>
      </p:sp>
    </p:spTree>
    <p:extLst>
      <p:ext uri="{BB962C8B-B14F-4D97-AF65-F5344CB8AC3E}">
        <p14:creationId xmlns:p14="http://schemas.microsoft.com/office/powerpoint/2010/main" val="8524032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5" name="TextBox 4"/>
          <p:cNvSpPr txBox="1"/>
          <p:nvPr/>
        </p:nvSpPr>
        <p:spPr>
          <a:xfrm>
            <a:off x="2398815" y="2137558"/>
            <a:ext cx="8637621" cy="4401205"/>
          </a:xfrm>
          <a:prstGeom prst="rect">
            <a:avLst/>
          </a:prstGeom>
          <a:noFill/>
        </p:spPr>
        <p:txBody>
          <a:bodyPr wrap="none" rtlCol="0">
            <a:spAutoFit/>
          </a:bodyPr>
          <a:lstStyle/>
          <a:p>
            <a:r>
              <a:rPr lang="en-US" sz="4000" dirty="0"/>
              <a:t>Solve a cryptographically difficult puzzle</a:t>
            </a:r>
          </a:p>
          <a:p>
            <a:endParaRPr lang="en-US" sz="4000" dirty="0"/>
          </a:p>
          <a:p>
            <a:r>
              <a:rPr lang="en-US" sz="4000" dirty="0"/>
              <a:t>“Difficulty” adjustable - every two weeks</a:t>
            </a:r>
          </a:p>
          <a:p>
            <a:r>
              <a:rPr lang="en-US" sz="4000" dirty="0"/>
              <a:t/>
            </a:r>
            <a:br>
              <a:rPr lang="en-US" sz="4000" dirty="0"/>
            </a:br>
            <a:r>
              <a:rPr lang="en-US" sz="1600" dirty="0"/>
              <a:t> </a:t>
            </a:r>
            <a:r>
              <a:rPr lang="en-US" sz="4000" dirty="0"/>
              <a:t>New block mined every ten minutes</a:t>
            </a:r>
          </a:p>
          <a:p>
            <a:endParaRPr lang="en-US" sz="3200" dirty="0"/>
          </a:p>
          <a:p>
            <a:r>
              <a:rPr lang="en-US" sz="3200" dirty="0"/>
              <a:t>			What’s a good puzzle to solve?</a:t>
            </a:r>
          </a:p>
          <a:p>
            <a:endParaRPr lang="en-US" sz="1600" dirty="0"/>
          </a:p>
        </p:txBody>
      </p:sp>
    </p:spTree>
    <p:extLst>
      <p:ext uri="{BB962C8B-B14F-4D97-AF65-F5344CB8AC3E}">
        <p14:creationId xmlns:p14="http://schemas.microsoft.com/office/powerpoint/2010/main" val="22297110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 Properties</a:t>
            </a:r>
          </a:p>
        </p:txBody>
      </p:sp>
      <p:sp>
        <p:nvSpPr>
          <p:cNvPr id="3" name="Cloud 2"/>
          <p:cNvSpPr/>
          <p:nvPr/>
        </p:nvSpPr>
        <p:spPr>
          <a:xfrm>
            <a:off x="1842821" y="2183588"/>
            <a:ext cx="2657927" cy="20188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p:cNvSpPr/>
          <p:nvPr/>
        </p:nvSpPr>
        <p:spPr>
          <a:xfrm>
            <a:off x="6175168" y="2765479"/>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592285" y="2628913"/>
            <a:ext cx="3040083" cy="2731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2505693" y="2765479"/>
            <a:ext cx="4279075" cy="2889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V="1">
            <a:off x="2624446" y="3468102"/>
            <a:ext cx="3941420" cy="346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418194" y="4404135"/>
            <a:ext cx="3507179" cy="369332"/>
          </a:xfrm>
          <a:prstGeom prst="rect">
            <a:avLst/>
          </a:prstGeom>
          <a:noFill/>
        </p:spPr>
        <p:txBody>
          <a:bodyPr wrap="none" rtlCol="0">
            <a:spAutoFit/>
          </a:bodyPr>
          <a:lstStyle/>
          <a:p>
            <a:r>
              <a:rPr lang="en-US" dirty="0"/>
              <a:t>Possible Inputs: string of any length</a:t>
            </a:r>
          </a:p>
        </p:txBody>
      </p:sp>
      <p:sp>
        <p:nvSpPr>
          <p:cNvPr id="13" name="TextBox 12"/>
          <p:cNvSpPr txBox="1"/>
          <p:nvPr/>
        </p:nvSpPr>
        <p:spPr>
          <a:xfrm>
            <a:off x="5520557" y="3814466"/>
            <a:ext cx="2223622" cy="646331"/>
          </a:xfrm>
          <a:prstGeom prst="rect">
            <a:avLst/>
          </a:prstGeom>
          <a:noFill/>
        </p:spPr>
        <p:txBody>
          <a:bodyPr wrap="none" rtlCol="0">
            <a:spAutoFit/>
          </a:bodyPr>
          <a:lstStyle/>
          <a:p>
            <a:r>
              <a:rPr lang="en-US" dirty="0"/>
              <a:t>Possible Outputs:</a:t>
            </a:r>
          </a:p>
          <a:p>
            <a:r>
              <a:rPr lang="en-US" dirty="0"/>
              <a:t>       fixed size output </a:t>
            </a:r>
          </a:p>
        </p:txBody>
      </p:sp>
      <p:sp>
        <p:nvSpPr>
          <p:cNvPr id="14" name="TextBox 13"/>
          <p:cNvSpPr txBox="1"/>
          <p:nvPr/>
        </p:nvSpPr>
        <p:spPr>
          <a:xfrm>
            <a:off x="8306788" y="2336527"/>
            <a:ext cx="2356799" cy="923330"/>
          </a:xfrm>
          <a:prstGeom prst="rect">
            <a:avLst/>
          </a:prstGeom>
          <a:noFill/>
        </p:spPr>
        <p:txBody>
          <a:bodyPr wrap="none" rtlCol="0">
            <a:spAutoFit/>
          </a:bodyPr>
          <a:lstStyle/>
          <a:p>
            <a:pPr marL="342900" indent="-342900">
              <a:buAutoNum type="arabicPeriod"/>
            </a:pPr>
            <a:r>
              <a:rPr lang="en-US" dirty="0"/>
              <a:t>Input of any length</a:t>
            </a:r>
          </a:p>
          <a:p>
            <a:pPr marL="342900" indent="-342900">
              <a:buAutoNum type="arabicPeriod"/>
            </a:pPr>
            <a:r>
              <a:rPr lang="en-US" dirty="0"/>
              <a:t>Output fixed length</a:t>
            </a:r>
          </a:p>
          <a:p>
            <a:pPr marL="342900" indent="-342900">
              <a:buAutoNum type="arabicPeriod"/>
            </a:pPr>
            <a:r>
              <a:rPr lang="en-US" dirty="0"/>
              <a:t>O(n) running time</a:t>
            </a:r>
          </a:p>
        </p:txBody>
      </p:sp>
    </p:spTree>
    <p:extLst>
      <p:ext uri="{BB962C8B-B14F-4D97-AF65-F5344CB8AC3E}">
        <p14:creationId xmlns:p14="http://schemas.microsoft.com/office/powerpoint/2010/main" val="2681918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Function Properties</a:t>
            </a:r>
          </a:p>
        </p:txBody>
      </p:sp>
      <p:sp>
        <p:nvSpPr>
          <p:cNvPr id="5" name="TextBox 4"/>
          <p:cNvSpPr txBox="1"/>
          <p:nvPr/>
        </p:nvSpPr>
        <p:spPr>
          <a:xfrm>
            <a:off x="7785264" y="2612969"/>
            <a:ext cx="3840026" cy="1200329"/>
          </a:xfrm>
          <a:prstGeom prst="rect">
            <a:avLst/>
          </a:prstGeom>
          <a:noFill/>
        </p:spPr>
        <p:txBody>
          <a:bodyPr wrap="none" rtlCol="0">
            <a:spAutoFit/>
          </a:bodyPr>
          <a:lstStyle/>
          <a:p>
            <a:r>
              <a:rPr lang="en-US" sz="4000" dirty="0"/>
              <a:t>Collision resistant</a:t>
            </a:r>
            <a:br>
              <a:rPr lang="en-US" sz="4000" dirty="0"/>
            </a:br>
            <a:r>
              <a:rPr lang="en-US" sz="1600" dirty="0"/>
              <a:t> </a:t>
            </a:r>
            <a:endParaRPr lang="en-US" sz="4000" dirty="0"/>
          </a:p>
          <a:p>
            <a:endParaRPr lang="en-US" sz="1600" dirty="0"/>
          </a:p>
        </p:txBody>
      </p:sp>
      <p:sp>
        <p:nvSpPr>
          <p:cNvPr id="3" name="Cloud 2"/>
          <p:cNvSpPr/>
          <p:nvPr/>
        </p:nvSpPr>
        <p:spPr>
          <a:xfrm>
            <a:off x="1819071" y="2149434"/>
            <a:ext cx="2657927" cy="20188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p:cNvSpPr/>
          <p:nvPr/>
        </p:nvSpPr>
        <p:spPr>
          <a:xfrm>
            <a:off x="6151418" y="2731325"/>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568535" y="2594759"/>
            <a:ext cx="3040083" cy="2731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2481943" y="2731325"/>
            <a:ext cx="4279075" cy="2889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V="1">
            <a:off x="2600696" y="3433948"/>
            <a:ext cx="3941420" cy="346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394444" y="4369981"/>
            <a:ext cx="3507179" cy="369332"/>
          </a:xfrm>
          <a:prstGeom prst="rect">
            <a:avLst/>
          </a:prstGeom>
          <a:noFill/>
        </p:spPr>
        <p:txBody>
          <a:bodyPr wrap="none" rtlCol="0">
            <a:spAutoFit/>
          </a:bodyPr>
          <a:lstStyle/>
          <a:p>
            <a:r>
              <a:rPr lang="en-US" dirty="0"/>
              <a:t>Possible Inputs: string of any length</a:t>
            </a:r>
          </a:p>
        </p:txBody>
      </p:sp>
      <p:sp>
        <p:nvSpPr>
          <p:cNvPr id="13" name="TextBox 12"/>
          <p:cNvSpPr txBox="1"/>
          <p:nvPr/>
        </p:nvSpPr>
        <p:spPr>
          <a:xfrm>
            <a:off x="5258623" y="3709853"/>
            <a:ext cx="4692247" cy="646331"/>
          </a:xfrm>
          <a:prstGeom prst="rect">
            <a:avLst/>
          </a:prstGeom>
          <a:noFill/>
        </p:spPr>
        <p:txBody>
          <a:bodyPr wrap="none" rtlCol="0">
            <a:spAutoFit/>
          </a:bodyPr>
          <a:lstStyle/>
          <a:p>
            <a:r>
              <a:rPr lang="en-US" dirty="0"/>
              <a:t>Possible Outputs:</a:t>
            </a:r>
          </a:p>
          <a:p>
            <a:r>
              <a:rPr lang="en-US" dirty="0"/>
              <a:t>                   fixed size output (256 bits for Bitcoin)</a:t>
            </a:r>
          </a:p>
        </p:txBody>
      </p:sp>
      <p:sp>
        <p:nvSpPr>
          <p:cNvPr id="6" name="TextBox 5"/>
          <p:cNvSpPr txBox="1"/>
          <p:nvPr/>
        </p:nvSpPr>
        <p:spPr>
          <a:xfrm>
            <a:off x="1285825" y="4977292"/>
            <a:ext cx="9603911" cy="523220"/>
          </a:xfrm>
          <a:prstGeom prst="rect">
            <a:avLst/>
          </a:prstGeom>
          <a:noFill/>
        </p:spPr>
        <p:txBody>
          <a:bodyPr wrap="none" rtlCol="0">
            <a:spAutoFit/>
          </a:bodyPr>
          <a:lstStyle/>
          <a:p>
            <a:r>
              <a:rPr lang="en-US" sz="2800" dirty="0"/>
              <a:t>Infeasible for two values, x and y, such that x &lt;&gt; y and H(x) = H(y)</a:t>
            </a:r>
          </a:p>
        </p:txBody>
      </p:sp>
    </p:spTree>
    <p:extLst>
      <p:ext uri="{BB962C8B-B14F-4D97-AF65-F5344CB8AC3E}">
        <p14:creationId xmlns:p14="http://schemas.microsoft.com/office/powerpoint/2010/main" val="42923172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Function Properties</a:t>
            </a:r>
          </a:p>
        </p:txBody>
      </p:sp>
      <p:sp>
        <p:nvSpPr>
          <p:cNvPr id="5" name="TextBox 4"/>
          <p:cNvSpPr txBox="1"/>
          <p:nvPr/>
        </p:nvSpPr>
        <p:spPr>
          <a:xfrm>
            <a:off x="8510482" y="2471320"/>
            <a:ext cx="1518364" cy="1200329"/>
          </a:xfrm>
          <a:prstGeom prst="rect">
            <a:avLst/>
          </a:prstGeom>
          <a:noFill/>
        </p:spPr>
        <p:txBody>
          <a:bodyPr wrap="none" rtlCol="0">
            <a:spAutoFit/>
          </a:bodyPr>
          <a:lstStyle/>
          <a:p>
            <a:r>
              <a:rPr lang="en-US" sz="4000" dirty="0"/>
              <a:t>Hiding</a:t>
            </a:r>
            <a:br>
              <a:rPr lang="en-US" sz="4000" dirty="0"/>
            </a:br>
            <a:r>
              <a:rPr lang="en-US" sz="1600" dirty="0"/>
              <a:t> </a:t>
            </a:r>
            <a:endParaRPr lang="en-US" sz="4000" dirty="0"/>
          </a:p>
          <a:p>
            <a:endParaRPr lang="en-US" sz="1600" dirty="0"/>
          </a:p>
        </p:txBody>
      </p:sp>
      <p:sp>
        <p:nvSpPr>
          <p:cNvPr id="3" name="Cloud 2"/>
          <p:cNvSpPr/>
          <p:nvPr/>
        </p:nvSpPr>
        <p:spPr>
          <a:xfrm>
            <a:off x="1819071" y="2149434"/>
            <a:ext cx="2657927" cy="20188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p:cNvSpPr/>
          <p:nvPr/>
        </p:nvSpPr>
        <p:spPr>
          <a:xfrm>
            <a:off x="6151418" y="2731325"/>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568535" y="2594759"/>
            <a:ext cx="3040083" cy="2731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2481943" y="2731325"/>
            <a:ext cx="4279075" cy="2889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V="1">
            <a:off x="2600696" y="3433948"/>
            <a:ext cx="3941420" cy="346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394444" y="4369981"/>
            <a:ext cx="3507179" cy="369332"/>
          </a:xfrm>
          <a:prstGeom prst="rect">
            <a:avLst/>
          </a:prstGeom>
          <a:noFill/>
        </p:spPr>
        <p:txBody>
          <a:bodyPr wrap="none" rtlCol="0">
            <a:spAutoFit/>
          </a:bodyPr>
          <a:lstStyle/>
          <a:p>
            <a:r>
              <a:rPr lang="en-US" dirty="0"/>
              <a:t>Possible Inputs: string of any length</a:t>
            </a:r>
          </a:p>
        </p:txBody>
      </p:sp>
      <p:sp>
        <p:nvSpPr>
          <p:cNvPr id="13" name="TextBox 12"/>
          <p:cNvSpPr txBox="1"/>
          <p:nvPr/>
        </p:nvSpPr>
        <p:spPr>
          <a:xfrm>
            <a:off x="5258623" y="3709853"/>
            <a:ext cx="4692247" cy="646331"/>
          </a:xfrm>
          <a:prstGeom prst="rect">
            <a:avLst/>
          </a:prstGeom>
          <a:noFill/>
        </p:spPr>
        <p:txBody>
          <a:bodyPr wrap="none" rtlCol="0">
            <a:spAutoFit/>
          </a:bodyPr>
          <a:lstStyle/>
          <a:p>
            <a:r>
              <a:rPr lang="en-US" dirty="0"/>
              <a:t>Possible Outputs:</a:t>
            </a:r>
          </a:p>
          <a:p>
            <a:r>
              <a:rPr lang="en-US" dirty="0"/>
              <a:t>                   fixed size output (256 bits for Bitcoin)</a:t>
            </a:r>
          </a:p>
        </p:txBody>
      </p:sp>
      <p:sp>
        <p:nvSpPr>
          <p:cNvPr id="6" name="TextBox 5"/>
          <p:cNvSpPr txBox="1"/>
          <p:nvPr/>
        </p:nvSpPr>
        <p:spPr>
          <a:xfrm>
            <a:off x="1285825" y="4977292"/>
            <a:ext cx="6548972" cy="523220"/>
          </a:xfrm>
          <a:prstGeom prst="rect">
            <a:avLst/>
          </a:prstGeom>
          <a:noFill/>
        </p:spPr>
        <p:txBody>
          <a:bodyPr wrap="none" rtlCol="0">
            <a:spAutoFit/>
          </a:bodyPr>
          <a:lstStyle/>
          <a:p>
            <a:r>
              <a:rPr lang="en-US" sz="2800" dirty="0"/>
              <a:t>Given </a:t>
            </a:r>
            <a:r>
              <a:rPr lang="en-US" sz="2800" i="1" dirty="0"/>
              <a:t>y</a:t>
            </a:r>
            <a:r>
              <a:rPr lang="en-US" sz="2800" dirty="0"/>
              <a:t> from H(</a:t>
            </a:r>
            <a:r>
              <a:rPr lang="en-US" sz="2800" i="1" dirty="0"/>
              <a:t>x</a:t>
            </a:r>
            <a:r>
              <a:rPr lang="en-US" sz="2800" dirty="0"/>
              <a:t>) = </a:t>
            </a:r>
            <a:r>
              <a:rPr lang="en-US" sz="2800" i="1" dirty="0"/>
              <a:t>y</a:t>
            </a:r>
            <a:r>
              <a:rPr lang="en-US" sz="2800" dirty="0"/>
              <a:t>, it’s infeasible to find </a:t>
            </a:r>
            <a:r>
              <a:rPr lang="en-US" sz="2800" i="1" dirty="0"/>
              <a:t>x</a:t>
            </a:r>
          </a:p>
        </p:txBody>
      </p:sp>
    </p:spTree>
    <p:extLst>
      <p:ext uri="{BB962C8B-B14F-4D97-AF65-F5344CB8AC3E}">
        <p14:creationId xmlns:p14="http://schemas.microsoft.com/office/powerpoint/2010/main" val="1108932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10" name="Content Placeholder 9"/>
          <p:cNvSpPr>
            <a:spLocks noGrp="1"/>
          </p:cNvSpPr>
          <p:nvPr>
            <p:ph idx="1"/>
          </p:nvPr>
        </p:nvSpPr>
        <p:spPr/>
        <p:txBody>
          <a:bodyPr/>
          <a:lstStyle/>
          <a:p>
            <a:endParaRPr lang="en-US"/>
          </a:p>
        </p:txBody>
      </p:sp>
    </p:spTree>
    <p:extLst>
      <p:ext uri="{BB962C8B-B14F-4D97-AF65-F5344CB8AC3E}">
        <p14:creationId xmlns:p14="http://schemas.microsoft.com/office/powerpoint/2010/main" val="6449581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Function Properties</a:t>
            </a:r>
          </a:p>
        </p:txBody>
      </p:sp>
      <p:sp>
        <p:nvSpPr>
          <p:cNvPr id="5" name="TextBox 4"/>
          <p:cNvSpPr txBox="1"/>
          <p:nvPr/>
        </p:nvSpPr>
        <p:spPr>
          <a:xfrm>
            <a:off x="8510482" y="2471320"/>
            <a:ext cx="3206327" cy="1200329"/>
          </a:xfrm>
          <a:prstGeom prst="rect">
            <a:avLst/>
          </a:prstGeom>
          <a:noFill/>
        </p:spPr>
        <p:txBody>
          <a:bodyPr wrap="none" rtlCol="0">
            <a:spAutoFit/>
          </a:bodyPr>
          <a:lstStyle/>
          <a:p>
            <a:r>
              <a:rPr lang="en-US" sz="4000"/>
              <a:t>Puzzle friendly</a:t>
            </a:r>
            <a:r>
              <a:rPr lang="en-US" sz="4000" dirty="0"/>
              <a:t/>
            </a:r>
            <a:br>
              <a:rPr lang="en-US" sz="4000" dirty="0"/>
            </a:br>
            <a:r>
              <a:rPr lang="en-US" sz="1600" dirty="0"/>
              <a:t> </a:t>
            </a:r>
            <a:endParaRPr lang="en-US" sz="4000" dirty="0"/>
          </a:p>
          <a:p>
            <a:endParaRPr lang="en-US" sz="1600" dirty="0"/>
          </a:p>
        </p:txBody>
      </p:sp>
      <p:sp>
        <p:nvSpPr>
          <p:cNvPr id="3" name="Cloud 2"/>
          <p:cNvSpPr/>
          <p:nvPr/>
        </p:nvSpPr>
        <p:spPr>
          <a:xfrm>
            <a:off x="1819071" y="2149434"/>
            <a:ext cx="2657927" cy="201880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p:cNvSpPr/>
          <p:nvPr/>
        </p:nvSpPr>
        <p:spPr>
          <a:xfrm>
            <a:off x="6151418" y="2731325"/>
            <a:ext cx="9144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148033" y="2867891"/>
            <a:ext cx="3460585" cy="163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a:off x="3228620" y="3102542"/>
            <a:ext cx="3313496" cy="3314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1394444" y="4369981"/>
            <a:ext cx="3507179" cy="369332"/>
          </a:xfrm>
          <a:prstGeom prst="rect">
            <a:avLst/>
          </a:prstGeom>
          <a:noFill/>
        </p:spPr>
        <p:txBody>
          <a:bodyPr wrap="none" rtlCol="0">
            <a:spAutoFit/>
          </a:bodyPr>
          <a:lstStyle/>
          <a:p>
            <a:r>
              <a:rPr lang="en-US" dirty="0"/>
              <a:t>Possible Inputs: string of any length</a:t>
            </a:r>
          </a:p>
        </p:txBody>
      </p:sp>
      <p:sp>
        <p:nvSpPr>
          <p:cNvPr id="13" name="TextBox 12"/>
          <p:cNvSpPr txBox="1"/>
          <p:nvPr/>
        </p:nvSpPr>
        <p:spPr>
          <a:xfrm>
            <a:off x="5258623" y="3709853"/>
            <a:ext cx="4692247" cy="646331"/>
          </a:xfrm>
          <a:prstGeom prst="rect">
            <a:avLst/>
          </a:prstGeom>
          <a:noFill/>
        </p:spPr>
        <p:txBody>
          <a:bodyPr wrap="none" rtlCol="0">
            <a:spAutoFit/>
          </a:bodyPr>
          <a:lstStyle/>
          <a:p>
            <a:r>
              <a:rPr lang="en-US" dirty="0"/>
              <a:t>Possible Outputs:</a:t>
            </a:r>
          </a:p>
          <a:p>
            <a:r>
              <a:rPr lang="en-US" dirty="0"/>
              <a:t>                   fixed size output (256 bits for Bitcoin)</a:t>
            </a:r>
          </a:p>
        </p:txBody>
      </p:sp>
      <p:sp>
        <p:nvSpPr>
          <p:cNvPr id="6" name="TextBox 5"/>
          <p:cNvSpPr txBox="1"/>
          <p:nvPr/>
        </p:nvSpPr>
        <p:spPr>
          <a:xfrm>
            <a:off x="1285825" y="4977292"/>
            <a:ext cx="5293500" cy="523220"/>
          </a:xfrm>
          <a:prstGeom prst="rect">
            <a:avLst/>
          </a:prstGeom>
          <a:noFill/>
        </p:spPr>
        <p:txBody>
          <a:bodyPr wrap="none" rtlCol="0">
            <a:spAutoFit/>
          </a:bodyPr>
          <a:lstStyle/>
          <a:p>
            <a:r>
              <a:rPr lang="en-US" sz="2800" dirty="0"/>
              <a:t>Given x and y </a:t>
            </a:r>
            <a:r>
              <a:rPr lang="en-US" sz="2800" dirty="0" err="1"/>
              <a:t>s.t.</a:t>
            </a:r>
            <a:r>
              <a:rPr lang="en-US" sz="2800" dirty="0"/>
              <a:t> </a:t>
            </a:r>
            <a:r>
              <a:rPr lang="en-US" sz="2800" dirty="0" err="1"/>
              <a:t>x~y</a:t>
            </a:r>
            <a:r>
              <a:rPr lang="en-US" sz="2800" dirty="0"/>
              <a:t>, H(x)&lt;&lt;&gt;&gt;H(y)</a:t>
            </a:r>
            <a:endParaRPr lang="en-US" sz="2800" i="1" dirty="0"/>
          </a:p>
        </p:txBody>
      </p:sp>
      <p:sp>
        <p:nvSpPr>
          <p:cNvPr id="10" name="TextBox 9"/>
          <p:cNvSpPr txBox="1"/>
          <p:nvPr/>
        </p:nvSpPr>
        <p:spPr>
          <a:xfrm>
            <a:off x="6538708" y="2648070"/>
            <a:ext cx="569387" cy="369332"/>
          </a:xfrm>
          <a:prstGeom prst="rect">
            <a:avLst/>
          </a:prstGeom>
          <a:noFill/>
        </p:spPr>
        <p:txBody>
          <a:bodyPr wrap="none" rtlCol="0">
            <a:spAutoFit/>
          </a:bodyPr>
          <a:lstStyle/>
          <a:p>
            <a:r>
              <a:rPr lang="en-US" dirty="0"/>
              <a:t>H(x)</a:t>
            </a:r>
          </a:p>
        </p:txBody>
      </p:sp>
      <p:sp>
        <p:nvSpPr>
          <p:cNvPr id="11" name="TextBox 10"/>
          <p:cNvSpPr txBox="1"/>
          <p:nvPr/>
        </p:nvSpPr>
        <p:spPr>
          <a:xfrm>
            <a:off x="6548341" y="3269178"/>
            <a:ext cx="574196" cy="369332"/>
          </a:xfrm>
          <a:prstGeom prst="rect">
            <a:avLst/>
          </a:prstGeom>
          <a:noFill/>
        </p:spPr>
        <p:txBody>
          <a:bodyPr wrap="none" rtlCol="0">
            <a:spAutoFit/>
          </a:bodyPr>
          <a:lstStyle/>
          <a:p>
            <a:r>
              <a:rPr lang="en-US" dirty="0"/>
              <a:t>H(y)</a:t>
            </a:r>
          </a:p>
        </p:txBody>
      </p:sp>
    </p:spTree>
    <p:extLst>
      <p:ext uri="{BB962C8B-B14F-4D97-AF65-F5344CB8AC3E}">
        <p14:creationId xmlns:p14="http://schemas.microsoft.com/office/powerpoint/2010/main" val="3677804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TextBox 2"/>
          <p:cNvSpPr txBox="1"/>
          <p:nvPr/>
        </p:nvSpPr>
        <p:spPr>
          <a:xfrm>
            <a:off x="1097281" y="1995055"/>
            <a:ext cx="10058399" cy="3077766"/>
          </a:xfrm>
          <a:prstGeom prst="rect">
            <a:avLst/>
          </a:prstGeom>
          <a:noFill/>
        </p:spPr>
        <p:txBody>
          <a:bodyPr wrap="square" rtlCol="0">
            <a:spAutoFit/>
          </a:bodyPr>
          <a:lstStyle/>
          <a:p>
            <a:r>
              <a:rPr lang="en-US" sz="4000" dirty="0"/>
              <a:t>	Bitcoin Mining Puzzle:</a:t>
            </a:r>
          </a:p>
          <a:p>
            <a:r>
              <a:rPr lang="en-US" sz="4000" dirty="0"/>
              <a:t>	</a:t>
            </a:r>
            <a:r>
              <a:rPr lang="en-US" sz="3200" dirty="0"/>
              <a:t>Given a 256 bit string with </a:t>
            </a:r>
            <a:r>
              <a:rPr lang="en-US" sz="3200" b="1" dirty="0"/>
              <a:t>n</a:t>
            </a:r>
            <a:r>
              <a:rPr lang="en-US" sz="3200" dirty="0"/>
              <a:t> leading zeros, </a:t>
            </a:r>
          </a:p>
          <a:p>
            <a:r>
              <a:rPr lang="en-US" sz="3200" dirty="0"/>
              <a:t>	find a </a:t>
            </a:r>
            <a:r>
              <a:rPr lang="en-US" sz="3200" b="1" dirty="0"/>
              <a:t>nonce</a:t>
            </a:r>
            <a:r>
              <a:rPr lang="en-US" sz="3200" dirty="0"/>
              <a:t> that, when hashed along </a:t>
            </a:r>
          </a:p>
          <a:p>
            <a:r>
              <a:rPr lang="en-US" sz="3200" dirty="0"/>
              <a:t>	with the rest of the block header, </a:t>
            </a:r>
          </a:p>
          <a:p>
            <a:r>
              <a:rPr lang="en-US" sz="3200" dirty="0"/>
              <a:t>	</a:t>
            </a:r>
            <a:r>
              <a:rPr lang="en-US" sz="3200" dirty="0" smtClean="0"/>
              <a:t>generates a value that has </a:t>
            </a:r>
            <a:r>
              <a:rPr lang="en-US" sz="3200" dirty="0"/>
              <a:t>at least </a:t>
            </a:r>
            <a:r>
              <a:rPr lang="en-US" sz="3200" b="1" dirty="0"/>
              <a:t>n</a:t>
            </a:r>
            <a:r>
              <a:rPr lang="en-US" sz="3200" dirty="0"/>
              <a:t> </a:t>
            </a:r>
            <a:r>
              <a:rPr lang="en-US" sz="3200" dirty="0" smtClean="0"/>
              <a:t>leading </a:t>
            </a:r>
            <a:r>
              <a:rPr lang="en-US" sz="3200" dirty="0"/>
              <a:t>zeros</a:t>
            </a:r>
          </a:p>
          <a:p>
            <a:endParaRPr lang="en-US" dirty="0"/>
          </a:p>
        </p:txBody>
      </p:sp>
    </p:spTree>
    <p:extLst>
      <p:ext uri="{BB962C8B-B14F-4D97-AF65-F5344CB8AC3E}">
        <p14:creationId xmlns:p14="http://schemas.microsoft.com/office/powerpoint/2010/main" val="21316382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TextBox 2"/>
          <p:cNvSpPr txBox="1"/>
          <p:nvPr/>
        </p:nvSpPr>
        <p:spPr>
          <a:xfrm>
            <a:off x="1097281" y="1995055"/>
            <a:ext cx="10058399" cy="3447098"/>
          </a:xfrm>
          <a:prstGeom prst="rect">
            <a:avLst/>
          </a:prstGeom>
          <a:noFill/>
        </p:spPr>
        <p:txBody>
          <a:bodyPr wrap="square" rtlCol="0">
            <a:spAutoFit/>
          </a:bodyPr>
          <a:lstStyle/>
          <a:p>
            <a:r>
              <a:rPr lang="en-US" sz="4000" dirty="0"/>
              <a:t>	What is a nonce?</a:t>
            </a:r>
          </a:p>
          <a:p>
            <a:endParaRPr lang="en-US" sz="4000" dirty="0"/>
          </a:p>
          <a:p>
            <a:r>
              <a:rPr lang="en-US" sz="4000" dirty="0"/>
              <a:t>	Let x and y be two </a:t>
            </a:r>
            <a:r>
              <a:rPr lang="en-US" sz="4000" dirty="0" err="1"/>
              <a:t>nonces</a:t>
            </a:r>
            <a:r>
              <a:rPr lang="en-US" sz="4000" dirty="0"/>
              <a:t>. </a:t>
            </a:r>
          </a:p>
          <a:p>
            <a:endParaRPr lang="en-US" sz="4000" dirty="0"/>
          </a:p>
          <a:p>
            <a:r>
              <a:rPr lang="en-US" sz="4000" dirty="0"/>
              <a:t>	Then H(x | H(</a:t>
            </a:r>
            <a:r>
              <a:rPr lang="en-US" sz="4000" dirty="0" err="1"/>
              <a:t>bh</a:t>
            </a:r>
            <a:r>
              <a:rPr lang="en-US" sz="4000" dirty="0"/>
              <a:t>)) &lt;&lt;&gt;&gt; H(y | H(</a:t>
            </a:r>
            <a:r>
              <a:rPr lang="en-US" sz="4000" dirty="0" err="1"/>
              <a:t>bh</a:t>
            </a:r>
            <a:r>
              <a:rPr lang="en-US" sz="4000" dirty="0"/>
              <a:t>))</a:t>
            </a:r>
            <a:endParaRPr lang="en-US" dirty="0"/>
          </a:p>
          <a:p>
            <a:endParaRPr lang="en-US" dirty="0"/>
          </a:p>
        </p:txBody>
      </p:sp>
    </p:spTree>
    <p:extLst>
      <p:ext uri="{BB962C8B-B14F-4D97-AF65-F5344CB8AC3E}">
        <p14:creationId xmlns:p14="http://schemas.microsoft.com/office/powerpoint/2010/main" val="19963231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TextBox 2"/>
          <p:cNvSpPr txBox="1"/>
          <p:nvPr/>
        </p:nvSpPr>
        <p:spPr>
          <a:xfrm>
            <a:off x="1097281" y="1995055"/>
            <a:ext cx="10058399" cy="2492990"/>
          </a:xfrm>
          <a:prstGeom prst="rect">
            <a:avLst/>
          </a:prstGeom>
          <a:noFill/>
        </p:spPr>
        <p:txBody>
          <a:bodyPr wrap="square" rtlCol="0">
            <a:spAutoFit/>
          </a:bodyPr>
          <a:lstStyle/>
          <a:p>
            <a:r>
              <a:rPr lang="en-US" sz="4000" dirty="0"/>
              <a:t>	Target difficulty from March 2015:</a:t>
            </a:r>
          </a:p>
          <a:p>
            <a:endParaRPr lang="en-US" sz="4000" dirty="0"/>
          </a:p>
          <a:p>
            <a:r>
              <a:rPr lang="en-US" sz="2000" dirty="0"/>
              <a:t>	0x0000000000000000172EC0000000000000000000000000000000000000000000</a:t>
            </a:r>
            <a:br>
              <a:rPr lang="en-US" sz="2000" dirty="0"/>
            </a:br>
            <a:r>
              <a:rPr lang="en-US" sz="2000" dirty="0"/>
              <a:t>	(16 hex 0/64 leading zero bits , hex 1/3 zero bits, 67 0 bits total)</a:t>
            </a:r>
          </a:p>
          <a:p>
            <a:endParaRPr lang="en-US" dirty="0"/>
          </a:p>
          <a:p>
            <a:endParaRPr lang="en-US" dirty="0"/>
          </a:p>
        </p:txBody>
      </p:sp>
    </p:spTree>
    <p:extLst>
      <p:ext uri="{BB962C8B-B14F-4D97-AF65-F5344CB8AC3E}">
        <p14:creationId xmlns:p14="http://schemas.microsoft.com/office/powerpoint/2010/main" val="17960586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TextBox 2"/>
          <p:cNvSpPr txBox="1"/>
          <p:nvPr/>
        </p:nvSpPr>
        <p:spPr>
          <a:xfrm>
            <a:off x="1097281" y="1995055"/>
            <a:ext cx="10058399" cy="4493538"/>
          </a:xfrm>
          <a:prstGeom prst="rect">
            <a:avLst/>
          </a:prstGeom>
          <a:noFill/>
        </p:spPr>
        <p:txBody>
          <a:bodyPr wrap="square" rtlCol="0">
            <a:spAutoFit/>
          </a:bodyPr>
          <a:lstStyle/>
          <a:p>
            <a:r>
              <a:rPr lang="en-US" sz="4000" dirty="0"/>
              <a:t>	Target difficulty from March 2015:</a:t>
            </a:r>
          </a:p>
          <a:p>
            <a:endParaRPr lang="en-US" sz="4000" dirty="0"/>
          </a:p>
          <a:p>
            <a:r>
              <a:rPr lang="en-US" sz="2000" dirty="0"/>
              <a:t>		0x0000000000000000172EC0000000000000000000000000000000000000000000</a:t>
            </a:r>
            <a:br>
              <a:rPr lang="en-US" sz="2000" dirty="0"/>
            </a:br>
            <a:r>
              <a:rPr lang="en-US" sz="2000" dirty="0"/>
              <a:t>		(16 hex 0/64 leading zero bits , hex 1/3 zero bits, 67 0 bits </a:t>
            </a:r>
            <a:r>
              <a:rPr lang="en-US" sz="2000"/>
              <a:t>total)</a:t>
            </a:r>
            <a:r>
              <a:rPr lang="en-US" sz="2000" dirty="0"/>
              <a:t/>
            </a:r>
            <a:br>
              <a:rPr lang="en-US" sz="2000" dirty="0"/>
            </a:br>
            <a:endParaRPr lang="en-US" sz="2000" dirty="0"/>
          </a:p>
          <a:p>
            <a:r>
              <a:rPr lang="en-US" sz="2000" dirty="0"/>
              <a:t>	Equivalently</a:t>
            </a:r>
            <a:br>
              <a:rPr lang="en-US" sz="2000" dirty="0"/>
            </a:br>
            <a:r>
              <a:rPr lang="en-US" sz="2000" dirty="0"/>
              <a:t/>
            </a:r>
            <a:br>
              <a:rPr lang="en-US" sz="2000" dirty="0"/>
            </a:br>
            <a:r>
              <a:rPr lang="en-US" sz="2000" dirty="0"/>
              <a:t>		</a:t>
            </a:r>
            <a:r>
              <a:rPr lang="en-US" sz="3200" dirty="0"/>
              <a:t>5.684361194471146e+56</a:t>
            </a:r>
          </a:p>
          <a:p>
            <a:endParaRPr lang="en-US" dirty="0"/>
          </a:p>
          <a:p>
            <a:endParaRPr lang="en-US" dirty="0"/>
          </a:p>
          <a:p>
            <a:endParaRPr lang="en-US" dirty="0"/>
          </a:p>
        </p:txBody>
      </p:sp>
    </p:spTree>
    <p:extLst>
      <p:ext uri="{BB962C8B-B14F-4D97-AF65-F5344CB8AC3E}">
        <p14:creationId xmlns:p14="http://schemas.microsoft.com/office/powerpoint/2010/main" val="32791282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Work</a:t>
            </a:r>
          </a:p>
        </p:txBody>
      </p:sp>
      <p:sp>
        <p:nvSpPr>
          <p:cNvPr id="3" name="TextBox 2"/>
          <p:cNvSpPr txBox="1"/>
          <p:nvPr/>
        </p:nvSpPr>
        <p:spPr>
          <a:xfrm>
            <a:off x="2149435" y="1995055"/>
            <a:ext cx="8671798" cy="4493538"/>
          </a:xfrm>
          <a:prstGeom prst="rect">
            <a:avLst/>
          </a:prstGeom>
          <a:noFill/>
        </p:spPr>
        <p:txBody>
          <a:bodyPr wrap="none" rtlCol="0">
            <a:spAutoFit/>
          </a:bodyPr>
          <a:lstStyle/>
          <a:p>
            <a:r>
              <a:rPr lang="en-US" sz="4000" dirty="0"/>
              <a:t>Bitcoin Mining Puzzle</a:t>
            </a:r>
          </a:p>
          <a:p>
            <a:endParaRPr lang="en-US" dirty="0"/>
          </a:p>
          <a:p>
            <a:endParaRPr lang="en-US" dirty="0"/>
          </a:p>
          <a:p>
            <a:r>
              <a:rPr lang="en-US" sz="2400" dirty="0"/>
              <a:t>While (true)</a:t>
            </a:r>
          </a:p>
          <a:p>
            <a:r>
              <a:rPr lang="en-US" sz="2400" dirty="0"/>
              <a:t>{</a:t>
            </a:r>
          </a:p>
          <a:p>
            <a:r>
              <a:rPr lang="en-US" sz="2400" dirty="0"/>
              <a:t>       1. Choose a nonce and add it to the block header</a:t>
            </a:r>
            <a:br>
              <a:rPr lang="en-US" sz="2400" dirty="0"/>
            </a:br>
            <a:r>
              <a:rPr lang="en-US" sz="2400" dirty="0"/>
              <a:t>       2. Compute h = sha256(sha256(block header))</a:t>
            </a:r>
          </a:p>
          <a:p>
            <a:r>
              <a:rPr lang="en-US" sz="2400" dirty="0"/>
              <a:t>       3. If h has x leading zeros then break from loop</a:t>
            </a:r>
            <a:br>
              <a:rPr lang="en-US" sz="2400" dirty="0"/>
            </a:br>
            <a:r>
              <a:rPr lang="en-US" sz="2400" dirty="0"/>
              <a:t>	 OR (equivalently)</a:t>
            </a:r>
            <a:br>
              <a:rPr lang="en-US" sz="2400" dirty="0"/>
            </a:br>
            <a:r>
              <a:rPr lang="en-US" sz="2400" dirty="0"/>
              <a:t>       3’. Convert h to a number and if h &lt; target then break from loop </a:t>
            </a:r>
          </a:p>
          <a:p>
            <a:r>
              <a:rPr lang="en-US" sz="2400" dirty="0"/>
              <a:t>}</a:t>
            </a:r>
          </a:p>
          <a:p>
            <a:endParaRPr lang="en-US" dirty="0"/>
          </a:p>
        </p:txBody>
      </p:sp>
      <p:sp>
        <p:nvSpPr>
          <p:cNvPr id="4" name="TextBox 3"/>
          <p:cNvSpPr txBox="1"/>
          <p:nvPr/>
        </p:nvSpPr>
        <p:spPr>
          <a:xfrm>
            <a:off x="700640" y="4785756"/>
            <a:ext cx="1448795" cy="369332"/>
          </a:xfrm>
          <a:prstGeom prst="rect">
            <a:avLst/>
          </a:prstGeom>
          <a:noFill/>
        </p:spPr>
        <p:txBody>
          <a:bodyPr wrap="none" rtlCol="0">
            <a:spAutoFit/>
          </a:bodyPr>
          <a:lstStyle/>
          <a:p>
            <a:r>
              <a:rPr lang="en-US" dirty="0"/>
              <a:t>Puzzle Solved</a:t>
            </a:r>
          </a:p>
        </p:txBody>
      </p:sp>
      <p:cxnSp>
        <p:nvCxnSpPr>
          <p:cNvPr id="7" name="Straight Arrow Connector 6"/>
          <p:cNvCxnSpPr>
            <a:stCxn id="4" idx="3"/>
          </p:cNvCxnSpPr>
          <p:nvPr/>
        </p:nvCxnSpPr>
        <p:spPr>
          <a:xfrm flipV="1">
            <a:off x="2149435" y="4868883"/>
            <a:ext cx="641266" cy="101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p:cNvCxnSpPr>
          <p:nvPr/>
        </p:nvCxnSpPr>
        <p:spPr>
          <a:xfrm>
            <a:off x="2149435" y="4970422"/>
            <a:ext cx="64126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3754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Solved Block</a:t>
            </a:r>
          </a:p>
        </p:txBody>
      </p:sp>
      <p:sp>
        <p:nvSpPr>
          <p:cNvPr id="3" name="TextBox 2"/>
          <p:cNvSpPr txBox="1"/>
          <p:nvPr/>
        </p:nvSpPr>
        <p:spPr>
          <a:xfrm>
            <a:off x="2956956" y="2731325"/>
            <a:ext cx="6526530" cy="1938992"/>
          </a:xfrm>
          <a:prstGeom prst="rect">
            <a:avLst/>
          </a:prstGeom>
          <a:noFill/>
        </p:spPr>
        <p:txBody>
          <a:bodyPr wrap="none" rtlCol="0">
            <a:spAutoFit/>
          </a:bodyPr>
          <a:lstStyle/>
          <a:p>
            <a:r>
              <a:rPr lang="en-US" sz="4000" dirty="0"/>
              <a:t>Adds block to local block chain</a:t>
            </a:r>
          </a:p>
          <a:p>
            <a:endParaRPr lang="en-US" sz="4000" dirty="0"/>
          </a:p>
          <a:p>
            <a:r>
              <a:rPr lang="en-US" sz="4000" dirty="0"/>
              <a:t>Sends block out on the wire</a:t>
            </a:r>
          </a:p>
        </p:txBody>
      </p:sp>
    </p:spTree>
    <p:extLst>
      <p:ext uri="{BB962C8B-B14F-4D97-AF65-F5344CB8AC3E}">
        <p14:creationId xmlns:p14="http://schemas.microsoft.com/office/powerpoint/2010/main" val="2144386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 Update the Block Chain</a:t>
            </a:r>
          </a:p>
        </p:txBody>
      </p:sp>
      <p:sp>
        <p:nvSpPr>
          <p:cNvPr id="3" name="Content Placeholder 2"/>
          <p:cNvSpPr>
            <a:spLocks noGrp="1"/>
          </p:cNvSpPr>
          <p:nvPr>
            <p:ph idx="1"/>
          </p:nvPr>
        </p:nvSpPr>
        <p:spPr>
          <a:xfrm>
            <a:off x="2949830" y="2510752"/>
            <a:ext cx="6692933" cy="2370006"/>
          </a:xfrm>
        </p:spPr>
        <p:txBody>
          <a:bodyPr>
            <a:normAutofit/>
          </a:bodyPr>
          <a:lstStyle/>
          <a:p>
            <a:r>
              <a:rPr lang="en-US" sz="4000" dirty="0"/>
              <a:t>Validate received blocks</a:t>
            </a:r>
          </a:p>
          <a:p>
            <a:r>
              <a:rPr lang="en-US" sz="4000" dirty="0"/>
              <a:t>Add to local block chain</a:t>
            </a:r>
          </a:p>
          <a:p>
            <a:r>
              <a:rPr lang="en-US" sz="4000" dirty="0"/>
              <a:t>Forward block to other nodes</a:t>
            </a:r>
          </a:p>
        </p:txBody>
      </p:sp>
    </p:spTree>
    <p:extLst>
      <p:ext uri="{BB962C8B-B14F-4D97-AF65-F5344CB8AC3E}">
        <p14:creationId xmlns:p14="http://schemas.microsoft.com/office/powerpoint/2010/main" val="27250014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336" y="731297"/>
            <a:ext cx="4577807" cy="910046"/>
          </a:xfrm>
        </p:spPr>
        <p:txBody>
          <a:bodyPr>
            <a:noAutofit/>
          </a:bodyPr>
          <a:lstStyle/>
          <a:p>
            <a:r>
              <a:rPr lang="en-US" sz="7200" dirty="0"/>
              <a:t>Questions?</a:t>
            </a:r>
          </a:p>
        </p:txBody>
      </p:sp>
      <p:sp>
        <p:nvSpPr>
          <p:cNvPr id="7" name="TextBox 6"/>
          <p:cNvSpPr txBox="1"/>
          <p:nvPr/>
        </p:nvSpPr>
        <p:spPr>
          <a:xfrm rot="1835754">
            <a:off x="570882" y="3972515"/>
            <a:ext cx="1168910" cy="646331"/>
          </a:xfrm>
          <a:prstGeom prst="rect">
            <a:avLst/>
          </a:prstGeom>
          <a:noFill/>
        </p:spPr>
        <p:txBody>
          <a:bodyPr wrap="none" rtlCol="0">
            <a:spAutoFit/>
          </a:bodyPr>
          <a:lstStyle/>
          <a:p>
            <a:r>
              <a:rPr lang="en-US" sz="3600" dirty="0"/>
              <a:t>Huh?</a:t>
            </a:r>
          </a:p>
        </p:txBody>
      </p:sp>
      <p:sp>
        <p:nvSpPr>
          <p:cNvPr id="8" name="TextBox 7"/>
          <p:cNvSpPr txBox="1"/>
          <p:nvPr/>
        </p:nvSpPr>
        <p:spPr>
          <a:xfrm rot="10800000">
            <a:off x="10186072" y="157827"/>
            <a:ext cx="1483098" cy="769441"/>
          </a:xfrm>
          <a:prstGeom prst="rect">
            <a:avLst/>
          </a:prstGeom>
          <a:noFill/>
        </p:spPr>
        <p:txBody>
          <a:bodyPr wrap="none" rtlCol="0">
            <a:spAutoFit/>
          </a:bodyPr>
          <a:lstStyle/>
          <a:p>
            <a:r>
              <a:rPr lang="en-US" sz="4400" dirty="0"/>
              <a:t>WTF?</a:t>
            </a:r>
          </a:p>
        </p:txBody>
      </p:sp>
      <p:sp>
        <p:nvSpPr>
          <p:cNvPr id="9" name="TextBox 8"/>
          <p:cNvSpPr txBox="1"/>
          <p:nvPr/>
        </p:nvSpPr>
        <p:spPr>
          <a:xfrm>
            <a:off x="1140462" y="2209690"/>
            <a:ext cx="2723823" cy="830997"/>
          </a:xfrm>
          <a:prstGeom prst="rect">
            <a:avLst/>
          </a:prstGeom>
          <a:noFill/>
        </p:spPr>
        <p:txBody>
          <a:bodyPr wrap="none" rtlCol="0">
            <a:spAutoFit/>
          </a:bodyPr>
          <a:lstStyle/>
          <a:p>
            <a:r>
              <a:rPr lang="en-US" sz="4800" dirty="0"/>
              <a:t>Seriously?</a:t>
            </a:r>
          </a:p>
        </p:txBody>
      </p:sp>
      <p:sp>
        <p:nvSpPr>
          <p:cNvPr id="10" name="TextBox 9"/>
          <p:cNvSpPr txBox="1"/>
          <p:nvPr/>
        </p:nvSpPr>
        <p:spPr>
          <a:xfrm rot="1525655">
            <a:off x="8533243" y="2353007"/>
            <a:ext cx="2803396" cy="646331"/>
          </a:xfrm>
          <a:prstGeom prst="rect">
            <a:avLst/>
          </a:prstGeom>
          <a:noFill/>
        </p:spPr>
        <p:txBody>
          <a:bodyPr wrap="none" rtlCol="0">
            <a:spAutoFit/>
          </a:bodyPr>
          <a:lstStyle/>
          <a:p>
            <a:r>
              <a:rPr lang="en-US" sz="3600" dirty="0"/>
              <a:t>Say it </a:t>
            </a:r>
            <a:r>
              <a:rPr lang="en-US" sz="3600" dirty="0" err="1"/>
              <a:t>ain’t</a:t>
            </a:r>
            <a:r>
              <a:rPr lang="en-US" sz="3600" dirty="0"/>
              <a:t> so!</a:t>
            </a:r>
          </a:p>
        </p:txBody>
      </p:sp>
      <p:sp>
        <p:nvSpPr>
          <p:cNvPr id="11" name="TextBox 10"/>
          <p:cNvSpPr txBox="1"/>
          <p:nvPr/>
        </p:nvSpPr>
        <p:spPr>
          <a:xfrm>
            <a:off x="3144493" y="4928565"/>
            <a:ext cx="8868453" cy="923330"/>
          </a:xfrm>
          <a:prstGeom prst="rect">
            <a:avLst/>
          </a:prstGeom>
          <a:noFill/>
        </p:spPr>
        <p:txBody>
          <a:bodyPr wrap="none" rtlCol="0">
            <a:spAutoFit/>
          </a:bodyPr>
          <a:lstStyle/>
          <a:p>
            <a:r>
              <a:rPr lang="en-US" sz="5400" dirty="0"/>
              <a:t>You have got to be kidding me!</a:t>
            </a:r>
          </a:p>
        </p:txBody>
      </p:sp>
      <p:sp>
        <p:nvSpPr>
          <p:cNvPr id="12" name="TextBox 11"/>
          <p:cNvSpPr txBox="1"/>
          <p:nvPr/>
        </p:nvSpPr>
        <p:spPr>
          <a:xfrm>
            <a:off x="6645779" y="1186320"/>
            <a:ext cx="3768980" cy="523220"/>
          </a:xfrm>
          <a:prstGeom prst="rect">
            <a:avLst/>
          </a:prstGeom>
          <a:noFill/>
        </p:spPr>
        <p:txBody>
          <a:bodyPr wrap="none" rtlCol="0">
            <a:spAutoFit/>
          </a:bodyPr>
          <a:lstStyle/>
          <a:p>
            <a:r>
              <a:rPr lang="en-US" sz="2800" dirty="0"/>
              <a:t>That’s a big cup of nope!</a:t>
            </a:r>
          </a:p>
        </p:txBody>
      </p:sp>
      <p:sp>
        <p:nvSpPr>
          <p:cNvPr id="13" name="TextBox 12"/>
          <p:cNvSpPr txBox="1"/>
          <p:nvPr/>
        </p:nvSpPr>
        <p:spPr>
          <a:xfrm>
            <a:off x="4771064" y="3218171"/>
            <a:ext cx="2988623" cy="2062103"/>
          </a:xfrm>
          <a:prstGeom prst="rect">
            <a:avLst/>
          </a:prstGeom>
          <a:noFill/>
        </p:spPr>
        <p:txBody>
          <a:bodyPr wrap="square" rtlCol="0">
            <a:spAutoFit/>
          </a:bodyPr>
          <a:lstStyle/>
          <a:p>
            <a:r>
              <a:rPr lang="en-US" sz="12800" dirty="0"/>
              <a:t>???</a:t>
            </a:r>
          </a:p>
        </p:txBody>
      </p:sp>
      <p:sp>
        <p:nvSpPr>
          <p:cNvPr id="14" name="TextBox 13"/>
          <p:cNvSpPr txBox="1"/>
          <p:nvPr/>
        </p:nvSpPr>
        <p:spPr>
          <a:xfrm rot="19360325">
            <a:off x="821825" y="3766365"/>
            <a:ext cx="5389296" cy="769441"/>
          </a:xfrm>
          <a:prstGeom prst="rect">
            <a:avLst/>
          </a:prstGeom>
          <a:noFill/>
        </p:spPr>
        <p:txBody>
          <a:bodyPr wrap="none" rtlCol="0">
            <a:spAutoFit/>
          </a:bodyPr>
          <a:lstStyle/>
          <a:p>
            <a:r>
              <a:rPr lang="en-US" sz="4400" dirty="0"/>
              <a:t>You cannot be serious!</a:t>
            </a:r>
          </a:p>
        </p:txBody>
      </p:sp>
      <p:sp>
        <p:nvSpPr>
          <p:cNvPr id="15" name="TextBox 14"/>
          <p:cNvSpPr txBox="1"/>
          <p:nvPr/>
        </p:nvSpPr>
        <p:spPr>
          <a:xfrm rot="19244487">
            <a:off x="8026222" y="3666544"/>
            <a:ext cx="1899046" cy="707886"/>
          </a:xfrm>
          <a:prstGeom prst="rect">
            <a:avLst/>
          </a:prstGeom>
          <a:noFill/>
        </p:spPr>
        <p:txBody>
          <a:bodyPr wrap="none" rtlCol="0">
            <a:spAutoFit/>
          </a:bodyPr>
          <a:lstStyle/>
          <a:p>
            <a:r>
              <a:rPr lang="en-US" sz="4000" dirty="0"/>
              <a:t>No way!</a:t>
            </a:r>
          </a:p>
        </p:txBody>
      </p:sp>
    </p:spTree>
    <p:extLst>
      <p:ext uri="{BB962C8B-B14F-4D97-AF65-F5344CB8AC3E}">
        <p14:creationId xmlns:p14="http://schemas.microsoft.com/office/powerpoint/2010/main" val="11863477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2967520" y="2460795"/>
            <a:ext cx="6048131" cy="3785652"/>
          </a:xfrm>
          <a:prstGeom prst="rect">
            <a:avLst/>
          </a:prstGeom>
          <a:noFill/>
        </p:spPr>
        <p:txBody>
          <a:bodyPr wrap="none" rtlCol="0">
            <a:spAutoFit/>
          </a:bodyPr>
          <a:lstStyle/>
          <a:p>
            <a:r>
              <a:rPr lang="en-US" sz="4800" dirty="0"/>
              <a:t>Not quite decentralized</a:t>
            </a:r>
          </a:p>
          <a:p>
            <a:endParaRPr lang="en-US" sz="4800" dirty="0"/>
          </a:p>
          <a:p>
            <a:r>
              <a:rPr lang="en-US" sz="4800" dirty="0"/>
              <a:t>Not quite anonymous</a:t>
            </a:r>
          </a:p>
          <a:p>
            <a:endParaRPr lang="en-US" sz="4800" dirty="0"/>
          </a:p>
          <a:p>
            <a:r>
              <a:rPr lang="en-US" sz="4800" dirty="0"/>
              <a:t>Runaway hardware</a:t>
            </a:r>
          </a:p>
        </p:txBody>
      </p:sp>
    </p:spTree>
    <p:extLst>
      <p:ext uri="{BB962C8B-B14F-4D97-AF65-F5344CB8AC3E}">
        <p14:creationId xmlns:p14="http://schemas.microsoft.com/office/powerpoint/2010/main" val="2886158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sp>
        <p:nvSpPr>
          <p:cNvPr id="3" name="Content Placeholder 2"/>
          <p:cNvSpPr>
            <a:spLocks noGrp="1"/>
          </p:cNvSpPr>
          <p:nvPr>
            <p:ph idx="1"/>
          </p:nvPr>
        </p:nvSpPr>
        <p:spPr/>
        <p:txBody>
          <a:bodyPr/>
          <a:lstStyle/>
          <a:p>
            <a:endParaRPr lang="en-US" dirty="0"/>
          </a:p>
        </p:txBody>
      </p:sp>
      <p:pic>
        <p:nvPicPr>
          <p:cNvPr id="5"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963" y="1737360"/>
            <a:ext cx="5946372" cy="4271749"/>
          </a:xfrm>
          <a:prstGeom prst="rect">
            <a:avLst/>
          </a:prstGeom>
        </p:spPr>
      </p:pic>
    </p:spTree>
    <p:extLst>
      <p:ext uri="{BB962C8B-B14F-4D97-AF65-F5344CB8AC3E}">
        <p14:creationId xmlns:p14="http://schemas.microsoft.com/office/powerpoint/2010/main" val="36919662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 – Decentralized?</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5302" t="6960" r="390" b="18682"/>
          <a:stretch/>
        </p:blipFill>
        <p:spPr>
          <a:xfrm>
            <a:off x="3222171" y="1845734"/>
            <a:ext cx="4959928" cy="4302844"/>
          </a:xfrm>
          <a:prstGeom prst="rect">
            <a:avLst/>
          </a:prstGeom>
        </p:spPr>
      </p:pic>
      <p:sp>
        <p:nvSpPr>
          <p:cNvPr id="4" name="Oval 3"/>
          <p:cNvSpPr/>
          <p:nvPr/>
        </p:nvSpPr>
        <p:spPr>
          <a:xfrm>
            <a:off x="8991600" y="23164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641080" y="495469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62150" y="457627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04950" y="2133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2200201" y="2590800"/>
            <a:ext cx="1884119" cy="57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278880" y="4434840"/>
            <a:ext cx="2819400" cy="994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147560" y="2773680"/>
            <a:ext cx="200119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519350" y="4698196"/>
            <a:ext cx="1564970" cy="3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5061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2967520" y="2460795"/>
            <a:ext cx="6048131" cy="3046988"/>
          </a:xfrm>
          <a:prstGeom prst="rect">
            <a:avLst/>
          </a:prstGeom>
          <a:noFill/>
        </p:spPr>
        <p:txBody>
          <a:bodyPr wrap="none" rtlCol="0">
            <a:spAutoFit/>
          </a:bodyPr>
          <a:lstStyle/>
          <a:p>
            <a:r>
              <a:rPr lang="en-US" sz="4800" dirty="0"/>
              <a:t>Not quite decentralized</a:t>
            </a:r>
          </a:p>
          <a:p>
            <a:endParaRPr lang="en-US" sz="4800" dirty="0"/>
          </a:p>
          <a:p>
            <a:r>
              <a:rPr lang="en-US" sz="4800" dirty="0"/>
              <a:t>Not quite anonymous</a:t>
            </a:r>
          </a:p>
          <a:p>
            <a:endParaRPr lang="en-US" sz="4800" dirty="0"/>
          </a:p>
        </p:txBody>
      </p:sp>
    </p:spTree>
    <p:extLst>
      <p:ext uri="{BB962C8B-B14F-4D97-AF65-F5344CB8AC3E}">
        <p14:creationId xmlns:p14="http://schemas.microsoft.com/office/powerpoint/2010/main" val="42831481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 -  Anonymous?</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3098149" y="2330166"/>
            <a:ext cx="7862776" cy="1446550"/>
          </a:xfrm>
          <a:prstGeom prst="rect">
            <a:avLst/>
          </a:prstGeom>
          <a:noFill/>
        </p:spPr>
        <p:txBody>
          <a:bodyPr wrap="square" rtlCol="0">
            <a:spAutoFit/>
          </a:bodyPr>
          <a:lstStyle/>
          <a:p>
            <a:r>
              <a:rPr lang="en-US" sz="4400" dirty="0"/>
              <a:t>Bitcoin address needed</a:t>
            </a:r>
          </a:p>
          <a:p>
            <a:endParaRPr lang="en-US" sz="4400" dirty="0"/>
          </a:p>
        </p:txBody>
      </p:sp>
    </p:spTree>
    <p:extLst>
      <p:ext uri="{BB962C8B-B14F-4D97-AF65-F5344CB8AC3E}">
        <p14:creationId xmlns:p14="http://schemas.microsoft.com/office/powerpoint/2010/main" val="37060102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 -  Anonymous?</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3098149" y="2330166"/>
            <a:ext cx="7862776" cy="2800767"/>
          </a:xfrm>
          <a:prstGeom prst="rect">
            <a:avLst/>
          </a:prstGeom>
          <a:noFill/>
        </p:spPr>
        <p:txBody>
          <a:bodyPr wrap="square" rtlCol="0">
            <a:spAutoFit/>
          </a:bodyPr>
          <a:lstStyle/>
          <a:p>
            <a:r>
              <a:rPr lang="en-US" sz="4400" dirty="0"/>
              <a:t>Bitcoin address needed</a:t>
            </a:r>
          </a:p>
          <a:p>
            <a:endParaRPr lang="en-US" sz="4400" dirty="0"/>
          </a:p>
          <a:p>
            <a:r>
              <a:rPr lang="en-US" sz="4400" dirty="0"/>
              <a:t>Exchanges for fiat currency</a:t>
            </a:r>
          </a:p>
          <a:p>
            <a:endParaRPr lang="en-US" sz="4400" dirty="0"/>
          </a:p>
        </p:txBody>
      </p:sp>
    </p:spTree>
    <p:extLst>
      <p:ext uri="{BB962C8B-B14F-4D97-AF65-F5344CB8AC3E}">
        <p14:creationId xmlns:p14="http://schemas.microsoft.com/office/powerpoint/2010/main" val="41877191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 -  Anonymous?</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3098149" y="2330166"/>
            <a:ext cx="7862776" cy="3477875"/>
          </a:xfrm>
          <a:prstGeom prst="rect">
            <a:avLst/>
          </a:prstGeom>
          <a:noFill/>
        </p:spPr>
        <p:txBody>
          <a:bodyPr wrap="square" rtlCol="0">
            <a:spAutoFit/>
          </a:bodyPr>
          <a:lstStyle/>
          <a:p>
            <a:r>
              <a:rPr lang="en-US" sz="4400" dirty="0"/>
              <a:t>Bitcoin address needed</a:t>
            </a:r>
          </a:p>
          <a:p>
            <a:endParaRPr lang="en-US" sz="4400" dirty="0"/>
          </a:p>
          <a:p>
            <a:r>
              <a:rPr lang="en-US" sz="4400" dirty="0"/>
              <a:t>Exchanges for fiat currency</a:t>
            </a:r>
          </a:p>
          <a:p>
            <a:endParaRPr lang="en-US" sz="4400" dirty="0"/>
          </a:p>
          <a:p>
            <a:r>
              <a:rPr lang="en-US" sz="4400" dirty="0"/>
              <a:t>Can track bitcoin address activity</a:t>
            </a:r>
          </a:p>
        </p:txBody>
      </p:sp>
    </p:spTree>
    <p:extLst>
      <p:ext uri="{BB962C8B-B14F-4D97-AF65-F5344CB8AC3E}">
        <p14:creationId xmlns:p14="http://schemas.microsoft.com/office/powerpoint/2010/main" val="41649358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987" y="71250"/>
            <a:ext cx="7574985" cy="5642057"/>
          </a:xfrm>
          <a:prstGeom prst="rect">
            <a:avLst/>
          </a:prstGeom>
        </p:spPr>
      </p:pic>
      <p:sp>
        <p:nvSpPr>
          <p:cNvPr id="3" name="TextBox 2"/>
          <p:cNvSpPr txBox="1"/>
          <p:nvPr/>
        </p:nvSpPr>
        <p:spPr>
          <a:xfrm>
            <a:off x="2338987" y="5792802"/>
            <a:ext cx="6514219" cy="369332"/>
          </a:xfrm>
          <a:prstGeom prst="rect">
            <a:avLst/>
          </a:prstGeom>
          <a:noFill/>
        </p:spPr>
        <p:txBody>
          <a:bodyPr wrap="none" rtlCol="0">
            <a:spAutoFit/>
          </a:bodyPr>
          <a:lstStyle/>
          <a:p>
            <a:r>
              <a:rPr lang="en-US" dirty="0"/>
              <a:t>Source: http://www.acfe.com/fraud-examiner.aspx?id=4294980488</a:t>
            </a:r>
          </a:p>
        </p:txBody>
      </p:sp>
    </p:spTree>
    <p:extLst>
      <p:ext uri="{BB962C8B-B14F-4D97-AF65-F5344CB8AC3E}">
        <p14:creationId xmlns:p14="http://schemas.microsoft.com/office/powerpoint/2010/main" val="18827272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Bitcoin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2967520" y="2460795"/>
            <a:ext cx="6048131" cy="3785652"/>
          </a:xfrm>
          <a:prstGeom prst="rect">
            <a:avLst/>
          </a:prstGeom>
          <a:noFill/>
        </p:spPr>
        <p:txBody>
          <a:bodyPr wrap="none" rtlCol="0">
            <a:spAutoFit/>
          </a:bodyPr>
          <a:lstStyle/>
          <a:p>
            <a:r>
              <a:rPr lang="en-US" sz="4800" dirty="0"/>
              <a:t>Not quite decentralized</a:t>
            </a:r>
          </a:p>
          <a:p>
            <a:endParaRPr lang="en-US" sz="4800" dirty="0"/>
          </a:p>
          <a:p>
            <a:r>
              <a:rPr lang="en-US" sz="4800" dirty="0"/>
              <a:t>Not quite anonymous</a:t>
            </a:r>
          </a:p>
          <a:p>
            <a:endParaRPr lang="en-US" sz="4800" dirty="0"/>
          </a:p>
          <a:p>
            <a:r>
              <a:rPr lang="en-US" sz="4800" dirty="0"/>
              <a:t>Runaway hardware</a:t>
            </a:r>
          </a:p>
        </p:txBody>
      </p:sp>
    </p:spTree>
    <p:extLst>
      <p:ext uri="{BB962C8B-B14F-4D97-AF65-F5344CB8AC3E}">
        <p14:creationId xmlns:p14="http://schemas.microsoft.com/office/powerpoint/2010/main" val="15587662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Runaway hardware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748320" y="2083442"/>
            <a:ext cx="9322360" cy="3293209"/>
          </a:xfrm>
          <a:prstGeom prst="rect">
            <a:avLst/>
          </a:prstGeom>
          <a:noFill/>
        </p:spPr>
        <p:txBody>
          <a:bodyPr wrap="none" rtlCol="0">
            <a:spAutoFit/>
          </a:bodyPr>
          <a:lstStyle/>
          <a:p>
            <a:r>
              <a:rPr lang="en-US" sz="4000" dirty="0"/>
              <a:t>CPU </a:t>
            </a:r>
          </a:p>
          <a:p>
            <a:r>
              <a:rPr lang="en-US" sz="4000" dirty="0"/>
              <a:t>GPU (Graphics Processing Unit)</a:t>
            </a:r>
          </a:p>
          <a:p>
            <a:r>
              <a:rPr lang="en-US" sz="4000" dirty="0"/>
              <a:t>FPGA (Field Programmable Gate Array)</a:t>
            </a:r>
          </a:p>
          <a:p>
            <a:r>
              <a:rPr lang="en-US" sz="4000" dirty="0"/>
              <a:t>ASIC (Application Specific Integrated Circuit)</a:t>
            </a:r>
          </a:p>
          <a:p>
            <a:endParaRPr lang="en-US" sz="4800" dirty="0"/>
          </a:p>
        </p:txBody>
      </p:sp>
    </p:spTree>
    <p:extLst>
      <p:ext uri="{BB962C8B-B14F-4D97-AF65-F5344CB8AC3E}">
        <p14:creationId xmlns:p14="http://schemas.microsoft.com/office/powerpoint/2010/main" val="22312648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492" y="358321"/>
            <a:ext cx="10266136" cy="5780093"/>
          </a:xfrm>
          <a:prstGeom prst="rect">
            <a:avLst/>
          </a:prstGeom>
        </p:spPr>
      </p:pic>
      <p:sp>
        <p:nvSpPr>
          <p:cNvPr id="3" name="TextBox 2"/>
          <p:cNvSpPr txBox="1"/>
          <p:nvPr/>
        </p:nvSpPr>
        <p:spPr>
          <a:xfrm>
            <a:off x="1040492" y="6462008"/>
            <a:ext cx="10266136" cy="307777"/>
          </a:xfrm>
          <a:prstGeom prst="rect">
            <a:avLst/>
          </a:prstGeom>
          <a:noFill/>
        </p:spPr>
        <p:txBody>
          <a:bodyPr wrap="square" rtlCol="0">
            <a:spAutoFit/>
          </a:bodyPr>
          <a:lstStyle/>
          <a:p>
            <a:r>
              <a:rPr lang="en-US" sz="1400" dirty="0"/>
              <a:t>http://www.economist.com/news/business/21638124-minting-digital-currency-has-become-big-ruthlessly-competitive-business-magic</a:t>
            </a:r>
          </a:p>
        </p:txBody>
      </p:sp>
    </p:spTree>
    <p:extLst>
      <p:ext uri="{BB962C8B-B14F-4D97-AF65-F5344CB8AC3E}">
        <p14:creationId xmlns:p14="http://schemas.microsoft.com/office/powerpoint/2010/main" val="6224615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Runaway hardware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849920" y="2693042"/>
            <a:ext cx="8599727" cy="1569660"/>
          </a:xfrm>
          <a:prstGeom prst="rect">
            <a:avLst/>
          </a:prstGeom>
          <a:noFill/>
        </p:spPr>
        <p:txBody>
          <a:bodyPr wrap="none" rtlCol="0">
            <a:spAutoFit/>
          </a:bodyPr>
          <a:lstStyle/>
          <a:p>
            <a:r>
              <a:rPr lang="en-US" sz="4800" dirty="0"/>
              <a:t>Power consumption is enormous!</a:t>
            </a:r>
          </a:p>
          <a:p>
            <a:r>
              <a:rPr lang="en-US" sz="4800" dirty="0"/>
              <a:t>Estimates disputed</a:t>
            </a:r>
          </a:p>
        </p:txBody>
      </p:sp>
    </p:spTree>
    <p:extLst>
      <p:ext uri="{BB962C8B-B14F-4D97-AF65-F5344CB8AC3E}">
        <p14:creationId xmlns:p14="http://schemas.microsoft.com/office/powerpoint/2010/main" val="4070814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5963" y="1737360"/>
            <a:ext cx="5946372" cy="4271749"/>
          </a:xfr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3929" y="2230583"/>
            <a:ext cx="5991751" cy="3113508"/>
          </a:xfrm>
          <a:prstGeom prst="rect">
            <a:avLst/>
          </a:prstGeom>
        </p:spPr>
      </p:pic>
    </p:spTree>
    <p:extLst>
      <p:ext uri="{BB962C8B-B14F-4D97-AF65-F5344CB8AC3E}">
        <p14:creationId xmlns:p14="http://schemas.microsoft.com/office/powerpoint/2010/main" val="8902703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Block Chain?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2245673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Block Chain?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3515096" y="1845734"/>
            <a:ext cx="5056449" cy="4493538"/>
          </a:xfrm>
          <a:prstGeom prst="rect">
            <a:avLst/>
          </a:prstGeom>
          <a:noFill/>
        </p:spPr>
        <p:txBody>
          <a:bodyPr wrap="none" rtlCol="0">
            <a:spAutoFit/>
          </a:bodyPr>
          <a:lstStyle/>
          <a:p>
            <a:r>
              <a:rPr lang="en-US" sz="3200" dirty="0"/>
              <a:t>The hype machine is rolling</a:t>
            </a:r>
          </a:p>
          <a:p>
            <a:r>
              <a:rPr lang="en-US" sz="3200" dirty="0"/>
              <a:t>            </a:t>
            </a:r>
            <a:r>
              <a:rPr lang="en-US" sz="2800" dirty="0"/>
              <a:t>“Game changer”</a:t>
            </a:r>
          </a:p>
          <a:p>
            <a:r>
              <a:rPr lang="en-US" sz="2800" dirty="0"/>
              <a:t>              “Disruptive”</a:t>
            </a:r>
          </a:p>
          <a:p>
            <a:r>
              <a:rPr lang="en-US" sz="2800" dirty="0"/>
              <a:t>              “Decentralize everything”</a:t>
            </a:r>
          </a:p>
          <a:p>
            <a:endParaRPr lang="en-US" sz="3200" dirty="0"/>
          </a:p>
          <a:p>
            <a:r>
              <a:rPr lang="en-US" sz="3200" dirty="0"/>
              <a:t>Bitcoin is a PR nightmare</a:t>
            </a:r>
          </a:p>
          <a:p>
            <a:r>
              <a:rPr lang="en-US" sz="2800" dirty="0"/>
              <a:t>              Silk Road, Mt. </a:t>
            </a:r>
            <a:r>
              <a:rPr lang="en-US" sz="2800" dirty="0" err="1"/>
              <a:t>Gox</a:t>
            </a:r>
            <a:endParaRPr lang="en-US" sz="2800" dirty="0"/>
          </a:p>
          <a:p>
            <a:r>
              <a:rPr lang="en-US" sz="2800" dirty="0"/>
              <a:t>              Block size debacle</a:t>
            </a:r>
          </a:p>
          <a:p>
            <a:r>
              <a:rPr lang="en-US" sz="2800" dirty="0"/>
              <a:t>              Fewer and fewer nodes</a:t>
            </a:r>
          </a:p>
          <a:p>
            <a:endParaRPr lang="en-US" dirty="0"/>
          </a:p>
        </p:txBody>
      </p:sp>
    </p:spTree>
    <p:extLst>
      <p:ext uri="{BB962C8B-B14F-4D97-AF65-F5344CB8AC3E}">
        <p14:creationId xmlns:p14="http://schemas.microsoft.com/office/powerpoint/2010/main" val="17442943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Block Chain?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097280" y="1737360"/>
            <a:ext cx="8940076" cy="4647426"/>
          </a:xfrm>
          <a:prstGeom prst="rect">
            <a:avLst/>
          </a:prstGeom>
          <a:noFill/>
        </p:spPr>
        <p:txBody>
          <a:bodyPr wrap="none" rtlCol="0">
            <a:spAutoFit/>
          </a:bodyPr>
          <a:lstStyle/>
          <a:p>
            <a:r>
              <a:rPr lang="en-US" sz="4400" dirty="0"/>
              <a:t>Who cares?</a:t>
            </a:r>
          </a:p>
          <a:p>
            <a:r>
              <a:rPr lang="en-US" dirty="0"/>
              <a:t> </a:t>
            </a:r>
          </a:p>
          <a:p>
            <a:r>
              <a:rPr lang="en-US" sz="3200" dirty="0"/>
              <a:t>             Governments (UK, Ukraine, Honduras)</a:t>
            </a:r>
          </a:p>
          <a:p>
            <a:endParaRPr lang="en-US" sz="1200" dirty="0"/>
          </a:p>
          <a:p>
            <a:r>
              <a:rPr lang="en-US" sz="3200" dirty="0"/>
              <a:t>             Financial Institutions (Barclays,  Credit Suisse,</a:t>
            </a:r>
          </a:p>
          <a:p>
            <a:r>
              <a:rPr lang="en-US" sz="3200" dirty="0"/>
              <a:t>                    Goldman Sachs, Royal Bank of Scotland,</a:t>
            </a:r>
          </a:p>
          <a:p>
            <a:r>
              <a:rPr lang="en-US" sz="3200" dirty="0"/>
              <a:t>                    Deutsche Bank, Wells Fargo</a:t>
            </a:r>
          </a:p>
          <a:p>
            <a:endParaRPr lang="en-US" sz="1200" dirty="0"/>
          </a:p>
          <a:p>
            <a:endParaRPr lang="en-US" sz="1400" dirty="0"/>
          </a:p>
          <a:p>
            <a:r>
              <a:rPr lang="en-US" sz="3200" dirty="0"/>
              <a:t>             Consulting Firms </a:t>
            </a:r>
          </a:p>
          <a:p>
            <a:r>
              <a:rPr lang="en-US" sz="3200" dirty="0"/>
              <a:t>                    (Deloitte, </a:t>
            </a:r>
            <a:r>
              <a:rPr lang="en-US" sz="3200" dirty="0" err="1"/>
              <a:t>PriceWaterhouseCoopers</a:t>
            </a:r>
            <a:r>
              <a:rPr lang="en-US" sz="3200" dirty="0"/>
              <a:t>)</a:t>
            </a:r>
            <a:endParaRPr lang="en-US" dirty="0"/>
          </a:p>
        </p:txBody>
      </p:sp>
    </p:spTree>
    <p:extLst>
      <p:ext uri="{BB962C8B-B14F-4D97-AF65-F5344CB8AC3E}">
        <p14:creationId xmlns:p14="http://schemas.microsoft.com/office/powerpoint/2010/main" val="25756568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Block Chain?</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2549843" y="1827499"/>
            <a:ext cx="5505033" cy="4370427"/>
          </a:xfrm>
          <a:prstGeom prst="rect">
            <a:avLst/>
          </a:prstGeom>
          <a:noFill/>
        </p:spPr>
        <p:txBody>
          <a:bodyPr wrap="none" rtlCol="0">
            <a:spAutoFit/>
          </a:bodyPr>
          <a:lstStyle/>
          <a:p>
            <a:r>
              <a:rPr lang="en-US" sz="4400" dirty="0"/>
              <a:t>What for?</a:t>
            </a:r>
          </a:p>
          <a:p>
            <a:endParaRPr lang="en-US" dirty="0"/>
          </a:p>
          <a:p>
            <a:r>
              <a:rPr lang="en-US" sz="3200" dirty="0"/>
              <a:t>               Cyber Currency</a:t>
            </a:r>
          </a:p>
          <a:p>
            <a:endParaRPr lang="en-US" sz="1400" dirty="0"/>
          </a:p>
          <a:p>
            <a:r>
              <a:rPr lang="en-US" sz="3200" dirty="0"/>
              <a:t>               Securities trading</a:t>
            </a:r>
          </a:p>
          <a:p>
            <a:endParaRPr lang="en-US" sz="1400" dirty="0"/>
          </a:p>
          <a:p>
            <a:r>
              <a:rPr lang="en-US" sz="3200" dirty="0"/>
              <a:t>               Smart Contracts</a:t>
            </a:r>
          </a:p>
          <a:p>
            <a:endParaRPr lang="en-US" sz="1400" dirty="0"/>
          </a:p>
          <a:p>
            <a:r>
              <a:rPr lang="en-US" sz="3200" dirty="0"/>
              <a:t>               Online Voting</a:t>
            </a:r>
          </a:p>
          <a:p>
            <a:endParaRPr lang="en-US" sz="1400" dirty="0"/>
          </a:p>
          <a:p>
            <a:r>
              <a:rPr lang="en-US" sz="3200" dirty="0"/>
              <a:t>               Government Assistance</a:t>
            </a:r>
            <a:endParaRPr lang="en-US" dirty="0"/>
          </a:p>
        </p:txBody>
      </p:sp>
    </p:spTree>
    <p:extLst>
      <p:ext uri="{BB962C8B-B14F-4D97-AF65-F5344CB8AC3E}">
        <p14:creationId xmlns:p14="http://schemas.microsoft.com/office/powerpoint/2010/main" val="19818251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You and Me?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6365667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You and Me?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797924" y="1845734"/>
            <a:ext cx="8657112" cy="1323439"/>
          </a:xfrm>
          <a:prstGeom prst="rect">
            <a:avLst/>
          </a:prstGeom>
          <a:noFill/>
        </p:spPr>
        <p:txBody>
          <a:bodyPr wrap="square" rtlCol="0">
            <a:spAutoFit/>
          </a:bodyPr>
          <a:lstStyle/>
          <a:p>
            <a:r>
              <a:rPr lang="en-US" sz="4000" dirty="0"/>
              <a:t>Investigate the block chain</a:t>
            </a:r>
          </a:p>
          <a:p>
            <a:endParaRPr lang="en-US" sz="4000" dirty="0"/>
          </a:p>
        </p:txBody>
      </p:sp>
    </p:spTree>
    <p:extLst>
      <p:ext uri="{BB962C8B-B14F-4D97-AF65-F5344CB8AC3E}">
        <p14:creationId xmlns:p14="http://schemas.microsoft.com/office/powerpoint/2010/main" val="17323758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You and Me?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797924" y="1845734"/>
            <a:ext cx="8657112" cy="3539430"/>
          </a:xfrm>
          <a:prstGeom prst="rect">
            <a:avLst/>
          </a:prstGeom>
          <a:noFill/>
        </p:spPr>
        <p:txBody>
          <a:bodyPr wrap="square" rtlCol="0">
            <a:spAutoFit/>
          </a:bodyPr>
          <a:lstStyle/>
          <a:p>
            <a:r>
              <a:rPr lang="en-US" sz="4000" dirty="0"/>
              <a:t>Investigate the block chain</a:t>
            </a:r>
          </a:p>
          <a:p>
            <a:endParaRPr lang="en-US" sz="4000" dirty="0"/>
          </a:p>
          <a:p>
            <a:r>
              <a:rPr lang="en-US" sz="4000" dirty="0"/>
              <a:t>Brush up on your math</a:t>
            </a:r>
          </a:p>
          <a:p>
            <a:r>
              <a:rPr lang="en-US" sz="3200" dirty="0"/>
              <a:t>		Number theory</a:t>
            </a:r>
          </a:p>
          <a:p>
            <a:r>
              <a:rPr lang="en-US" sz="3200" dirty="0"/>
              <a:t>		Discrete probability</a:t>
            </a:r>
          </a:p>
          <a:p>
            <a:endParaRPr lang="en-US" sz="4000" dirty="0"/>
          </a:p>
        </p:txBody>
      </p:sp>
    </p:spTree>
    <p:extLst>
      <p:ext uri="{BB962C8B-B14F-4D97-AF65-F5344CB8AC3E}">
        <p14:creationId xmlns:p14="http://schemas.microsoft.com/office/powerpoint/2010/main" val="378493405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Whither You and Me?</a:t>
            </a:r>
          </a:p>
        </p:txBody>
      </p:sp>
      <p:sp>
        <p:nvSpPr>
          <p:cNvPr id="3" name="Content Placeholder 2"/>
          <p:cNvSpPr>
            <a:spLocks noGrp="1"/>
          </p:cNvSpPr>
          <p:nvPr>
            <p:ph idx="1"/>
          </p:nvPr>
        </p:nvSpPr>
        <p:spPr/>
        <p:txBody>
          <a:bodyPr/>
          <a:lstStyle/>
          <a:p>
            <a:endParaRPr lang="en-US" dirty="0"/>
          </a:p>
          <a:p>
            <a:endParaRPr lang="en-US" dirty="0"/>
          </a:p>
          <a:p>
            <a:endParaRPr lang="en-US" dirty="0"/>
          </a:p>
        </p:txBody>
      </p:sp>
      <p:sp>
        <p:nvSpPr>
          <p:cNvPr id="4" name="TextBox 3"/>
          <p:cNvSpPr txBox="1"/>
          <p:nvPr/>
        </p:nvSpPr>
        <p:spPr>
          <a:xfrm>
            <a:off x="1797924" y="1845734"/>
            <a:ext cx="8657112" cy="4154984"/>
          </a:xfrm>
          <a:prstGeom prst="rect">
            <a:avLst/>
          </a:prstGeom>
          <a:noFill/>
        </p:spPr>
        <p:txBody>
          <a:bodyPr wrap="square" rtlCol="0">
            <a:spAutoFit/>
          </a:bodyPr>
          <a:lstStyle/>
          <a:p>
            <a:r>
              <a:rPr lang="en-US" sz="4000" dirty="0"/>
              <a:t>Investigate the block chain</a:t>
            </a:r>
          </a:p>
          <a:p>
            <a:endParaRPr lang="en-US" sz="4000" dirty="0"/>
          </a:p>
          <a:p>
            <a:r>
              <a:rPr lang="en-US" sz="4000" dirty="0"/>
              <a:t>Brush up on your math</a:t>
            </a:r>
          </a:p>
          <a:p>
            <a:r>
              <a:rPr lang="en-US" sz="3200" dirty="0"/>
              <a:t>		Number theory</a:t>
            </a:r>
          </a:p>
          <a:p>
            <a:r>
              <a:rPr lang="en-US" sz="3200" dirty="0"/>
              <a:t>		Discrete probability</a:t>
            </a:r>
          </a:p>
          <a:p>
            <a:endParaRPr lang="en-US" sz="4000" dirty="0"/>
          </a:p>
          <a:p>
            <a:r>
              <a:rPr lang="en-US" sz="4000" dirty="0"/>
              <a:t>Learn basic cryptography</a:t>
            </a:r>
          </a:p>
        </p:txBody>
      </p:sp>
    </p:spTree>
    <p:extLst>
      <p:ext uri="{BB962C8B-B14F-4D97-AF65-F5344CB8AC3E}">
        <p14:creationId xmlns:p14="http://schemas.microsoft.com/office/powerpoint/2010/main" val="11382581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336" y="731297"/>
            <a:ext cx="4577807" cy="910046"/>
          </a:xfrm>
        </p:spPr>
        <p:txBody>
          <a:bodyPr>
            <a:noAutofit/>
          </a:bodyPr>
          <a:lstStyle/>
          <a:p>
            <a:r>
              <a:rPr lang="en-US" sz="7200" dirty="0"/>
              <a:t>Questions?</a:t>
            </a:r>
          </a:p>
        </p:txBody>
      </p:sp>
      <p:sp>
        <p:nvSpPr>
          <p:cNvPr id="7" name="TextBox 6"/>
          <p:cNvSpPr txBox="1"/>
          <p:nvPr/>
        </p:nvSpPr>
        <p:spPr>
          <a:xfrm rot="1835754">
            <a:off x="570882" y="3972515"/>
            <a:ext cx="1168910" cy="646331"/>
          </a:xfrm>
          <a:prstGeom prst="rect">
            <a:avLst/>
          </a:prstGeom>
          <a:noFill/>
        </p:spPr>
        <p:txBody>
          <a:bodyPr wrap="none" rtlCol="0">
            <a:spAutoFit/>
          </a:bodyPr>
          <a:lstStyle/>
          <a:p>
            <a:r>
              <a:rPr lang="en-US" sz="3600" dirty="0"/>
              <a:t>Huh?</a:t>
            </a:r>
          </a:p>
        </p:txBody>
      </p:sp>
      <p:sp>
        <p:nvSpPr>
          <p:cNvPr id="8" name="TextBox 7"/>
          <p:cNvSpPr txBox="1"/>
          <p:nvPr/>
        </p:nvSpPr>
        <p:spPr>
          <a:xfrm rot="10800000">
            <a:off x="10186072" y="157827"/>
            <a:ext cx="1483098" cy="769441"/>
          </a:xfrm>
          <a:prstGeom prst="rect">
            <a:avLst/>
          </a:prstGeom>
          <a:noFill/>
        </p:spPr>
        <p:txBody>
          <a:bodyPr wrap="none" rtlCol="0">
            <a:spAutoFit/>
          </a:bodyPr>
          <a:lstStyle/>
          <a:p>
            <a:r>
              <a:rPr lang="en-US" sz="4400" dirty="0"/>
              <a:t>WTF?</a:t>
            </a:r>
          </a:p>
        </p:txBody>
      </p:sp>
      <p:sp>
        <p:nvSpPr>
          <p:cNvPr id="9" name="TextBox 8"/>
          <p:cNvSpPr txBox="1"/>
          <p:nvPr/>
        </p:nvSpPr>
        <p:spPr>
          <a:xfrm>
            <a:off x="1140462" y="2209690"/>
            <a:ext cx="2723823" cy="830997"/>
          </a:xfrm>
          <a:prstGeom prst="rect">
            <a:avLst/>
          </a:prstGeom>
          <a:noFill/>
        </p:spPr>
        <p:txBody>
          <a:bodyPr wrap="none" rtlCol="0">
            <a:spAutoFit/>
          </a:bodyPr>
          <a:lstStyle/>
          <a:p>
            <a:r>
              <a:rPr lang="en-US" sz="4800" dirty="0"/>
              <a:t>Seriously?</a:t>
            </a:r>
          </a:p>
        </p:txBody>
      </p:sp>
      <p:sp>
        <p:nvSpPr>
          <p:cNvPr id="10" name="TextBox 9"/>
          <p:cNvSpPr txBox="1"/>
          <p:nvPr/>
        </p:nvSpPr>
        <p:spPr>
          <a:xfrm rot="1525655">
            <a:off x="8533243" y="2353007"/>
            <a:ext cx="2803396" cy="646331"/>
          </a:xfrm>
          <a:prstGeom prst="rect">
            <a:avLst/>
          </a:prstGeom>
          <a:noFill/>
        </p:spPr>
        <p:txBody>
          <a:bodyPr wrap="none" rtlCol="0">
            <a:spAutoFit/>
          </a:bodyPr>
          <a:lstStyle/>
          <a:p>
            <a:r>
              <a:rPr lang="en-US" sz="3600" dirty="0"/>
              <a:t>Say it </a:t>
            </a:r>
            <a:r>
              <a:rPr lang="en-US" sz="3600" dirty="0" err="1"/>
              <a:t>ain’t</a:t>
            </a:r>
            <a:r>
              <a:rPr lang="en-US" sz="3600" dirty="0"/>
              <a:t> so!</a:t>
            </a:r>
          </a:p>
        </p:txBody>
      </p:sp>
      <p:sp>
        <p:nvSpPr>
          <p:cNvPr id="11" name="TextBox 10"/>
          <p:cNvSpPr txBox="1"/>
          <p:nvPr/>
        </p:nvSpPr>
        <p:spPr>
          <a:xfrm>
            <a:off x="3144493" y="4928565"/>
            <a:ext cx="8868453" cy="923330"/>
          </a:xfrm>
          <a:prstGeom prst="rect">
            <a:avLst/>
          </a:prstGeom>
          <a:noFill/>
        </p:spPr>
        <p:txBody>
          <a:bodyPr wrap="none" rtlCol="0">
            <a:spAutoFit/>
          </a:bodyPr>
          <a:lstStyle/>
          <a:p>
            <a:r>
              <a:rPr lang="en-US" sz="5400" dirty="0"/>
              <a:t>You have got to be kidding me!</a:t>
            </a:r>
          </a:p>
        </p:txBody>
      </p:sp>
      <p:sp>
        <p:nvSpPr>
          <p:cNvPr id="12" name="TextBox 11"/>
          <p:cNvSpPr txBox="1"/>
          <p:nvPr/>
        </p:nvSpPr>
        <p:spPr>
          <a:xfrm>
            <a:off x="6645779" y="1186320"/>
            <a:ext cx="3768980" cy="523220"/>
          </a:xfrm>
          <a:prstGeom prst="rect">
            <a:avLst/>
          </a:prstGeom>
          <a:noFill/>
        </p:spPr>
        <p:txBody>
          <a:bodyPr wrap="none" rtlCol="0">
            <a:spAutoFit/>
          </a:bodyPr>
          <a:lstStyle/>
          <a:p>
            <a:r>
              <a:rPr lang="en-US" sz="2800" dirty="0"/>
              <a:t>That’s a big cup of nope!</a:t>
            </a:r>
          </a:p>
        </p:txBody>
      </p:sp>
      <p:sp>
        <p:nvSpPr>
          <p:cNvPr id="13" name="TextBox 12"/>
          <p:cNvSpPr txBox="1"/>
          <p:nvPr/>
        </p:nvSpPr>
        <p:spPr>
          <a:xfrm>
            <a:off x="4771064" y="3218171"/>
            <a:ext cx="2988623" cy="2062103"/>
          </a:xfrm>
          <a:prstGeom prst="rect">
            <a:avLst/>
          </a:prstGeom>
          <a:noFill/>
        </p:spPr>
        <p:txBody>
          <a:bodyPr wrap="square" rtlCol="0">
            <a:spAutoFit/>
          </a:bodyPr>
          <a:lstStyle/>
          <a:p>
            <a:r>
              <a:rPr lang="en-US" sz="12800" dirty="0"/>
              <a:t>???</a:t>
            </a:r>
          </a:p>
        </p:txBody>
      </p:sp>
      <p:sp>
        <p:nvSpPr>
          <p:cNvPr id="14" name="TextBox 13"/>
          <p:cNvSpPr txBox="1"/>
          <p:nvPr/>
        </p:nvSpPr>
        <p:spPr>
          <a:xfrm rot="19360325">
            <a:off x="821825" y="3766365"/>
            <a:ext cx="5389296" cy="769441"/>
          </a:xfrm>
          <a:prstGeom prst="rect">
            <a:avLst/>
          </a:prstGeom>
          <a:noFill/>
        </p:spPr>
        <p:txBody>
          <a:bodyPr wrap="none" rtlCol="0">
            <a:spAutoFit/>
          </a:bodyPr>
          <a:lstStyle/>
          <a:p>
            <a:r>
              <a:rPr lang="en-US" sz="4400" dirty="0"/>
              <a:t>You cannot be serious!</a:t>
            </a:r>
          </a:p>
        </p:txBody>
      </p:sp>
      <p:sp>
        <p:nvSpPr>
          <p:cNvPr id="15" name="TextBox 14"/>
          <p:cNvSpPr txBox="1"/>
          <p:nvPr/>
        </p:nvSpPr>
        <p:spPr>
          <a:xfrm rot="19244487">
            <a:off x="8026222" y="3666544"/>
            <a:ext cx="1899046" cy="707886"/>
          </a:xfrm>
          <a:prstGeom prst="rect">
            <a:avLst/>
          </a:prstGeom>
          <a:noFill/>
        </p:spPr>
        <p:txBody>
          <a:bodyPr wrap="none" rtlCol="0">
            <a:spAutoFit/>
          </a:bodyPr>
          <a:lstStyle/>
          <a:p>
            <a:r>
              <a:rPr lang="en-US" sz="4000" dirty="0"/>
              <a:t>No way!</a:t>
            </a:r>
          </a:p>
        </p:txBody>
      </p:sp>
    </p:spTree>
    <p:extLst>
      <p:ext uri="{BB962C8B-B14F-4D97-AF65-F5344CB8AC3E}">
        <p14:creationId xmlns:p14="http://schemas.microsoft.com/office/powerpoint/2010/main" val="132277896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 Bitcoin and </a:t>
            </a:r>
            <a:r>
              <a:rPr lang="en-US"/>
              <a:t>Block Chain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3"/>
              </a:rPr>
              <a:t>Satoshi </a:t>
            </a:r>
            <a:r>
              <a:rPr lang="en-US" dirty="0" err="1" smtClean="0">
                <a:hlinkClick r:id="rId3"/>
              </a:rPr>
              <a:t>Nakamoto</a:t>
            </a:r>
            <a:r>
              <a:rPr lang="en-US" dirty="0" smtClean="0">
                <a:hlinkClick r:id="rId3"/>
              </a:rPr>
              <a:t> Paper</a:t>
            </a:r>
            <a:endParaRPr lang="en-US" dirty="0">
              <a:hlinkClick r:id="rId4"/>
            </a:endParaRPr>
          </a:p>
          <a:p>
            <a:r>
              <a:rPr lang="en-US" dirty="0" smtClean="0">
                <a:hlinkClick r:id="rId4"/>
              </a:rPr>
              <a:t>How </a:t>
            </a:r>
            <a:r>
              <a:rPr lang="en-US" dirty="0">
                <a:hlinkClick r:id="rId4"/>
              </a:rPr>
              <a:t>the Bitcoin protocol actually works</a:t>
            </a:r>
            <a:r>
              <a:rPr lang="en-US" dirty="0"/>
              <a:t> – Michael Nielsen</a:t>
            </a:r>
          </a:p>
          <a:p>
            <a:r>
              <a:rPr lang="en-US" dirty="0">
                <a:hlinkClick r:id="rId5"/>
              </a:rPr>
              <a:t>How to parse the Bitcoin block chain</a:t>
            </a:r>
            <a:r>
              <a:rPr lang="en-US" dirty="0"/>
              <a:t> – John Ratliff</a:t>
            </a:r>
          </a:p>
          <a:p>
            <a:r>
              <a:rPr lang="en-US" dirty="0">
                <a:hlinkClick r:id="rId6"/>
              </a:rPr>
              <a:t>Bitcoin code snippets</a:t>
            </a:r>
            <a:r>
              <a:rPr lang="en-US" dirty="0"/>
              <a:t> – John Ratliff</a:t>
            </a:r>
          </a:p>
          <a:p>
            <a:r>
              <a:rPr lang="en-US" dirty="0">
                <a:hlinkClick r:id="rId7"/>
              </a:rPr>
              <a:t>Bitcoin the hard way</a:t>
            </a:r>
            <a:r>
              <a:rPr lang="en-US" dirty="0"/>
              <a:t> – Ken </a:t>
            </a:r>
            <a:r>
              <a:rPr lang="en-US" dirty="0" err="1"/>
              <a:t>Shirrif</a:t>
            </a:r>
            <a:r>
              <a:rPr lang="en-US" dirty="0"/>
              <a:t> </a:t>
            </a:r>
          </a:p>
          <a:p>
            <a:r>
              <a:rPr lang="en-US" dirty="0">
                <a:hlinkClick r:id="rId8"/>
              </a:rPr>
              <a:t>Bitcoin mining the hard way</a:t>
            </a:r>
            <a:r>
              <a:rPr lang="en-US" dirty="0"/>
              <a:t> – Ken </a:t>
            </a:r>
            <a:r>
              <a:rPr lang="en-US" dirty="0" err="1"/>
              <a:t>Shirrif</a:t>
            </a:r>
            <a:endParaRPr lang="en-US" dirty="0"/>
          </a:p>
          <a:p>
            <a:r>
              <a:rPr lang="en-US" dirty="0">
                <a:hlinkClick r:id="rId9"/>
              </a:rPr>
              <a:t>Bitcoin </a:t>
            </a:r>
            <a:r>
              <a:rPr lang="en-US" dirty="0" err="1">
                <a:hlinkClick r:id="rId9"/>
              </a:rPr>
              <a:t>Deverloper</a:t>
            </a:r>
            <a:r>
              <a:rPr lang="en-US" dirty="0">
                <a:hlinkClick r:id="rId9"/>
              </a:rPr>
              <a:t> Guide</a:t>
            </a:r>
            <a:endParaRPr lang="en-US" dirty="0"/>
          </a:p>
          <a:p>
            <a:pPr marL="0" indent="0">
              <a:buNone/>
            </a:pPr>
            <a:r>
              <a:rPr lang="en-US" dirty="0">
                <a:hlinkClick r:id="rId10"/>
              </a:rPr>
              <a:t> The idea of smart contracts</a:t>
            </a:r>
            <a:r>
              <a:rPr lang="en-US" dirty="0"/>
              <a:t> – Nick Szabo</a:t>
            </a:r>
          </a:p>
          <a:p>
            <a:pPr marL="0" indent="0">
              <a:buNone/>
            </a:pPr>
            <a:r>
              <a:rPr lang="en-US" dirty="0">
                <a:hlinkClick r:id="rId11"/>
              </a:rPr>
              <a:t> Coursera course from Princeton</a:t>
            </a:r>
            <a:endParaRPr lang="en-US" dirty="0"/>
          </a:p>
          <a:p>
            <a:pPr marL="0" indent="0">
              <a:buNone/>
            </a:pPr>
            <a:r>
              <a:rPr lang="en-US" dirty="0">
                <a:hlinkClick r:id="rId7"/>
              </a:rPr>
              <a:t> http://www.righto.com/2014/02/bitcoins-hard-way-using-raw-bitcoin.html</a:t>
            </a:r>
            <a:endParaRPr lang="en-US" dirty="0"/>
          </a:p>
          <a:p>
            <a:pPr marL="0" indent="0">
              <a:buNone/>
            </a:pPr>
            <a:r>
              <a:rPr lang="en-US" dirty="0">
                <a:hlinkClick r:id="rId12"/>
              </a:rPr>
              <a:t> http://bitcoin.stackexchange.com/questions/3374/how-to-redeem-a-basic-tx</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8503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Block Chain?</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9695" y="1884219"/>
            <a:ext cx="8666539" cy="4289580"/>
          </a:xfrm>
        </p:spPr>
      </p:pic>
    </p:spTree>
    <p:extLst>
      <p:ext uri="{BB962C8B-B14F-4D97-AF65-F5344CB8AC3E}">
        <p14:creationId xmlns:p14="http://schemas.microsoft.com/office/powerpoint/2010/main" val="15638276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 Math </a:t>
            </a:r>
          </a:p>
        </p:txBody>
      </p:sp>
      <p:sp>
        <p:nvSpPr>
          <p:cNvPr id="3" name="Content Placeholder 2"/>
          <p:cNvSpPr>
            <a:spLocks noGrp="1"/>
          </p:cNvSpPr>
          <p:nvPr>
            <p:ph idx="1"/>
          </p:nvPr>
        </p:nvSpPr>
        <p:spPr/>
        <p:txBody>
          <a:bodyPr/>
          <a:lstStyle/>
          <a:p>
            <a:pPr marL="0" indent="0">
              <a:buNone/>
            </a:pPr>
            <a:endParaRPr lang="en-US" dirty="0"/>
          </a:p>
          <a:p>
            <a:r>
              <a:rPr lang="en-US" dirty="0"/>
              <a:t>Art of Computer Programming, Vol. 1 – Chapter 1.2, Mathematical Preliminaries</a:t>
            </a:r>
            <a:br>
              <a:rPr lang="en-US" dirty="0"/>
            </a:br>
            <a:r>
              <a:rPr lang="en-US" dirty="0"/>
              <a:t>  </a:t>
            </a:r>
            <a:br>
              <a:rPr lang="en-US" dirty="0"/>
            </a:br>
            <a:r>
              <a:rPr lang="en-US" dirty="0">
                <a:solidFill>
                  <a:schemeClr val="tx1"/>
                </a:solidFill>
                <a:hlinkClick r:id="rId3"/>
              </a:rPr>
              <a:t>Kahn Academy, Modular Arithmetic Tutorial</a:t>
            </a:r>
            <a:endParaRPr lang="en-US" dirty="0"/>
          </a:p>
          <a:p>
            <a:r>
              <a:rPr lang="en-US" dirty="0">
                <a:hlinkClick r:id="rId4"/>
              </a:rPr>
              <a:t>Discrete Probability Tutorial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452213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 Cryptography</a:t>
            </a:r>
          </a:p>
        </p:txBody>
      </p:sp>
      <p:sp>
        <p:nvSpPr>
          <p:cNvPr id="3" name="Content Placeholder 2"/>
          <p:cNvSpPr>
            <a:spLocks noGrp="1"/>
          </p:cNvSpPr>
          <p:nvPr>
            <p:ph idx="1"/>
          </p:nvPr>
        </p:nvSpPr>
        <p:spPr/>
        <p:txBody>
          <a:bodyPr/>
          <a:lstStyle/>
          <a:p>
            <a:pPr marL="0" indent="0">
              <a:buNone/>
            </a:pPr>
            <a:endParaRPr lang="en-US" dirty="0"/>
          </a:p>
          <a:p>
            <a:r>
              <a:rPr lang="en-US" dirty="0">
                <a:hlinkClick r:id="rId3"/>
              </a:rPr>
              <a:t>Coursera Course from University of Maryland</a:t>
            </a:r>
            <a:endParaRPr lang="en-US" dirty="0"/>
          </a:p>
          <a:p>
            <a:r>
              <a:rPr lang="en-US" dirty="0">
                <a:hlinkClick r:id="rId4"/>
              </a:rPr>
              <a:t>Federal Information Processing Standards (FIPS)</a:t>
            </a:r>
            <a:endParaRPr lang="en-US" dirty="0"/>
          </a:p>
          <a:p>
            <a:r>
              <a:rPr lang="en-US" dirty="0">
                <a:hlinkClick r:id="rId5"/>
              </a:rPr>
              <a:t>Khan Academy Cryptography Tutorials</a:t>
            </a:r>
            <a:endParaRPr lang="en-US" dirty="0"/>
          </a:p>
          <a:p>
            <a:endParaRPr lang="en-US" dirty="0"/>
          </a:p>
          <a:p>
            <a:endParaRPr lang="en-US" dirty="0"/>
          </a:p>
        </p:txBody>
      </p:sp>
    </p:spTree>
    <p:extLst>
      <p:ext uri="{BB962C8B-B14F-4D97-AF65-F5344CB8AC3E}">
        <p14:creationId xmlns:p14="http://schemas.microsoft.com/office/powerpoint/2010/main" val="6367375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Me</a:t>
            </a:r>
          </a:p>
        </p:txBody>
      </p:sp>
      <p:sp>
        <p:nvSpPr>
          <p:cNvPr id="3" name="Content Placeholder 2"/>
          <p:cNvSpPr>
            <a:spLocks noGrp="1"/>
          </p:cNvSpPr>
          <p:nvPr>
            <p:ph idx="1"/>
          </p:nvPr>
        </p:nvSpPr>
        <p:spPr/>
        <p:txBody>
          <a:bodyPr>
            <a:normAutofit lnSpcReduction="10000"/>
          </a:bodyPr>
          <a:lstStyle/>
          <a:p>
            <a:endParaRPr lang="en-US" dirty="0">
              <a:hlinkClick r:id="rId3"/>
            </a:endParaRPr>
          </a:p>
          <a:p>
            <a:r>
              <a:rPr lang="en-US" sz="4400" dirty="0">
                <a:hlinkClick r:id="rId4"/>
              </a:rPr>
              <a:t>ilpadre1953@gmail.com</a:t>
            </a:r>
            <a:endParaRPr lang="en-US" sz="4400" dirty="0"/>
          </a:p>
          <a:p>
            <a:r>
              <a:rPr lang="en-US" sz="4400" dirty="0">
                <a:hlinkClick r:id="rId5"/>
              </a:rPr>
              <a:t>ken.baum@ingagepartners.com</a:t>
            </a:r>
            <a:endParaRPr lang="en-US" sz="4400" dirty="0"/>
          </a:p>
          <a:p>
            <a:endParaRPr lang="en-US" sz="4400" dirty="0"/>
          </a:p>
          <a:p>
            <a:r>
              <a:rPr lang="en-US" sz="4400" dirty="0"/>
              <a:t>Slides and Code available at GitHub: https://github.com/ilpadre</a:t>
            </a:r>
          </a:p>
          <a:p>
            <a:endParaRPr lang="en-US" dirty="0"/>
          </a:p>
          <a:p>
            <a:endParaRPr lang="en-US" dirty="0"/>
          </a:p>
        </p:txBody>
      </p:sp>
    </p:spTree>
    <p:extLst>
      <p:ext uri="{BB962C8B-B14F-4D97-AF65-F5344CB8AC3E}">
        <p14:creationId xmlns:p14="http://schemas.microsoft.com/office/powerpoint/2010/main" val="10057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35917</TotalTime>
  <Words>8301</Words>
  <Application>Microsoft Office PowerPoint</Application>
  <PresentationFormat>Widescreen</PresentationFormat>
  <Paragraphs>769</Paragraphs>
  <Slides>92</Slides>
  <Notes>92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Calibri</vt:lpstr>
      <vt:lpstr>Calibri Light</vt:lpstr>
      <vt:lpstr>Lucida Sans</vt:lpstr>
      <vt:lpstr>Times New Roman</vt:lpstr>
      <vt:lpstr>Retrospect</vt:lpstr>
      <vt:lpstr>Bitcoin,   Merkle Trees,    and the Block Chain</vt:lpstr>
      <vt:lpstr>Who Am I?</vt:lpstr>
      <vt:lpstr>PowerPoint Presentation</vt:lpstr>
      <vt:lpstr>PowerPoint Presentation</vt:lpstr>
      <vt:lpstr>Order of Battle</vt:lpstr>
      <vt:lpstr>What is the Block Chain?</vt:lpstr>
      <vt:lpstr>What is the Block Chain?</vt:lpstr>
      <vt:lpstr>What is the Block Chain?</vt:lpstr>
      <vt:lpstr>What is the Block Chain?</vt:lpstr>
      <vt:lpstr>What is a Ledger?</vt:lpstr>
      <vt:lpstr>What is a Ledger?</vt:lpstr>
      <vt:lpstr>What is a Ledger?</vt:lpstr>
      <vt:lpstr>What is a Ledger?</vt:lpstr>
      <vt:lpstr>What is a Ledger?</vt:lpstr>
      <vt:lpstr>What is the Block Chain?</vt:lpstr>
      <vt:lpstr>What is the Block Chain?</vt:lpstr>
      <vt:lpstr>What is the Block Chain?</vt:lpstr>
      <vt:lpstr>What is the Block Chain?</vt:lpstr>
      <vt:lpstr>What is the Block Chain?</vt:lpstr>
      <vt:lpstr>What is the Block Chain?</vt:lpstr>
      <vt:lpstr>What is the Block Chain?</vt:lpstr>
      <vt:lpstr>What is the Block Chain?</vt:lpstr>
      <vt:lpstr>What is the Block Chain?</vt:lpstr>
      <vt:lpstr>What is the Block Chain?</vt:lpstr>
      <vt:lpstr>Bitcoin Client Process (-ish)</vt:lpstr>
      <vt:lpstr>Client Submits a Transaction</vt:lpstr>
      <vt:lpstr>Client Submits a Transaction</vt:lpstr>
      <vt:lpstr>Client Submits a Transaction</vt:lpstr>
      <vt:lpstr>Client Submits a Transaction</vt:lpstr>
      <vt:lpstr>Client Submits a Transaction</vt:lpstr>
      <vt:lpstr>Client Submits a Transaction</vt:lpstr>
      <vt:lpstr>Client Submits a Transaction</vt:lpstr>
      <vt:lpstr>Client Submits a Transaction</vt:lpstr>
      <vt:lpstr>Client Submits a Transaction</vt:lpstr>
      <vt:lpstr>Client Submits a Transaction</vt:lpstr>
      <vt:lpstr>Nodes Propagate Transactions</vt:lpstr>
      <vt:lpstr>Miners Process Transactions</vt:lpstr>
      <vt:lpstr>Block Structure</vt:lpstr>
      <vt:lpstr>Block Structure</vt:lpstr>
      <vt:lpstr>Merkle Tree</vt:lpstr>
      <vt:lpstr>Miners Validate Blocks</vt:lpstr>
      <vt:lpstr>“Mine” the Block</vt:lpstr>
      <vt:lpstr>“Mine” the Block</vt:lpstr>
      <vt:lpstr>“Mine” the Block</vt:lpstr>
      <vt:lpstr>“Mine” the Block</vt:lpstr>
      <vt:lpstr>“Mine” the Block</vt:lpstr>
      <vt:lpstr>“Mine” the Block</vt:lpstr>
      <vt:lpstr>“Mine” the Block</vt:lpstr>
      <vt:lpstr>Proof of Work</vt:lpstr>
      <vt:lpstr>Proof of Work</vt:lpstr>
      <vt:lpstr>Proof of Work</vt:lpstr>
      <vt:lpstr>Proof of Work</vt:lpstr>
      <vt:lpstr>Proof of Work</vt:lpstr>
      <vt:lpstr>Proof of Work</vt:lpstr>
      <vt:lpstr>Proof of Work</vt:lpstr>
      <vt:lpstr>Proof of Work</vt:lpstr>
      <vt:lpstr>Hash Function Properties</vt:lpstr>
      <vt:lpstr>Cryptographic Hash Function Properties</vt:lpstr>
      <vt:lpstr>Cryptographic Hash Function Properties</vt:lpstr>
      <vt:lpstr>Cryptographic Hash Function Properties</vt:lpstr>
      <vt:lpstr>Proof of Work</vt:lpstr>
      <vt:lpstr>Proof of Work</vt:lpstr>
      <vt:lpstr>Proof of Work</vt:lpstr>
      <vt:lpstr>Proof of Work</vt:lpstr>
      <vt:lpstr>Proof of Work</vt:lpstr>
      <vt:lpstr>Broadcast Solved Block</vt:lpstr>
      <vt:lpstr>Nodes Update the Block Chain</vt:lpstr>
      <vt:lpstr>Questions?</vt:lpstr>
      <vt:lpstr>Issues with Bitcoin</vt:lpstr>
      <vt:lpstr>Issues with Bitcoin – Decentralized?</vt:lpstr>
      <vt:lpstr>Issues with Bitcoin</vt:lpstr>
      <vt:lpstr>Issues with Bitcoin -  Anonymous?</vt:lpstr>
      <vt:lpstr>Issues with Bitcoin -  Anonymous?</vt:lpstr>
      <vt:lpstr>Issues with Bitcoin -  Anonymous?</vt:lpstr>
      <vt:lpstr>PowerPoint Presentation</vt:lpstr>
      <vt:lpstr>Issues with Bitcoin</vt:lpstr>
      <vt:lpstr>Runaway hardware</vt:lpstr>
      <vt:lpstr>PowerPoint Presentation</vt:lpstr>
      <vt:lpstr>Runaway hardware</vt:lpstr>
      <vt:lpstr>Whither Block Chain?</vt:lpstr>
      <vt:lpstr>Whither Block Chain?</vt:lpstr>
      <vt:lpstr>Whither Block Chain?</vt:lpstr>
      <vt:lpstr>Whither Block Chain?</vt:lpstr>
      <vt:lpstr>Whither You and Me?</vt:lpstr>
      <vt:lpstr>Whither You and Me?</vt:lpstr>
      <vt:lpstr>Whither You and Me?</vt:lpstr>
      <vt:lpstr>Whither You and Me?</vt:lpstr>
      <vt:lpstr>Questions?</vt:lpstr>
      <vt:lpstr>Resources – Bitcoin and Block Chain</vt:lpstr>
      <vt:lpstr>Resources – Math </vt:lpstr>
      <vt:lpstr>Resources - Cryptography</vt:lpstr>
      <vt:lpstr>Contact 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Lesser Known Design Patterns</dc:title>
  <dc:creator>Ken Baum</dc:creator>
  <cp:lastModifiedBy>Ken Baum</cp:lastModifiedBy>
  <cp:revision>329</cp:revision>
  <cp:lastPrinted>2017-02-19T03:17:44Z</cp:lastPrinted>
  <dcterms:created xsi:type="dcterms:W3CDTF">2015-03-31T21:11:34Z</dcterms:created>
  <dcterms:modified xsi:type="dcterms:W3CDTF">2017-02-19T03:40:55Z</dcterms:modified>
</cp:coreProperties>
</file>