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5"/>
  </p:notesMasterIdLst>
  <p:sldIdLst>
    <p:sldId id="257" r:id="rId4"/>
    <p:sldId id="258" r:id="rId5"/>
    <p:sldId id="259" r:id="rId6"/>
    <p:sldId id="260" r:id="rId7"/>
    <p:sldId id="261" r:id="rId8"/>
    <p:sldId id="262" r:id="rId9"/>
    <p:sldId id="263" r:id="rId10"/>
    <p:sldId id="264" r:id="rId11"/>
    <p:sldId id="265"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p:cViewPr varScale="1">
        <p:scale>
          <a:sx n="110" d="100"/>
          <a:sy n="110" d="100"/>
        </p:scale>
        <p:origin x="96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361BC1-553B-4E4E-884C-6CE9C97B2812}" type="datetimeFigureOut">
              <a:rPr lang="en-US" smtClean="0"/>
              <a:t>3/22/2016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6334B5-FF18-49B6-8CE3-76A56E833FD0}" type="slidenum">
              <a:rPr lang="en-US" smtClean="0"/>
              <a:t>‹#›</a:t>
            </a:fld>
            <a:endParaRPr lang="en-US"/>
          </a:p>
        </p:txBody>
      </p:sp>
    </p:spTree>
    <p:extLst>
      <p:ext uri="{BB962C8B-B14F-4D97-AF65-F5344CB8AC3E}">
        <p14:creationId xmlns:p14="http://schemas.microsoft.com/office/powerpoint/2010/main" val="1585793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3/22/2016 5:52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3/22/2016 6:37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1277622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3/22/2016 6:56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347345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3/22/2016 6:57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3/22/2016 5:52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3/22/2016 5:52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1649708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3/22/2016 5:52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2471101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3/22/2016 5:52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292275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3/22/2016 5:52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1626145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3/22/2016 5:52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3379679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3/22/2016 6:04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2673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zh-CN" altLang="en-US"/>
              <a:t>单击以编辑母版副标题样式</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zh-CN" altLang="en-US"/>
              <a:t>单击此处编辑母版标题样式</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zh-CN" altLang="en-US"/>
              <a:t>单击此处编辑母版标题样式</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zh-CN" altLang="en-US"/>
              <a:t>编辑母版文本样式</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zh-CN" altLang="en-US"/>
              <a:t>单击以编辑母版副标题样式</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zh-CN" altLang="en-US"/>
              <a:t>单击以编辑母版副标题样式</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latin typeface="微软雅黑" pitchFamily="34" charset="-122"/>
                <a:ea typeface="微软雅黑" pitchFamily="34" charset="-122"/>
              </a:rPr>
              <a:t>设计模式（飞机大战改造）</a:t>
            </a:r>
            <a:endParaRPr lang="en-US" dirty="0">
              <a:latin typeface="微软雅黑" pitchFamily="34" charset="-122"/>
              <a:ea typeface="微软雅黑" pitchFamily="34" charset="-122"/>
            </a:endParaRPr>
          </a:p>
        </p:txBody>
      </p:sp>
      <p:sp>
        <p:nvSpPr>
          <p:cNvPr id="3" name="Subtitle 2"/>
          <p:cNvSpPr>
            <a:spLocks noGrp="1"/>
          </p:cNvSpPr>
          <p:nvPr>
            <p:ph type="subTitle" idx="1"/>
          </p:nvPr>
        </p:nvSpPr>
        <p:spPr>
          <a:xfrm>
            <a:off x="730249" y="4344988"/>
            <a:ext cx="7681913" cy="1370012"/>
          </a:xfrm>
        </p:spPr>
        <p:txBody>
          <a:bodyPr>
            <a:normAutofit/>
          </a:bodyPr>
          <a:lstStyle/>
          <a:p>
            <a:r>
              <a:rPr lang="zh-CN" altLang="en-US" dirty="0">
                <a:latin typeface="微软雅黑" pitchFamily="34" charset="-122"/>
                <a:ea typeface="微软雅黑" pitchFamily="34" charset="-122"/>
              </a:rPr>
              <a:t>张正锟、王琦、张幸然、李丹</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2016</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21</a:t>
            </a:r>
            <a:r>
              <a:rPr lang="zh-CN" altLang="en-US" dirty="0">
                <a:latin typeface="微软雅黑" pitchFamily="34" charset="-122"/>
                <a:ea typeface="微软雅黑" pitchFamily="34" charset="-122"/>
              </a:rPr>
              <a:t>日</a:t>
            </a:r>
            <a:endParaRPr lang="en-US" altLang="zh-CN" dirty="0">
              <a:latin typeface="微软雅黑" pitchFamily="34" charset="-122"/>
              <a:ea typeface="微软雅黑" pitchFamily="34"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382000" cy="822548"/>
          </a:xfrm>
        </p:spPr>
        <p:txBody>
          <a:bodyPr>
            <a:normAutofit/>
          </a:bodyPr>
          <a:lstStyle/>
          <a:p>
            <a:r>
              <a:rPr lang="zh-CN" altLang="en-US" dirty="0">
                <a:solidFill>
                  <a:schemeClr val="tx2"/>
                </a:solidFill>
                <a:latin typeface="微软雅黑" pitchFamily="34" charset="-122"/>
                <a:ea typeface="微软雅黑" pitchFamily="34" charset="-122"/>
              </a:rPr>
              <a:t>使用工厂方法模式</a:t>
            </a:r>
            <a:endParaRPr lang="en-US" dirty="0">
              <a:solidFill>
                <a:schemeClr val="tx2"/>
              </a:solidFill>
              <a:latin typeface="微软雅黑" pitchFamily="34" charset="-122"/>
              <a:ea typeface="微软雅黑" pitchFamily="34" charset="-122"/>
            </a:endParaRPr>
          </a:p>
        </p:txBody>
      </p:sp>
      <p:sp>
        <p:nvSpPr>
          <p:cNvPr id="8" name="文本框 7"/>
          <p:cNvSpPr txBox="1"/>
          <p:nvPr/>
        </p:nvSpPr>
        <p:spPr>
          <a:xfrm>
            <a:off x="1331640" y="5457998"/>
            <a:ext cx="6768752" cy="1200329"/>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使用工厂方法后，调用端的耦合度大大降低了。并且对于工厂来说，是可以扩展的，以后如果想组装其他的飞机，只需要再增加一个工厂类的实现就可以。无论是灵活性还是稳定性都得到了极大的提高。</a:t>
            </a:r>
            <a:endParaRPr lang="en-US" altLang="zh-CN"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3"/>
          <a:stretch>
            <a:fillRect/>
          </a:stretch>
        </p:blipFill>
        <p:spPr>
          <a:xfrm>
            <a:off x="2195736" y="1463391"/>
            <a:ext cx="4563112" cy="3648584"/>
          </a:xfrm>
          <a:prstGeom prst="rect">
            <a:avLst/>
          </a:prstGeom>
        </p:spPr>
      </p:pic>
    </p:spTree>
    <p:extLst>
      <p:ext uri="{BB962C8B-B14F-4D97-AF65-F5344CB8AC3E}">
        <p14:creationId xmlns:p14="http://schemas.microsoft.com/office/powerpoint/2010/main" val="4919443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382000" cy="822548"/>
          </a:xfrm>
        </p:spPr>
        <p:txBody>
          <a:bodyPr>
            <a:normAutofit/>
          </a:bodyPr>
          <a:lstStyle/>
          <a:p>
            <a:r>
              <a:rPr lang="zh-CN" altLang="en-US" dirty="0">
                <a:solidFill>
                  <a:schemeClr val="tx2"/>
                </a:solidFill>
                <a:latin typeface="微软雅黑" pitchFamily="34" charset="-122"/>
                <a:ea typeface="微软雅黑" pitchFamily="34" charset="-122"/>
              </a:rPr>
              <a:t>使用装饰者模式</a:t>
            </a:r>
            <a:endParaRPr lang="en-US" dirty="0">
              <a:solidFill>
                <a:schemeClr val="tx2"/>
              </a:solidFill>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1763688" y="1916832"/>
            <a:ext cx="5696745" cy="2286319"/>
          </a:xfrm>
          <a:prstGeom prst="rect">
            <a:avLst/>
          </a:prstGeom>
        </p:spPr>
      </p:pic>
      <p:sp>
        <p:nvSpPr>
          <p:cNvPr id="4" name="文本框 3"/>
          <p:cNvSpPr txBox="1"/>
          <p:nvPr/>
        </p:nvSpPr>
        <p:spPr>
          <a:xfrm>
            <a:off x="1490192" y="5085184"/>
            <a:ext cx="6336704" cy="1200329"/>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装饰对象可以方便增加一些附加功能。这样就确保了在运行时，不用修改给定对象的结构就可以在外部增加附加的功能。在面向对象的设计中，通常是通过继承来实现对给定类的功能扩展。</a:t>
            </a:r>
          </a:p>
        </p:txBody>
      </p:sp>
    </p:spTree>
    <p:extLst>
      <p:ext uri="{BB962C8B-B14F-4D97-AF65-F5344CB8AC3E}">
        <p14:creationId xmlns:p14="http://schemas.microsoft.com/office/powerpoint/2010/main" val="135952839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3963"/>
            <a:ext cx="8382000" cy="664797"/>
          </a:xfrm>
        </p:spPr>
        <p:txBody>
          <a:bodyPr/>
          <a:lstStyle/>
          <a:p>
            <a:r>
              <a:rPr lang="zh-CN" altLang="en-US" dirty="0">
                <a:latin typeface="微软雅黑" pitchFamily="34" charset="-122"/>
                <a:ea typeface="微软雅黑" pitchFamily="34" charset="-122"/>
              </a:rPr>
              <a:t>涉及的设计模式</a:t>
            </a:r>
            <a:endParaRPr lang="en-US" dirty="0">
              <a:latin typeface="微软雅黑" pitchFamily="34" charset="-122"/>
              <a:ea typeface="微软雅黑" pitchFamily="34" charset="-122"/>
            </a:endParaRPr>
          </a:p>
        </p:txBody>
      </p:sp>
      <p:sp>
        <p:nvSpPr>
          <p:cNvPr id="4" name="Rounded Rectangle 3"/>
          <p:cNvSpPr/>
          <p:nvPr/>
        </p:nvSpPr>
        <p:spPr bwMode="auto">
          <a:xfrm>
            <a:off x="3522795" y="2276872"/>
            <a:ext cx="2201333" cy="882953"/>
          </a:xfrm>
          <a:prstGeom prst="roundRect">
            <a:avLst>
              <a:gd name="adj" fmla="val 9033"/>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zh-CN" altLang="en-US" sz="230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单例模式</a:t>
            </a:r>
            <a:endParaRPr lang="en-US" sz="230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Rounded Rectangle 4"/>
          <p:cNvSpPr/>
          <p:nvPr/>
        </p:nvSpPr>
        <p:spPr bwMode="auto">
          <a:xfrm>
            <a:off x="861843" y="2276872"/>
            <a:ext cx="2201333" cy="882953"/>
          </a:xfrm>
          <a:prstGeom prst="roundRect">
            <a:avLst>
              <a:gd name="adj" fmla="val 9033"/>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zh-CN" altLang="en-US" sz="230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普通继承</a:t>
            </a:r>
            <a:endParaRPr lang="en-US" sz="230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Rounded Rectangle 6"/>
          <p:cNvSpPr/>
          <p:nvPr/>
        </p:nvSpPr>
        <p:spPr bwMode="auto">
          <a:xfrm>
            <a:off x="3522795" y="3914199"/>
            <a:ext cx="2201333" cy="882953"/>
          </a:xfrm>
          <a:prstGeom prst="roundRect">
            <a:avLst>
              <a:gd name="adj" fmla="val 9033"/>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zh-CN" altLang="en-US" sz="230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观察者模式</a:t>
            </a:r>
            <a:endParaRPr lang="en-US" sz="230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9" name="Rounded Rectangle 8"/>
          <p:cNvSpPr/>
          <p:nvPr/>
        </p:nvSpPr>
        <p:spPr bwMode="auto">
          <a:xfrm>
            <a:off x="900646" y="3914199"/>
            <a:ext cx="2201333" cy="882953"/>
          </a:xfrm>
          <a:prstGeom prst="roundRect">
            <a:avLst>
              <a:gd name="adj" fmla="val 9033"/>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230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策略模式</a:t>
            </a:r>
            <a:endParaRPr lang="en-US" sz="230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Rounded Rectangle 3"/>
          <p:cNvSpPr/>
          <p:nvPr/>
        </p:nvSpPr>
        <p:spPr bwMode="auto">
          <a:xfrm>
            <a:off x="6187091" y="2276872"/>
            <a:ext cx="2201333" cy="882953"/>
          </a:xfrm>
          <a:prstGeom prst="roundRect">
            <a:avLst>
              <a:gd name="adj" fmla="val 9033"/>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zh-CN" altLang="en-US" sz="230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工厂模式</a:t>
            </a:r>
            <a:endParaRPr lang="en-US" sz="230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Rounded Rectangle 6"/>
          <p:cNvSpPr/>
          <p:nvPr/>
        </p:nvSpPr>
        <p:spPr bwMode="auto">
          <a:xfrm>
            <a:off x="6187091" y="3914199"/>
            <a:ext cx="2201333" cy="882953"/>
          </a:xfrm>
          <a:prstGeom prst="roundRect">
            <a:avLst>
              <a:gd name="adj" fmla="val 9033"/>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zh-CN" altLang="en-US" sz="230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装饰者模式</a:t>
            </a:r>
            <a:endParaRPr lang="en-US" sz="230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3"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3" animBg="1"/>
      <p:bldP spid="7" grpId="0" animBg="1"/>
      <p:bldP spid="9" grpId="0" animBg="1"/>
      <p:bldP spid="8"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46212"/>
            <a:ext cx="8382000" cy="822548"/>
          </a:xfrm>
        </p:spPr>
        <p:txBody>
          <a:bodyPr>
            <a:normAutofit/>
          </a:bodyPr>
          <a:lstStyle/>
          <a:p>
            <a:r>
              <a:rPr lang="zh-CN" altLang="en-US" dirty="0">
                <a:latin typeface="微软雅黑" pitchFamily="34" charset="-122"/>
                <a:ea typeface="微软雅黑" pitchFamily="34" charset="-122"/>
              </a:rPr>
              <a:t>飞机类的继承</a:t>
            </a:r>
            <a:endParaRPr lang="en-US" dirty="0">
              <a:solidFill>
                <a:schemeClr val="tx2"/>
              </a:solidFill>
              <a:latin typeface="微软雅黑" pitchFamily="34" charset="-122"/>
              <a:ea typeface="微软雅黑"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550" y="1556792"/>
            <a:ext cx="5676900" cy="3638550"/>
          </a:xfrm>
          <a:prstGeom prst="rect">
            <a:avLst/>
          </a:prstGeom>
        </p:spPr>
      </p:pic>
      <p:sp>
        <p:nvSpPr>
          <p:cNvPr id="6" name="文本框 5"/>
          <p:cNvSpPr txBox="1"/>
          <p:nvPr/>
        </p:nvSpPr>
        <p:spPr>
          <a:xfrm>
            <a:off x="1187624" y="5589240"/>
            <a:ext cx="6840760" cy="646331"/>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战机，敌机都是飞机：应用继承的思想</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定义飞机抽象类，具有飞行、展示颜色、发出轰鸣的行为</a:t>
            </a:r>
            <a:endParaRPr lang="en-US" altLang="zh-CN"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382000" cy="822548"/>
          </a:xfrm>
        </p:spPr>
        <p:txBody>
          <a:bodyPr>
            <a:normAutofit/>
          </a:bodyPr>
          <a:lstStyle/>
          <a:p>
            <a:r>
              <a:rPr lang="zh-CN" altLang="en-US" dirty="0">
                <a:latin typeface="微软雅黑" pitchFamily="34" charset="-122"/>
                <a:ea typeface="微软雅黑" pitchFamily="34" charset="-122"/>
              </a:rPr>
              <a:t>单例模式的应用</a:t>
            </a:r>
            <a:endParaRPr lang="en-US" dirty="0">
              <a:solidFill>
                <a:schemeClr val="tx2"/>
              </a:solidFill>
              <a:latin typeface="微软雅黑" pitchFamily="34" charset="-122"/>
              <a:ea typeface="微软雅黑" pitchFamily="34" charset="-122"/>
            </a:endParaRPr>
          </a:p>
        </p:txBody>
      </p:sp>
      <p:sp>
        <p:nvSpPr>
          <p:cNvPr id="6" name="文本框 5"/>
          <p:cNvSpPr txBox="1"/>
          <p:nvPr/>
        </p:nvSpPr>
        <p:spPr>
          <a:xfrm>
            <a:off x="1351519" y="6084004"/>
            <a:ext cx="6840760" cy="369332"/>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单例模式保证“分数”在游戏中只有一个实例类</a:t>
            </a:r>
            <a:endParaRPr lang="en-US" altLang="zh-CN"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1590259" y="1265407"/>
            <a:ext cx="5963482" cy="4467849"/>
          </a:xfrm>
          <a:prstGeom prst="rect">
            <a:avLst/>
          </a:prstGeom>
        </p:spPr>
      </p:pic>
    </p:spTree>
    <p:extLst>
      <p:ext uri="{BB962C8B-B14F-4D97-AF65-F5344CB8AC3E}">
        <p14:creationId xmlns:p14="http://schemas.microsoft.com/office/powerpoint/2010/main" val="413543021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382000" cy="822548"/>
          </a:xfrm>
        </p:spPr>
        <p:txBody>
          <a:bodyPr>
            <a:normAutofit/>
          </a:bodyPr>
          <a:lstStyle/>
          <a:p>
            <a:r>
              <a:rPr lang="zh-CN" altLang="en-US" dirty="0">
                <a:latin typeface="微软雅黑" pitchFamily="34" charset="-122"/>
                <a:ea typeface="微软雅黑" pitchFamily="34" charset="-122"/>
              </a:rPr>
              <a:t>飞机各种行为（策略模式）</a:t>
            </a:r>
            <a:endParaRPr lang="en-US" dirty="0">
              <a:solidFill>
                <a:schemeClr val="tx2"/>
              </a:solidFill>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1955381" y="1140031"/>
            <a:ext cx="5406325" cy="5452142"/>
          </a:xfrm>
          <a:prstGeom prst="rect">
            <a:avLst/>
          </a:prstGeom>
        </p:spPr>
      </p:pic>
    </p:spTree>
    <p:extLst>
      <p:ext uri="{BB962C8B-B14F-4D97-AF65-F5344CB8AC3E}">
        <p14:creationId xmlns:p14="http://schemas.microsoft.com/office/powerpoint/2010/main" val="160917250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382000" cy="822548"/>
          </a:xfrm>
        </p:spPr>
        <p:txBody>
          <a:bodyPr>
            <a:normAutofit/>
          </a:bodyPr>
          <a:lstStyle/>
          <a:p>
            <a:r>
              <a:rPr lang="zh-CN" altLang="en-US" dirty="0">
                <a:latin typeface="微软雅黑" pitchFamily="34" charset="-122"/>
                <a:ea typeface="微软雅黑" pitchFamily="34" charset="-122"/>
              </a:rPr>
              <a:t>飞机各种行为（策略模式）</a:t>
            </a:r>
            <a:endParaRPr lang="en-US" dirty="0">
              <a:solidFill>
                <a:schemeClr val="tx2"/>
              </a:solidFill>
              <a:latin typeface="微软雅黑" pitchFamily="34" charset="-122"/>
              <a:ea typeface="微软雅黑" pitchFamily="34" charset="-122"/>
            </a:endParaRPr>
          </a:p>
        </p:txBody>
      </p:sp>
      <p:sp>
        <p:nvSpPr>
          <p:cNvPr id="4" name="文本框 3"/>
          <p:cNvSpPr txBox="1"/>
          <p:nvPr/>
        </p:nvSpPr>
        <p:spPr>
          <a:xfrm>
            <a:off x="1187624" y="5733256"/>
            <a:ext cx="6768752" cy="369332"/>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不同的飞机有不同的特点，应用策略模式将飞机行为和飞机分离</a:t>
            </a:r>
          </a:p>
        </p:txBody>
      </p:sp>
      <p:pic>
        <p:nvPicPr>
          <p:cNvPr id="5" name="图片 4"/>
          <p:cNvPicPr>
            <a:picLocks noChangeAspect="1"/>
          </p:cNvPicPr>
          <p:nvPr/>
        </p:nvPicPr>
        <p:blipFill>
          <a:blip r:embed="rId3"/>
          <a:stretch>
            <a:fillRect/>
          </a:stretch>
        </p:blipFill>
        <p:spPr>
          <a:xfrm>
            <a:off x="3314524" y="1556792"/>
            <a:ext cx="2514951" cy="1752845"/>
          </a:xfrm>
          <a:prstGeom prst="rect">
            <a:avLst/>
          </a:prstGeom>
        </p:spPr>
      </p:pic>
      <p:pic>
        <p:nvPicPr>
          <p:cNvPr id="6" name="图片 5"/>
          <p:cNvPicPr>
            <a:picLocks noChangeAspect="1"/>
          </p:cNvPicPr>
          <p:nvPr/>
        </p:nvPicPr>
        <p:blipFill>
          <a:blip r:embed="rId4"/>
          <a:stretch>
            <a:fillRect/>
          </a:stretch>
        </p:blipFill>
        <p:spPr>
          <a:xfrm>
            <a:off x="2411760" y="3578823"/>
            <a:ext cx="4414058" cy="1898274"/>
          </a:xfrm>
          <a:prstGeom prst="rect">
            <a:avLst/>
          </a:prstGeom>
        </p:spPr>
      </p:pic>
    </p:spTree>
    <p:extLst>
      <p:ext uri="{BB962C8B-B14F-4D97-AF65-F5344CB8AC3E}">
        <p14:creationId xmlns:p14="http://schemas.microsoft.com/office/powerpoint/2010/main" val="205276396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382000" cy="822548"/>
          </a:xfrm>
        </p:spPr>
        <p:txBody>
          <a:bodyPr>
            <a:normAutofit/>
          </a:bodyPr>
          <a:lstStyle/>
          <a:p>
            <a:r>
              <a:rPr lang="zh-CN" altLang="en-US" dirty="0">
                <a:latin typeface="微软雅黑" pitchFamily="34" charset="-122"/>
                <a:ea typeface="微软雅黑" pitchFamily="34" charset="-122"/>
              </a:rPr>
              <a:t>观察者模式</a:t>
            </a:r>
            <a:endParaRPr lang="en-US" dirty="0">
              <a:solidFill>
                <a:schemeClr val="tx2"/>
              </a:solidFill>
              <a:latin typeface="微软雅黑" pitchFamily="34" charset="-122"/>
              <a:ea typeface="微软雅黑" pitchFamily="34" charset="-122"/>
            </a:endParaRPr>
          </a:p>
        </p:txBody>
      </p:sp>
      <p:sp>
        <p:nvSpPr>
          <p:cNvPr id="4" name="文本框 3"/>
          <p:cNvSpPr txBox="1"/>
          <p:nvPr/>
        </p:nvSpPr>
        <p:spPr>
          <a:xfrm>
            <a:off x="1187624" y="5301208"/>
            <a:ext cx="6768752" cy="646331"/>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当敌机被打掉时，应该加分、将敌机清除</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应用观察者模式实现</a:t>
            </a:r>
          </a:p>
        </p:txBody>
      </p:sp>
      <p:pic>
        <p:nvPicPr>
          <p:cNvPr id="3" name="图片 2"/>
          <p:cNvPicPr>
            <a:picLocks noChangeAspect="1"/>
          </p:cNvPicPr>
          <p:nvPr/>
        </p:nvPicPr>
        <p:blipFill>
          <a:blip r:embed="rId3"/>
          <a:stretch>
            <a:fillRect/>
          </a:stretch>
        </p:blipFill>
        <p:spPr>
          <a:xfrm>
            <a:off x="2339752" y="2276872"/>
            <a:ext cx="4210638" cy="1971950"/>
          </a:xfrm>
          <a:prstGeom prst="rect">
            <a:avLst/>
          </a:prstGeom>
        </p:spPr>
      </p:pic>
    </p:spTree>
    <p:extLst>
      <p:ext uri="{BB962C8B-B14F-4D97-AF65-F5344CB8AC3E}">
        <p14:creationId xmlns:p14="http://schemas.microsoft.com/office/powerpoint/2010/main" val="276176014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382000" cy="822548"/>
          </a:xfrm>
        </p:spPr>
        <p:txBody>
          <a:bodyPr>
            <a:normAutofit/>
          </a:bodyPr>
          <a:lstStyle/>
          <a:p>
            <a:r>
              <a:rPr lang="zh-CN" altLang="en-US" dirty="0">
                <a:latin typeface="微软雅黑" pitchFamily="34" charset="-122"/>
                <a:ea typeface="微软雅黑" pitchFamily="34" charset="-122"/>
              </a:rPr>
              <a:t>观察者模式</a:t>
            </a:r>
            <a:endParaRPr lang="en-US" dirty="0">
              <a:solidFill>
                <a:schemeClr val="tx2"/>
              </a:solidFill>
              <a:latin typeface="微软雅黑" pitchFamily="34" charset="-122"/>
              <a:ea typeface="微软雅黑" pitchFamily="34" charset="-122"/>
            </a:endParaRPr>
          </a:p>
        </p:txBody>
      </p:sp>
      <p:sp>
        <p:nvSpPr>
          <p:cNvPr id="4" name="文本框 3"/>
          <p:cNvSpPr txBox="1"/>
          <p:nvPr/>
        </p:nvSpPr>
        <p:spPr>
          <a:xfrm>
            <a:off x="1274168" y="6011996"/>
            <a:ext cx="6768752" cy="369332"/>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内部含有一个</a:t>
            </a:r>
            <a:r>
              <a:rPr lang="en-US" altLang="zh-CN" dirty="0">
                <a:latin typeface="黑体" panose="02010609060101010101" pitchFamily="49" charset="-122"/>
                <a:ea typeface="黑体" panose="02010609060101010101" pitchFamily="49" charset="-122"/>
              </a:rPr>
              <a:t>Vector</a:t>
            </a:r>
            <a:r>
              <a:rPr lang="zh-CN" altLang="en-US" dirty="0">
                <a:latin typeface="黑体" panose="02010609060101010101" pitchFamily="49" charset="-122"/>
                <a:ea typeface="黑体" panose="02010609060101010101" pitchFamily="49" charset="-122"/>
              </a:rPr>
              <a:t>，存放当敌机被打掉时应有的特效</a:t>
            </a:r>
          </a:p>
        </p:txBody>
      </p:sp>
      <p:pic>
        <p:nvPicPr>
          <p:cNvPr id="6" name="图片 5"/>
          <p:cNvPicPr>
            <a:picLocks noChangeAspect="1"/>
          </p:cNvPicPr>
          <p:nvPr/>
        </p:nvPicPr>
        <p:blipFill>
          <a:blip r:embed="rId3"/>
          <a:stretch>
            <a:fillRect/>
          </a:stretch>
        </p:blipFill>
        <p:spPr>
          <a:xfrm>
            <a:off x="1990364" y="1214128"/>
            <a:ext cx="5163271" cy="4429743"/>
          </a:xfrm>
          <a:prstGeom prst="rect">
            <a:avLst/>
          </a:prstGeom>
        </p:spPr>
      </p:pic>
    </p:spTree>
    <p:extLst>
      <p:ext uri="{BB962C8B-B14F-4D97-AF65-F5344CB8AC3E}">
        <p14:creationId xmlns:p14="http://schemas.microsoft.com/office/powerpoint/2010/main" val="152973828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382000" cy="822548"/>
          </a:xfrm>
        </p:spPr>
        <p:txBody>
          <a:bodyPr>
            <a:normAutofit/>
          </a:bodyPr>
          <a:lstStyle/>
          <a:p>
            <a:r>
              <a:rPr lang="zh-CN" altLang="en-US" dirty="0">
                <a:solidFill>
                  <a:schemeClr val="tx2"/>
                </a:solidFill>
                <a:latin typeface="微软雅黑" pitchFamily="34" charset="-122"/>
                <a:ea typeface="微软雅黑" pitchFamily="34" charset="-122"/>
              </a:rPr>
              <a:t>不用工厂方法的缺点</a:t>
            </a:r>
            <a:endParaRPr lang="en-US" dirty="0">
              <a:solidFill>
                <a:schemeClr val="tx2"/>
              </a:solidFill>
              <a:latin typeface="微软雅黑" pitchFamily="34" charset="-122"/>
              <a:ea typeface="微软雅黑" pitchFamily="34" charset="-122"/>
            </a:endParaRPr>
          </a:p>
        </p:txBody>
      </p:sp>
      <p:pic>
        <p:nvPicPr>
          <p:cNvPr id="4" name="图片 3"/>
          <p:cNvPicPr>
            <a:picLocks noChangeAspect="1"/>
          </p:cNvPicPr>
          <p:nvPr/>
        </p:nvPicPr>
        <p:blipFill>
          <a:blip r:embed="rId3"/>
          <a:stretch>
            <a:fillRect/>
          </a:stretch>
        </p:blipFill>
        <p:spPr>
          <a:xfrm>
            <a:off x="1979712" y="1700808"/>
            <a:ext cx="4953691" cy="2543530"/>
          </a:xfrm>
          <a:prstGeom prst="rect">
            <a:avLst/>
          </a:prstGeom>
        </p:spPr>
      </p:pic>
      <p:sp>
        <p:nvSpPr>
          <p:cNvPr id="8" name="文本框 7"/>
          <p:cNvSpPr txBox="1"/>
          <p:nvPr/>
        </p:nvSpPr>
        <p:spPr>
          <a:xfrm>
            <a:off x="1331640" y="4653136"/>
            <a:ext cx="6768752" cy="923330"/>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可以看到，为了组装飞机还需要另外实例化飞机的颜色、飞行、发声行为，而这些飞机的行为是与调用者无关的，耦合度太高。并且非常不利于扩展。</a:t>
            </a:r>
            <a:endParaRPr lang="en-US" altLang="zh-CN" dirty="0">
              <a:latin typeface="黑体" panose="02010609060101010101" pitchFamily="49" charset="-122"/>
              <a:ea typeface="黑体" panose="02010609060101010101" pitchFamily="49" charset="-122"/>
            </a:endParaRPr>
          </a:p>
        </p:txBody>
      </p:sp>
      <p:sp>
        <p:nvSpPr>
          <p:cNvPr id="9" name="文本框 8"/>
          <p:cNvSpPr txBox="1"/>
          <p:nvPr/>
        </p:nvSpPr>
        <p:spPr>
          <a:xfrm>
            <a:off x="1331640" y="5576466"/>
            <a:ext cx="6776183" cy="923330"/>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另外，本例中各种行为还是比较具体的，在实际应用中，可能这些产品的组件也都是抽象的，调用者根本不知道怎样组装产品。假如使用工厂方法的话，整个架构就显得清晰了许多。</a:t>
            </a:r>
          </a:p>
        </p:txBody>
      </p:sp>
    </p:spTree>
    <p:extLst>
      <p:ext uri="{BB962C8B-B14F-4D97-AF65-F5344CB8AC3E}">
        <p14:creationId xmlns:p14="http://schemas.microsoft.com/office/powerpoint/2010/main" val="66294645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Gray Segoe 4-3 template-template_April-17-2007">
  <a:themeElements>
    <a:clrScheme name="Gray Template Template">
      <a:dk1>
        <a:srgbClr val="000000"/>
      </a:dk1>
      <a:lt1>
        <a:srgbClr val="FFFFFF"/>
      </a:lt1>
      <a:dk2>
        <a:srgbClr val="5F5F5F"/>
      </a:dk2>
      <a:lt2>
        <a:srgbClr val="FFFF99"/>
      </a:lt2>
      <a:accent1>
        <a:srgbClr val="FFC000"/>
      </a:accent1>
      <a:accent2>
        <a:srgbClr val="3497AE"/>
      </a:accent2>
      <a:accent3>
        <a:srgbClr val="DF8045"/>
      </a:accent3>
      <a:accent4>
        <a:srgbClr val="7DCC2E"/>
      </a:accent4>
      <a:accent5>
        <a:srgbClr val="FF9929"/>
      </a:accent5>
      <a:accent6>
        <a:srgbClr val="7D3DA1"/>
      </a:accent6>
      <a:hlink>
        <a:srgbClr val="7DDDFF"/>
      </a:hlink>
      <a:folHlink>
        <a:srgbClr val="F0ED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B3C43C-0B3F-4B42-A972-1F196980CD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演示文稿幻灯片示例（灰色拉丝金属和曲线设计）</Template>
  <TotalTime>96</TotalTime>
  <Words>1487</Words>
  <Application>Microsoft Office PowerPoint</Application>
  <PresentationFormat>全屏显示(4:3)</PresentationFormat>
  <Paragraphs>75</Paragraphs>
  <Slides>11</Slides>
  <Notes>11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11</vt:i4>
      </vt:variant>
    </vt:vector>
  </HeadingPairs>
  <TitlesOfParts>
    <vt:vector size="20" baseType="lpstr">
      <vt:lpstr>黑体</vt:lpstr>
      <vt:lpstr>宋体</vt:lpstr>
      <vt:lpstr>微软雅黑</vt:lpstr>
      <vt:lpstr>Arial</vt:lpstr>
      <vt:lpstr>Calibri</vt:lpstr>
      <vt:lpstr>Courier New</vt:lpstr>
      <vt:lpstr>Wingdings</vt:lpstr>
      <vt:lpstr>Gray Segoe 4-3 template-template_April-17-2007</vt:lpstr>
      <vt:lpstr>White with Courier font for code slides</vt:lpstr>
      <vt:lpstr>设计模式（飞机大战改造）</vt:lpstr>
      <vt:lpstr>涉及的设计模式</vt:lpstr>
      <vt:lpstr>飞机类的继承</vt:lpstr>
      <vt:lpstr>单例模式的应用</vt:lpstr>
      <vt:lpstr>飞机各种行为（策略模式）</vt:lpstr>
      <vt:lpstr>飞机各种行为（策略模式）</vt:lpstr>
      <vt:lpstr>观察者模式</vt:lpstr>
      <vt:lpstr>观察者模式</vt:lpstr>
      <vt:lpstr>不用工厂方法的缺点</vt:lpstr>
      <vt:lpstr>使用工厂方法模式</vt:lpstr>
      <vt:lpstr>使用装饰者模式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dc:title>
  <dc:creator>张正锟</dc:creator>
  <cp:keywords/>
  <cp:lastModifiedBy>张正锟</cp:lastModifiedBy>
  <cp:revision>50</cp:revision>
  <dcterms:created xsi:type="dcterms:W3CDTF">2016-03-21T09:34:02Z</dcterms:created>
  <dcterms:modified xsi:type="dcterms:W3CDTF">2016-03-22T11:04:36Z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TC102867239990</vt:lpwstr>
  </property>
</Properties>
</file>