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6" r:id="rId8"/>
    <p:sldId id="265" r:id="rId9"/>
    <p:sldId id="268" r:id="rId10"/>
    <p:sldId id="267" r:id="rId11"/>
    <p:sldId id="272" r:id="rId12"/>
    <p:sldId id="273" r:id="rId13"/>
    <p:sldId id="270" r:id="rId14"/>
    <p:sldId id="271"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15" autoAdjust="0"/>
  </p:normalViewPr>
  <p:slideViewPr>
    <p:cSldViewPr snapToGrid="0">
      <p:cViewPr varScale="1">
        <p:scale>
          <a:sx n="39" d="100"/>
          <a:sy n="39" d="100"/>
        </p:scale>
        <p:origin x="8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002CE-3B6A-4D94-A339-523949ADCE2B}" type="datetimeFigureOut">
              <a:rPr lang="zh-CN" altLang="en-US" smtClean="0"/>
              <a:t>2016/6/23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EF4AA-0CCD-4893-AC67-B15B134317E4}" type="slidenum">
              <a:rPr lang="zh-CN" altLang="en-US" smtClean="0"/>
              <a:t>‹#›</a:t>
            </a:fld>
            <a:endParaRPr lang="zh-CN" altLang="en-US"/>
          </a:p>
        </p:txBody>
      </p:sp>
    </p:spTree>
    <p:extLst>
      <p:ext uri="{BB962C8B-B14F-4D97-AF65-F5344CB8AC3E}">
        <p14:creationId xmlns:p14="http://schemas.microsoft.com/office/powerpoint/2010/main" val="303766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CEF4AA-0CCD-4893-AC67-B15B134317E4}" type="slidenum">
              <a:rPr lang="zh-CN" altLang="en-US" smtClean="0"/>
              <a:t>2</a:t>
            </a:fld>
            <a:endParaRPr lang="zh-CN" altLang="en-US"/>
          </a:p>
        </p:txBody>
      </p:sp>
    </p:spTree>
    <p:extLst>
      <p:ext uri="{BB962C8B-B14F-4D97-AF65-F5344CB8AC3E}">
        <p14:creationId xmlns:p14="http://schemas.microsoft.com/office/powerpoint/2010/main" val="96017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00B050"/>
                </a:solidFill>
              </a:rPr>
              <a:t>总结一下：</a:t>
            </a:r>
            <a:r>
              <a:rPr lang="zh-CN" altLang="en-US" dirty="0" smtClean="0"/>
              <a:t>状态模式下，对象的行为一定程度上 受对象某个属性的限制，随其变化，具有一定的流转流程，遵循一定客观逻辑规律。</a:t>
            </a:r>
            <a:endParaRPr lang="en-US" altLang="zh-CN" dirty="0" smtClean="0"/>
          </a:p>
          <a:p>
            <a:r>
              <a:rPr lang="zh-CN" altLang="en-US" dirty="0" smtClean="0"/>
              <a:t>策略模式执行哪种策略全靠策略执行者，即客户端根据自己的逻辑，分析、判断使用哪种策略。</a:t>
            </a:r>
          </a:p>
          <a:p>
            <a:endParaRPr lang="zh-CN" altLang="en-US" dirty="0"/>
          </a:p>
        </p:txBody>
      </p:sp>
      <p:sp>
        <p:nvSpPr>
          <p:cNvPr id="4" name="灯片编号占位符 3"/>
          <p:cNvSpPr>
            <a:spLocks noGrp="1"/>
          </p:cNvSpPr>
          <p:nvPr>
            <p:ph type="sldNum" sz="quarter" idx="10"/>
          </p:nvPr>
        </p:nvSpPr>
        <p:spPr/>
        <p:txBody>
          <a:bodyPr/>
          <a:lstStyle/>
          <a:p>
            <a:fld id="{27CEF4AA-0CCD-4893-AC67-B15B134317E4}" type="slidenum">
              <a:rPr lang="zh-CN" altLang="en-US" smtClean="0"/>
              <a:t>14</a:t>
            </a:fld>
            <a:endParaRPr lang="zh-CN" altLang="en-US"/>
          </a:p>
        </p:txBody>
      </p:sp>
    </p:spTree>
    <p:extLst>
      <p:ext uri="{BB962C8B-B14F-4D97-AF65-F5344CB8AC3E}">
        <p14:creationId xmlns:p14="http://schemas.microsoft.com/office/powerpoint/2010/main" val="363536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420724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424503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89478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238136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239792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424010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15946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9786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316808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91597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183302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221316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b="1" dirty="0" smtClean="0">
                <a:solidFill>
                  <a:srgbClr val="00B050"/>
                </a:solidFill>
                <a:latin typeface="+mj-ea"/>
              </a:rPr>
              <a:t>设计模式</a:t>
            </a:r>
            <a:r>
              <a:rPr lang="en-US" altLang="zh-CN" b="1" dirty="0" smtClean="0">
                <a:solidFill>
                  <a:srgbClr val="00B050"/>
                </a:solidFill>
                <a:latin typeface="+mj-ea"/>
              </a:rPr>
              <a:t>-</a:t>
            </a:r>
            <a:r>
              <a:rPr lang="zh-CN" altLang="en-US" b="1" dirty="0">
                <a:solidFill>
                  <a:srgbClr val="00B050"/>
                </a:solidFill>
                <a:latin typeface="+mj-ea"/>
              </a:rPr>
              <a:t>状态</a:t>
            </a:r>
            <a:r>
              <a:rPr lang="zh-CN" altLang="en-US" b="1" dirty="0" smtClean="0">
                <a:solidFill>
                  <a:srgbClr val="00B050"/>
                </a:solidFill>
                <a:latin typeface="+mj-ea"/>
              </a:rPr>
              <a:t>模式</a:t>
            </a:r>
            <a:endParaRPr lang="zh-CN" altLang="en-US" b="1" dirty="0">
              <a:solidFill>
                <a:srgbClr val="00B050"/>
              </a:solidFill>
              <a:latin typeface="+mj-ea"/>
            </a:endParaRPr>
          </a:p>
        </p:txBody>
      </p:sp>
      <p:sp>
        <p:nvSpPr>
          <p:cNvPr id="7" name="内容占位符 6"/>
          <p:cNvSpPr>
            <a:spLocks noGrp="1"/>
          </p:cNvSpPr>
          <p:nvPr>
            <p:ph idx="1"/>
          </p:nvPr>
        </p:nvSpPr>
        <p:spPr>
          <a:solidFill>
            <a:schemeClr val="bg1"/>
          </a:solidFill>
        </p:spPr>
        <p:txBody>
          <a:bodyPr/>
          <a:lstStyle/>
          <a:p>
            <a:pPr>
              <a:buFont typeface="Wingdings" panose="05000000000000000000" pitchFamily="2" charset="2"/>
              <a:buChar char="u"/>
            </a:pPr>
            <a:endParaRPr lang="en-US" altLang="zh-CN" dirty="0" smtClean="0"/>
          </a:p>
          <a:p>
            <a:pPr>
              <a:buClr>
                <a:srgbClr val="00B050"/>
              </a:buClr>
              <a:buFont typeface="Wingdings" panose="05000000000000000000" pitchFamily="2" charset="2"/>
              <a:buChar char="p"/>
            </a:pPr>
            <a:r>
              <a:rPr lang="zh-CN" altLang="en-US" dirty="0" smtClean="0"/>
              <a:t>定义</a:t>
            </a:r>
            <a:endParaRPr lang="en-US" altLang="zh-CN" dirty="0" smtClean="0"/>
          </a:p>
          <a:p>
            <a:pPr>
              <a:buClr>
                <a:srgbClr val="00B050"/>
              </a:buClr>
              <a:buFont typeface="Wingdings" panose="05000000000000000000" pitchFamily="2" charset="2"/>
              <a:buChar char="p"/>
            </a:pPr>
            <a:r>
              <a:rPr lang="zh-CN" altLang="en-US" dirty="0" smtClean="0"/>
              <a:t>结构</a:t>
            </a:r>
            <a:endParaRPr lang="en-US" altLang="zh-CN" dirty="0" smtClean="0"/>
          </a:p>
          <a:p>
            <a:pPr>
              <a:buClr>
                <a:srgbClr val="00B050"/>
              </a:buClr>
              <a:buFont typeface="Wingdings" panose="05000000000000000000" pitchFamily="2" charset="2"/>
              <a:buChar char="p"/>
            </a:pPr>
            <a:r>
              <a:rPr lang="zh-CN" altLang="en-US" dirty="0" smtClean="0"/>
              <a:t>适用环境</a:t>
            </a:r>
            <a:endParaRPr lang="en-US" altLang="zh-CN" dirty="0" smtClean="0"/>
          </a:p>
          <a:p>
            <a:pPr>
              <a:buClr>
                <a:srgbClr val="00B050"/>
              </a:buClr>
              <a:buFont typeface="Wingdings" panose="05000000000000000000" pitchFamily="2" charset="2"/>
              <a:buChar char="p"/>
            </a:pPr>
            <a:r>
              <a:rPr lang="zh-CN" altLang="en-US" dirty="0" smtClean="0"/>
              <a:t>实例</a:t>
            </a:r>
            <a:endParaRPr lang="en-US" altLang="zh-CN" dirty="0" smtClean="0"/>
          </a:p>
          <a:p>
            <a:pPr>
              <a:buClr>
                <a:srgbClr val="00B050"/>
              </a:buClr>
              <a:buFont typeface="Wingdings" panose="05000000000000000000" pitchFamily="2" charset="2"/>
              <a:buChar char="p"/>
            </a:pPr>
            <a:r>
              <a:rPr lang="zh-CN" altLang="en-US" dirty="0" smtClean="0"/>
              <a:t>优缺点</a:t>
            </a:r>
            <a:endParaRPr lang="en-US" altLang="zh-CN" dirty="0" smtClean="0"/>
          </a:p>
          <a:p>
            <a:pPr>
              <a:buClr>
                <a:srgbClr val="00B050"/>
              </a:buClr>
              <a:buFont typeface="Wingdings" panose="05000000000000000000" pitchFamily="2" charset="2"/>
              <a:buChar char="p"/>
            </a:pPr>
            <a:r>
              <a:rPr lang="zh-CN" altLang="en-US" dirty="0" smtClean="0"/>
              <a:t>其它</a:t>
            </a:r>
            <a:endParaRPr lang="en-US" altLang="zh-CN" dirty="0" smtClean="0"/>
          </a:p>
          <a:p>
            <a:pPr>
              <a:buFont typeface="Wingdings" panose="05000000000000000000" pitchFamily="2" charset="2"/>
              <a:buChar char="u"/>
            </a:pPr>
            <a:endParaRPr lang="en-US" altLang="zh-CN" dirty="0" smtClean="0"/>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1666529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可切换状态的状态</a:t>
            </a:r>
            <a:r>
              <a:rPr lang="zh-CN" altLang="en-US" dirty="0" smtClean="0">
                <a:solidFill>
                  <a:srgbClr val="00B050"/>
                </a:solidFill>
              </a:rPr>
              <a:t>模式</a:t>
            </a:r>
            <a:endParaRPr lang="zh-CN" altLang="en-US" dirty="0">
              <a:solidFill>
                <a:srgbClr val="00B050"/>
              </a:solidFill>
            </a:endParaRPr>
          </a:p>
        </p:txBody>
      </p:sp>
      <p:sp>
        <p:nvSpPr>
          <p:cNvPr id="3" name="内容占位符 2"/>
          <p:cNvSpPr>
            <a:spLocks noGrp="1"/>
          </p:cNvSpPr>
          <p:nvPr>
            <p:ph idx="1"/>
          </p:nvPr>
        </p:nvSpPr>
        <p:spPr/>
        <p:txBody>
          <a:bodyPr/>
          <a:lstStyle/>
          <a:p>
            <a:r>
              <a:rPr lang="zh-CN" altLang="en-US" dirty="0" smtClean="0"/>
              <a:t>大多数</a:t>
            </a:r>
            <a:r>
              <a:rPr lang="zh-CN" altLang="en-US" dirty="0"/>
              <a:t>的状态模式都是可以切换状态的状态模式，在实现状态切换时，在具体状态类内部需要调用环境类</a:t>
            </a:r>
            <a:r>
              <a:rPr lang="en-US" altLang="zh-CN" dirty="0"/>
              <a:t>Context</a:t>
            </a:r>
            <a:r>
              <a:rPr lang="zh-CN" altLang="en-US" dirty="0"/>
              <a:t>的</a:t>
            </a:r>
            <a:r>
              <a:rPr lang="en-US" altLang="zh-CN" dirty="0" err="1"/>
              <a:t>setState</a:t>
            </a:r>
            <a:r>
              <a:rPr lang="en-US" altLang="zh-CN" dirty="0"/>
              <a:t>()</a:t>
            </a:r>
            <a:r>
              <a:rPr lang="zh-CN" altLang="en-US" dirty="0"/>
              <a:t>方法进行状态的转换</a:t>
            </a:r>
            <a:r>
              <a:rPr lang="zh-CN" altLang="en-US" dirty="0" smtClean="0"/>
              <a:t>操作，</a:t>
            </a:r>
            <a:r>
              <a:rPr lang="zh-CN" altLang="en-US" dirty="0"/>
              <a:t>因此状态类与环境类之间通常还存在关联关系或者依赖关系</a:t>
            </a:r>
            <a:r>
              <a:rPr lang="zh-CN" altLang="en-US" dirty="0" smtClean="0"/>
              <a:t>。</a:t>
            </a:r>
            <a:endParaRPr lang="en-US" altLang="zh-CN" dirty="0" smtClean="0"/>
          </a:p>
          <a:p>
            <a:endParaRPr lang="en-US" altLang="zh-CN" dirty="0" smtClean="0"/>
          </a:p>
          <a:p>
            <a:r>
              <a:rPr lang="zh-CN" altLang="en-US" dirty="0" smtClean="0"/>
              <a:t>通过</a:t>
            </a:r>
            <a:r>
              <a:rPr lang="zh-CN" altLang="en-US" dirty="0"/>
              <a:t>在状态类中引用环境类的对象来回调环境类的</a:t>
            </a:r>
            <a:r>
              <a:rPr lang="en-US" altLang="zh-CN" dirty="0" err="1" smtClean="0"/>
              <a:t>setState</a:t>
            </a:r>
            <a:r>
              <a:rPr lang="en-US" altLang="zh-CN" dirty="0" smtClean="0"/>
              <a:t>()</a:t>
            </a:r>
            <a:r>
              <a:rPr lang="zh-CN" altLang="en-US" dirty="0" smtClean="0"/>
              <a:t>方法</a:t>
            </a:r>
            <a:r>
              <a:rPr lang="zh-CN" altLang="en-US" dirty="0"/>
              <a:t>实现状态</a:t>
            </a:r>
            <a:r>
              <a:rPr lang="zh-CN" altLang="en-US" dirty="0" smtClean="0"/>
              <a:t>的切换</a:t>
            </a:r>
            <a:r>
              <a:rPr lang="zh-CN" altLang="en-US" dirty="0"/>
              <a:t>。在这种可以切换状态的状态模式中，增加新的状态类可能需要修该其他某些状态类甚至环境类的源代码，否则系统无法切换到新增状态。</a:t>
            </a:r>
          </a:p>
          <a:p>
            <a:endParaRPr lang="zh-CN" altLang="en-US" dirty="0"/>
          </a:p>
        </p:txBody>
      </p:sp>
    </p:spTree>
    <p:extLst>
      <p:ext uri="{BB962C8B-B14F-4D97-AF65-F5344CB8AC3E}">
        <p14:creationId xmlns:p14="http://schemas.microsoft.com/office/powerpoint/2010/main" val="4282082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模式优点</a:t>
            </a:r>
            <a:endParaRPr lang="zh-CN" altLang="en-US" dirty="0">
              <a:solidFill>
                <a:srgbClr val="00B050"/>
              </a:solidFill>
            </a:endParaRPr>
          </a:p>
        </p:txBody>
      </p:sp>
      <p:sp>
        <p:nvSpPr>
          <p:cNvPr id="3" name="内容占位符 2"/>
          <p:cNvSpPr>
            <a:spLocks noGrp="1"/>
          </p:cNvSpPr>
          <p:nvPr>
            <p:ph idx="1"/>
          </p:nvPr>
        </p:nvSpPr>
        <p:spPr/>
        <p:txBody>
          <a:bodyPr>
            <a:normAutofit/>
          </a:bodyPr>
          <a:lstStyle/>
          <a:p>
            <a:r>
              <a:rPr lang="zh-CN" altLang="en-US" dirty="0"/>
              <a:t>封装了转换规则</a:t>
            </a:r>
          </a:p>
          <a:p>
            <a:r>
              <a:rPr lang="zh-CN" altLang="en-US" dirty="0"/>
              <a:t>枚举可能的状态，在枚举状态之前需要确定状态种类。</a:t>
            </a:r>
          </a:p>
          <a:p>
            <a:r>
              <a:rPr lang="zh-CN" altLang="en-US" dirty="0"/>
              <a:t>将所有与某个状态有关的行为放到一个类中，并且可以方便地增加新的状态，只需要改变对象状态即可改变对象的行为。</a:t>
            </a:r>
          </a:p>
          <a:p>
            <a:r>
              <a:rPr lang="zh-CN" altLang="en-US" dirty="0"/>
              <a:t>允许状态转换逻辑与状态对象合成一体，而不是某一个巨大的条件语句块</a:t>
            </a:r>
            <a:r>
              <a:rPr lang="zh-CN" altLang="en-US" dirty="0" smtClean="0"/>
              <a:t>。</a:t>
            </a:r>
            <a:endParaRPr lang="zh-CN" altLang="en-US" dirty="0"/>
          </a:p>
        </p:txBody>
      </p:sp>
    </p:spTree>
    <p:extLst>
      <p:ext uri="{BB962C8B-B14F-4D97-AF65-F5344CB8AC3E}">
        <p14:creationId xmlns:p14="http://schemas.microsoft.com/office/powerpoint/2010/main" val="1444192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模式缺点</a:t>
            </a:r>
            <a:endParaRPr lang="zh-CN" altLang="en-US" dirty="0">
              <a:solidFill>
                <a:srgbClr val="00B050"/>
              </a:solidFill>
            </a:endParaRPr>
          </a:p>
        </p:txBody>
      </p:sp>
      <p:sp>
        <p:nvSpPr>
          <p:cNvPr id="3" name="内容占位符 2"/>
          <p:cNvSpPr>
            <a:spLocks noGrp="1"/>
          </p:cNvSpPr>
          <p:nvPr>
            <p:ph idx="1"/>
          </p:nvPr>
        </p:nvSpPr>
        <p:spPr/>
        <p:txBody>
          <a:bodyPr/>
          <a:lstStyle/>
          <a:p>
            <a:r>
              <a:rPr lang="zh-CN" altLang="en-US" dirty="0"/>
              <a:t>状态模式的使用必然会增加系统类和对象的个数。</a:t>
            </a:r>
          </a:p>
          <a:p>
            <a:r>
              <a:rPr lang="zh-CN" altLang="en-US" dirty="0"/>
              <a:t>状态模式的结构与实现都较为复杂，如果使用不当讲导致程序结构和代码的混乱。</a:t>
            </a:r>
          </a:p>
          <a:p>
            <a:r>
              <a:rPr lang="zh-CN" altLang="en-US" dirty="0"/>
              <a:t>状态模式对“开闭原则”的支持并不太好，对于可以切换状态的状态模式，增加新的状态类需要修该那些负责状态转换的源代码</a:t>
            </a:r>
            <a:r>
              <a:rPr lang="zh-CN" altLang="en-US" dirty="0" smtClean="0"/>
              <a:t>，否则</a:t>
            </a:r>
            <a:r>
              <a:rPr lang="zh-CN" altLang="en-US" dirty="0"/>
              <a:t>无法切换到新增状态；而且修该某个状态类的行为也需要修该对应类的源代码。</a:t>
            </a:r>
          </a:p>
        </p:txBody>
      </p:sp>
    </p:spTree>
    <p:extLst>
      <p:ext uri="{BB962C8B-B14F-4D97-AF65-F5344CB8AC3E}">
        <p14:creationId xmlns:p14="http://schemas.microsoft.com/office/powerpoint/2010/main" val="1693887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状态模式与策略模式的比较</a:t>
            </a:r>
            <a:endParaRPr lang="zh-CN" altLang="en-US" dirty="0">
              <a:solidFill>
                <a:srgbClr val="00B050"/>
              </a:solidFill>
            </a:endParaRPr>
          </a:p>
        </p:txBody>
      </p:sp>
      <p:sp>
        <p:nvSpPr>
          <p:cNvPr id="3" name="内容占位符 2"/>
          <p:cNvSpPr>
            <a:spLocks noGrp="1"/>
          </p:cNvSpPr>
          <p:nvPr>
            <p:ph idx="1"/>
          </p:nvPr>
        </p:nvSpPr>
        <p:spPr/>
        <p:txBody>
          <a:bodyPr>
            <a:normAutofit/>
          </a:bodyPr>
          <a:lstStyle/>
          <a:p>
            <a:r>
              <a:rPr lang="zh-CN" altLang="en-US" dirty="0" smtClean="0"/>
              <a:t>区别体现：</a:t>
            </a:r>
            <a:endParaRPr lang="en-US" altLang="zh-CN" dirty="0" smtClean="0"/>
          </a:p>
          <a:p>
            <a:r>
              <a:rPr lang="zh-CN" altLang="en-US" dirty="0" smtClean="0"/>
              <a:t>目的：</a:t>
            </a:r>
            <a:endParaRPr lang="en-US" altLang="zh-CN" dirty="0" smtClean="0"/>
          </a:p>
          <a:p>
            <a:pPr lvl="1"/>
            <a:r>
              <a:rPr lang="zh-CN" altLang="zh-CN" dirty="0" smtClean="0"/>
              <a:t>状态模式</a:t>
            </a:r>
            <a:r>
              <a:rPr lang="zh-CN" altLang="en-US" dirty="0"/>
              <a:t>为了</a:t>
            </a:r>
            <a:r>
              <a:rPr lang="zh-CN" altLang="zh-CN" dirty="0" smtClean="0"/>
              <a:t>帮助</a:t>
            </a:r>
            <a:r>
              <a:rPr lang="zh-CN" altLang="zh-CN" dirty="0"/>
              <a:t>对象来管理它的状态，而策略</a:t>
            </a:r>
            <a:r>
              <a:rPr lang="zh-CN" altLang="zh-CN" dirty="0" smtClean="0"/>
              <a:t>模式</a:t>
            </a:r>
            <a:r>
              <a:rPr lang="zh-CN" altLang="en-US" dirty="0" smtClean="0"/>
              <a:t>为了</a:t>
            </a:r>
            <a:r>
              <a:rPr lang="zh-CN" altLang="en-US" dirty="0"/>
              <a:t>让</a:t>
            </a:r>
            <a:r>
              <a:rPr lang="zh-CN" altLang="zh-CN" dirty="0" smtClean="0"/>
              <a:t>客户端</a:t>
            </a:r>
            <a:r>
              <a:rPr lang="zh-CN" altLang="zh-CN" dirty="0"/>
              <a:t>可以选择不同的</a:t>
            </a:r>
            <a:r>
              <a:rPr lang="zh-CN" altLang="zh-CN" dirty="0" smtClean="0"/>
              <a:t>行为</a:t>
            </a:r>
            <a:r>
              <a:rPr lang="zh-CN" altLang="en-US" dirty="0" smtClean="0"/>
              <a:t>。</a:t>
            </a:r>
            <a:endParaRPr lang="en-US" altLang="zh-CN" dirty="0" smtClean="0"/>
          </a:p>
          <a:p>
            <a:r>
              <a:rPr lang="zh-CN" altLang="en-US" dirty="0" smtClean="0"/>
              <a:t>谁驱动行为的改变？</a:t>
            </a:r>
            <a:endParaRPr lang="en-US" altLang="zh-CN" dirty="0" smtClean="0"/>
          </a:p>
          <a:p>
            <a:pPr lvl="1"/>
            <a:r>
              <a:rPr lang="zh-CN" altLang="zh-CN" dirty="0" smtClean="0"/>
              <a:t>在</a:t>
            </a:r>
            <a:r>
              <a:rPr lang="zh-CN" altLang="zh-CN" dirty="0"/>
              <a:t>策略模式中，是客户端驱动的，它给上下文信息提供了不同的策略，而在状态模式中，状态的迁移是由</a:t>
            </a:r>
            <a:r>
              <a:rPr lang="en-US" altLang="zh-CN" dirty="0"/>
              <a:t>Context</a:t>
            </a:r>
            <a:r>
              <a:rPr lang="zh-CN" altLang="zh-CN" dirty="0"/>
              <a:t>或者</a:t>
            </a:r>
            <a:r>
              <a:rPr lang="en-US" altLang="zh-CN" dirty="0"/>
              <a:t>State</a:t>
            </a:r>
            <a:r>
              <a:rPr lang="zh-CN" altLang="zh-CN" dirty="0"/>
              <a:t>对象自己来管理的。</a:t>
            </a:r>
            <a:endParaRPr lang="zh-CN" altLang="en-US" dirty="0"/>
          </a:p>
        </p:txBody>
      </p:sp>
    </p:spTree>
    <p:extLst>
      <p:ext uri="{BB962C8B-B14F-4D97-AF65-F5344CB8AC3E}">
        <p14:creationId xmlns:p14="http://schemas.microsoft.com/office/powerpoint/2010/main" val="2365139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简单的一个小例子</a:t>
            </a:r>
            <a:endParaRPr lang="zh-CN" altLang="en-US" dirty="0">
              <a:solidFill>
                <a:srgbClr val="00B050"/>
              </a:solidFill>
            </a:endParaRPr>
          </a:p>
        </p:txBody>
      </p:sp>
      <p:sp>
        <p:nvSpPr>
          <p:cNvPr id="3" name="内容占位符 2"/>
          <p:cNvSpPr>
            <a:spLocks noGrp="1"/>
          </p:cNvSpPr>
          <p:nvPr>
            <p:ph idx="1"/>
          </p:nvPr>
        </p:nvSpPr>
        <p:spPr/>
        <p:txBody>
          <a:bodyPr>
            <a:normAutofit/>
          </a:bodyPr>
          <a:lstStyle/>
          <a:p>
            <a:r>
              <a:rPr lang="zh-CN" altLang="en-US" dirty="0" smtClean="0"/>
              <a:t>一台豆浆机：可以磨豆浆、磨蔬菜汁、磨米糊</a:t>
            </a:r>
            <a:r>
              <a:rPr lang="zh-CN" altLang="en-US" dirty="0"/>
              <a:t>等</a:t>
            </a:r>
            <a:endParaRPr lang="en-US" altLang="zh-CN" dirty="0" smtClean="0"/>
          </a:p>
          <a:p>
            <a:endParaRPr lang="en-US" altLang="zh-CN" dirty="0"/>
          </a:p>
          <a:p>
            <a:r>
              <a:rPr lang="zh-CN" altLang="en-US" dirty="0" smtClean="0"/>
              <a:t>状态模式：加热状态</a:t>
            </a:r>
            <a:r>
              <a:rPr lang="en-US" altLang="zh-CN" dirty="0" smtClean="0"/>
              <a:t>—</a:t>
            </a:r>
            <a:r>
              <a:rPr lang="zh-CN" altLang="en-US" dirty="0" smtClean="0"/>
              <a:t>加热行为；</a:t>
            </a:r>
            <a:r>
              <a:rPr lang="zh-CN" altLang="en-US" dirty="0"/>
              <a:t>做好</a:t>
            </a:r>
            <a:r>
              <a:rPr lang="zh-CN" altLang="en-US" dirty="0" smtClean="0"/>
              <a:t>了之后</a:t>
            </a:r>
            <a:r>
              <a:rPr lang="en-US" altLang="zh-CN" dirty="0" smtClean="0">
                <a:sym typeface="Wingdings" panose="05000000000000000000" pitchFamily="2" charset="2"/>
              </a:rPr>
              <a:t></a:t>
            </a:r>
            <a:r>
              <a:rPr lang="zh-CN" altLang="en-US" dirty="0" smtClean="0"/>
              <a:t>保温状态</a:t>
            </a:r>
            <a:r>
              <a:rPr lang="en-US" altLang="zh-CN" dirty="0" smtClean="0"/>
              <a:t>—</a:t>
            </a:r>
            <a:r>
              <a:rPr lang="zh-CN" altLang="en-US" dirty="0" smtClean="0"/>
              <a:t>保温行为，已经保温了，没办法再切换成加热了。</a:t>
            </a:r>
            <a:endParaRPr lang="en-US" altLang="zh-CN" dirty="0" smtClean="0"/>
          </a:p>
          <a:p>
            <a:r>
              <a:rPr lang="zh-CN" altLang="en-US" dirty="0" smtClean="0"/>
              <a:t>策略模式：按豆浆按钮</a:t>
            </a:r>
            <a:r>
              <a:rPr lang="en-US" altLang="zh-CN" dirty="0" smtClean="0"/>
              <a:t>-</a:t>
            </a:r>
            <a:r>
              <a:rPr lang="zh-CN" altLang="en-US" dirty="0" smtClean="0"/>
              <a:t>打磨豆浆；米糊</a:t>
            </a:r>
            <a:r>
              <a:rPr lang="en-US" altLang="zh-CN" dirty="0" smtClean="0"/>
              <a:t>—</a:t>
            </a:r>
            <a:r>
              <a:rPr lang="zh-CN" altLang="en-US" dirty="0" smtClean="0"/>
              <a:t>做米糊</a:t>
            </a:r>
            <a:endParaRPr lang="en-US" altLang="zh-CN" dirty="0" smtClean="0"/>
          </a:p>
          <a:p>
            <a:r>
              <a:rPr lang="zh-CN" altLang="en-US" dirty="0" smtClean="0"/>
              <a:t>状态模式：属性就是</a:t>
            </a:r>
            <a:r>
              <a:rPr lang="en-US" altLang="zh-CN" dirty="0" smtClean="0"/>
              <a:t>Flag-----</a:t>
            </a:r>
            <a:r>
              <a:rPr lang="zh-CN" altLang="en-US" dirty="0" smtClean="0"/>
              <a:t>支配行为（固定搭配）</a:t>
            </a:r>
            <a:endParaRPr lang="en-US" altLang="zh-CN" dirty="0" smtClean="0"/>
          </a:p>
          <a:p>
            <a:r>
              <a:rPr lang="zh-CN" altLang="en-US" dirty="0" smtClean="0"/>
              <a:t>策略模式：客户端自己进行业务逻辑处理</a:t>
            </a:r>
            <a:r>
              <a:rPr lang="en-US" altLang="zh-CN" dirty="0" smtClean="0"/>
              <a:t>---Flag----</a:t>
            </a:r>
            <a:r>
              <a:rPr lang="zh-CN" altLang="en-US" dirty="0" smtClean="0"/>
              <a:t>决定使用哪种策略</a:t>
            </a:r>
            <a:endParaRPr lang="en-US" altLang="zh-CN" dirty="0" smtClean="0"/>
          </a:p>
        </p:txBody>
      </p:sp>
    </p:spTree>
    <p:extLst>
      <p:ext uri="{BB962C8B-B14F-4D97-AF65-F5344CB8AC3E}">
        <p14:creationId xmlns:p14="http://schemas.microsoft.com/office/powerpoint/2010/main" val="93796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应用</a:t>
            </a:r>
          </a:p>
        </p:txBody>
      </p:sp>
      <p:sp>
        <p:nvSpPr>
          <p:cNvPr id="3" name="内容占位符 2"/>
          <p:cNvSpPr>
            <a:spLocks noGrp="1"/>
          </p:cNvSpPr>
          <p:nvPr>
            <p:ph idx="1"/>
          </p:nvPr>
        </p:nvSpPr>
        <p:spPr/>
        <p:txBody>
          <a:bodyPr/>
          <a:lstStyle/>
          <a:p>
            <a:r>
              <a:rPr lang="zh-CN" altLang="en-US" dirty="0" smtClean="0"/>
              <a:t>状态模式的应用：</a:t>
            </a:r>
            <a:r>
              <a:rPr lang="en-US" altLang="zh-CN" dirty="0" err="1" smtClean="0"/>
              <a:t>java.util.Iterator</a:t>
            </a:r>
            <a:r>
              <a:rPr lang="en-US" altLang="zh-CN" dirty="0" smtClean="0"/>
              <a:t>(820)</a:t>
            </a:r>
          </a:p>
          <a:p>
            <a:r>
              <a:rPr lang="zh-CN" altLang="en-US" dirty="0" smtClean="0"/>
              <a:t>我们的代码中可以使用状态模式的地方：</a:t>
            </a:r>
            <a:endParaRPr lang="en-US" altLang="zh-CN" dirty="0" smtClean="0"/>
          </a:p>
        </p:txBody>
      </p:sp>
    </p:spTree>
    <p:extLst>
      <p:ext uri="{BB962C8B-B14F-4D97-AF65-F5344CB8AC3E}">
        <p14:creationId xmlns:p14="http://schemas.microsoft.com/office/powerpoint/2010/main" val="1879331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状态</a:t>
            </a:r>
            <a:r>
              <a:rPr lang="zh-CN" altLang="en-US" dirty="0" smtClean="0">
                <a:solidFill>
                  <a:srgbClr val="00B050"/>
                </a:solidFill>
              </a:rPr>
              <a:t>模式的定义</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模式动机：</a:t>
            </a:r>
            <a:r>
              <a:rPr lang="zh-CN" altLang="en-US" dirty="0"/>
              <a:t>在很多情况下，一个对象的行为取决于一个或多个动态变化的属性，这样的属性叫做状态，这样的对象叫做有状态的对象</a:t>
            </a:r>
          </a:p>
          <a:p>
            <a:r>
              <a:rPr lang="zh-CN" altLang="en-US" smtClean="0"/>
              <a:t>模式</a:t>
            </a:r>
            <a:r>
              <a:rPr lang="zh-CN" altLang="en-US" dirty="0" smtClean="0"/>
              <a:t>定义：允许</a:t>
            </a:r>
            <a:r>
              <a:rPr lang="zh-CN" altLang="en-US" dirty="0"/>
              <a:t>一个对象在其内部状态改变时改变它的行为</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648909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状态</a:t>
            </a:r>
            <a:r>
              <a:rPr lang="zh-CN" altLang="en-US" dirty="0" smtClean="0">
                <a:solidFill>
                  <a:srgbClr val="00B050"/>
                </a:solidFill>
              </a:rPr>
              <a:t>模式的结构</a:t>
            </a:r>
            <a:endParaRPr lang="zh-CN" altLang="en-US" dirty="0">
              <a:solidFill>
                <a:srgbClr val="00B050"/>
              </a:solidFill>
            </a:endParaRPr>
          </a:p>
        </p:txBody>
      </p:sp>
      <p:sp>
        <p:nvSpPr>
          <p:cNvPr id="3" name="内容占位符 2"/>
          <p:cNvSpPr>
            <a:spLocks noGrp="1"/>
          </p:cNvSpPr>
          <p:nvPr>
            <p:ph idx="1"/>
          </p:nvPr>
        </p:nvSpPr>
        <p:spPr>
          <a:xfrm>
            <a:off x="872359" y="1825625"/>
            <a:ext cx="10515600" cy="4351338"/>
          </a:xfrm>
        </p:spPr>
        <p:txBody>
          <a:bodyPr/>
          <a:lstStyle/>
          <a:p>
            <a:r>
              <a:rPr lang="en-US" altLang="zh-CN" dirty="0"/>
              <a:t>Context:</a:t>
            </a:r>
            <a:r>
              <a:rPr lang="zh-CN" altLang="en-US" dirty="0"/>
              <a:t>环境</a:t>
            </a:r>
            <a:r>
              <a:rPr lang="zh-CN" altLang="en-US" dirty="0" smtClean="0"/>
              <a:t>类</a:t>
            </a:r>
            <a:endParaRPr lang="en-US" altLang="zh-CN" dirty="0" smtClean="0"/>
          </a:p>
          <a:p>
            <a:endParaRPr lang="zh-CN" altLang="en-US" dirty="0"/>
          </a:p>
          <a:p>
            <a:r>
              <a:rPr lang="en-US" altLang="zh-CN" dirty="0"/>
              <a:t>State:</a:t>
            </a:r>
            <a:r>
              <a:rPr lang="zh-CN" altLang="en-US" dirty="0"/>
              <a:t>抽象状态</a:t>
            </a:r>
            <a:r>
              <a:rPr lang="zh-CN" altLang="en-US" dirty="0" smtClean="0"/>
              <a:t>类</a:t>
            </a:r>
            <a:endParaRPr lang="en-US" altLang="zh-CN" dirty="0" smtClean="0"/>
          </a:p>
          <a:p>
            <a:endParaRPr lang="zh-CN" altLang="en-US" dirty="0"/>
          </a:p>
          <a:p>
            <a:r>
              <a:rPr lang="en-US" altLang="zh-CN" dirty="0" err="1"/>
              <a:t>ConcreteState</a:t>
            </a:r>
            <a:r>
              <a:rPr lang="en-US" altLang="zh-CN" dirty="0"/>
              <a:t>:</a:t>
            </a:r>
            <a:r>
              <a:rPr lang="zh-CN" altLang="en-US" dirty="0"/>
              <a:t>具体状态类</a:t>
            </a:r>
          </a:p>
        </p:txBody>
      </p:sp>
    </p:spTree>
    <p:extLst>
      <p:ext uri="{BB962C8B-B14F-4D97-AF65-F5344CB8AC3E}">
        <p14:creationId xmlns:p14="http://schemas.microsoft.com/office/powerpoint/2010/main" val="2839756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B050"/>
                </a:solidFill>
              </a:rPr>
              <a:t>UML</a:t>
            </a:r>
            <a:r>
              <a:rPr lang="zh-CN" altLang="en-US" dirty="0" smtClean="0">
                <a:solidFill>
                  <a:srgbClr val="00B050"/>
                </a:solidFill>
              </a:rPr>
              <a:t>图</a:t>
            </a:r>
            <a:endParaRPr lang="zh-CN" altLang="en-US" dirty="0">
              <a:solidFill>
                <a:srgbClr val="00B050"/>
              </a:solidFill>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080" y="1690688"/>
            <a:ext cx="8129424" cy="4536000"/>
          </a:xfrm>
        </p:spPr>
      </p:pic>
    </p:spTree>
    <p:extLst>
      <p:ext uri="{BB962C8B-B14F-4D97-AF65-F5344CB8AC3E}">
        <p14:creationId xmlns:p14="http://schemas.microsoft.com/office/powerpoint/2010/main" val="226082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状态</a:t>
            </a:r>
            <a:r>
              <a:rPr lang="zh-CN" altLang="en-US" dirty="0" smtClean="0">
                <a:solidFill>
                  <a:srgbClr val="00B050"/>
                </a:solidFill>
              </a:rPr>
              <a:t>模式的</a:t>
            </a:r>
            <a:r>
              <a:rPr lang="zh-CN" altLang="en-US" dirty="0">
                <a:solidFill>
                  <a:srgbClr val="00B050"/>
                </a:solidFill>
              </a:rPr>
              <a:t>适用</a:t>
            </a:r>
            <a:r>
              <a:rPr lang="zh-CN" altLang="en-US" dirty="0" smtClean="0">
                <a:solidFill>
                  <a:srgbClr val="00B050"/>
                </a:solidFill>
              </a:rPr>
              <a:t>场景</a:t>
            </a:r>
            <a:endParaRPr lang="zh-CN" altLang="en-US" dirty="0">
              <a:solidFill>
                <a:srgbClr val="00B050"/>
              </a:solidFill>
            </a:endParaRPr>
          </a:p>
        </p:txBody>
      </p:sp>
      <p:sp>
        <p:nvSpPr>
          <p:cNvPr id="3" name="内容占位符 2"/>
          <p:cNvSpPr>
            <a:spLocks noGrp="1"/>
          </p:cNvSpPr>
          <p:nvPr>
            <p:ph idx="1"/>
          </p:nvPr>
        </p:nvSpPr>
        <p:spPr>
          <a:xfrm>
            <a:off x="838200" y="1371600"/>
            <a:ext cx="10515600" cy="5344510"/>
          </a:xfrm>
        </p:spPr>
        <p:txBody>
          <a:bodyPr>
            <a:normAutofit/>
          </a:bodyPr>
          <a:lstStyle/>
          <a:p>
            <a:r>
              <a:rPr lang="zh-CN" altLang="en-US" dirty="0"/>
              <a:t>对象的行为依赖于它的状态（属性）并且可以根据它的状态改变而改变它的相关行为。</a:t>
            </a:r>
          </a:p>
          <a:p>
            <a:r>
              <a:rPr lang="zh-CN" altLang="en-US" dirty="0"/>
              <a:t>代码中包含大量与对象状态有关的条件语句，这些条件语句的出现，会导致代码的可维护性和灵活性变差，不能方便的增加和删除状态</a:t>
            </a:r>
            <a:r>
              <a:rPr lang="zh-CN" altLang="en-US" dirty="0" smtClean="0"/>
              <a:t>，使</a:t>
            </a:r>
            <a:r>
              <a:rPr lang="zh-CN" altLang="en-US" dirty="0"/>
              <a:t>客户类与类库之间的耦合增强。在这些条件语句中包含了对象的行为，而且这些条件对应于对象的各种状态</a:t>
            </a:r>
            <a:r>
              <a:rPr lang="zh-CN" altLang="en-US" dirty="0" smtClean="0"/>
              <a:t>。</a:t>
            </a:r>
            <a:endParaRPr lang="en-US" altLang="zh-CN" dirty="0" smtClean="0"/>
          </a:p>
        </p:txBody>
      </p:sp>
    </p:spTree>
    <p:extLst>
      <p:ext uri="{BB962C8B-B14F-4D97-AF65-F5344CB8AC3E}">
        <p14:creationId xmlns:p14="http://schemas.microsoft.com/office/powerpoint/2010/main" val="1469373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模式分析</a:t>
            </a:r>
            <a:endParaRPr lang="zh-CN" altLang="en-US" dirty="0">
              <a:solidFill>
                <a:srgbClr val="00B050"/>
              </a:solidFill>
            </a:endParaRPr>
          </a:p>
        </p:txBody>
      </p:sp>
      <p:sp>
        <p:nvSpPr>
          <p:cNvPr id="4" name="内容占位符 3"/>
          <p:cNvSpPr>
            <a:spLocks noGrp="1"/>
          </p:cNvSpPr>
          <p:nvPr>
            <p:ph idx="1"/>
          </p:nvPr>
        </p:nvSpPr>
        <p:spPr/>
        <p:txBody>
          <a:bodyPr>
            <a:normAutofit lnSpcReduction="10000"/>
          </a:bodyPr>
          <a:lstStyle/>
          <a:p>
            <a:r>
              <a:rPr lang="en-US" altLang="zh-CN" dirty="0"/>
              <a:t>1.</a:t>
            </a:r>
            <a:r>
              <a:rPr lang="zh-CN" altLang="en-US" dirty="0"/>
              <a:t>状态模式描述了对象状态的变化以及对象如何在每一种状态下表现出不同的行为</a:t>
            </a:r>
            <a:r>
              <a:rPr lang="zh-CN" altLang="en-US" dirty="0" smtClean="0"/>
              <a:t>。</a:t>
            </a:r>
            <a:endParaRPr lang="en-US" altLang="zh-CN" dirty="0" smtClean="0"/>
          </a:p>
          <a:p>
            <a:endParaRPr lang="zh-CN" altLang="en-US" dirty="0"/>
          </a:p>
          <a:p>
            <a:r>
              <a:rPr lang="en-US" altLang="zh-CN" dirty="0"/>
              <a:t>2.</a:t>
            </a:r>
            <a:r>
              <a:rPr lang="zh-CN" altLang="en-US" dirty="0"/>
              <a:t>状态模式的关键是引入了一个抽象类来专门表示对象的状态，这个类我们叫做抽象状态类，而对象</a:t>
            </a:r>
            <a:r>
              <a:rPr lang="zh-CN" altLang="en-US" dirty="0" smtClean="0"/>
              <a:t>的每</a:t>
            </a:r>
            <a:r>
              <a:rPr lang="zh-CN" altLang="en-US" dirty="0"/>
              <a:t>一种具体状态类都继承了该类，并在不同具体状态类中实现了不同状态的行为，包括各种状态之间的转换</a:t>
            </a:r>
            <a:r>
              <a:rPr lang="zh-CN" altLang="en-US" dirty="0" smtClean="0"/>
              <a:t>。</a:t>
            </a:r>
            <a:endParaRPr lang="en-US" altLang="zh-CN" dirty="0" smtClean="0"/>
          </a:p>
          <a:p>
            <a:endParaRPr lang="zh-CN" altLang="en-US" dirty="0"/>
          </a:p>
          <a:p>
            <a:r>
              <a:rPr lang="en-US" altLang="zh-CN" dirty="0"/>
              <a:t>3</a:t>
            </a:r>
            <a:r>
              <a:rPr lang="en-US" altLang="zh-CN" dirty="0" smtClean="0"/>
              <a:t>.</a:t>
            </a:r>
            <a:r>
              <a:rPr lang="zh-CN" altLang="en-US" dirty="0"/>
              <a:t>环境类实际上就是拥有状态的对象，环境类有时候可以充当状态管理器的角色，可以在环境类中对状态进行切换操作</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86158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模式分析</a:t>
            </a:r>
            <a:endParaRPr lang="zh-CN" altLang="en-US" dirty="0">
              <a:solidFill>
                <a:srgbClr val="00B050"/>
              </a:solidFill>
            </a:endParaRPr>
          </a:p>
        </p:txBody>
      </p:sp>
      <p:sp>
        <p:nvSpPr>
          <p:cNvPr id="3" name="内容占位符 2"/>
          <p:cNvSpPr>
            <a:spLocks noGrp="1"/>
          </p:cNvSpPr>
          <p:nvPr>
            <p:ph idx="1"/>
          </p:nvPr>
        </p:nvSpPr>
        <p:spPr/>
        <p:txBody>
          <a:bodyPr/>
          <a:lstStyle/>
          <a:p>
            <a:r>
              <a:rPr lang="en-US" altLang="zh-CN" dirty="0"/>
              <a:t>4.</a:t>
            </a:r>
            <a:r>
              <a:rPr lang="zh-CN" altLang="en-US" dirty="0"/>
              <a:t>抽象状态类可以是抽象类，也可以是接口，不同状态类就是继承这个父类的不同子类，状态类的产生是由于环境类存在多个状态，同时还满足两个条件：这些状态经常需要切换，在不同的状态下，对象的行为不同。</a:t>
            </a:r>
          </a:p>
          <a:p>
            <a:r>
              <a:rPr lang="en-US" altLang="zh-CN" dirty="0"/>
              <a:t>5.</a:t>
            </a:r>
            <a:r>
              <a:rPr lang="zh-CN" altLang="en-US" dirty="0"/>
              <a:t>将不同对象下的行为单独提取出来封装在具体的状态类中，使得环境类对象在其内部状态改变时可以改变它的行为，对象看起来似乎修改了它的类，而实际上是由于切换到不同的具体状态类实现的。</a:t>
            </a:r>
          </a:p>
          <a:p>
            <a:endParaRPr lang="zh-CN" altLang="en-US" dirty="0"/>
          </a:p>
        </p:txBody>
      </p:sp>
    </p:spTree>
    <p:extLst>
      <p:ext uri="{BB962C8B-B14F-4D97-AF65-F5344CB8AC3E}">
        <p14:creationId xmlns:p14="http://schemas.microsoft.com/office/powerpoint/2010/main" val="246565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模式</a:t>
            </a:r>
            <a:r>
              <a:rPr lang="zh-CN" altLang="en-US" dirty="0" smtClean="0">
                <a:solidFill>
                  <a:srgbClr val="00B050"/>
                </a:solidFill>
              </a:rPr>
              <a:t>扩展</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a:p>
            <a:r>
              <a:rPr lang="zh-CN" altLang="en-US" dirty="0" smtClean="0"/>
              <a:t>简单状态模式</a:t>
            </a:r>
            <a:endParaRPr lang="en-US" altLang="zh-CN" dirty="0" smtClean="0"/>
          </a:p>
          <a:p>
            <a:r>
              <a:rPr lang="zh-CN" altLang="en-US" dirty="0"/>
              <a:t>可</a:t>
            </a:r>
            <a:r>
              <a:rPr lang="zh-CN" altLang="en-US" dirty="0" smtClean="0"/>
              <a:t>切换状态模式</a:t>
            </a:r>
            <a:endParaRPr lang="zh-CN" altLang="en-US" dirty="0"/>
          </a:p>
        </p:txBody>
      </p:sp>
    </p:spTree>
    <p:extLst>
      <p:ext uri="{BB962C8B-B14F-4D97-AF65-F5344CB8AC3E}">
        <p14:creationId xmlns:p14="http://schemas.microsoft.com/office/powerpoint/2010/main" val="4158783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简单状态</a:t>
            </a:r>
            <a:r>
              <a:rPr lang="zh-CN" altLang="en-US" dirty="0" smtClean="0">
                <a:solidFill>
                  <a:srgbClr val="00B050"/>
                </a:solidFill>
              </a:rPr>
              <a:t>模式</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smtClean="0"/>
              <a:t>简单</a:t>
            </a:r>
            <a:r>
              <a:rPr lang="zh-CN" altLang="en-US" dirty="0"/>
              <a:t>状态模式是指状态都相互独立，状态之间无需进行转换的状态模式，这是最简单的一种状态模式，对于这种状态模式，每个状态类都封装与状态相关的操作，而无需关心状态的切换，</a:t>
            </a:r>
            <a:r>
              <a:rPr lang="zh-CN" altLang="en-US" dirty="0" smtClean="0"/>
              <a:t>可以在客户</a:t>
            </a:r>
            <a:r>
              <a:rPr lang="zh-CN" altLang="en-US" dirty="0"/>
              <a:t>端直接实例化状态类，然后将状态对象设置到环境类中。</a:t>
            </a:r>
            <a:endParaRPr lang="en-US" altLang="zh-CN" dirty="0"/>
          </a:p>
          <a:p>
            <a:endParaRPr lang="en-US" altLang="zh-CN" dirty="0" smtClean="0"/>
          </a:p>
          <a:p>
            <a:r>
              <a:rPr lang="zh-CN" altLang="en-US" dirty="0" smtClean="0"/>
              <a:t>如果</a:t>
            </a:r>
            <a:r>
              <a:rPr lang="zh-CN" altLang="en-US" dirty="0"/>
              <a:t>是这种简单的状态模式，它遵循“开闭原则”</a:t>
            </a:r>
            <a:r>
              <a:rPr lang="en-US" altLang="zh-CN" dirty="0"/>
              <a:t>,</a:t>
            </a:r>
            <a:r>
              <a:rPr lang="zh-CN" altLang="en-US" dirty="0"/>
              <a:t>在客户端可以针对抽象状态类进行编程，而将具体状态类写到配置文件中，同时增加新的状态类对原有系统也不造成任何影响。</a:t>
            </a:r>
          </a:p>
          <a:p>
            <a:endParaRPr lang="zh-CN" altLang="en-US" dirty="0"/>
          </a:p>
        </p:txBody>
      </p:sp>
    </p:spTree>
    <p:extLst>
      <p:ext uri="{BB962C8B-B14F-4D97-AF65-F5344CB8AC3E}">
        <p14:creationId xmlns:p14="http://schemas.microsoft.com/office/powerpoint/2010/main" val="4163503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1385</TotalTime>
  <Words>1115</Words>
  <Application>Microsoft Office PowerPoint</Application>
  <PresentationFormat>宽屏</PresentationFormat>
  <Paragraphs>71</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Wingdings</vt:lpstr>
      <vt:lpstr>Office 主题</vt:lpstr>
      <vt:lpstr>设计模式-状态模式</vt:lpstr>
      <vt:lpstr>状态模式的定义   </vt:lpstr>
      <vt:lpstr>状态模式的结构</vt:lpstr>
      <vt:lpstr>UML图</vt:lpstr>
      <vt:lpstr>状态模式的适用场景</vt:lpstr>
      <vt:lpstr>模式分析</vt:lpstr>
      <vt:lpstr>模式分析</vt:lpstr>
      <vt:lpstr>模式扩展</vt:lpstr>
      <vt:lpstr>简单状态模式 </vt:lpstr>
      <vt:lpstr>可切换状态的状态模式</vt:lpstr>
      <vt:lpstr>模式优点</vt:lpstr>
      <vt:lpstr>模式缺点</vt:lpstr>
      <vt:lpstr>状态模式与策略模式的比较</vt:lpstr>
      <vt:lpstr>简单的一个小例子</vt:lpstr>
      <vt:lpstr>应用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设计模式-观察者模式</dc:title>
  <dc:creator>Personal</dc:creator>
  <cp:lastModifiedBy>Personal</cp:lastModifiedBy>
  <cp:revision>138</cp:revision>
  <dcterms:created xsi:type="dcterms:W3CDTF">2016-06-12T06:09:36Z</dcterms:created>
  <dcterms:modified xsi:type="dcterms:W3CDTF">2016-06-23T07:57:27Z</dcterms:modified>
</cp:coreProperties>
</file>