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6"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82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D2A1-C84E-4E79-90E0-3978B5945C46}" type="datetimeFigureOut">
              <a:rPr lang="zh-CN" altLang="en-US" smtClean="0"/>
              <a:t>2016/6/23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29441-0ABF-44CB-85FE-E8C49EF69C3E}" type="slidenum">
              <a:rPr lang="zh-CN" altLang="en-US" smtClean="0"/>
              <a:t>‹#›</a:t>
            </a:fld>
            <a:endParaRPr lang="zh-CN" altLang="en-US"/>
          </a:p>
        </p:txBody>
      </p:sp>
    </p:spTree>
    <p:extLst>
      <p:ext uri="{BB962C8B-B14F-4D97-AF65-F5344CB8AC3E}">
        <p14:creationId xmlns:p14="http://schemas.microsoft.com/office/powerpoint/2010/main" val="427860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B29441-0ABF-44CB-85FE-E8C49EF69C3E}" type="slidenum">
              <a:rPr lang="zh-CN" altLang="en-US" smtClean="0"/>
              <a:t>4</a:t>
            </a:fld>
            <a:endParaRPr lang="zh-CN" altLang="en-US"/>
          </a:p>
        </p:txBody>
      </p:sp>
    </p:spTree>
    <p:extLst>
      <p:ext uri="{BB962C8B-B14F-4D97-AF65-F5344CB8AC3E}">
        <p14:creationId xmlns:p14="http://schemas.microsoft.com/office/powerpoint/2010/main" val="1867321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420724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424503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89478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238136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239792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424010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159464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97868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316808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91597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C661D63-3F2B-4412-A201-41772D0B5DD5}" type="datetimeFigureOut">
              <a:rPr lang="zh-CN" altLang="en-US" smtClean="0"/>
              <a:t>2016/6/23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183302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61D63-3F2B-4412-A201-41772D0B5DD5}" type="datetimeFigureOut">
              <a:rPr lang="zh-CN" altLang="en-US" smtClean="0"/>
              <a:t>2016/6/23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A0177-64C2-400E-92B9-111F845983AB}" type="slidenum">
              <a:rPr lang="zh-CN" altLang="en-US" smtClean="0"/>
              <a:t>‹#›</a:t>
            </a:fld>
            <a:endParaRPr lang="zh-CN" altLang="en-US"/>
          </a:p>
        </p:txBody>
      </p:sp>
    </p:spTree>
    <p:extLst>
      <p:ext uri="{BB962C8B-B14F-4D97-AF65-F5344CB8AC3E}">
        <p14:creationId xmlns:p14="http://schemas.microsoft.com/office/powerpoint/2010/main" val="221316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b="1" dirty="0" smtClean="0">
                <a:solidFill>
                  <a:srgbClr val="00B050"/>
                </a:solidFill>
                <a:latin typeface="+mj-ea"/>
              </a:rPr>
              <a:t>设计模式</a:t>
            </a:r>
            <a:r>
              <a:rPr lang="en-US" altLang="zh-CN" b="1" dirty="0" smtClean="0">
                <a:solidFill>
                  <a:srgbClr val="00B050"/>
                </a:solidFill>
                <a:latin typeface="+mj-ea"/>
              </a:rPr>
              <a:t>-</a:t>
            </a:r>
            <a:r>
              <a:rPr lang="zh-CN" altLang="en-US" b="1" dirty="0" smtClean="0">
                <a:solidFill>
                  <a:srgbClr val="00B050"/>
                </a:solidFill>
                <a:latin typeface="+mj-ea"/>
              </a:rPr>
              <a:t>观察者模式</a:t>
            </a:r>
            <a:endParaRPr lang="zh-CN" altLang="en-US" b="1" dirty="0">
              <a:solidFill>
                <a:srgbClr val="00B050"/>
              </a:solidFill>
              <a:latin typeface="+mj-ea"/>
            </a:endParaRPr>
          </a:p>
        </p:txBody>
      </p:sp>
      <p:sp>
        <p:nvSpPr>
          <p:cNvPr id="7" name="内容占位符 6"/>
          <p:cNvSpPr>
            <a:spLocks noGrp="1"/>
          </p:cNvSpPr>
          <p:nvPr>
            <p:ph idx="1"/>
          </p:nvPr>
        </p:nvSpPr>
        <p:spPr>
          <a:solidFill>
            <a:schemeClr val="bg1"/>
          </a:solidFill>
        </p:spPr>
        <p:txBody>
          <a:bodyPr/>
          <a:lstStyle/>
          <a:p>
            <a:pPr>
              <a:buFont typeface="Wingdings" panose="05000000000000000000" pitchFamily="2" charset="2"/>
              <a:buChar char="u"/>
            </a:pPr>
            <a:endParaRPr lang="en-US" altLang="zh-CN" dirty="0" smtClean="0"/>
          </a:p>
          <a:p>
            <a:pPr>
              <a:buClr>
                <a:srgbClr val="00B050"/>
              </a:buClr>
              <a:buFont typeface="Wingdings" panose="05000000000000000000" pitchFamily="2" charset="2"/>
              <a:buChar char="p"/>
            </a:pPr>
            <a:r>
              <a:rPr lang="zh-CN" altLang="en-US" dirty="0" smtClean="0"/>
              <a:t>定义</a:t>
            </a:r>
            <a:endParaRPr lang="en-US" altLang="zh-CN" dirty="0" smtClean="0"/>
          </a:p>
          <a:p>
            <a:pPr>
              <a:buClr>
                <a:srgbClr val="00B050"/>
              </a:buClr>
              <a:buFont typeface="Wingdings" panose="05000000000000000000" pitchFamily="2" charset="2"/>
              <a:buChar char="p"/>
            </a:pPr>
            <a:r>
              <a:rPr lang="zh-CN" altLang="en-US" dirty="0" smtClean="0"/>
              <a:t>结构</a:t>
            </a:r>
            <a:endParaRPr lang="en-US" altLang="zh-CN" dirty="0" smtClean="0"/>
          </a:p>
          <a:p>
            <a:pPr>
              <a:buClr>
                <a:srgbClr val="00B050"/>
              </a:buClr>
              <a:buFont typeface="Wingdings" panose="05000000000000000000" pitchFamily="2" charset="2"/>
              <a:buChar char="p"/>
            </a:pPr>
            <a:r>
              <a:rPr lang="zh-CN" altLang="en-US" dirty="0" smtClean="0"/>
              <a:t>适用环境</a:t>
            </a:r>
            <a:endParaRPr lang="en-US" altLang="zh-CN" dirty="0" smtClean="0"/>
          </a:p>
          <a:p>
            <a:pPr>
              <a:buClr>
                <a:srgbClr val="00B050"/>
              </a:buClr>
              <a:buFont typeface="Wingdings" panose="05000000000000000000" pitchFamily="2" charset="2"/>
              <a:buChar char="p"/>
            </a:pPr>
            <a:r>
              <a:rPr lang="zh-CN" altLang="en-US" dirty="0" smtClean="0"/>
              <a:t>实例</a:t>
            </a:r>
            <a:endParaRPr lang="en-US" altLang="zh-CN" dirty="0" smtClean="0"/>
          </a:p>
          <a:p>
            <a:pPr>
              <a:buClr>
                <a:srgbClr val="00B050"/>
              </a:buClr>
              <a:buFont typeface="Wingdings" panose="05000000000000000000" pitchFamily="2" charset="2"/>
              <a:buChar char="p"/>
            </a:pPr>
            <a:r>
              <a:rPr lang="zh-CN" altLang="en-US" dirty="0" smtClean="0"/>
              <a:t>优缺点</a:t>
            </a:r>
            <a:endParaRPr lang="en-US" altLang="zh-CN" dirty="0" smtClean="0"/>
          </a:p>
          <a:p>
            <a:pPr>
              <a:buClr>
                <a:srgbClr val="00B050"/>
              </a:buClr>
              <a:buFont typeface="Wingdings" panose="05000000000000000000" pitchFamily="2" charset="2"/>
              <a:buChar char="p"/>
            </a:pPr>
            <a:r>
              <a:rPr lang="zh-CN" altLang="en-US" dirty="0" smtClean="0"/>
              <a:t>其它</a:t>
            </a:r>
            <a:endParaRPr lang="en-US" altLang="zh-CN" dirty="0" smtClean="0"/>
          </a:p>
          <a:p>
            <a:pPr>
              <a:buFont typeface="Wingdings" panose="05000000000000000000" pitchFamily="2" charset="2"/>
              <a:buChar char="u"/>
            </a:pPr>
            <a:endParaRPr lang="en-US" altLang="zh-CN" dirty="0" smtClean="0"/>
          </a:p>
          <a:p>
            <a:pPr>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16665292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50"/>
                </a:solidFill>
              </a:rPr>
              <a:t>其它</a:t>
            </a:r>
          </a:p>
        </p:txBody>
      </p:sp>
      <p:sp>
        <p:nvSpPr>
          <p:cNvPr id="3" name="内容占位符 2"/>
          <p:cNvSpPr>
            <a:spLocks noGrp="1"/>
          </p:cNvSpPr>
          <p:nvPr>
            <p:ph idx="1"/>
          </p:nvPr>
        </p:nvSpPr>
        <p:spPr/>
        <p:txBody>
          <a:bodyPr>
            <a:normAutofit/>
          </a:bodyPr>
          <a:lstStyle/>
          <a:p>
            <a:r>
              <a:rPr lang="zh-CN" altLang="en-US" dirty="0" smtClean="0"/>
              <a:t>观察者模式的应用：</a:t>
            </a:r>
            <a:endParaRPr lang="en-US" altLang="zh-CN" dirty="0" smtClean="0"/>
          </a:p>
          <a:p>
            <a:r>
              <a:rPr lang="en-US" altLang="zh-CN" dirty="0" err="1" smtClean="0"/>
              <a:t>Java.util</a:t>
            </a:r>
            <a:r>
              <a:rPr lang="zh-CN" altLang="en-US" dirty="0" smtClean="0"/>
              <a:t>包内包含最基本的</a:t>
            </a:r>
            <a:r>
              <a:rPr lang="en-US" altLang="zh-CN" dirty="0" smtClean="0"/>
              <a:t>Observer</a:t>
            </a:r>
            <a:r>
              <a:rPr lang="zh-CN" altLang="en-US" dirty="0" smtClean="0"/>
              <a:t>接口与</a:t>
            </a:r>
            <a:r>
              <a:rPr lang="en-US" altLang="zh-CN" dirty="0" smtClean="0"/>
              <a:t>Observable</a:t>
            </a:r>
            <a:r>
              <a:rPr lang="zh-CN" altLang="en-US" dirty="0" smtClean="0"/>
              <a:t>类和</a:t>
            </a:r>
            <a:r>
              <a:rPr lang="en-US" altLang="zh-CN" dirty="0" smtClean="0"/>
              <a:t>Observer</a:t>
            </a:r>
            <a:r>
              <a:rPr lang="zh-CN" altLang="en-US" dirty="0" smtClean="0"/>
              <a:t>接口与</a:t>
            </a:r>
            <a:r>
              <a:rPr lang="en-US" altLang="zh-CN" dirty="0" smtClean="0"/>
              <a:t>subject</a:t>
            </a:r>
            <a:r>
              <a:rPr lang="zh-CN" altLang="en-US" dirty="0" smtClean="0"/>
              <a:t>接口很相似</a:t>
            </a:r>
          </a:p>
          <a:p>
            <a:r>
              <a:rPr lang="en-US" altLang="zh-CN" dirty="0" smtClean="0"/>
              <a:t>MVC</a:t>
            </a:r>
            <a:r>
              <a:rPr lang="zh-CN" altLang="en-US" dirty="0" smtClean="0"/>
              <a:t>模式，模型层和视图层</a:t>
            </a:r>
            <a:endParaRPr lang="en-US" altLang="zh-CN" dirty="0" smtClean="0"/>
          </a:p>
          <a:p>
            <a:r>
              <a:rPr lang="en-US" altLang="zh-CN" dirty="0" smtClean="0"/>
              <a:t>Spring </a:t>
            </a:r>
            <a:r>
              <a:rPr lang="zh-CN" altLang="en-US" dirty="0"/>
              <a:t>事件</a:t>
            </a:r>
            <a:r>
              <a:rPr lang="zh-CN" altLang="en-US" smtClean="0"/>
              <a:t>监听机制</a:t>
            </a:r>
            <a:endParaRPr lang="en-US" altLang="zh-CN" dirty="0" smtClean="0"/>
          </a:p>
        </p:txBody>
      </p:sp>
    </p:spTree>
    <p:extLst>
      <p:ext uri="{BB962C8B-B14F-4D97-AF65-F5344CB8AC3E}">
        <p14:creationId xmlns:p14="http://schemas.microsoft.com/office/powerpoint/2010/main" val="415878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50"/>
                </a:solidFill>
              </a:rPr>
              <a:t>观察者模式的定义</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a:t>观察者模式是一种对象行为型</a:t>
            </a:r>
            <a:r>
              <a:rPr lang="zh-CN" altLang="en-US" dirty="0" smtClean="0"/>
              <a:t>模式，</a:t>
            </a:r>
            <a:r>
              <a:rPr lang="zh-CN" altLang="en-US" dirty="0"/>
              <a:t>定义对象间的一种一对多依赖关系，使得每当一个对象状态发生改变时，其相关依赖对象皆得到通知并被自动更新</a:t>
            </a:r>
            <a:r>
              <a:rPr lang="zh-CN" altLang="en-US" dirty="0" smtClean="0"/>
              <a:t>。</a:t>
            </a:r>
            <a:endParaRPr lang="en-US" altLang="zh-CN" dirty="0" smtClean="0"/>
          </a:p>
          <a:p>
            <a:endParaRPr lang="zh-CN" altLang="en-US" dirty="0"/>
          </a:p>
          <a:p>
            <a:r>
              <a:rPr lang="zh-CN" altLang="en-US" dirty="0"/>
              <a:t>观察者模式又叫做发布</a:t>
            </a:r>
            <a:r>
              <a:rPr lang="en-US" altLang="zh-CN" dirty="0"/>
              <a:t>-</a:t>
            </a:r>
            <a:r>
              <a:rPr lang="zh-CN" altLang="en-US" dirty="0"/>
              <a:t>订阅模式（</a:t>
            </a:r>
            <a:r>
              <a:rPr lang="en-US" altLang="zh-CN" dirty="0"/>
              <a:t>publish/subscribe</a:t>
            </a:r>
            <a:r>
              <a:rPr lang="zh-CN" altLang="en-US" dirty="0"/>
              <a:t>）、模型</a:t>
            </a:r>
            <a:r>
              <a:rPr lang="en-US" altLang="zh-CN" dirty="0"/>
              <a:t>-</a:t>
            </a:r>
            <a:r>
              <a:rPr lang="zh-CN" altLang="en-US" dirty="0"/>
              <a:t>视图（</a:t>
            </a:r>
            <a:r>
              <a:rPr lang="en-US" altLang="zh-CN" dirty="0"/>
              <a:t>model/view</a:t>
            </a:r>
            <a:r>
              <a:rPr lang="zh-CN" altLang="en-US" dirty="0"/>
              <a:t>）模式、源</a:t>
            </a:r>
            <a:r>
              <a:rPr lang="en-US" altLang="zh-CN" dirty="0"/>
              <a:t>-</a:t>
            </a:r>
            <a:r>
              <a:rPr lang="zh-CN" altLang="en-US" dirty="0"/>
              <a:t>监听器（</a:t>
            </a:r>
            <a:r>
              <a:rPr lang="en-US" altLang="zh-CN" dirty="0"/>
              <a:t>source/listener</a:t>
            </a:r>
            <a:r>
              <a:rPr lang="zh-CN" altLang="en-US" dirty="0"/>
              <a:t>）</a:t>
            </a:r>
            <a:r>
              <a:rPr lang="zh-CN" altLang="en-US" dirty="0" smtClean="0"/>
              <a:t>模式或</a:t>
            </a:r>
            <a:r>
              <a:rPr lang="zh-CN" altLang="en-US" dirty="0"/>
              <a:t>从属者（</a:t>
            </a:r>
            <a:r>
              <a:rPr lang="en-US" altLang="zh-CN" dirty="0"/>
              <a:t>dependents</a:t>
            </a:r>
            <a:r>
              <a:rPr lang="zh-CN" altLang="en-US" dirty="0"/>
              <a:t>）模式</a:t>
            </a:r>
          </a:p>
        </p:txBody>
      </p:sp>
    </p:spTree>
    <p:extLst>
      <p:ext uri="{BB962C8B-B14F-4D97-AF65-F5344CB8AC3E}">
        <p14:creationId xmlns:p14="http://schemas.microsoft.com/office/powerpoint/2010/main" val="1648909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50"/>
                </a:solidFill>
              </a:rPr>
              <a:t>观察者模式的结构</a:t>
            </a:r>
            <a:endParaRPr lang="zh-CN" altLang="en-US" dirty="0">
              <a:solidFill>
                <a:srgbClr val="00B050"/>
              </a:solidFill>
            </a:endParaRPr>
          </a:p>
        </p:txBody>
      </p:sp>
      <p:sp>
        <p:nvSpPr>
          <p:cNvPr id="3" name="内容占位符 2"/>
          <p:cNvSpPr>
            <a:spLocks noGrp="1"/>
          </p:cNvSpPr>
          <p:nvPr>
            <p:ph idx="1"/>
          </p:nvPr>
        </p:nvSpPr>
        <p:spPr/>
        <p:txBody>
          <a:bodyPr/>
          <a:lstStyle/>
          <a:p>
            <a:r>
              <a:rPr lang="en-US" altLang="zh-CN" dirty="0"/>
              <a:t>Subject:</a:t>
            </a:r>
            <a:r>
              <a:rPr lang="zh-CN" altLang="en-US" dirty="0" smtClean="0"/>
              <a:t>目标</a:t>
            </a:r>
            <a:endParaRPr lang="en-US" altLang="zh-CN" dirty="0" smtClean="0"/>
          </a:p>
          <a:p>
            <a:endParaRPr lang="zh-CN" altLang="en-US" dirty="0"/>
          </a:p>
          <a:p>
            <a:r>
              <a:rPr lang="en-US" altLang="zh-CN" dirty="0" err="1"/>
              <a:t>ConcreteSubject</a:t>
            </a:r>
            <a:r>
              <a:rPr lang="en-US" altLang="zh-CN" dirty="0"/>
              <a:t>:</a:t>
            </a:r>
            <a:r>
              <a:rPr lang="zh-CN" altLang="en-US" dirty="0"/>
              <a:t>具体</a:t>
            </a:r>
            <a:r>
              <a:rPr lang="zh-CN" altLang="en-US" dirty="0" smtClean="0"/>
              <a:t>目标</a:t>
            </a:r>
            <a:endParaRPr lang="en-US" altLang="zh-CN" dirty="0" smtClean="0"/>
          </a:p>
          <a:p>
            <a:endParaRPr lang="zh-CN" altLang="en-US" dirty="0"/>
          </a:p>
          <a:p>
            <a:r>
              <a:rPr lang="en-US" altLang="zh-CN" dirty="0"/>
              <a:t>Observer:</a:t>
            </a:r>
            <a:r>
              <a:rPr lang="zh-CN" altLang="en-US" dirty="0"/>
              <a:t>观察</a:t>
            </a:r>
            <a:r>
              <a:rPr lang="zh-CN" altLang="en-US" dirty="0" smtClean="0"/>
              <a:t>者</a:t>
            </a:r>
            <a:endParaRPr lang="en-US" altLang="zh-CN" dirty="0" smtClean="0"/>
          </a:p>
          <a:p>
            <a:endParaRPr lang="zh-CN" altLang="en-US" dirty="0"/>
          </a:p>
          <a:p>
            <a:r>
              <a:rPr lang="en-US" altLang="zh-CN" dirty="0" err="1"/>
              <a:t>ConcreteObserver</a:t>
            </a:r>
            <a:r>
              <a:rPr lang="en-US" altLang="zh-CN" dirty="0"/>
              <a:t>:</a:t>
            </a:r>
            <a:r>
              <a:rPr lang="zh-CN" altLang="en-US" dirty="0"/>
              <a:t>具体观察者</a:t>
            </a:r>
          </a:p>
        </p:txBody>
      </p:sp>
    </p:spTree>
    <p:extLst>
      <p:ext uri="{BB962C8B-B14F-4D97-AF65-F5344CB8AC3E}">
        <p14:creationId xmlns:p14="http://schemas.microsoft.com/office/powerpoint/2010/main" val="2839756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B050"/>
                </a:solidFill>
              </a:rPr>
              <a:t>UML</a:t>
            </a:r>
            <a:r>
              <a:rPr lang="zh-CN" altLang="en-US" dirty="0" smtClean="0">
                <a:solidFill>
                  <a:srgbClr val="00B050"/>
                </a:solidFill>
              </a:rPr>
              <a:t>图</a:t>
            </a:r>
            <a:endParaRPr lang="zh-CN" altLang="en-US" dirty="0">
              <a:solidFill>
                <a:srgbClr val="00B050"/>
              </a:solidFill>
            </a:endParaRPr>
          </a:p>
        </p:txBody>
      </p:sp>
      <p:pic>
        <p:nvPicPr>
          <p:cNvPr id="7" name="内容占位符 6"/>
          <p:cNvPicPr>
            <a:picLocks noGrp="1" noChangeAspect="1"/>
          </p:cNvPicPr>
          <p:nvPr>
            <p:ph idx="1"/>
          </p:nvPr>
        </p:nvPicPr>
        <p:blipFill>
          <a:blip r:embed="rId3"/>
          <a:stretch>
            <a:fillRect/>
          </a:stretch>
        </p:blipFill>
        <p:spPr>
          <a:xfrm>
            <a:off x="1797269" y="1565026"/>
            <a:ext cx="8734097" cy="4820007"/>
          </a:xfrm>
          <a:prstGeom prst="rect">
            <a:avLst/>
          </a:prstGeom>
        </p:spPr>
      </p:pic>
    </p:spTree>
    <p:extLst>
      <p:ext uri="{BB962C8B-B14F-4D97-AF65-F5344CB8AC3E}">
        <p14:creationId xmlns:p14="http://schemas.microsoft.com/office/powerpoint/2010/main" val="2260827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50"/>
                </a:solidFill>
              </a:rPr>
              <a:t>观察者模式的应用</a:t>
            </a:r>
            <a:r>
              <a:rPr lang="zh-CN" altLang="en-US" dirty="0" smtClean="0">
                <a:solidFill>
                  <a:srgbClr val="00B050"/>
                </a:solidFill>
              </a:rPr>
              <a:t>场景</a:t>
            </a:r>
            <a:endParaRPr lang="zh-CN" altLang="en-US" dirty="0">
              <a:solidFill>
                <a:srgbClr val="00B050"/>
              </a:solidFill>
            </a:endParaRPr>
          </a:p>
        </p:txBody>
      </p:sp>
      <p:sp>
        <p:nvSpPr>
          <p:cNvPr id="3" name="内容占位符 2"/>
          <p:cNvSpPr>
            <a:spLocks noGrp="1"/>
          </p:cNvSpPr>
          <p:nvPr>
            <p:ph idx="1"/>
          </p:nvPr>
        </p:nvSpPr>
        <p:spPr/>
        <p:txBody>
          <a:bodyPr/>
          <a:lstStyle/>
          <a:p>
            <a:r>
              <a:rPr lang="zh-CN" altLang="en-US" dirty="0"/>
              <a:t> 对一个对象状态的更新，需要其他对象同步更新，而且其他对象的数量动态可变。</a:t>
            </a:r>
          </a:p>
          <a:p>
            <a:endParaRPr lang="zh-CN" altLang="en-US" dirty="0"/>
          </a:p>
          <a:p>
            <a:r>
              <a:rPr lang="zh-CN" altLang="en-US" dirty="0" smtClean="0"/>
              <a:t> </a:t>
            </a:r>
            <a:r>
              <a:rPr lang="zh-CN" altLang="en-US" dirty="0"/>
              <a:t>对象仅需要将自己的更新通知给其他对象而不需要知道其他对象的细节。</a:t>
            </a:r>
          </a:p>
        </p:txBody>
      </p:sp>
    </p:spTree>
    <p:extLst>
      <p:ext uri="{BB962C8B-B14F-4D97-AF65-F5344CB8AC3E}">
        <p14:creationId xmlns:p14="http://schemas.microsoft.com/office/powerpoint/2010/main" val="1469373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50"/>
                </a:solidFill>
              </a:rPr>
              <a:t>观察者模式的两种形式</a:t>
            </a:r>
            <a:endParaRPr lang="zh-CN" altLang="en-US" dirty="0">
              <a:solidFill>
                <a:srgbClr val="00B050"/>
              </a:solidFill>
            </a:endParaRPr>
          </a:p>
        </p:txBody>
      </p:sp>
      <p:sp>
        <p:nvSpPr>
          <p:cNvPr id="3" name="内容占位符 2"/>
          <p:cNvSpPr>
            <a:spLocks noGrp="1"/>
          </p:cNvSpPr>
          <p:nvPr>
            <p:ph idx="1"/>
          </p:nvPr>
        </p:nvSpPr>
        <p:spPr/>
        <p:txBody>
          <a:bodyPr>
            <a:normAutofit/>
          </a:bodyPr>
          <a:lstStyle/>
          <a:p>
            <a:r>
              <a:rPr lang="zh-CN" altLang="en-US" dirty="0"/>
              <a:t>在观察者模式中，又分为推模型和拉模型两种方式。</a:t>
            </a:r>
          </a:p>
          <a:p>
            <a:r>
              <a:rPr lang="zh-CN" altLang="en-US" b="1" dirty="0" smtClean="0"/>
              <a:t>推</a:t>
            </a:r>
            <a:r>
              <a:rPr lang="zh-CN" altLang="en-US" b="1" dirty="0"/>
              <a:t>模型</a:t>
            </a:r>
            <a:endParaRPr lang="zh-CN" altLang="en-US" dirty="0"/>
          </a:p>
          <a:p>
            <a:pPr lvl="1"/>
            <a:r>
              <a:rPr lang="zh-CN" altLang="en-US" dirty="0" smtClean="0"/>
              <a:t>主题</a:t>
            </a:r>
            <a:r>
              <a:rPr lang="zh-CN" altLang="en-US" dirty="0"/>
              <a:t>对象向观察者推送主题的详细信息，不管观察者是否需要，推送的信息通常是主题对象的全部或部分数据。</a:t>
            </a:r>
          </a:p>
          <a:p>
            <a:r>
              <a:rPr lang="zh-CN" altLang="en-US" b="1" dirty="0" smtClean="0"/>
              <a:t>拉模</a:t>
            </a:r>
            <a:r>
              <a:rPr lang="zh-CN" altLang="en-US" b="1" dirty="0"/>
              <a:t>型</a:t>
            </a:r>
            <a:endParaRPr lang="zh-CN" altLang="en-US" dirty="0"/>
          </a:p>
          <a:p>
            <a:pPr lvl="1"/>
            <a:r>
              <a:rPr lang="zh-CN" altLang="en-US" dirty="0" smtClean="0"/>
              <a:t>主题</a:t>
            </a:r>
            <a:r>
              <a:rPr lang="zh-CN" altLang="en-US" dirty="0"/>
              <a:t>对象在通知观察者的时候，只传递少量信息。如果观察者需要更具体的信息，由观察者主动到主题对象中获取，相当于是观察者从主题对象中拉数据。一般这种模型的实现中，会把主题对象自身通过</a:t>
            </a:r>
            <a:r>
              <a:rPr lang="en-US" altLang="zh-CN" dirty="0"/>
              <a:t>update()</a:t>
            </a:r>
            <a:r>
              <a:rPr lang="zh-CN" altLang="en-US" dirty="0"/>
              <a:t>方法传递给观察者，这样在观察者需要获取数据的时候，就可以通过这个引用来获取了。</a:t>
            </a:r>
          </a:p>
          <a:p>
            <a:endParaRPr lang="zh-CN" altLang="en-US" dirty="0"/>
          </a:p>
        </p:txBody>
      </p:sp>
    </p:spTree>
    <p:extLst>
      <p:ext uri="{BB962C8B-B14F-4D97-AF65-F5344CB8AC3E}">
        <p14:creationId xmlns:p14="http://schemas.microsoft.com/office/powerpoint/2010/main" val="1906050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50"/>
                </a:solidFill>
              </a:rPr>
              <a:t>模式分析</a:t>
            </a:r>
            <a:endParaRPr lang="zh-CN" altLang="en-US" dirty="0">
              <a:solidFill>
                <a:srgbClr val="00B050"/>
              </a:solidFill>
            </a:endParaRPr>
          </a:p>
        </p:txBody>
      </p:sp>
      <p:sp>
        <p:nvSpPr>
          <p:cNvPr id="3" name="内容占位符 2"/>
          <p:cNvSpPr>
            <a:spLocks noGrp="1"/>
          </p:cNvSpPr>
          <p:nvPr>
            <p:ph idx="1"/>
          </p:nvPr>
        </p:nvSpPr>
        <p:spPr/>
        <p:txBody>
          <a:bodyPr/>
          <a:lstStyle/>
          <a:p>
            <a:r>
              <a:rPr lang="zh-CN" altLang="en-US" dirty="0"/>
              <a:t>观察者描述了如何建立对象与对象之间的依赖关系，如何构建满足这种需求的系统。</a:t>
            </a:r>
          </a:p>
          <a:p>
            <a:r>
              <a:rPr lang="zh-CN" altLang="en-US" dirty="0"/>
              <a:t>这一模式中的关键对象是观察目标和观察者，一个目标可以有任意数目的与之依赖的观察者，一旦目标的状态发生改变，所有的观察者都将得到通知。</a:t>
            </a:r>
          </a:p>
          <a:p>
            <a:r>
              <a:rPr lang="zh-CN" altLang="en-US" dirty="0"/>
              <a:t>作为对这个通知的响应，每个观察者都将即时更新自己的状态，以与目标状态同步，这种交互也称为发布</a:t>
            </a:r>
            <a:r>
              <a:rPr lang="en-US" altLang="zh-CN" dirty="0"/>
              <a:t>-</a:t>
            </a:r>
            <a:r>
              <a:rPr lang="zh-CN" altLang="en-US" dirty="0"/>
              <a:t>订阅。</a:t>
            </a:r>
          </a:p>
          <a:p>
            <a:r>
              <a:rPr lang="zh-CN" altLang="en-US" dirty="0"/>
              <a:t>目标是通知的发布者，它发出通知时并不需要知道谁是它的观察者，可以有任意数目的观察者订阅它并接收通知。</a:t>
            </a:r>
          </a:p>
        </p:txBody>
      </p:sp>
    </p:spTree>
    <p:extLst>
      <p:ext uri="{BB962C8B-B14F-4D97-AF65-F5344CB8AC3E}">
        <p14:creationId xmlns:p14="http://schemas.microsoft.com/office/powerpoint/2010/main" val="2861583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50"/>
                </a:solidFill>
              </a:rPr>
              <a:t>模式优点</a:t>
            </a:r>
            <a:endParaRPr lang="zh-CN" altLang="en-US" dirty="0">
              <a:solidFill>
                <a:srgbClr val="00B050"/>
              </a:solidFill>
            </a:endParaRPr>
          </a:p>
        </p:txBody>
      </p:sp>
      <p:sp>
        <p:nvSpPr>
          <p:cNvPr id="3" name="内容占位符 2"/>
          <p:cNvSpPr>
            <a:spLocks noGrp="1"/>
          </p:cNvSpPr>
          <p:nvPr>
            <p:ph idx="1"/>
          </p:nvPr>
        </p:nvSpPr>
        <p:spPr/>
        <p:txBody>
          <a:bodyPr>
            <a:normAutofit/>
          </a:bodyPr>
          <a:lstStyle/>
          <a:p>
            <a:r>
              <a:rPr lang="zh-CN" altLang="en-US" dirty="0" smtClean="0"/>
              <a:t>观察</a:t>
            </a:r>
            <a:r>
              <a:rPr lang="zh-CN" altLang="en-US" dirty="0"/>
              <a:t>者模式可以实现表现层和数据逻辑层的分离，并定义了稳定的消息更新传递机制，抽象了更新接口，使得可以有各种各样不同的表现层作为具体观察者角色</a:t>
            </a:r>
            <a:r>
              <a:rPr lang="zh-CN" altLang="en-US" dirty="0" smtClean="0"/>
              <a:t>。</a:t>
            </a:r>
            <a:endParaRPr lang="zh-CN" altLang="en-US" dirty="0"/>
          </a:p>
          <a:p>
            <a:r>
              <a:rPr lang="zh-CN" altLang="en-US" dirty="0"/>
              <a:t>观察者模式在观察目标和观察者之间建立一个抽象的耦合</a:t>
            </a:r>
            <a:r>
              <a:rPr lang="zh-CN" altLang="en-US" dirty="0" smtClean="0"/>
              <a:t>。</a:t>
            </a:r>
            <a:endParaRPr lang="zh-CN" altLang="en-US" dirty="0"/>
          </a:p>
          <a:p>
            <a:r>
              <a:rPr lang="zh-CN" altLang="en-US" dirty="0"/>
              <a:t>观察者模式支持广播通信</a:t>
            </a:r>
            <a:r>
              <a:rPr lang="zh-CN" altLang="en-US" dirty="0" smtClean="0"/>
              <a:t>。</a:t>
            </a:r>
            <a:endParaRPr lang="zh-CN" altLang="en-US" dirty="0"/>
          </a:p>
          <a:p>
            <a:r>
              <a:rPr lang="zh-CN" altLang="en-US" dirty="0"/>
              <a:t>观察者模式符合“开闭原则”的要求</a:t>
            </a:r>
            <a:r>
              <a:rPr lang="zh-CN" altLang="en-US" dirty="0" smtClean="0"/>
              <a:t>。</a:t>
            </a:r>
            <a:endParaRPr lang="zh-CN" altLang="en-US" dirty="0"/>
          </a:p>
        </p:txBody>
      </p:sp>
    </p:spTree>
    <p:extLst>
      <p:ext uri="{BB962C8B-B14F-4D97-AF65-F5344CB8AC3E}">
        <p14:creationId xmlns:p14="http://schemas.microsoft.com/office/powerpoint/2010/main" val="2779789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B050"/>
                </a:solidFill>
              </a:rPr>
              <a:t>模式缺点</a:t>
            </a:r>
            <a:endParaRPr lang="zh-CN" altLang="en-US" dirty="0">
              <a:solidFill>
                <a:srgbClr val="00B050"/>
              </a:solidFill>
            </a:endParaRPr>
          </a:p>
        </p:txBody>
      </p:sp>
      <p:sp>
        <p:nvSpPr>
          <p:cNvPr id="3" name="内容占位符 2"/>
          <p:cNvSpPr>
            <a:spLocks noGrp="1"/>
          </p:cNvSpPr>
          <p:nvPr>
            <p:ph idx="1"/>
          </p:nvPr>
        </p:nvSpPr>
        <p:spPr/>
        <p:txBody>
          <a:bodyPr/>
          <a:lstStyle/>
          <a:p>
            <a:r>
              <a:rPr lang="zh-CN" altLang="en-US" dirty="0" smtClean="0"/>
              <a:t>如果一个观察目标对象有很多直接和间接的观察者的话，将所有的观察者都通知到会花费很多时间。</a:t>
            </a:r>
          </a:p>
          <a:p>
            <a:r>
              <a:rPr lang="zh-CN" altLang="en-US" dirty="0" smtClean="0"/>
              <a:t>如果在观察者和观察目标之间有循环依赖的话，观察目标会触发他们之间进行循环调用，可能导致系统崩溃。</a:t>
            </a:r>
          </a:p>
          <a:p>
            <a:r>
              <a:rPr lang="zh-CN" altLang="en-US" dirty="0" smtClean="0"/>
              <a:t>观察者模式没有相应的机制让观察者知道所观察的目标对象是怎么发生变化的，而仅仅只是知道观察目标发生了变化。</a:t>
            </a:r>
          </a:p>
          <a:p>
            <a:endParaRPr lang="zh-CN" altLang="en-US" dirty="0"/>
          </a:p>
        </p:txBody>
      </p:sp>
    </p:spTree>
    <p:extLst>
      <p:ext uri="{BB962C8B-B14F-4D97-AF65-F5344CB8AC3E}">
        <p14:creationId xmlns:p14="http://schemas.microsoft.com/office/powerpoint/2010/main" val="2862299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1000</TotalTime>
  <Words>650</Words>
  <Application>Microsoft Office PowerPoint</Application>
  <PresentationFormat>宽屏</PresentationFormat>
  <Paragraphs>51</Paragraphs>
  <Slides>10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宋体</vt:lpstr>
      <vt:lpstr>Arial</vt:lpstr>
      <vt:lpstr>Calibri</vt:lpstr>
      <vt:lpstr>Calibri Light</vt:lpstr>
      <vt:lpstr>Wingdings</vt:lpstr>
      <vt:lpstr>Office 主题</vt:lpstr>
      <vt:lpstr>设计模式-观察者模式</vt:lpstr>
      <vt:lpstr>观察者模式的定义   </vt:lpstr>
      <vt:lpstr>观察者模式的结构</vt:lpstr>
      <vt:lpstr>UML图</vt:lpstr>
      <vt:lpstr>观察者模式的应用场景</vt:lpstr>
      <vt:lpstr>观察者模式的两种形式</vt:lpstr>
      <vt:lpstr>模式分析</vt:lpstr>
      <vt:lpstr>模式优点</vt:lpstr>
      <vt:lpstr>模式缺点</vt:lpstr>
      <vt:lpstr>其它</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设计模式-观察者模式</dc:title>
  <dc:creator>Personal</dc:creator>
  <cp:lastModifiedBy>Personal</cp:lastModifiedBy>
  <cp:revision>55</cp:revision>
  <dcterms:created xsi:type="dcterms:W3CDTF">2016-06-12T06:09:36Z</dcterms:created>
  <dcterms:modified xsi:type="dcterms:W3CDTF">2016-06-23T07:22:29Z</dcterms:modified>
</cp:coreProperties>
</file>