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4" r:id="rId3"/>
    <p:sldId id="257" r:id="rId4"/>
    <p:sldId id="282" r:id="rId5"/>
    <p:sldId id="287" r:id="rId6"/>
    <p:sldId id="283" r:id="rId7"/>
    <p:sldId id="284" r:id="rId8"/>
    <p:sldId id="286" r:id="rId9"/>
    <p:sldId id="299" r:id="rId10"/>
    <p:sldId id="296" r:id="rId11"/>
    <p:sldId id="297" r:id="rId12"/>
    <p:sldId id="298" r:id="rId13"/>
    <p:sldId id="300" r:id="rId14"/>
    <p:sldId id="301" r:id="rId15"/>
    <p:sldId id="306" r:id="rId16"/>
    <p:sldId id="307" r:id="rId17"/>
    <p:sldId id="308" r:id="rId18"/>
    <p:sldId id="294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295" r:id="rId29"/>
    <p:sldId id="322" r:id="rId30"/>
    <p:sldId id="323" r:id="rId31"/>
    <p:sldId id="292" r:id="rId32"/>
    <p:sldId id="309" r:id="rId33"/>
    <p:sldId id="28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1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Area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Work Area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使组件提供一个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一致接口</a:t>
            </a:r>
            <a:r>
              <a:rPr lang="en-US" altLang="zh-CN" sz="1900" dirty="0" err="1" smtClean="0">
                <a:solidFill>
                  <a:srgbClr val="FF0000"/>
                </a:solidFill>
                <a:effectLst/>
              </a:rPr>
              <a:t>CreateArea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()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（工厂方法）</a:t>
            </a:r>
            <a:r>
              <a:rPr lang="zh-CN" altLang="en-US" sz="1900" dirty="0" smtClean="0">
                <a:effectLst/>
              </a:rPr>
              <a:t>，用于创建相应的</a:t>
            </a:r>
            <a:r>
              <a:rPr lang="en-US" altLang="zh-CN" sz="1900" dirty="0" err="1" smtClean="0">
                <a:effectLst/>
              </a:rPr>
              <a:t>WorkArea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" y="1700809"/>
            <a:ext cx="9123859" cy="320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9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7958"/>
            <a:ext cx="3781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09487" y="1712590"/>
            <a:ext cx="4534521" cy="3300586"/>
            <a:chOff x="-5720" y="1640582"/>
            <a:chExt cx="4534521" cy="33005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0" y="1640582"/>
              <a:ext cx="4534521" cy="330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763688" y="2132856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763688" y="3212976"/>
              <a:ext cx="57606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988840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" y="2060848"/>
            <a:ext cx="480011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2974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" y="1916832"/>
            <a:ext cx="491072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67" y="1947312"/>
            <a:ext cx="221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8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916832"/>
            <a:ext cx="7776864" cy="41764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525658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P r o d u c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（</a:t>
            </a:r>
            <a:r>
              <a:rPr lang="en-US" altLang="zh-CN" sz="1400" b="1" spc="50" dirty="0" err="1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WorkArea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定义工厂方法所创建的对象的接口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P r o d u c t（MailWorkArea, CalendarWorkArea, ContactWorkArea）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r e a t o r（Component）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声明工厂方法，该方法返回一个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类型的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Creator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也可以定义一个工厂方法的缺省实现，它返回一个缺省的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可以调用工厂方法以创建一个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C r e a t o r（MailComponent, CalendarComponent, ContactComponent）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重定义工厂方法以返回一个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3735"/>
            <a:ext cx="5616624" cy="185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Classification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endParaRPr lang="en-US" altLang="zh-CN" sz="1400" dirty="0" smtClean="0">
              <a:solidFill>
                <a:srgbClr val="002060"/>
              </a:solidFill>
              <a:effectLst/>
              <a:latin typeface="+mn-ea"/>
            </a:endParaRP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	Simple Factory</a:t>
            </a:r>
            <a:endParaRPr lang="en-US" altLang="zh-CN" sz="1400" dirty="0" smtClean="0">
              <a:solidFill>
                <a:srgbClr val="002060"/>
              </a:solidFill>
              <a:effectLst/>
              <a:latin typeface="+mn-ea"/>
            </a:endParaRP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	Abstract Factory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864096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：（个人不太推荐）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名称变为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有误导，因为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的主要职责不一定仅仅是作为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</a:p>
          <a:p>
            <a:r>
              <a:rPr lang="en-US" altLang="zh-CN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分散注意，因为重点是工厂方法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Create()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，而不在于</a:t>
            </a:r>
            <a:r>
              <a:rPr lang="zh-CN" altLang="en-US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指示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是个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6" name="Picture 2" descr="Machine generated alternative text:&#10;pkg Facto.ethod &#10;Client &#10;uintefface.s &#10;creates &#10;createO Product &#10;operatjonfO : vow &#10;operation20 . void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10292"/>
            <a:ext cx="5539992" cy="42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49685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的一种变体（从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分离出创建职责到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标准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变体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8" y="4437112"/>
            <a:ext cx="6154638" cy="18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80589"/>
            <a:ext cx="3672407" cy="176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3848" y="580526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7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4330824" cy="157931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不属于</a:t>
            </a:r>
            <a:r>
              <a:rPr lang="en-US" altLang="zh-CN" sz="1900" dirty="0" smtClean="0">
                <a:effectLst/>
              </a:rPr>
              <a:t>GOF23</a:t>
            </a:r>
            <a:r>
              <a:rPr lang="zh-CN" altLang="en-US" sz="1900" dirty="0" smtClean="0">
                <a:effectLst/>
              </a:rPr>
              <a:t>种设计模式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封装对象创建逻辑（纯工厂）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常</a:t>
            </a:r>
            <a:r>
              <a:rPr lang="zh-CN" altLang="en-US" sz="1900" dirty="0" smtClean="0">
                <a:effectLst/>
              </a:rPr>
              <a:t>为静态方法（实例方法亦可）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具备扩展性（相对）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Simple Factory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8385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6" y="3168724"/>
            <a:ext cx="4602882" cy="30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1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4891682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dirty="0" smtClean="0">
                <a:effectLst/>
              </a:rPr>
              <a:t>：</a:t>
            </a:r>
            <a:endParaRPr lang="en-US" altLang="zh-CN" sz="2700" dirty="0" smtClean="0">
              <a:effectLst/>
            </a:endParaRPr>
          </a:p>
          <a:p>
            <a:endParaRPr lang="en-US" altLang="zh-CN" sz="2600" dirty="0">
              <a:effectLst/>
            </a:endParaRPr>
          </a:p>
          <a:p>
            <a:r>
              <a:rPr lang="en-US" altLang="zh-CN" sz="24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提供一个</a:t>
            </a:r>
            <a:r>
              <a:rPr lang="en-US" altLang="zh-CN" sz="1900" dirty="0">
                <a:effectLst/>
              </a:rPr>
              <a:t>Web Page</a:t>
            </a:r>
            <a:r>
              <a:rPr lang="zh-CN" altLang="en-US" sz="1900" dirty="0">
                <a:effectLst/>
              </a:rPr>
              <a:t>，当用户选择厂商时，显示该厂商最新的产品（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）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        </a:t>
            </a:r>
            <a:r>
              <a:rPr lang="zh-CN" altLang="en-US" sz="1900" dirty="0">
                <a:effectLst/>
              </a:rPr>
              <a:t>比如：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Microsoft</a:t>
            </a:r>
            <a:r>
              <a:rPr lang="zh-CN" altLang="en-US" sz="1900" dirty="0">
                <a:effectLst/>
              </a:rPr>
              <a:t>， 则显示 </a:t>
            </a:r>
            <a:r>
              <a:rPr lang="en-US" altLang="zh-CN" sz="1900" dirty="0">
                <a:effectLst/>
              </a:rPr>
              <a:t>Window Phone 8.1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Surface 4</a:t>
            </a: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Apple</a:t>
            </a:r>
            <a:r>
              <a:rPr lang="zh-CN" altLang="en-US" sz="1900" dirty="0">
                <a:effectLst/>
              </a:rPr>
              <a:t>，则显示 </a:t>
            </a:r>
            <a:r>
              <a:rPr lang="en-US" altLang="zh-CN" sz="1900" dirty="0">
                <a:effectLst/>
              </a:rPr>
              <a:t>iPhone 6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iPad 3</a:t>
            </a:r>
          </a:p>
          <a:p>
            <a:endParaRPr lang="en-US" altLang="zh-CN" sz="2400" dirty="0">
              <a:effectLst/>
            </a:endParaRPr>
          </a:p>
          <a:p>
            <a:endParaRPr lang="en-US" altLang="zh-CN" sz="2400" b="1" dirty="0" smtClean="0">
              <a:effectLst/>
            </a:endParaRPr>
          </a:p>
          <a:p>
            <a:r>
              <a:rPr lang="zh-CN" altLang="en-US" sz="2700" b="1" dirty="0">
                <a:effectLst/>
              </a:rPr>
              <a:t>分析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600" b="1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显示同一个厂商的产品（同一个产品族）：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+ Surface      VS.     iPhone + iPad</a:t>
            </a: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不同</a:t>
            </a:r>
            <a:r>
              <a:rPr lang="zh-CN" altLang="en-US" sz="1900" dirty="0">
                <a:effectLst/>
              </a:rPr>
              <a:t>厂商的产品种类都</a:t>
            </a:r>
            <a:r>
              <a:rPr lang="zh-CN" altLang="en-US" sz="1900" dirty="0" smtClean="0">
                <a:effectLst/>
              </a:rPr>
              <a:t>相似：</a:t>
            </a:r>
            <a:r>
              <a:rPr lang="en-US" altLang="zh-CN" sz="1900" dirty="0" smtClean="0">
                <a:effectLst/>
              </a:rPr>
              <a:t>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Phone </a:t>
            </a:r>
            <a:r>
              <a:rPr lang="en-US" altLang="zh-CN" sz="1900" dirty="0">
                <a:effectLst/>
              </a:rPr>
              <a:t>+ </a:t>
            </a:r>
            <a:r>
              <a:rPr lang="en-US" altLang="zh-CN" sz="1900" dirty="0" smtClean="0">
                <a:effectLst/>
              </a:rPr>
              <a:t>Pad</a:t>
            </a:r>
          </a:p>
          <a:p>
            <a:r>
              <a:rPr lang="en-US" altLang="zh-CN" sz="1900" dirty="0" smtClean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所有产品型号在不断演进：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iPhone 4 -&gt; iPhone5 -&gt; iPhone6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6.5 -&gt; Window Phone 7.5 -&gt; Window Phone 8.1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>
                <a:effectLst/>
              </a:rPr>
              <a:t>设计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产品种类都一致：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Phone + Pad</a:t>
            </a:r>
            <a:r>
              <a:rPr lang="zh-CN" altLang="en-US" sz="1900" dirty="0">
                <a:effectLst/>
              </a:rPr>
              <a:t>，可以对每种产品进行抽象</a:t>
            </a:r>
            <a:endParaRPr lang="en-US" altLang="zh-CN" sz="1900" dirty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产品厂商都一致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生产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，可以对厂商进行</a:t>
            </a:r>
            <a:r>
              <a:rPr lang="zh-CN" altLang="en-US" sz="1900" dirty="0" smtClean="0">
                <a:effectLst/>
              </a:rPr>
              <a:t>抽象（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提供一系列一致的产品生产接口</a:t>
            </a:r>
            <a:r>
              <a:rPr lang="zh-CN" altLang="en-US" sz="1900" dirty="0" smtClean="0">
                <a:effectLst/>
              </a:rPr>
              <a:t>）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3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07633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9"/>
            <a:ext cx="3044860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0" y="2060848"/>
            <a:ext cx="1695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6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0245"/>
            <a:ext cx="91440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7524" y="148478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1298"/>
            <a:ext cx="19621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85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13" y="1772816"/>
            <a:ext cx="55530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4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7281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：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在软件系统中，经常面临着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一系统相互依赖的对象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的创建工作：同时，由于需求的变化，往往存在更多系列对象的创建工作。</a:t>
            </a:r>
          </a:p>
          <a:p>
            <a:pPr>
              <a:spcBef>
                <a:spcPct val="0"/>
              </a:spcBef>
            </a:pP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如何应对这种变化？如何绕过常规的对象创建方法（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new),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提供一种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封装机制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来避免客户程序和这种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多系列具体对象创建工作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的紧耦合？</a:t>
            </a: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提供一个创建一系列相关或相互依赖对象的接口，而无需指定它们具体的类。</a:t>
            </a:r>
            <a:endParaRPr lang="zh-CN" altLang="en-US" sz="1600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00808"/>
            <a:ext cx="7776864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50232"/>
            <a:ext cx="7887176" cy="351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8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504056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AbstractFactory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声明一个创建抽象产品对象的操作接口。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ConcreteFactory(AppleFamilyFactoryV1,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MicrosoftFamilyFactoryV1,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AppleFamilyFactoryV2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实现创建具体产品对象的操作。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AbstractProduct( Pad, Phone 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为一类产品对象声明一个接口。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ConcreteProduct( iPad 2, Surface 4, iPhone 4, WindowsPhone8.1)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定义一个将被相应的具体工厂创建的产品对象。</a:t>
            </a: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Client( Web Page )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仅使用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由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AbstractFactory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声明的接口。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5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accent4"/>
                </a:solidFill>
              </a:rPr>
              <a:t>Simple Factory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：</a:t>
            </a:r>
            <a:endParaRPr lang="en-US" altLang="zh-CN" sz="14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简单的工厂提供一个创建对象的简单方法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</a:t>
            </a:r>
            <a:r>
              <a:rPr lang="zh-CN" altLang="en-US" sz="1400" dirty="0">
                <a:solidFill>
                  <a:schemeClr val="accent4"/>
                </a:solidFill>
              </a:rPr>
              <a:t>的某个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无法扩展新</a:t>
            </a:r>
            <a:r>
              <a:rPr lang="zh-CN" altLang="en-US" sz="1400" dirty="0">
                <a:solidFill>
                  <a:schemeClr val="accent4"/>
                </a:solidFill>
              </a:rPr>
              <a:t>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Factory Method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endParaRPr lang="en-US" altLang="zh-CN" sz="16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定义</a:t>
            </a:r>
            <a:r>
              <a:rPr lang="zh-CN" altLang="en-US" sz="1400" dirty="0">
                <a:solidFill>
                  <a:schemeClr val="accent4"/>
                </a:solidFill>
              </a:rPr>
              <a:t>一个创建对象的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重点在于接口，即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chemeClr val="accent4"/>
                </a:solidFill>
              </a:rPr>
              <a:t>Method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</a:t>
            </a:r>
            <a:r>
              <a:rPr lang="zh-CN" altLang="en-US" sz="1400" dirty="0" smtClean="0">
                <a:solidFill>
                  <a:schemeClr val="accent4"/>
                </a:solidFill>
              </a:rPr>
              <a:t>的某个产品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支持扩展</a:t>
            </a:r>
            <a:r>
              <a:rPr lang="zh-CN" altLang="en-US" sz="1400" dirty="0" smtClean="0">
                <a:solidFill>
                  <a:schemeClr val="accent4"/>
                </a:solidFill>
              </a:rPr>
              <a:t>新的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 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Abstract Factory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r>
              <a:rPr lang="en-US" sz="1600" b="1" dirty="0" smtClean="0">
                <a:solidFill>
                  <a:schemeClr val="accent4"/>
                </a:solidFill>
              </a:rPr>
              <a:t> </a:t>
            </a: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</a:t>
            </a:r>
            <a:r>
              <a:rPr lang="zh-CN" altLang="en-US" sz="1400" dirty="0">
                <a:solidFill>
                  <a:schemeClr val="accent4"/>
                </a:solidFill>
              </a:rPr>
              <a:t>一个创建一系列相关或相互依赖对象的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           重点在于提供创建</a:t>
            </a:r>
            <a:r>
              <a:rPr lang="zh-CN" altLang="en-US" sz="1400" dirty="0">
                <a:solidFill>
                  <a:schemeClr val="accent4"/>
                </a:solidFill>
              </a:rPr>
              <a:t>一系列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产品接口的工厂，即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chemeClr val="accent4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用来生产相互关联</a:t>
            </a:r>
            <a:r>
              <a:rPr lang="zh-CN" altLang="en-US" sz="1400" dirty="0">
                <a:solidFill>
                  <a:schemeClr val="accent4"/>
                </a:solidFill>
              </a:rPr>
              <a:t>的整个产品</a:t>
            </a:r>
            <a:r>
              <a:rPr lang="zh-CN" altLang="en-US" sz="1400" dirty="0" smtClean="0">
                <a:solidFill>
                  <a:schemeClr val="accent4"/>
                </a:solidFill>
              </a:rPr>
              <a:t>系列</a:t>
            </a:r>
            <a:r>
              <a:rPr lang="en-US" altLang="zh-CN" sz="1400" dirty="0" smtClean="0">
                <a:solidFill>
                  <a:schemeClr val="accent4"/>
                </a:solidFill>
              </a:rPr>
              <a:t>/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产品族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无法扩展</a:t>
            </a:r>
            <a:r>
              <a:rPr lang="zh-CN" altLang="en-US" sz="1400" dirty="0" smtClean="0">
                <a:solidFill>
                  <a:schemeClr val="accent4"/>
                </a:solidFill>
              </a:rPr>
              <a:t>新</a:t>
            </a:r>
            <a:r>
              <a:rPr lang="zh-CN" altLang="en-US" sz="1400" dirty="0">
                <a:solidFill>
                  <a:schemeClr val="accent4"/>
                </a:solidFill>
              </a:rPr>
              <a:t>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产品个体，支持</a:t>
            </a:r>
            <a:r>
              <a:rPr lang="zh-CN" altLang="en-US" sz="1400" dirty="0" smtClean="0">
                <a:solidFill>
                  <a:schemeClr val="accent4"/>
                </a:solidFill>
              </a:rPr>
              <a:t>扩展</a:t>
            </a:r>
            <a:r>
              <a:rPr lang="zh-CN" altLang="en-US" sz="1400" dirty="0">
                <a:solidFill>
                  <a:schemeClr val="accent4"/>
                </a:solidFill>
              </a:rPr>
              <a:t>产品系列</a:t>
            </a:r>
            <a:r>
              <a:rPr lang="en-US" altLang="zh-CN" sz="1400" dirty="0">
                <a:solidFill>
                  <a:schemeClr val="accent4"/>
                </a:solidFill>
              </a:rPr>
              <a:t>/</a:t>
            </a:r>
            <a:r>
              <a:rPr lang="zh-CN" altLang="en-US" sz="1400" dirty="0">
                <a:solidFill>
                  <a:schemeClr val="accent4"/>
                </a:solidFill>
              </a:rPr>
              <a:t>产品族</a:t>
            </a:r>
            <a:endParaRPr lang="zh-CN" altLang="en-US" sz="1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           </a:t>
            </a:r>
            <a:r>
              <a:rPr lang="en-US" altLang="zh-CN" sz="5400">
                <a:ea typeface="宋体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需求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800" dirty="0" smtClean="0">
                <a:effectLst/>
              </a:rPr>
              <a:t>	</a:t>
            </a:r>
            <a:r>
              <a:rPr lang="zh-CN" altLang="en-US" sz="1800" dirty="0" smtClean="0">
                <a:effectLst/>
              </a:rPr>
              <a:t>设计一个</a:t>
            </a:r>
            <a:r>
              <a:rPr lang="en-US" altLang="zh-CN" sz="1800" dirty="0" smtClean="0">
                <a:effectLst/>
              </a:rPr>
              <a:t>Outlook</a:t>
            </a:r>
            <a:r>
              <a:rPr lang="zh-CN" altLang="en-US" sz="1800" dirty="0" smtClean="0">
                <a:effectLst/>
              </a:rPr>
              <a:t>，组件可以灵活拔插：</a:t>
            </a:r>
            <a:endParaRPr lang="en-US" altLang="zh-CN" sz="1800" dirty="0" smtClean="0">
              <a:effectLst/>
            </a:endParaRPr>
          </a:p>
          <a:p>
            <a:endParaRPr lang="en-US" altLang="zh-CN" sz="1800" dirty="0" smtClean="0">
              <a:effectLst/>
            </a:endParaRP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Mail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Calendar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Contact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  <a:endParaRPr lang="zh-CN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7742</TotalTime>
  <Words>603</Words>
  <Application>Microsoft Office PowerPoint</Application>
  <PresentationFormat>全屏显示(4:3)</PresentationFormat>
  <Paragraphs>356</Paragraphs>
  <Slides>33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Factory Method</vt:lpstr>
      <vt:lpstr>Factory Method</vt:lpstr>
      <vt:lpstr>Factory Method</vt:lpstr>
      <vt:lpstr>Factory Method</vt:lpstr>
      <vt:lpstr>Factory Method</vt:lpstr>
      <vt:lpstr>PowerPoint 演示文稿</vt:lpstr>
      <vt:lpstr>PowerPoint 演示文稿</vt:lpstr>
      <vt:lpstr>PowerPoint 演示文稿</vt:lpstr>
      <vt:lpstr>PowerPoint 演示文稿</vt:lpstr>
      <vt:lpstr>Simple Factory</vt:lpstr>
      <vt:lpstr>Abstract Factory</vt:lpstr>
      <vt:lpstr>Abstract Factory</vt:lpstr>
      <vt:lpstr>Abstract Factory</vt:lpstr>
      <vt:lpstr>Abstract Factory</vt:lpstr>
      <vt:lpstr>Abstract Factory</vt:lpstr>
      <vt:lpstr>PowerPoint 演示文稿</vt:lpstr>
      <vt:lpstr>PowerPoint 演示文稿</vt:lpstr>
      <vt:lpstr>PowerPoint 演示文稿</vt:lpstr>
      <vt:lpstr>PowerPoint 演示文稿</vt:lpstr>
      <vt:lpstr>Q &amp; A</vt:lpstr>
      <vt:lpstr>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132</cp:revision>
  <dcterms:created xsi:type="dcterms:W3CDTF">2015-02-16T08:08:46Z</dcterms:created>
  <dcterms:modified xsi:type="dcterms:W3CDTF">2015-04-02T08:42:36Z</dcterms:modified>
</cp:coreProperties>
</file>