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2" r:id="rId4"/>
    <p:sldId id="287" r:id="rId5"/>
    <p:sldId id="283" r:id="rId6"/>
    <p:sldId id="284" r:id="rId7"/>
    <p:sldId id="286" r:id="rId8"/>
    <p:sldId id="299" r:id="rId9"/>
    <p:sldId id="296" r:id="rId10"/>
    <p:sldId id="297" r:id="rId11"/>
    <p:sldId id="298" r:id="rId12"/>
    <p:sldId id="300" r:id="rId13"/>
    <p:sldId id="301" r:id="rId14"/>
    <p:sldId id="306" r:id="rId15"/>
    <p:sldId id="307" r:id="rId16"/>
    <p:sldId id="308" r:id="rId17"/>
    <p:sldId id="294" r:id="rId18"/>
    <p:sldId id="313" r:id="rId19"/>
    <p:sldId id="314" r:id="rId20"/>
    <p:sldId id="315" r:id="rId21"/>
    <p:sldId id="316" r:id="rId22"/>
    <p:sldId id="317" r:id="rId23"/>
    <p:sldId id="288" r:id="rId24"/>
    <p:sldId id="291" r:id="rId25"/>
    <p:sldId id="295" r:id="rId26"/>
    <p:sldId id="293" r:id="rId27"/>
    <p:sldId id="292" r:id="rId28"/>
    <p:sldId id="309" r:id="rId29"/>
    <p:sldId id="310" r:id="rId30"/>
    <p:sldId id="311" r:id="rId31"/>
    <p:sldId id="312" r:id="rId32"/>
    <p:sldId id="289" r:id="rId33"/>
    <p:sldId id="290" r:id="rId34"/>
    <p:sldId id="280" r:id="rId35"/>
    <p:sldId id="281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1412776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What &amp; Why &amp; How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Principle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Classification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Design Pattern: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</a:rPr>
              <a:t>Method (Simple 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Factory)</a:t>
            </a:r>
          </a:p>
          <a:p>
            <a:endParaRPr lang="en-US" altLang="zh-CN" sz="14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	Abstract Factory</a:t>
            </a:r>
            <a:endParaRPr lang="en-US" altLang="zh-CN" sz="1400" dirty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endParaRPr lang="zh-CN" altLang="en-US" sz="14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62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767"/>
            <a:ext cx="9144000" cy="686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rimmkaufman.com/content/outlook_dup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8363272" cy="5035698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400" b="1" dirty="0" smtClean="0">
                <a:effectLst/>
              </a:rPr>
              <a:t>分析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界面结构都有共同点，框架式结构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每个组件由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个部分组成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Menu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Navigator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Work Area</a:t>
            </a:r>
          </a:p>
          <a:p>
            <a:endParaRPr lang="en-US" altLang="zh-CN" sz="1900" dirty="0">
              <a:effectLst/>
            </a:endParaRPr>
          </a:p>
          <a:p>
            <a:r>
              <a:rPr lang="zh-CN" altLang="en-US" sz="2400" b="1" dirty="0" smtClean="0">
                <a:effectLst/>
              </a:rPr>
              <a:t>设计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对组件进行抽象，外部依赖只知晓组件的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个抽象成员：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Menu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Navigator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Work Area</a:t>
            </a:r>
          </a:p>
          <a:p>
            <a:r>
              <a:rPr lang="en-US" altLang="zh-CN" sz="1900" dirty="0" smtClean="0">
                <a:effectLst/>
              </a:rPr>
              <a:t/>
            </a:r>
            <a:br>
              <a:rPr lang="en-US" altLang="zh-CN" sz="1900" dirty="0" smtClean="0">
                <a:effectLst/>
              </a:rPr>
            </a:b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外部</a:t>
            </a:r>
            <a:r>
              <a:rPr lang="zh-CN" altLang="en-US" sz="1900" dirty="0" smtClean="0">
                <a:effectLst/>
              </a:rPr>
              <a:t>使用以上成员填充框架，填充</a:t>
            </a:r>
            <a:r>
              <a:rPr lang="zh-CN" altLang="en-US" sz="1900" dirty="0">
                <a:effectLst/>
              </a:rPr>
              <a:t>逻辑分离到组件</a:t>
            </a:r>
            <a:r>
              <a:rPr lang="zh-CN" altLang="en-US" sz="1900" dirty="0" smtClean="0">
                <a:effectLst/>
              </a:rPr>
              <a:t>之外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对组件的主要成员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进行抽象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zh-CN" altLang="en-US" sz="1900" dirty="0" smtClean="0">
                <a:effectLst/>
              </a:rPr>
              <a:t>外部使用组件的抽象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填充框架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    - </a:t>
            </a:r>
            <a:r>
              <a:rPr lang="zh-CN" altLang="en-US" sz="1900" dirty="0">
                <a:effectLst/>
              </a:rPr>
              <a:t>每个组件持有各自不同的具体的</a:t>
            </a:r>
            <a:r>
              <a:rPr lang="en-US" altLang="zh-CN" sz="1900" dirty="0">
                <a:effectLst/>
              </a:rPr>
              <a:t>Work </a:t>
            </a:r>
            <a:r>
              <a:rPr lang="en-US" altLang="zh-CN" sz="1900" dirty="0" smtClean="0">
                <a:effectLst/>
              </a:rPr>
              <a:t>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Mail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Calendar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Contact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使组件提供一个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一致接口</a:t>
            </a:r>
            <a:r>
              <a:rPr lang="en-US" altLang="zh-CN" sz="1900" dirty="0" err="1" smtClean="0">
                <a:solidFill>
                  <a:srgbClr val="FF0000"/>
                </a:solidFill>
                <a:effectLst/>
              </a:rPr>
              <a:t>CreateArea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()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（工厂方法）</a:t>
            </a:r>
            <a:r>
              <a:rPr lang="zh-CN" altLang="en-US" sz="1900" dirty="0" smtClean="0">
                <a:effectLst/>
              </a:rPr>
              <a:t>，用于创建相应的</a:t>
            </a:r>
            <a:r>
              <a:rPr lang="en-US" altLang="zh-CN" sz="1900" dirty="0" err="1" smtClean="0">
                <a:effectLst/>
              </a:rPr>
              <a:t>WorkArea</a:t>
            </a:r>
            <a:endParaRPr lang="en-US" altLang="zh-CN" sz="1900" dirty="0" smtClean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08" y="1916832"/>
            <a:ext cx="1566900" cy="116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240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1" y="1700809"/>
            <a:ext cx="9123859" cy="320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9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57958"/>
            <a:ext cx="37814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109487" y="1712590"/>
            <a:ext cx="4534521" cy="3300586"/>
            <a:chOff x="-5720" y="1640582"/>
            <a:chExt cx="4534521" cy="330058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20" y="1640582"/>
              <a:ext cx="4534521" cy="3300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直接箭头连接符 9"/>
            <p:cNvCxnSpPr/>
            <p:nvPr/>
          </p:nvCxnSpPr>
          <p:spPr>
            <a:xfrm flipV="1">
              <a:off x="1763688" y="2132856"/>
              <a:ext cx="576064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1763688" y="3212976"/>
              <a:ext cx="576064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13" y="1988840"/>
            <a:ext cx="38766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" y="2060848"/>
            <a:ext cx="480011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82974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33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3" y="1916832"/>
            <a:ext cx="4910727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067" y="1947312"/>
            <a:ext cx="2219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63688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82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916832"/>
            <a:ext cx="7776864" cy="41764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(Motivation):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在软件系统中，由于需求的变化，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这个对象的具体实现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经常面临着剧烈的变化，但它却有比较稳定的接口。</a:t>
            </a: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如何应对这种变化呢？提供一种封装机制来隔离出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这个易变对象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的变化，从而保持系统中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其它依赖的对象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不随需求的变化而变化。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定义一个用户创建对象的接口，让子类决定实例哪一个类。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使一个类的实例化延迟到子类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412776"/>
            <a:ext cx="7776864" cy="5256584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</a:t>
            </a:r>
            <a:r>
              <a:rPr lang="en-US" altLang="zh-CN" sz="22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(Structure)</a:t>
            </a:r>
            <a:r>
              <a:rPr lang="zh-CN" altLang="en-US" sz="22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</a:t>
            </a: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参与者</a:t>
            </a:r>
            <a:r>
              <a:rPr lang="en-US" altLang="zh-CN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P r o d u c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t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（</a:t>
            </a:r>
            <a:r>
              <a:rPr lang="en-US" altLang="zh-CN" sz="1400" b="1" spc="50" dirty="0" err="1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WorkArea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定义工厂方法所创建的对象的接口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P r o d u c t（MailWorkArea, CalendarWorkArea, ContactWorkArea）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r e a t o r（Component）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声明工厂方法，该方法返回一个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类型的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Creator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也可以定义一个工厂方法的缺省实现，它返回一个缺省的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可以调用工厂方法以创建一个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C r e a t o r（MailComponent, CalendarComponent, ContactComponent）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重定义工厂方法以返回一个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93735"/>
            <a:ext cx="5616624" cy="185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3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864096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结构图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2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：（个人不太推荐）</a:t>
            </a: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名称变为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有误导，因为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的主要职责不一定仅仅是作为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创建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</a:p>
          <a:p>
            <a:r>
              <a:rPr lang="en-US" altLang="zh-CN" sz="15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分散注意，因为重点是工厂方法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Create()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，而不在于</a:t>
            </a:r>
            <a:r>
              <a:rPr lang="zh-CN" altLang="en-US" sz="15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指示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是个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6" name="Picture 2" descr="Machine generated alternative text:&#10;pkg Facto.ethod &#10;Client &#10;uintefface.s &#10;creates &#10;createO Product &#10;operatjonfO : vow &#10;operation20 . void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10292"/>
            <a:ext cx="5539992" cy="420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 &amp; Why &amp; How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 smtClean="0">
                <a:effectLst/>
              </a:rPr>
              <a:t>什么是设计模式：</a:t>
            </a:r>
            <a:endParaRPr lang="en-US" altLang="zh-CN" sz="16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r>
              <a:rPr lang="zh-CN" altLang="en-US" sz="1600" dirty="0" smtClean="0">
                <a:effectLst/>
              </a:rPr>
              <a:t>设计</a:t>
            </a:r>
            <a:r>
              <a:rPr lang="zh-CN" altLang="en-US" sz="1600" dirty="0">
                <a:effectLst/>
              </a:rPr>
              <a:t>模式是</a:t>
            </a:r>
            <a:r>
              <a:rPr lang="zh-CN" altLang="en-US" sz="1600" dirty="0" smtClean="0">
                <a:effectLst/>
              </a:rPr>
              <a:t>对我们</a:t>
            </a:r>
            <a:r>
              <a:rPr lang="zh-CN" altLang="en-US" sz="1600" dirty="0">
                <a:effectLst/>
              </a:rPr>
              <a:t>的环境中一遍又一遍的出现的</a:t>
            </a:r>
            <a:r>
              <a:rPr lang="zh-CN" altLang="en-US" sz="1600" dirty="0" smtClean="0">
                <a:effectLst/>
              </a:rPr>
              <a:t>问题</a:t>
            </a:r>
            <a:r>
              <a:rPr lang="zh-CN" altLang="en-US" sz="1600" dirty="0">
                <a:effectLst/>
              </a:rPr>
              <a:t>，</a:t>
            </a:r>
            <a:r>
              <a:rPr lang="zh-CN" altLang="en-US" sz="1600" dirty="0" smtClean="0">
                <a:effectLst/>
              </a:rPr>
              <a:t>经过大量经验</a:t>
            </a:r>
            <a:r>
              <a:rPr lang="zh-CN" altLang="en-US" sz="1600" dirty="0">
                <a:effectLst/>
              </a:rPr>
              <a:t>总结</a:t>
            </a:r>
            <a:r>
              <a:rPr lang="zh-CN" altLang="en-US" sz="1600" dirty="0" smtClean="0">
                <a:effectLst/>
              </a:rPr>
              <a:t>后，提出的优雅的解决方案。</a:t>
            </a:r>
            <a:r>
              <a:rPr lang="zh-CN" altLang="en-US" sz="1600" dirty="0">
                <a:effectLst/>
              </a:rPr>
              <a:t>每一个模式描述了一个在我们周围不断重复发生的问题，以及该问题的解决方案的核心。</a:t>
            </a:r>
            <a:r>
              <a:rPr lang="zh-CN" altLang="en-US" sz="1600" dirty="0" smtClean="0">
                <a:effectLst/>
              </a:rPr>
              <a:t>以此方式你可以使用该方案上百万次，而从不需要重复做同样的事情。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为什么</a:t>
            </a:r>
            <a:r>
              <a:rPr lang="zh-CN" altLang="en-US" sz="1600" b="1" dirty="0">
                <a:effectLst/>
              </a:rPr>
              <a:t>使用设计</a:t>
            </a:r>
            <a:r>
              <a:rPr lang="zh-CN" altLang="en-US" sz="1600" b="1" dirty="0" smtClean="0">
                <a:effectLst/>
              </a:rPr>
              <a:t>模式：</a:t>
            </a:r>
            <a:endParaRPr lang="en-US" altLang="zh-CN" sz="1600" b="1" dirty="0" smtClean="0">
              <a:effectLst/>
            </a:endParaRPr>
          </a:p>
          <a:p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一个设计模式定义了一个</a:t>
            </a:r>
            <a:r>
              <a:rPr lang="zh-CN" altLang="en-US" sz="1600" dirty="0" smtClean="0">
                <a:effectLst/>
              </a:rPr>
              <a:t>问题 </a:t>
            </a:r>
            <a:r>
              <a:rPr lang="en-US" altLang="zh-CN" sz="1600" dirty="0" smtClean="0">
                <a:effectLst/>
              </a:rPr>
              <a:t>&amp; </a:t>
            </a:r>
            <a:r>
              <a:rPr lang="zh-CN" altLang="en-US" sz="1600" dirty="0" smtClean="0">
                <a:effectLst/>
              </a:rPr>
              <a:t>解决方案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设计模式是</a:t>
            </a:r>
            <a:r>
              <a:rPr lang="zh-CN" altLang="en-US" sz="1600" dirty="0">
                <a:effectLst/>
              </a:rPr>
              <a:t>语言无关的</a:t>
            </a:r>
            <a:r>
              <a:rPr lang="zh-CN" altLang="en-US" sz="1600" dirty="0" smtClean="0">
                <a:effectLst/>
              </a:rPr>
              <a:t>（以</a:t>
            </a:r>
            <a:r>
              <a:rPr lang="zh-CN" altLang="en-US" sz="1600" dirty="0">
                <a:effectLst/>
              </a:rPr>
              <a:t>面向对象的方式来定义对象和解决方案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设计模式是</a:t>
            </a:r>
            <a:r>
              <a:rPr lang="zh-CN" altLang="en-US" sz="1600" dirty="0" smtClean="0">
                <a:effectLst/>
              </a:rPr>
              <a:t>经过</a:t>
            </a:r>
            <a:r>
              <a:rPr lang="zh-CN" altLang="en-US" sz="1600" dirty="0">
                <a:effectLst/>
              </a:rPr>
              <a:t>检验</a:t>
            </a:r>
            <a:r>
              <a:rPr lang="zh-CN" altLang="en-US" sz="1600" dirty="0" smtClean="0">
                <a:effectLst/>
              </a:rPr>
              <a:t>的（最佳</a:t>
            </a:r>
            <a:r>
              <a:rPr lang="zh-CN" altLang="en-US" sz="1600" dirty="0">
                <a:effectLst/>
              </a:rPr>
              <a:t>实践</a:t>
            </a:r>
            <a:r>
              <a:rPr lang="zh-CN" altLang="en-US" sz="1600" dirty="0" smtClean="0">
                <a:effectLst/>
              </a:rPr>
              <a:t>）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设计模式促进良好设计</a:t>
            </a:r>
            <a:r>
              <a:rPr lang="zh-CN" altLang="en-US" sz="1600" dirty="0" smtClean="0">
                <a:effectLst/>
              </a:rPr>
              <a:t>（应用面向对象</a:t>
            </a:r>
            <a:r>
              <a:rPr lang="zh-CN" altLang="en-US" sz="1600" dirty="0">
                <a:effectLst/>
              </a:rPr>
              <a:t>原则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如何学习设计</a:t>
            </a:r>
            <a:r>
              <a:rPr lang="zh-CN" altLang="en-US" sz="1600" b="1" dirty="0">
                <a:effectLst/>
              </a:rPr>
              <a:t>模式：</a:t>
            </a:r>
            <a:endParaRPr lang="en-US" altLang="zh-CN" sz="1600" b="1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动机：一</a:t>
            </a:r>
            <a:r>
              <a:rPr lang="zh-CN" altLang="en-US" sz="1600" dirty="0">
                <a:effectLst/>
              </a:rPr>
              <a:t>个设计问题以及如何用模式中的类、对象来解决该问题的特定</a:t>
            </a:r>
            <a:r>
              <a:rPr lang="zh-CN" altLang="en-US" sz="1600" dirty="0" smtClean="0">
                <a:effectLst/>
              </a:rPr>
              <a:t>情景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意图：该模式</a:t>
            </a:r>
            <a:r>
              <a:rPr lang="zh-CN" altLang="en-US" sz="1600" dirty="0">
                <a:effectLst/>
              </a:rPr>
              <a:t>是做什么的、基本原理和意图、解决什么样的设计问题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结构</a:t>
            </a:r>
            <a:r>
              <a:rPr lang="zh-CN" altLang="en-US" sz="1600" dirty="0" smtClean="0">
                <a:effectLst/>
              </a:rPr>
              <a:t>：交互图，来</a:t>
            </a:r>
            <a:r>
              <a:rPr lang="zh-CN" altLang="en-US" sz="1600" dirty="0">
                <a:effectLst/>
              </a:rPr>
              <a:t>说明对象之间的请求序列和协作关系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效果</a:t>
            </a:r>
            <a:r>
              <a:rPr lang="zh-CN" altLang="en-US" sz="1600" dirty="0" smtClean="0">
                <a:effectLst/>
              </a:rPr>
              <a:t>：模式</a:t>
            </a:r>
            <a:r>
              <a:rPr lang="zh-CN" altLang="en-US" sz="1600" dirty="0">
                <a:effectLst/>
              </a:rPr>
              <a:t>怎样支持它的</a:t>
            </a:r>
            <a:r>
              <a:rPr lang="zh-CN" altLang="en-US" sz="1600" dirty="0" smtClean="0">
                <a:effectLst/>
              </a:rPr>
              <a:t>目标、模式</a:t>
            </a:r>
            <a:r>
              <a:rPr lang="zh-CN" altLang="en-US" sz="1600" dirty="0">
                <a:effectLst/>
              </a:rPr>
              <a:t>的效果</a:t>
            </a:r>
            <a:r>
              <a:rPr lang="zh-CN" altLang="en-US" sz="1600" dirty="0" smtClean="0">
                <a:effectLst/>
              </a:rPr>
              <a:t>和权衡取舍、哪些</a:t>
            </a:r>
            <a:r>
              <a:rPr lang="zh-CN" altLang="en-US" sz="1600" dirty="0">
                <a:effectLst/>
              </a:rPr>
              <a:t>方面可以独立</a:t>
            </a:r>
            <a:r>
              <a:rPr lang="zh-CN" altLang="en-US" sz="1600" dirty="0" smtClean="0">
                <a:effectLst/>
              </a:rPr>
              <a:t>改变</a:t>
            </a: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61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496855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的一种变体（从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分离出创建职责到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标准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变体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8" y="4437112"/>
            <a:ext cx="6154638" cy="181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380589"/>
            <a:ext cx="3672407" cy="176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03848" y="580526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72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4330824" cy="222738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FontTx/>
              <a:buChar char="-"/>
            </a:pPr>
            <a:r>
              <a:rPr lang="zh-CN" altLang="en-US" sz="1900" dirty="0" smtClean="0">
                <a:effectLst/>
              </a:rPr>
              <a:t>不属于</a:t>
            </a:r>
            <a:r>
              <a:rPr lang="en-US" altLang="zh-CN" sz="1900" dirty="0" smtClean="0">
                <a:effectLst/>
              </a:rPr>
              <a:t>GOF23</a:t>
            </a:r>
            <a:r>
              <a:rPr lang="zh-CN" altLang="en-US" sz="1900" dirty="0" smtClean="0">
                <a:effectLst/>
              </a:rPr>
              <a:t>种设计模式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 smtClean="0">
                <a:effectLst/>
              </a:rPr>
              <a:t>封装对象</a:t>
            </a:r>
            <a:r>
              <a:rPr lang="zh-CN" altLang="en-US" sz="1900" smtClean="0">
                <a:effectLst/>
              </a:rPr>
              <a:t>创建逻辑（纯工厂）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>
                <a:effectLst/>
              </a:rPr>
              <a:t>常</a:t>
            </a:r>
            <a:r>
              <a:rPr lang="zh-CN" altLang="en-US" sz="1900" dirty="0" smtClean="0">
                <a:effectLst/>
              </a:rPr>
              <a:t>为静态方法（实例方法亦可）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>
                <a:effectLst/>
              </a:rPr>
              <a:t>不</a:t>
            </a:r>
            <a:r>
              <a:rPr lang="zh-CN" altLang="en-US" sz="1900" dirty="0" smtClean="0">
                <a:effectLst/>
              </a:rPr>
              <a:t>具备扩展性（相对）</a:t>
            </a:r>
            <a:endParaRPr lang="en-US" altLang="zh-CN" sz="1900" dirty="0" smtClean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Simple Factory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56792"/>
            <a:ext cx="383857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314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8363272" cy="4891682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700" b="1" dirty="0">
                <a:effectLst/>
              </a:rPr>
              <a:t>需求</a:t>
            </a:r>
            <a:r>
              <a:rPr lang="zh-CN" altLang="en-US" sz="2700" dirty="0" smtClean="0">
                <a:effectLst/>
              </a:rPr>
              <a:t>：</a:t>
            </a:r>
            <a:endParaRPr lang="en-US" altLang="zh-CN" sz="2700" dirty="0" smtClean="0">
              <a:effectLst/>
            </a:endParaRPr>
          </a:p>
          <a:p>
            <a:endParaRPr lang="en-US" altLang="zh-CN" sz="2600" dirty="0">
              <a:effectLst/>
            </a:endParaRPr>
          </a:p>
          <a:p>
            <a:r>
              <a:rPr lang="en-US" altLang="zh-CN" sz="2400" dirty="0">
                <a:effectLst/>
              </a:rPr>
              <a:t>	</a:t>
            </a:r>
            <a:r>
              <a:rPr lang="zh-CN" altLang="en-US" sz="1900" dirty="0">
                <a:effectLst/>
              </a:rPr>
              <a:t>提供一个</a:t>
            </a:r>
            <a:r>
              <a:rPr lang="en-US" altLang="zh-CN" sz="1900" dirty="0">
                <a:effectLst/>
              </a:rPr>
              <a:t>Web Page</a:t>
            </a:r>
            <a:r>
              <a:rPr lang="zh-CN" altLang="en-US" sz="1900" dirty="0">
                <a:effectLst/>
              </a:rPr>
              <a:t>，当用户选择厂商时，显示该厂商最新的产品（</a:t>
            </a:r>
            <a:r>
              <a:rPr lang="en-US" altLang="zh-CN" sz="1900" dirty="0">
                <a:effectLst/>
              </a:rPr>
              <a:t>Phone + Pad</a:t>
            </a:r>
            <a:r>
              <a:rPr lang="zh-CN" altLang="en-US" sz="1900" dirty="0">
                <a:effectLst/>
              </a:rPr>
              <a:t>）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>
                <a:effectLst/>
              </a:rPr>
              <a:t>        </a:t>
            </a:r>
            <a:r>
              <a:rPr lang="zh-CN" altLang="en-US" sz="1900" dirty="0">
                <a:effectLst/>
              </a:rPr>
              <a:t>比如：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选择</a:t>
            </a:r>
            <a:r>
              <a:rPr lang="en-US" altLang="zh-CN" sz="1900" dirty="0">
                <a:effectLst/>
              </a:rPr>
              <a:t>Microsoft</a:t>
            </a:r>
            <a:r>
              <a:rPr lang="zh-CN" altLang="en-US" sz="1900" dirty="0">
                <a:effectLst/>
              </a:rPr>
              <a:t>， </a:t>
            </a:r>
            <a:r>
              <a:rPr lang="zh-CN" altLang="en-US" sz="1900" dirty="0">
                <a:effectLst/>
              </a:rPr>
              <a:t>则</a:t>
            </a:r>
            <a:r>
              <a:rPr lang="zh-CN" altLang="en-US" sz="1900" dirty="0">
                <a:effectLst/>
              </a:rPr>
              <a:t>显示 </a:t>
            </a:r>
            <a:r>
              <a:rPr lang="en-US" altLang="zh-CN" sz="1900" dirty="0">
                <a:effectLst/>
              </a:rPr>
              <a:t>Window Phone 8.1</a:t>
            </a:r>
            <a:r>
              <a:rPr lang="zh-CN" altLang="en-US" sz="1900" dirty="0">
                <a:effectLst/>
              </a:rPr>
              <a:t>，</a:t>
            </a:r>
            <a:r>
              <a:rPr lang="en-US" altLang="zh-CN" sz="1900" dirty="0">
                <a:effectLst/>
              </a:rPr>
              <a:t>Surface 4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选择</a:t>
            </a:r>
            <a:r>
              <a:rPr lang="en-US" altLang="zh-CN" sz="1900" dirty="0">
                <a:effectLst/>
              </a:rPr>
              <a:t>Apple</a:t>
            </a:r>
            <a:r>
              <a:rPr lang="zh-CN" altLang="en-US" sz="1900" dirty="0">
                <a:effectLst/>
              </a:rPr>
              <a:t>，</a:t>
            </a:r>
            <a:r>
              <a:rPr lang="zh-CN" altLang="en-US" sz="1900" dirty="0">
                <a:effectLst/>
              </a:rPr>
              <a:t>则</a:t>
            </a:r>
            <a:r>
              <a:rPr lang="zh-CN" altLang="en-US" sz="1900" dirty="0">
                <a:effectLst/>
              </a:rPr>
              <a:t>显示 </a:t>
            </a:r>
            <a:r>
              <a:rPr lang="en-US" altLang="zh-CN" sz="1900" dirty="0">
                <a:effectLst/>
              </a:rPr>
              <a:t>iPhone 6</a:t>
            </a:r>
            <a:r>
              <a:rPr lang="zh-CN" altLang="en-US" sz="1900" dirty="0">
                <a:effectLst/>
              </a:rPr>
              <a:t>，</a:t>
            </a:r>
            <a:r>
              <a:rPr lang="en-US" altLang="zh-CN" sz="1900" dirty="0">
                <a:effectLst/>
              </a:rPr>
              <a:t>iPad 3</a:t>
            </a:r>
            <a:endParaRPr lang="en-US" altLang="zh-CN" sz="1900" dirty="0">
              <a:effectLst/>
            </a:endParaRPr>
          </a:p>
          <a:p>
            <a:endParaRPr lang="en-US" altLang="zh-CN" sz="2400" dirty="0">
              <a:effectLst/>
            </a:endParaRPr>
          </a:p>
          <a:p>
            <a:endParaRPr lang="en-US" altLang="zh-CN" sz="2400" b="1" dirty="0" smtClean="0">
              <a:effectLst/>
            </a:endParaRPr>
          </a:p>
          <a:p>
            <a:r>
              <a:rPr lang="zh-CN" altLang="en-US" sz="2700" b="1" dirty="0">
                <a:effectLst/>
              </a:rPr>
              <a:t>分析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endParaRPr lang="en-US" altLang="zh-CN" sz="2600" b="1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显示同一个厂商的产品（同一个产品族</a:t>
            </a:r>
            <a:r>
              <a:rPr lang="zh-CN" altLang="en-US" sz="1900" dirty="0" smtClean="0">
                <a:effectLst/>
              </a:rPr>
              <a:t>）：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Window Phone + Surface      VS.     iPhone + iPad</a:t>
            </a: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不同</a:t>
            </a:r>
            <a:r>
              <a:rPr lang="zh-CN" altLang="en-US" sz="1900" dirty="0">
                <a:effectLst/>
              </a:rPr>
              <a:t>厂商的产品种类都</a:t>
            </a:r>
            <a:r>
              <a:rPr lang="zh-CN" altLang="en-US" sz="1900" dirty="0" smtClean="0">
                <a:effectLst/>
              </a:rPr>
              <a:t>相似：</a:t>
            </a:r>
            <a:r>
              <a:rPr lang="en-US" altLang="zh-CN" sz="1900" dirty="0" smtClean="0">
                <a:effectLst/>
              </a:rPr>
              <a:t> 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Phone </a:t>
            </a:r>
            <a:r>
              <a:rPr lang="en-US" altLang="zh-CN" sz="1900" dirty="0">
                <a:effectLst/>
              </a:rPr>
              <a:t>+ </a:t>
            </a:r>
            <a:r>
              <a:rPr lang="en-US" altLang="zh-CN" sz="1900" dirty="0" smtClean="0">
                <a:effectLst/>
              </a:rPr>
              <a:t>Pad</a:t>
            </a:r>
          </a:p>
          <a:p>
            <a:r>
              <a:rPr lang="en-US" altLang="zh-CN" sz="1900" dirty="0" smtClean="0">
                <a:effectLst/>
              </a:rPr>
              <a:t>	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所有产品型号在演进：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iPhone 4 -&gt; iPhone5 -&gt; iPhone6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Window Phone 6.5 -&gt; Window Phone 7.5 -&gt; Window Phone 8.1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zh-CN" altLang="en-US" sz="2700" b="1" dirty="0">
                <a:effectLst/>
              </a:rPr>
              <a:t>设计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产品种类都一致：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	Phone + Pad</a:t>
            </a:r>
            <a:r>
              <a:rPr lang="zh-CN" altLang="en-US" sz="1900" dirty="0">
                <a:effectLst/>
              </a:rPr>
              <a:t>，可以对每种产品进行抽象</a:t>
            </a:r>
            <a:endParaRPr lang="en-US" altLang="zh-CN" sz="1900" dirty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产品厂商都一致</a:t>
            </a:r>
            <a:r>
              <a:rPr lang="zh-CN" altLang="en-US" sz="1900" dirty="0" smtClean="0">
                <a:effectLst/>
              </a:rPr>
              <a:t>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生产</a:t>
            </a:r>
            <a:r>
              <a:rPr lang="en-US" altLang="zh-CN" sz="1900" dirty="0">
                <a:effectLst/>
              </a:rPr>
              <a:t>Phone + Pad</a:t>
            </a:r>
            <a:r>
              <a:rPr lang="zh-CN" altLang="en-US" sz="1900" dirty="0">
                <a:effectLst/>
              </a:rPr>
              <a:t>，可以对厂商进行</a:t>
            </a:r>
            <a:r>
              <a:rPr lang="zh-CN" altLang="en-US" sz="1900" dirty="0" smtClean="0">
                <a:effectLst/>
              </a:rPr>
              <a:t>抽象（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提供一系列一致的产品生产接口</a:t>
            </a:r>
            <a:r>
              <a:rPr lang="zh-CN" altLang="en-US" sz="1900" dirty="0" smtClean="0">
                <a:effectLst/>
              </a:rPr>
              <a:t>）</a:t>
            </a:r>
            <a:endParaRPr lang="en-US" altLang="zh-CN" sz="1900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833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612994"/>
            <a:ext cx="61926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工厂方法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工厂方法是针对每一种产品提供一个工厂类。通过不同的工厂实例来创建不同的产品实例。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在同一等级结构中，支持增加任意产品。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 </a:t>
            </a:r>
            <a:endParaRPr kumimoji="0" lang="zh-CN" sz="26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31603"/>
            <a:ext cx="6298065" cy="228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6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2648" y="620688"/>
            <a:ext cx="6552728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简单工厂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 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简单工厂模式的工厂类一般是使用静态方法，通过接收的参数的不同来返回不同的对象实例。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不修改代码的话，是无法扩展的。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 </a:t>
            </a:r>
            <a:endParaRPr kumimoji="0" lang="zh-CN" sz="26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26" y="1700808"/>
            <a:ext cx="61150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268760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Abstract Factory</a:t>
            </a:r>
          </a:p>
          <a:p>
            <a:endParaRPr lang="zh-CN" altLang="en-US" dirty="0"/>
          </a:p>
          <a:p>
            <a:r>
              <a:rPr lang="zh-CN" altLang="en-US" b="1" dirty="0"/>
              <a:t>动机</a:t>
            </a:r>
            <a:r>
              <a:rPr lang="en-US" altLang="zh-CN" b="1" dirty="0"/>
              <a:t>(Motivate)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dirty="0"/>
          </a:p>
          <a:p>
            <a:r>
              <a:rPr lang="zh-CN" altLang="en-US" dirty="0"/>
              <a:t>    在软件系统中，经常面临着</a:t>
            </a:r>
            <a:r>
              <a:rPr lang="en-US" altLang="zh-CN" dirty="0"/>
              <a:t>"</a:t>
            </a:r>
            <a:r>
              <a:rPr lang="zh-CN" altLang="en-US" dirty="0"/>
              <a:t>一系统相互依赖的对象</a:t>
            </a:r>
            <a:r>
              <a:rPr lang="en-US" altLang="zh-CN" dirty="0"/>
              <a:t>"</a:t>
            </a:r>
            <a:r>
              <a:rPr lang="zh-CN" altLang="en-US" dirty="0"/>
              <a:t>的创建工作：同时，由于需求的变化，往往存在更多系列对象的创建工作。</a:t>
            </a:r>
          </a:p>
          <a:p>
            <a:r>
              <a:rPr lang="zh-CN" altLang="en-US" dirty="0"/>
              <a:t>    如何应对这种变化？如何绕过常规的对象创建方法（</a:t>
            </a:r>
            <a:r>
              <a:rPr lang="en-US" altLang="zh-CN" dirty="0"/>
              <a:t>new),</a:t>
            </a:r>
            <a:r>
              <a:rPr lang="zh-CN" altLang="en-US" dirty="0"/>
              <a:t>提供一种</a:t>
            </a:r>
            <a:r>
              <a:rPr lang="en-US" altLang="zh-CN" dirty="0"/>
              <a:t>"</a:t>
            </a:r>
            <a:r>
              <a:rPr lang="zh-CN" altLang="en-US" dirty="0"/>
              <a:t>封装机制</a:t>
            </a:r>
            <a:r>
              <a:rPr lang="en-US" altLang="zh-CN" dirty="0"/>
              <a:t>"</a:t>
            </a:r>
            <a:r>
              <a:rPr lang="zh-CN" altLang="en-US" dirty="0"/>
              <a:t>来避免客户程序和这种</a:t>
            </a:r>
            <a:r>
              <a:rPr lang="en-US" altLang="zh-CN" dirty="0"/>
              <a:t>"</a:t>
            </a:r>
            <a:r>
              <a:rPr lang="zh-CN" altLang="en-US" dirty="0"/>
              <a:t>多系列具体对象创建工作</a:t>
            </a:r>
            <a:r>
              <a:rPr lang="en-US" altLang="zh-CN" dirty="0"/>
              <a:t>"</a:t>
            </a:r>
            <a:r>
              <a:rPr lang="zh-CN" altLang="en-US" dirty="0"/>
              <a:t>的紧耦合？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b="1" dirty="0"/>
              <a:t>意图</a:t>
            </a:r>
            <a:r>
              <a:rPr lang="en-US" altLang="zh-CN" b="1" dirty="0"/>
              <a:t>(Intent</a:t>
            </a:r>
            <a:r>
              <a:rPr lang="en-US" altLang="zh-CN" b="1" dirty="0" smtClean="0"/>
              <a:t>):</a:t>
            </a:r>
          </a:p>
          <a:p>
            <a:endParaRPr lang="zh-CN" altLang="en-US" dirty="0"/>
          </a:p>
          <a:p>
            <a:r>
              <a:rPr lang="zh-CN" altLang="en-US" dirty="0"/>
              <a:t>    提供一个创建一系列相关或相互依赖对象的接口，而无需指定它们具体的类。</a:t>
            </a:r>
          </a:p>
        </p:txBody>
      </p:sp>
    </p:spTree>
    <p:extLst>
      <p:ext uri="{BB962C8B-B14F-4D97-AF65-F5344CB8AC3E}">
        <p14:creationId xmlns:p14="http://schemas.microsoft.com/office/powerpoint/2010/main" val="12627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210607"/>
            <a:ext cx="8496944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抽象工厂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 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Calibri" pitchFamily="34" charset="0"/>
              </a:rPr>
              <a:t>抽象工厂是应对产品族概念的。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  </a:t>
            </a:r>
            <a:endParaRPr kumimoji="0" lang="zh-CN" sz="3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 descr="d:\Users\luoxy\AppData\Local\Temp\msohtmlclip1\02\clip_image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0" y="856938"/>
            <a:ext cx="707310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5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916832"/>
            <a:ext cx="6552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简单工厂 ：用来生产同一等级结构中的任意产品。（对于增加新的产品，无能为力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工厂模式 ：用来生产同一等级结构中的固定产品。（支持增加任意产品）   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抽象工厂：</a:t>
            </a:r>
            <a:r>
              <a:rPr lang="en-US" dirty="0"/>
              <a:t> </a:t>
            </a:r>
            <a:r>
              <a:rPr lang="zh-CN" altLang="en-US" dirty="0"/>
              <a:t>用来生产不同产品族的全部产品。（对于增加新的产品，无能为力；支持增加产品族）</a:t>
            </a:r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8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>
                <a:effectLst/>
              </a:rPr>
              <a:t> 针对接口编程，而不是针对实现编程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客户无需知道所使用对象的特定类型，只需要知道对象拥有客户所期望的接口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优先</a:t>
            </a:r>
            <a:r>
              <a:rPr lang="zh-CN" altLang="en-US" sz="1600" b="1" dirty="0">
                <a:effectLst/>
              </a:rPr>
              <a:t>使用对象组合，而不是类继承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类继承通常为“白箱复用”，对象组合对象为“黑箱复用”。继承在某种程度上破坏了封闭性，子类父类耦合度高</a:t>
            </a:r>
            <a:r>
              <a:rPr lang="zh-CN" altLang="en-US" sz="1200" b="1" dirty="0" smtClean="0">
                <a:effectLst/>
              </a:rPr>
              <a:t>；而</a:t>
            </a:r>
            <a:r>
              <a:rPr lang="zh-CN" altLang="en-US" sz="1200" b="1" dirty="0">
                <a:effectLst/>
              </a:rPr>
              <a:t>对象组合则只要求被组合的对象拥有良好定义的接口，耦合度低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封</a:t>
            </a:r>
            <a:r>
              <a:rPr lang="zh-CN" altLang="en-US" sz="1600" b="1" dirty="0">
                <a:effectLst/>
              </a:rPr>
              <a:t>装</a:t>
            </a:r>
            <a:r>
              <a:rPr lang="zh-CN" altLang="en-US" sz="1600" b="1" dirty="0" smtClean="0">
                <a:effectLst/>
              </a:rPr>
              <a:t>变化</a:t>
            </a:r>
            <a:r>
              <a:rPr lang="zh-CN" altLang="en-US" sz="1600" b="1" dirty="0">
                <a:effectLst/>
              </a:rPr>
              <a:t>点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对软件中易变的部分进行封装，从而实现在不改变设计的前提下进行灵活的扩展</a:t>
            </a:r>
          </a:p>
          <a:p>
            <a:endParaRPr lang="zh-CN" altLang="en-US" sz="1600" b="1" dirty="0" smtClean="0">
              <a:effectLst/>
            </a:endParaRPr>
          </a:p>
          <a:p>
            <a:r>
              <a:rPr lang="zh-CN" altLang="en-US" sz="1600" b="1" dirty="0" smtClean="0">
                <a:effectLst/>
              </a:rPr>
              <a:t>使用重构得到模式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通过不断的重构来获得设计模式，没有必要硬套设计模式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endParaRPr lang="zh-CN" altLang="en-US" sz="13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77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259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1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           </a:t>
            </a:r>
            <a:r>
              <a:rPr lang="en-US" altLang="zh-CN" sz="5400">
                <a:ea typeface="宋体" pitchFamily="2" charset="-122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6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具体原则：</a:t>
            </a:r>
            <a:endParaRPr lang="en-US" altLang="zh-CN" sz="19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“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开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－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闭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”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原则，</a:t>
            </a:r>
            <a:r>
              <a:rPr lang="zh-CN" altLang="en-US" sz="1500" dirty="0">
                <a:solidFill>
                  <a:srgbClr val="FF0000"/>
                </a:solidFill>
                <a:ea typeface="宋体" pitchFamily="2" charset="-122"/>
              </a:rPr>
              <a:t>一切的一切都是围绕着"开-闭"原则展开的</a:t>
            </a:r>
            <a:endParaRPr lang="en-US" altLang="zh-CN" sz="1500" dirty="0">
              <a:solidFill>
                <a:srgbClr val="FF000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solidFill>
                  <a:srgbClr val="00206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>
                <a:effectLst/>
              </a:rPr>
              <a:t>Open - Closed Principle </a:t>
            </a:r>
            <a:r>
              <a:rPr lang="zh-CN" altLang="en-US" sz="1400" dirty="0">
                <a:effectLst/>
              </a:rPr>
              <a:t>缩写</a:t>
            </a:r>
            <a:r>
              <a:rPr lang="en-US" altLang="zh-CN" sz="1400" dirty="0">
                <a:effectLst/>
              </a:rPr>
              <a:t>:OCP</a:t>
            </a:r>
            <a:r>
              <a:rPr lang="zh-CN" altLang="en-US" sz="1400" dirty="0">
                <a:effectLst/>
              </a:rPr>
              <a:t>，</a:t>
            </a:r>
            <a:r>
              <a:rPr lang="en-US" altLang="zh-CN" sz="1400" dirty="0">
                <a:effectLst/>
              </a:rPr>
              <a:t>open for extension, closed for modification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>
                <a:effectLst/>
              </a:rPr>
              <a:t>模块应对扩展开放，而对修改关闭。尽量在不修改已有代码的情况下进行扩展。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en-US" altLang="zh-CN" sz="16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2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依赖倒转原则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高层模块不应该</a:t>
            </a:r>
            <a:r>
              <a:rPr lang="zh-CN" altLang="en-US" sz="1400" dirty="0" smtClean="0">
                <a:effectLst/>
              </a:rPr>
              <a:t>依赖具体低层</a:t>
            </a:r>
            <a:r>
              <a:rPr lang="zh-CN" altLang="en-US" sz="1400" dirty="0">
                <a:effectLst/>
              </a:rPr>
              <a:t>模块，二者都应该依赖其抽象</a:t>
            </a:r>
            <a:r>
              <a:rPr lang="zh-CN" altLang="en-US" sz="1400" dirty="0" smtClean="0">
                <a:effectLst/>
              </a:rPr>
              <a:t>；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抽象</a:t>
            </a:r>
            <a:r>
              <a:rPr lang="zh-CN" altLang="en-US" sz="1400" dirty="0">
                <a:effectLst/>
              </a:rPr>
              <a:t>不应该依赖细节；细节应该依赖抽象。</a:t>
            </a:r>
            <a:endParaRPr lang="zh-CN" altLang="en-US" sz="14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 里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氏代换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</a:t>
            </a:r>
            <a:endParaRPr lang="en-US" altLang="zh-CN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子类型必须能够替换它们的父类型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如果</a:t>
            </a:r>
            <a:r>
              <a:rPr lang="zh-CN" altLang="en-US" sz="1400" dirty="0">
                <a:effectLst/>
              </a:rPr>
              <a:t>调用的是父类的话，那么换成子类也完全可以运行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通俗</a:t>
            </a:r>
            <a:r>
              <a:rPr lang="zh-CN" altLang="en-US" sz="1400" dirty="0">
                <a:effectLst/>
              </a:rPr>
              <a:t>的来讲就是：子类可以扩展父类的功能，但不能改变父类原有的功能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400" dirty="0">
                <a:effectLst/>
              </a:rPr>
              <a:t>			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4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单一职能原则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就一个类而言</a:t>
            </a:r>
            <a:r>
              <a:rPr lang="en-US" altLang="zh-CN" sz="1400" dirty="0">
                <a:effectLst/>
              </a:rPr>
              <a:t>,</a:t>
            </a:r>
            <a:r>
              <a:rPr lang="zh-CN" altLang="en-US" sz="1400" dirty="0">
                <a:effectLst/>
              </a:rPr>
              <a:t>应该仅有一个引起他变化的原因 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5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接口隔离原则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客户端不应该依赖它不需要的接口；一个类对另一个类的依赖应该建立在最小的接口上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6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迪米特法则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一个对象应该对其他对象保持最少的了解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0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1.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目的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分类，即模式</a:t>
            </a:r>
            <a:r>
              <a:rPr lang="zh-CN" altLang="en-US" sz="2000" dirty="0">
                <a:effectLst/>
              </a:rPr>
              <a:t>用来完成什么样的</a:t>
            </a:r>
            <a:r>
              <a:rPr lang="zh-CN" altLang="en-US" sz="2000" dirty="0" smtClean="0">
                <a:effectLst/>
              </a:rPr>
              <a:t>工作</a:t>
            </a:r>
            <a:r>
              <a:rPr lang="zh-CN" altLang="en-US" sz="2000" dirty="0">
                <a:effectLst/>
              </a:rPr>
              <a:t>，</a:t>
            </a:r>
            <a:r>
              <a:rPr lang="zh-CN" altLang="en-US" sz="2000" dirty="0" smtClean="0">
                <a:effectLst/>
              </a:rPr>
              <a:t>可</a:t>
            </a:r>
            <a:r>
              <a:rPr lang="zh-CN" altLang="en-US" sz="2000" dirty="0">
                <a:effectLst/>
              </a:rPr>
              <a:t>分为三种</a:t>
            </a:r>
            <a:r>
              <a:rPr lang="zh-CN" altLang="en-US" sz="2000" dirty="0" smtClean="0">
                <a:effectLst/>
              </a:rPr>
              <a:t>：</a:t>
            </a:r>
            <a:endParaRPr lang="en-US" altLang="zh-CN" sz="2000" dirty="0" smtClean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Creational </a:t>
            </a:r>
            <a:r>
              <a:rPr lang="zh-CN" altLang="en-US" sz="2000" b="1" dirty="0">
                <a:effectLst/>
              </a:rPr>
              <a:t>（创建型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与</a:t>
            </a:r>
            <a:r>
              <a:rPr lang="zh-CN" altLang="en-US" sz="1900" dirty="0">
                <a:effectLst/>
              </a:rPr>
              <a:t>对象创建</a:t>
            </a:r>
            <a:r>
              <a:rPr lang="zh-CN" altLang="en-US" sz="1900" dirty="0" smtClean="0">
                <a:effectLst/>
              </a:rPr>
              <a:t>有关，</a:t>
            </a:r>
            <a:r>
              <a:rPr lang="zh-CN" altLang="en-US" sz="1900" dirty="0">
                <a:effectLst/>
              </a:rPr>
              <a:t>创建对象而不是直接实例化对象</a:t>
            </a:r>
            <a:r>
              <a:rPr lang="zh-CN" altLang="en-US" sz="1900" dirty="0" smtClean="0">
                <a:effectLst/>
              </a:rPr>
              <a:t>，增加对象创建的灵活性</a:t>
            </a:r>
            <a:endParaRPr lang="zh-CN" altLang="en-US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Structural </a:t>
            </a:r>
            <a:r>
              <a:rPr lang="zh-CN" altLang="en-US" sz="2000" b="1" dirty="0">
                <a:effectLst/>
              </a:rPr>
              <a:t>（结构型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处理类或对象的组合。将一组对象组合成更大的结构</a:t>
            </a:r>
            <a:endParaRPr lang="en-US" altLang="zh-CN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3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Behavioral </a:t>
            </a:r>
            <a:r>
              <a:rPr lang="zh-CN" altLang="en-US" sz="2000" b="1" dirty="0">
                <a:effectLst/>
              </a:rPr>
              <a:t>（行为型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描述类或对象如何交互及如何分配职责。定义系统内对像间的通信，以及复杂程序中的流程控制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2.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范围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</a:t>
            </a:r>
            <a:r>
              <a:rPr lang="zh-CN" altLang="en-US" sz="2000" dirty="0">
                <a:effectLst/>
              </a:rPr>
              <a:t>，即</a:t>
            </a:r>
            <a:r>
              <a:rPr lang="zh-CN" altLang="en-US" sz="2000" dirty="0" smtClean="0">
                <a:effectLst/>
              </a:rPr>
              <a:t>根据模式</a:t>
            </a:r>
            <a:r>
              <a:rPr lang="zh-CN" altLang="en-US" sz="2000" dirty="0">
                <a:effectLst/>
              </a:rPr>
              <a:t>用于类还是用于对象，分为两种：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类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  <a:latin typeface="+mj-ea"/>
            </a:endParaRPr>
          </a:p>
          <a:p>
            <a:r>
              <a:rPr lang="en-US" altLang="zh-CN" sz="1700" dirty="0" smtClean="0">
                <a:effectLst/>
                <a:latin typeface="+mj-ea"/>
              </a:rPr>
              <a:t>	</a:t>
            </a:r>
            <a:r>
              <a:rPr lang="zh-CN" altLang="en-US" sz="1700" dirty="0" smtClean="0">
                <a:effectLst/>
                <a:latin typeface="+mj-ea"/>
              </a:rPr>
              <a:t>用于</a:t>
            </a:r>
            <a:r>
              <a:rPr lang="zh-CN" altLang="en-US" sz="1700" dirty="0">
                <a:effectLst/>
                <a:latin typeface="+mj-ea"/>
              </a:rPr>
              <a:t>处理</a:t>
            </a:r>
            <a:r>
              <a:rPr lang="zh-CN" altLang="en-US" sz="1700" b="1" dirty="0">
                <a:effectLst/>
                <a:latin typeface="+mj-ea"/>
              </a:rPr>
              <a:t>类和子类之间的关系</a:t>
            </a:r>
            <a:r>
              <a:rPr lang="zh-CN" altLang="en-US" sz="1700" dirty="0">
                <a:effectLst/>
                <a:latin typeface="+mj-ea"/>
              </a:rPr>
              <a:t>，这些关系通过继承建立，是</a:t>
            </a:r>
            <a:r>
              <a:rPr lang="zh-CN" altLang="en-US" sz="1700" b="1" dirty="0">
                <a:effectLst/>
                <a:latin typeface="+mj-ea"/>
              </a:rPr>
              <a:t>静态</a:t>
            </a:r>
            <a:r>
              <a:rPr lang="zh-CN" altLang="en-US" sz="1700" dirty="0">
                <a:effectLst/>
                <a:latin typeface="+mj-ea"/>
              </a:rPr>
              <a:t>的，在</a:t>
            </a:r>
            <a:r>
              <a:rPr lang="zh-CN" altLang="en-US" sz="1700" b="1" dirty="0">
                <a:effectLst/>
                <a:latin typeface="+mj-ea"/>
              </a:rPr>
              <a:t>编译时</a:t>
            </a:r>
            <a:r>
              <a:rPr lang="zh-CN" altLang="en-US" sz="1700" dirty="0">
                <a:effectLst/>
                <a:latin typeface="+mj-ea"/>
              </a:rPr>
              <a:t>就已经确定下来了</a:t>
            </a:r>
            <a:r>
              <a:rPr lang="zh-CN" altLang="en-US" sz="1700" dirty="0" smtClean="0">
                <a:effectLst/>
                <a:latin typeface="+mj-ea"/>
              </a:rPr>
              <a:t>。</a:t>
            </a:r>
            <a:endParaRPr lang="en-US" altLang="zh-CN" sz="17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 smtClean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但是几乎</a:t>
            </a:r>
            <a:r>
              <a:rPr lang="zh-CN" altLang="en-US" sz="1900" dirty="0">
                <a:effectLst/>
                <a:latin typeface="+mj-ea"/>
              </a:rPr>
              <a:t>所有模式都是使用继承机制，因此此处的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类模式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是指集中处理类间关系的</a:t>
            </a:r>
            <a:r>
              <a:rPr lang="zh-CN" altLang="en-US" sz="1900" dirty="0" smtClean="0">
                <a:effectLst/>
                <a:latin typeface="+mj-ea"/>
              </a:rPr>
              <a:t>模式</a:t>
            </a:r>
            <a:r>
              <a:rPr lang="zh-CN" altLang="en-US" sz="2000" dirty="0" smtClean="0">
                <a:effectLst/>
                <a:latin typeface="+mj-ea"/>
              </a:rPr>
              <a:t>。</a:t>
            </a:r>
            <a:endParaRPr lang="en-US" altLang="zh-CN" sz="19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只有</a:t>
            </a:r>
            <a:r>
              <a:rPr lang="zh-CN" altLang="en-US" sz="1900" dirty="0">
                <a:effectLst/>
                <a:latin typeface="+mj-ea"/>
              </a:rPr>
              <a:t>很少部分模式属于此类</a:t>
            </a:r>
          </a:p>
          <a:p>
            <a:r>
              <a:rPr lang="zh-CN" altLang="en-US" sz="19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对象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</a:endParaRPr>
          </a:p>
          <a:p>
            <a:r>
              <a:rPr lang="en-US" altLang="zh-CN" sz="20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用于处理</a:t>
            </a:r>
            <a:r>
              <a:rPr lang="zh-CN" altLang="en-US" sz="1900" b="1" dirty="0">
                <a:effectLst/>
              </a:rPr>
              <a:t>对象间的关系</a:t>
            </a:r>
            <a:r>
              <a:rPr lang="zh-CN" altLang="en-US" sz="1900" dirty="0">
                <a:effectLst/>
              </a:rPr>
              <a:t>，这些关系具有</a:t>
            </a:r>
            <a:r>
              <a:rPr lang="zh-CN" altLang="en-US" sz="1900" b="1" dirty="0">
                <a:effectLst/>
              </a:rPr>
              <a:t>动态</a:t>
            </a:r>
            <a:r>
              <a:rPr lang="zh-CN" altLang="en-US" sz="1900" dirty="0">
                <a:effectLst/>
              </a:rPr>
              <a:t>性，在</a:t>
            </a:r>
            <a:r>
              <a:rPr lang="zh-CN" altLang="en-US" sz="1900" b="1" dirty="0">
                <a:effectLst/>
              </a:rPr>
              <a:t>运行期间是可以变化</a:t>
            </a:r>
            <a:r>
              <a:rPr lang="zh-CN" altLang="en-US" sz="1900" dirty="0" smtClean="0">
                <a:effectLst/>
              </a:rPr>
              <a:t>的</a:t>
            </a:r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5937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84784"/>
            <a:ext cx="820591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0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Creational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Method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(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Simple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Factory)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Abstract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Factory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Builder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Singleton	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Prototype</a:t>
            </a:r>
          </a:p>
          <a:p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6552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需求</a:t>
            </a:r>
            <a:r>
              <a:rPr lang="zh-CN" altLang="en-US" sz="1900" dirty="0" smtClean="0">
                <a:effectLst/>
              </a:rPr>
              <a:t>：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800" dirty="0" smtClean="0">
                <a:effectLst/>
              </a:rPr>
              <a:t>	</a:t>
            </a:r>
            <a:r>
              <a:rPr lang="zh-CN" altLang="en-US" sz="1800" dirty="0" smtClean="0">
                <a:effectLst/>
              </a:rPr>
              <a:t>设计一个</a:t>
            </a:r>
            <a:r>
              <a:rPr lang="en-US" altLang="zh-CN" sz="1800" dirty="0" smtClean="0">
                <a:effectLst/>
              </a:rPr>
              <a:t>Outlook</a:t>
            </a:r>
            <a:r>
              <a:rPr lang="zh-CN" altLang="en-US" sz="1800" dirty="0" smtClean="0">
                <a:effectLst/>
              </a:rPr>
              <a:t>，组件可以灵活拔插：</a:t>
            </a:r>
            <a:endParaRPr lang="en-US" altLang="zh-CN" sz="1800" dirty="0" smtClean="0">
              <a:effectLst/>
            </a:endParaRPr>
          </a:p>
          <a:p>
            <a:endParaRPr lang="en-US" altLang="zh-CN" sz="1800" dirty="0" smtClean="0">
              <a:effectLst/>
            </a:endParaRP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Mail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Calendar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Contact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  <a:endParaRPr lang="zh-CN" alt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3920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317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7307</TotalTime>
  <Words>699</Words>
  <Application>Microsoft Office PowerPoint</Application>
  <PresentationFormat>全屏显示(4:3)</PresentationFormat>
  <Paragraphs>309</Paragraphs>
  <Slides>35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Agenda</vt:lpstr>
      <vt:lpstr>What &amp; Why &amp; How</vt:lpstr>
      <vt:lpstr>Principle I</vt:lpstr>
      <vt:lpstr>Principle II</vt:lpstr>
      <vt:lpstr>Classification</vt:lpstr>
      <vt:lpstr>Classification</vt:lpstr>
      <vt:lpstr>Creational</vt:lpstr>
      <vt:lpstr>Factory Method</vt:lpstr>
      <vt:lpstr>PowerPoint 演示文稿</vt:lpstr>
      <vt:lpstr>PowerPoint 演示文稿</vt:lpstr>
      <vt:lpstr>PowerPoint 演示文稿</vt:lpstr>
      <vt:lpstr>Factory Method</vt:lpstr>
      <vt:lpstr>Factory Method</vt:lpstr>
      <vt:lpstr>Factory Method</vt:lpstr>
      <vt:lpstr>Factory Method</vt:lpstr>
      <vt:lpstr>Factory Method</vt:lpstr>
      <vt:lpstr>PowerPoint 演示文稿</vt:lpstr>
      <vt:lpstr>PowerPoint 演示文稿</vt:lpstr>
      <vt:lpstr>PowerPoint 演示文稿</vt:lpstr>
      <vt:lpstr>PowerPoint 演示文稿</vt:lpstr>
      <vt:lpstr>Simple Factory</vt:lpstr>
      <vt:lpstr>Abstract Factory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  <vt:lpstr>Q &amp; A</vt:lpstr>
      <vt:lpstr>Q &amp; A</vt:lpstr>
      <vt:lpstr>Q &amp; A</vt:lpstr>
      <vt:lpstr>Q &amp; A</vt:lpstr>
      <vt:lpstr>Q &amp; A</vt:lpstr>
      <vt:lpstr>Q &amp; A</vt:lpstr>
      <vt:lpstr>         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109</cp:revision>
  <dcterms:created xsi:type="dcterms:W3CDTF">2015-02-16T08:08:46Z</dcterms:created>
  <dcterms:modified xsi:type="dcterms:W3CDTF">2015-03-30T10:49:52Z</dcterms:modified>
</cp:coreProperties>
</file>