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24" r:id="rId3"/>
    <p:sldId id="282" r:id="rId4"/>
    <p:sldId id="287" r:id="rId5"/>
    <p:sldId id="284" r:id="rId6"/>
    <p:sldId id="326" r:id="rId7"/>
    <p:sldId id="328" r:id="rId8"/>
    <p:sldId id="306" r:id="rId9"/>
    <p:sldId id="332" r:id="rId10"/>
    <p:sldId id="308" r:id="rId11"/>
    <p:sldId id="329" r:id="rId12"/>
    <p:sldId id="330" r:id="rId13"/>
    <p:sldId id="294" r:id="rId14"/>
    <p:sldId id="313" r:id="rId15"/>
    <p:sldId id="331" r:id="rId16"/>
    <p:sldId id="325" r:id="rId17"/>
    <p:sldId id="333" r:id="rId18"/>
    <p:sldId id="315" r:id="rId19"/>
    <p:sldId id="292" r:id="rId20"/>
    <p:sldId id="309" r:id="rId21"/>
    <p:sldId id="28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0" autoAdjust="0"/>
  </p:normalViewPr>
  <p:slideViewPr>
    <p:cSldViewPr>
      <p:cViewPr>
        <p:scale>
          <a:sx n="100" d="100"/>
          <a:sy n="100" d="100"/>
        </p:scale>
        <p:origin x="-130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4/14/2015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7</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dirty="0" smtClean="0">
                <a:solidFill>
                  <a:schemeClr val="tx1"/>
                </a:solidFill>
                <a:ea typeface="宋体" pitchFamily="2" charset="-122"/>
              </a:rPr>
              <a:t>Part 2</a:t>
            </a: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339305"/>
            <a:ext cx="40481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1520" y="1475492"/>
            <a:ext cx="3816424" cy="369332"/>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ComputerDirector</a:t>
            </a:r>
            <a:r>
              <a:rPr lang="en-US" dirty="0" smtClean="0"/>
              <a:t> </a:t>
            </a:r>
            <a:r>
              <a:rPr lang="en-US" altLang="en-US" sz="1700" b="1" spc="50" dirty="0">
                <a:ln w="12700">
                  <a:noFill/>
                  <a:prstDash val="solid"/>
                </a:ln>
                <a:solidFill>
                  <a:schemeClr val="accent4"/>
                </a:solidFill>
                <a:latin typeface="+mj-lt"/>
                <a:ea typeface="+mj-ea"/>
                <a:cs typeface="+mj-cs"/>
              </a:rPr>
              <a:t>&amp;</a:t>
            </a:r>
            <a:r>
              <a:rPr lang="en-US" dirty="0" smtClean="0"/>
              <a:t> </a:t>
            </a:r>
            <a:r>
              <a:rPr lang="en-US" altLang="en-US" sz="1700" b="1" spc="50" dirty="0">
                <a:ln w="12700">
                  <a:noFill/>
                  <a:prstDash val="solid"/>
                </a:ln>
                <a:solidFill>
                  <a:schemeClr val="accent4"/>
                </a:solidFill>
                <a:latin typeface="+mj-lt"/>
                <a:ea typeface="+mj-ea"/>
                <a:cs typeface="+mj-cs"/>
              </a:rPr>
              <a:t>ComputerBuilder</a:t>
            </a:r>
            <a:endParaRPr lang="en-US" altLang="en-US" sz="1700" b="1" spc="50" dirty="0">
              <a:ln w="12700">
                <a:noFill/>
                <a:prstDash val="solid"/>
              </a:ln>
              <a:solidFill>
                <a:schemeClr val="accent4"/>
              </a:solidFill>
              <a:latin typeface="+mj-lt"/>
              <a:ea typeface="+mj-ea"/>
              <a:cs typeface="+mj-cs"/>
            </a:endParaRPr>
          </a:p>
        </p:txBody>
      </p:sp>
      <p:sp>
        <p:nvSpPr>
          <p:cNvPr id="1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grpSp>
        <p:nvGrpSpPr>
          <p:cNvPr id="9" name="组合 8"/>
          <p:cNvGrpSpPr/>
          <p:nvPr/>
        </p:nvGrpSpPr>
        <p:grpSpPr>
          <a:xfrm>
            <a:off x="251520" y="2348880"/>
            <a:ext cx="4391025" cy="2457450"/>
            <a:chOff x="251520" y="2348880"/>
            <a:chExt cx="4391025" cy="245745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348880"/>
              <a:ext cx="43910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箭头连接符 7"/>
            <p:cNvCxnSpPr/>
            <p:nvPr/>
          </p:nvCxnSpPr>
          <p:spPr>
            <a:xfrm>
              <a:off x="2339752" y="270892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475492"/>
            <a:ext cx="18722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ComputerBuilder</a:t>
            </a:r>
            <a:endParaRPr lang="en-US" altLang="en-US" sz="1700" b="1" spc="50" dirty="0">
              <a:ln w="12700">
                <a:noFill/>
                <a:prstDash val="solid"/>
              </a:ln>
              <a:solidFill>
                <a:schemeClr val="accent4"/>
              </a:solidFill>
              <a:latin typeface="+mj-lt"/>
              <a:ea typeface="+mj-ea"/>
              <a:cs typeface="+mj-cs"/>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704" y="1822215"/>
            <a:ext cx="6180632" cy="50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491880" y="5589240"/>
            <a:ext cx="2088232"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sp>
        <p:nvSpPr>
          <p:cNvPr id="11"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1980399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1475492"/>
            <a:ext cx="115212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a:t>
            </a:r>
            <a:endParaRPr lang="en-US" altLang="en-US" sz="1700" b="1" spc="50" dirty="0">
              <a:ln w="12700">
                <a:noFill/>
                <a:prstDash val="solid"/>
              </a:ln>
              <a:solidFill>
                <a:schemeClr val="accent4"/>
              </a:solidFill>
              <a:latin typeface="+mj-lt"/>
              <a:ea typeface="+mj-ea"/>
              <a:cs typeface="+mj-cs"/>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060848"/>
            <a:ext cx="53054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2312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以下情况使用</a:t>
            </a:r>
            <a:r>
              <a:rPr lang="en-US" sz="1600" b="1" spc="50" dirty="0" smtClean="0">
                <a:ln w="12700">
                  <a:noFill/>
                  <a:prstDash val="solid"/>
                </a:ln>
                <a:solidFill>
                  <a:schemeClr val="accent4"/>
                </a:solidFill>
                <a:latin typeface="+mj-lt"/>
                <a:ea typeface="+mj-ea"/>
                <a:cs typeface="+mj-cs"/>
              </a:rPr>
              <a:t>Builder</a:t>
            </a:r>
            <a:r>
              <a:rPr lang="zh-CN" altLang="en-US" sz="1600" b="1" spc="50" dirty="0">
                <a:ln w="12700">
                  <a:noFill/>
                  <a:prstDash val="solid"/>
                </a:ln>
                <a:solidFill>
                  <a:schemeClr val="accent4"/>
                </a:solidFill>
                <a:latin typeface="+mj-lt"/>
                <a:ea typeface="+mj-ea"/>
                <a:cs typeface="+mj-cs"/>
              </a:rPr>
              <a:t>模式</a:t>
            </a: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900" y="1484784"/>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结构</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(Structure)</a:t>
            </a: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r>
              <a:rPr lang="zh-CN" altLang="en-US"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参与者</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(Participants):</a:t>
            </a:r>
            <a:endPar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sz="1900" b="1" spc="50" dirty="0">
              <a:ln w="12700">
                <a:noFill/>
                <a:prstDash val="solid"/>
              </a:ln>
              <a:solidFill>
                <a:schemeClr val="accent4"/>
              </a:solidFill>
              <a:latin typeface="+mj-lt"/>
              <a:ea typeface="+mj-ea"/>
              <a:cs typeface="+mj-cs"/>
            </a:endParaRPr>
          </a:p>
          <a:p>
            <a:r>
              <a:rPr lang="pt-BR" sz="1400" b="1" spc="50" dirty="0" smtClean="0">
                <a:ln w="12700">
                  <a:noFill/>
                  <a:prstDash val="solid"/>
                </a:ln>
                <a:solidFill>
                  <a:schemeClr val="accent4"/>
                </a:solidFill>
                <a:latin typeface="+mj-lt"/>
                <a:ea typeface="+mj-ea"/>
                <a:cs typeface="+mj-cs"/>
              </a:rPr>
              <a:t>• </a:t>
            </a:r>
            <a:r>
              <a:rPr lang="pt-BR" sz="1400" b="1" spc="50" dirty="0">
                <a:ln w="12700">
                  <a:noFill/>
                  <a:prstDash val="solid"/>
                </a:ln>
                <a:solidFill>
                  <a:schemeClr val="accent4"/>
                </a:solidFill>
                <a:latin typeface="+mj-lt"/>
                <a:ea typeface="+mj-ea"/>
                <a:cs typeface="+mj-cs"/>
              </a:rPr>
              <a:t>Builder（ComputerBuilder</a:t>
            </a:r>
            <a:r>
              <a:rPr lang="pt-BR" sz="1400" b="1" spc="50" dirty="0" smtClean="0">
                <a:ln w="12700">
                  <a:noFill/>
                  <a:prstDash val="solid"/>
                </a:ln>
                <a:solidFill>
                  <a:schemeClr val="accent4"/>
                </a:solidFill>
                <a:latin typeface="+mj-lt"/>
                <a:ea typeface="+mj-ea"/>
                <a:cs typeface="+mj-cs"/>
              </a:rPr>
              <a: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为创建一个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a:t>
            </a:r>
            <a:r>
              <a:rPr lang="zh-CN" altLang="en-US" sz="1400" b="1" spc="50" dirty="0">
                <a:ln w="12700">
                  <a:noFill/>
                  <a:prstDash val="solid"/>
                </a:ln>
                <a:solidFill>
                  <a:schemeClr val="accent4"/>
                </a:solidFill>
                <a:latin typeface="+mj-lt"/>
                <a:ea typeface="+mj-ea"/>
                <a:cs typeface="+mj-cs"/>
              </a:rPr>
              <a:t>的各个部件指定抽象</a:t>
            </a:r>
            <a:r>
              <a:rPr lang="zh-CN" altLang="en-US" sz="1400" b="1" spc="50" dirty="0" smtClean="0">
                <a:ln w="12700">
                  <a:noFill/>
                  <a:prstDash val="solid"/>
                </a:ln>
                <a:solidFill>
                  <a:schemeClr val="accent4"/>
                </a:solidFill>
                <a:latin typeface="+mj-lt"/>
                <a:ea typeface="+mj-ea"/>
                <a:cs typeface="+mj-cs"/>
              </a:rPr>
              <a:t>接口</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ConcreteBuilder（ComputerDomesticLevel001Builder</a:t>
            </a:r>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ComputerGameLevel001Builder...）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实现</a:t>
            </a:r>
            <a:r>
              <a:rPr lang="en-US" sz="1400" b="1" spc="50" dirty="0" smtClean="0">
                <a:ln w="12700">
                  <a:noFill/>
                  <a:prstDash val="solid"/>
                </a:ln>
                <a:solidFill>
                  <a:schemeClr val="accent4"/>
                </a:solidFill>
                <a:latin typeface="+mj-lt"/>
                <a:ea typeface="+mj-ea"/>
                <a:cs typeface="+mj-cs"/>
              </a:rPr>
              <a:t>Builder</a:t>
            </a:r>
            <a:r>
              <a:rPr lang="zh-CN" altLang="en-US" sz="1400" b="1" spc="50" dirty="0">
                <a:ln w="12700">
                  <a:noFill/>
                  <a:prstDash val="solid"/>
                </a:ln>
                <a:solidFill>
                  <a:schemeClr val="accent4"/>
                </a:solidFill>
                <a:latin typeface="+mj-lt"/>
                <a:ea typeface="+mj-ea"/>
                <a:cs typeface="+mj-cs"/>
              </a:rPr>
              <a:t>的接口以构造和装配该产品的各个</a:t>
            </a:r>
            <a:r>
              <a:rPr lang="zh-CN" altLang="en-US" sz="1400" b="1" spc="50" dirty="0" smtClean="0">
                <a:ln w="12700">
                  <a:noFill/>
                  <a:prstDash val="solid"/>
                </a:ln>
                <a:solidFill>
                  <a:schemeClr val="accent4"/>
                </a:solidFill>
                <a:latin typeface="+mj-lt"/>
                <a:ea typeface="+mj-ea"/>
                <a:cs typeface="+mj-cs"/>
              </a:rPr>
              <a:t>部件</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定义并明确它所创建的</a:t>
            </a:r>
            <a:r>
              <a:rPr lang="zh-CN" altLang="en-US" sz="1400" b="1" spc="50" dirty="0" smtClean="0">
                <a:ln w="12700">
                  <a:noFill/>
                  <a:prstDash val="solid"/>
                </a:ln>
                <a:solidFill>
                  <a:schemeClr val="accent4"/>
                </a:solidFill>
                <a:latin typeface="+mj-lt"/>
                <a:ea typeface="+mj-ea"/>
                <a:cs typeface="+mj-cs"/>
              </a:rPr>
              <a:t>表示</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提供一个检索产品的接口</a:t>
            </a:r>
            <a:r>
              <a:rPr lang="zh-CN" altLang="en-US" sz="1400" b="1" spc="50" dirty="0" smtClean="0">
                <a:ln w="12700">
                  <a:noFill/>
                  <a:prstDash val="solid"/>
                </a:ln>
                <a:solidFill>
                  <a:schemeClr val="accent4"/>
                </a:solidFill>
                <a:latin typeface="+mj-lt"/>
                <a:ea typeface="+mj-ea"/>
                <a:cs typeface="+mj-cs"/>
              </a:rPr>
              <a:t>（</a:t>
            </a:r>
            <a:r>
              <a:rPr lang="en-US" altLang="zh-CN" sz="1400" b="1" spc="50" dirty="0" smtClean="0">
                <a:ln w="12700">
                  <a:noFill/>
                  <a:prstDash val="solid"/>
                </a:ln>
                <a:solidFill>
                  <a:schemeClr val="accent4"/>
                </a:solidFill>
                <a:latin typeface="+mj-lt"/>
                <a:ea typeface="+mj-ea"/>
                <a:cs typeface="+mj-cs"/>
              </a:rPr>
              <a:t>GetComputerDomesticLevel001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Director（ComputerDirector）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构造一个使用</a:t>
            </a:r>
            <a:r>
              <a:rPr lang="en-US" sz="1400" b="1" spc="50" dirty="0" smtClean="0">
                <a:ln w="12700">
                  <a:noFill/>
                  <a:prstDash val="solid"/>
                </a:ln>
                <a:solidFill>
                  <a:schemeClr val="accent4"/>
                </a:solidFill>
                <a:latin typeface="+mj-lt"/>
                <a:ea typeface="+mj-ea"/>
                <a:cs typeface="+mj-cs"/>
              </a:rPr>
              <a:t>Builder</a:t>
            </a:r>
            <a:r>
              <a:rPr lang="zh-CN" altLang="en-US" sz="1400" b="1" spc="50" dirty="0">
                <a:ln w="12700">
                  <a:noFill/>
                  <a:prstDash val="solid"/>
                </a:ln>
                <a:solidFill>
                  <a:schemeClr val="accent4"/>
                </a:solidFill>
                <a:latin typeface="+mj-lt"/>
                <a:ea typeface="+mj-ea"/>
                <a:cs typeface="+mj-cs"/>
              </a:rPr>
              <a:t>接口的</a:t>
            </a:r>
            <a:r>
              <a:rPr lang="zh-CN" altLang="en-US" sz="1400" b="1" spc="50" dirty="0" smtClean="0">
                <a:ln w="12700">
                  <a:noFill/>
                  <a:prstDash val="solid"/>
                </a:ln>
                <a:solidFill>
                  <a:schemeClr val="accent4"/>
                </a:solidFill>
                <a:latin typeface="+mj-lt"/>
                <a:ea typeface="+mj-ea"/>
                <a:cs typeface="+mj-cs"/>
              </a:rPr>
              <a:t>对象</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Product（</a:t>
            </a:r>
            <a:r>
              <a:rPr lang="en-US" altLang="zh-CN" sz="1400" b="1" spc="50" dirty="0" smtClean="0">
                <a:ln w="12700">
                  <a:noFill/>
                  <a:prstDash val="solid"/>
                </a:ln>
                <a:solidFill>
                  <a:schemeClr val="accent4"/>
                </a:solidFill>
              </a:rPr>
              <a:t>ComputerDomesticLevel001, ComputerGameLevel001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表示被构造的复杂对象</a:t>
            </a:r>
            <a:r>
              <a:rPr lang="zh-CN" altLang="en-US" sz="1400" b="1" spc="50" dirty="0" smtClean="0">
                <a:ln w="12700">
                  <a:noFill/>
                  <a:prstDash val="solid"/>
                </a:ln>
                <a:solidFill>
                  <a:schemeClr val="accent4"/>
                </a:solidFill>
                <a:latin typeface="+mj-lt"/>
                <a:ea typeface="+mj-ea"/>
                <a:cs typeface="+mj-cs"/>
              </a:rPr>
              <a:t>。</a:t>
            </a:r>
            <a:r>
              <a:rPr lang="pt-BR" sz="1400" b="1" spc="50" dirty="0">
                <a:ln w="12700">
                  <a:noFill/>
                  <a:prstDash val="solid"/>
                </a:ln>
                <a:solidFill>
                  <a:schemeClr val="accent4"/>
                </a:solidFill>
              </a:rPr>
              <a:t> </a:t>
            </a:r>
            <a:r>
              <a:rPr lang="pt-BR" sz="1400" b="1" spc="50" dirty="0" smtClean="0">
                <a:ln w="12700">
                  <a:noFill/>
                  <a:prstDash val="solid"/>
                </a:ln>
                <a:solidFill>
                  <a:schemeClr val="accent4"/>
                </a:solidFill>
              </a:rPr>
              <a:t>ConcreteBuilder</a:t>
            </a:r>
            <a:r>
              <a:rPr lang="zh-CN" altLang="en-US" sz="1400" b="1" spc="50" dirty="0" smtClean="0">
                <a:ln w="12700">
                  <a:noFill/>
                  <a:prstDash val="solid"/>
                </a:ln>
                <a:solidFill>
                  <a:schemeClr val="accent4"/>
                </a:solidFill>
                <a:latin typeface="+mj-lt"/>
                <a:ea typeface="+mj-ea"/>
                <a:cs typeface="+mj-cs"/>
              </a:rPr>
              <a:t>创建</a:t>
            </a:r>
            <a:r>
              <a:rPr lang="zh-CN" altLang="en-US" sz="1400" b="1" spc="50" dirty="0">
                <a:ln w="12700">
                  <a:noFill/>
                  <a:prstDash val="solid"/>
                </a:ln>
                <a:solidFill>
                  <a:schemeClr val="accent4"/>
                </a:solidFill>
                <a:latin typeface="+mj-lt"/>
                <a:ea typeface="+mj-ea"/>
                <a:cs typeface="+mj-cs"/>
              </a:rPr>
              <a:t>该产品的内部表示并定义它的装配</a:t>
            </a:r>
            <a:r>
              <a:rPr lang="zh-CN" altLang="en-US" sz="1400" b="1" spc="50" dirty="0" smtClean="0">
                <a:ln w="12700">
                  <a:noFill/>
                  <a:prstDash val="solid"/>
                </a:ln>
                <a:solidFill>
                  <a:schemeClr val="accent4"/>
                </a:solidFill>
                <a:latin typeface="+mj-lt"/>
                <a:ea typeface="+mj-ea"/>
                <a:cs typeface="+mj-cs"/>
              </a:rPr>
              <a:t>过程</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包含定义组成部件的类，包括将这些部件装配成最终产品的</a:t>
            </a:r>
            <a:r>
              <a:rPr lang="zh-CN" altLang="en-US" sz="1400" b="1" spc="50" dirty="0" smtClean="0">
                <a:ln w="12700">
                  <a:noFill/>
                  <a:prstDash val="solid"/>
                </a:ln>
                <a:solidFill>
                  <a:schemeClr val="accent4"/>
                </a:solidFill>
                <a:latin typeface="+mj-lt"/>
                <a:ea typeface="+mj-ea"/>
                <a:cs typeface="+mj-cs"/>
              </a:rPr>
              <a:t>接口</a:t>
            </a:r>
            <a:endParaRPr lang="zh-CN" altLang="en-US" sz="1400" b="1" spc="50" dirty="0">
              <a:ln w="12700">
                <a:noFill/>
                <a:prstDash val="solid"/>
              </a:ln>
              <a:solidFill>
                <a:schemeClr val="accent4"/>
              </a:solidFill>
              <a:latin typeface="+mj-lt"/>
              <a:ea typeface="+mj-ea"/>
              <a:cs typeface="+mj-c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98501"/>
            <a:ext cx="45624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64807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协作</a:t>
            </a:r>
            <a:r>
              <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r>
              <a:rPr lang="en-US" altLang="zh-CN"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Collaboration):</a:t>
            </a:r>
            <a:endParaRPr lang="en-US" altLang="zh-CN" b="1" spc="50" dirty="0">
              <a:ln w="12700">
                <a:noFill/>
                <a:prstDash val="solid"/>
              </a:ln>
              <a:solidFill>
                <a:schemeClr val="accent4"/>
              </a:solidFill>
              <a:latin typeface="+mj-lt"/>
              <a:ea typeface="+mj-ea"/>
              <a:cs typeface="+mj-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27619"/>
            <a:ext cx="5328592" cy="362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612281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424847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实现</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(Implementation):</a:t>
            </a:r>
            <a:endPar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Builder</a:t>
            </a:r>
            <a:r>
              <a:rPr lang="zh-CN" altLang="en-US" sz="1600" b="1" spc="50" dirty="0" smtClean="0">
                <a:ln w="12700">
                  <a:noFill/>
                  <a:prstDash val="solid"/>
                </a:ln>
                <a:solidFill>
                  <a:schemeClr val="accent4"/>
                </a:solidFill>
                <a:latin typeface="+mj-lt"/>
                <a:ea typeface="+mj-ea"/>
                <a:cs typeface="+mj-cs"/>
              </a:rPr>
              <a:t>的部件构建接口应当具有普遍性</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Computer</a:t>
            </a:r>
            <a:r>
              <a:rPr lang="zh-CN" altLang="en-US" sz="1600" spc="50" dirty="0" smtClean="0">
                <a:ln w="12700">
                  <a:noFill/>
                  <a:prstDash val="solid"/>
                </a:ln>
                <a:solidFill>
                  <a:schemeClr val="accent4"/>
                </a:solidFill>
                <a:latin typeface="+mj-lt"/>
                <a:ea typeface="+mj-ea"/>
                <a:cs typeface="+mj-cs"/>
              </a:rPr>
              <a:t>例子的构造部件之间不存在依赖，只需返回</a:t>
            </a:r>
            <a:r>
              <a:rPr lang="en-US" altLang="zh-CN" sz="1600" spc="50" dirty="0" smtClean="0">
                <a:ln w="12700">
                  <a:noFill/>
                  <a:prstDash val="solid"/>
                </a:ln>
                <a:solidFill>
                  <a:schemeClr val="accent4"/>
                </a:solidFill>
                <a:latin typeface="+mj-lt"/>
                <a:ea typeface="+mj-ea"/>
                <a:cs typeface="+mj-cs"/>
              </a:rPr>
              <a:t>void</a:t>
            </a: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a:t>
            </a:r>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更一般的，可能构造步骤依赖于之前已构造部件，即非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（部件模型）</a:t>
            </a: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Director</a:t>
            </a:r>
            <a:r>
              <a:rPr lang="zh-CN" altLang="en-US" sz="1600" spc="50" dirty="0" smtClean="0">
                <a:ln w="12700">
                  <a:noFill/>
                  <a:prstDash val="solid"/>
                </a:ln>
                <a:solidFill>
                  <a:schemeClr val="accent4"/>
                </a:solidFill>
                <a:latin typeface="+mj-lt"/>
                <a:ea typeface="+mj-ea"/>
                <a:cs typeface="+mj-cs"/>
              </a:rPr>
              <a:t>接收</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返回的部件模型再传入</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使得构造步骤得以继续</a:t>
            </a:r>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Product</a:t>
            </a:r>
            <a:r>
              <a:rPr lang="zh-CN" altLang="en-US" sz="1600" b="1" spc="50" dirty="0" smtClean="0">
                <a:ln w="12700">
                  <a:noFill/>
                  <a:prstDash val="solid"/>
                </a:ln>
                <a:solidFill>
                  <a:schemeClr val="accent4"/>
                </a:solidFill>
              </a:rPr>
              <a:t>不要求抽象</a:t>
            </a:r>
            <a:r>
              <a:rPr lang="en-US" altLang="zh-CN" sz="1600" b="1" spc="50" dirty="0" smtClean="0">
                <a:ln w="12700">
                  <a:noFill/>
                  <a:prstDash val="solid"/>
                </a:ln>
                <a:solidFill>
                  <a:schemeClr val="accent4"/>
                </a:solidFill>
              </a:rPr>
              <a:t>(Computer)</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spc="50" dirty="0" smtClean="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Product</a:t>
            </a:r>
            <a:r>
              <a:rPr lang="zh-CN" altLang="en-US" sz="1600" spc="50" dirty="0" smtClean="0">
                <a:ln w="12700">
                  <a:noFill/>
                  <a:prstDash val="solid"/>
                </a:ln>
                <a:solidFill>
                  <a:schemeClr val="accent4"/>
                </a:solidFill>
                <a:latin typeface="+mj-lt"/>
                <a:ea typeface="+mj-ea"/>
                <a:cs typeface="+mj-cs"/>
              </a:rPr>
              <a:t>个体之间差异太大（场景更具</a:t>
            </a:r>
            <a:r>
              <a:rPr lang="zh-CN" altLang="en-US" sz="1600" spc="50" dirty="0">
                <a:ln w="12700">
                  <a:noFill/>
                  <a:prstDash val="solid"/>
                </a:ln>
                <a:solidFill>
                  <a:schemeClr val="accent4"/>
                </a:solidFill>
                <a:latin typeface="+mj-lt"/>
                <a:ea typeface="+mj-ea"/>
                <a:cs typeface="+mj-cs"/>
              </a:rPr>
              <a:t>一般性），难于</a:t>
            </a:r>
            <a:r>
              <a:rPr lang="zh-CN" altLang="en-US" sz="1600" spc="50" dirty="0" smtClean="0">
                <a:ln w="12700">
                  <a:noFill/>
                  <a:prstDash val="solid"/>
                </a:ln>
                <a:solidFill>
                  <a:schemeClr val="accent4"/>
                </a:solidFill>
                <a:latin typeface="+mj-lt"/>
                <a:ea typeface="+mj-ea"/>
                <a:cs typeface="+mj-cs"/>
              </a:rPr>
              <a:t>抽象</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需要明确知晓具体</a:t>
            </a:r>
            <a:r>
              <a:rPr lang="en-US" altLang="zh-CN" sz="1600" spc="50" dirty="0" smtClean="0">
                <a:ln w="12700">
                  <a:noFill/>
                  <a:prstDash val="solid"/>
                </a:ln>
                <a:solidFill>
                  <a:schemeClr val="accent4"/>
                </a:solidFill>
                <a:latin typeface="+mj-lt"/>
                <a:ea typeface="+mj-ea"/>
                <a:cs typeface="+mj-cs"/>
              </a:rPr>
              <a:t>Product</a:t>
            </a:r>
            <a:r>
              <a:rPr lang="zh-CN" altLang="en-US" sz="1600" spc="50" dirty="0" smtClean="0">
                <a:ln w="12700">
                  <a:noFill/>
                  <a:prstDash val="solid"/>
                </a:ln>
                <a:solidFill>
                  <a:schemeClr val="accent4"/>
                </a:solidFill>
                <a:latin typeface="+mj-lt"/>
                <a:ea typeface="+mj-ea"/>
                <a:cs typeface="+mj-cs"/>
              </a:rPr>
              <a:t>个体，针对差异点进行不同操作</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对其抽象代价不菲，引入不必要的混乱，亦显僵硬死板</a:t>
            </a:r>
            <a:endParaRPr lang="en-US" altLang="zh-CN" sz="1600"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Builder</a:t>
            </a:r>
            <a:r>
              <a:rPr lang="zh-CN" altLang="en-US" sz="1600" b="1" spc="50" dirty="0" smtClean="0">
                <a:ln w="12700">
                  <a:noFill/>
                  <a:prstDash val="solid"/>
                </a:ln>
                <a:solidFill>
                  <a:schemeClr val="accent4"/>
                </a:solidFill>
                <a:latin typeface="+mj-lt"/>
                <a:ea typeface="+mj-ea"/>
                <a:cs typeface="+mj-cs"/>
              </a:rPr>
              <a:t>可提供非虚方法，提供默认操作，或者定义为空方法（忽略该操作）</a:t>
            </a:r>
            <a:endParaRPr lang="en-US" altLang="zh-CN" sz="1600" b="1" spc="50" dirty="0" smtClean="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417646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05050"/>
            <a:ext cx="6973245" cy="285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51520" y="1475492"/>
            <a:ext cx="1656184" cy="353943"/>
          </a:xfrm>
          <a:prstGeom prst="rect">
            <a:avLst/>
          </a:prstGeom>
          <a:noFill/>
        </p:spPr>
        <p:txBody>
          <a:bodyPr wrap="square" rtlCol="0">
            <a:spAutoFit/>
          </a:bodyPr>
          <a:lstStyle/>
          <a:p>
            <a:r>
              <a:rPr lang="en-US" altLang="zh-CN" sz="1700" b="1" spc="50" dirty="0">
                <a:ln w="12700">
                  <a:noFill/>
                  <a:prstDash val="solid"/>
                </a:ln>
                <a:solidFill>
                  <a:schemeClr val="accent4"/>
                </a:solidFill>
                <a:latin typeface="+mj-lt"/>
                <a:ea typeface="+mj-ea"/>
                <a:cs typeface="+mj-cs"/>
              </a:rPr>
              <a:t>GOF</a:t>
            </a:r>
            <a:r>
              <a:rPr lang="en-US" altLang="zh-CN" sz="1700" b="1" spc="50" dirty="0">
                <a:ln w="12700">
                  <a:noFill/>
                  <a:prstDash val="solid"/>
                </a:ln>
                <a:solidFill>
                  <a:schemeClr val="accent4"/>
                </a:solidFill>
                <a:latin typeface="+mj-lt"/>
                <a:ea typeface="+mj-ea"/>
                <a:cs typeface="+mj-cs"/>
              </a:rPr>
              <a:t> Example</a:t>
            </a:r>
            <a:endParaRPr lang="en-US" altLang="en-US" sz="1700" b="1" spc="50" dirty="0">
              <a:ln w="12700">
                <a:noFill/>
                <a:prstDash val="solid"/>
              </a:ln>
              <a:solidFill>
                <a:schemeClr val="accent4"/>
              </a:solidFill>
              <a:latin typeface="+mj-lt"/>
              <a:ea typeface="+mj-ea"/>
              <a:cs typeface="+mj-cs"/>
            </a:endParaRPr>
          </a:p>
        </p:txBody>
      </p:sp>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628800"/>
            <a:ext cx="7632848" cy="5170646"/>
          </a:xfrm>
          <a:prstGeom prst="rect">
            <a:avLst/>
          </a:prstGeom>
        </p:spPr>
        <p:txBody>
          <a:bodyPr wrap="square">
            <a:spAutoFit/>
          </a:bodyPr>
          <a:lstStyle/>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共性：</a:t>
            </a:r>
            <a:endPar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创建型，封装了对象的创建</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支持扩展新的产品</a:t>
            </a:r>
            <a:endParaRPr lang="en-US" altLang="zh-CN" sz="1400" dirty="0" smtClean="0">
              <a:solidFill>
                <a:schemeClr val="accent4"/>
              </a:solidFill>
            </a:endParaRPr>
          </a:p>
          <a:p>
            <a:endParaRPr lang="en-US" altLang="zh-CN" sz="1400" dirty="0" smtClean="0">
              <a:solidFill>
                <a:schemeClr val="accent4"/>
              </a:solidFill>
            </a:endParaRPr>
          </a:p>
          <a:p>
            <a:endParaRPr lang="zh-CN" altLang="en-US" sz="1400" dirty="0">
              <a:solidFill>
                <a:schemeClr val="accent4"/>
              </a:solidFill>
            </a:endParaRPr>
          </a:p>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差异</a:t>
            </a:r>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400" dirty="0" smtClean="0">
              <a:solidFill>
                <a:schemeClr val="accent4"/>
              </a:solidFill>
            </a:endParaRPr>
          </a:p>
          <a:p>
            <a:r>
              <a:rPr lang="en-US" altLang="zh-CN" sz="1400" dirty="0">
                <a:solidFill>
                  <a:schemeClr val="accent4"/>
                </a:solidFill>
              </a:rPr>
              <a:t>	</a:t>
            </a:r>
            <a:r>
              <a:rPr lang="en-US" altLang="zh-CN" sz="1400" b="1" dirty="0" smtClean="0">
                <a:solidFill>
                  <a:schemeClr val="accent4"/>
                </a:solidFill>
              </a:rPr>
              <a:t>Factory Method</a:t>
            </a:r>
            <a:br>
              <a:rPr lang="en-US" altLang="zh-CN" sz="1400" b="1" dirty="0" smtClean="0">
                <a:solidFill>
                  <a:schemeClr val="accent4"/>
                </a:solidFill>
              </a:rPr>
            </a:br>
            <a:endParaRPr lang="en-US" altLang="zh-CN" sz="1400" b="1"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a:t>
            </a:r>
            <a:r>
              <a:rPr lang="zh-CN" altLang="en-US" sz="1400" dirty="0">
                <a:solidFill>
                  <a:schemeClr val="accent4"/>
                </a:solidFill>
              </a:rPr>
              <a:t>为创建对象提供一个统一的</a:t>
            </a:r>
            <a:r>
              <a:rPr lang="zh-CN" altLang="en-US" sz="1400" dirty="0" smtClean="0">
                <a:solidFill>
                  <a:schemeClr val="accent4"/>
                </a:solidFill>
              </a:rPr>
              <a:t>接口</a:t>
            </a:r>
            <a:r>
              <a:rPr lang="en-US" altLang="zh-CN" sz="1400" dirty="0" smtClean="0">
                <a:solidFill>
                  <a:schemeClr val="accent4"/>
                </a:solidFill>
              </a:rPr>
              <a:t>(Create())</a:t>
            </a: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对产品进行了抽象</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产品构建过程不复杂</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直接</a:t>
            </a:r>
            <a:r>
              <a:rPr lang="zh-CN" altLang="en-US" sz="1400" dirty="0">
                <a:solidFill>
                  <a:schemeClr val="accent4"/>
                </a:solidFill>
              </a:rPr>
              <a:t>返回</a:t>
            </a:r>
            <a:r>
              <a:rPr lang="zh-CN" altLang="en-US" sz="1400" dirty="0" smtClean="0">
                <a:solidFill>
                  <a:schemeClr val="accent4"/>
                </a:solidFill>
              </a:rPr>
              <a:t>创建的产品</a:t>
            </a:r>
            <a:endParaRPr lang="en-US" altLang="zh-CN" sz="1400"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smtClean="0">
                <a:solidFill>
                  <a:schemeClr val="accent4"/>
                </a:solidFill>
              </a:rPr>
              <a:t>Builder</a:t>
            </a:r>
          </a:p>
          <a:p>
            <a:endParaRPr lang="en-US" altLang="zh-CN" sz="1400" b="1" dirty="0">
              <a:solidFill>
                <a:schemeClr val="accent4"/>
              </a:solidFill>
            </a:endParaRPr>
          </a:p>
          <a:p>
            <a:r>
              <a:rPr lang="en-US" altLang="zh-CN" sz="1400" dirty="0">
                <a:solidFill>
                  <a:schemeClr val="accent4"/>
                </a:solidFill>
              </a:rPr>
              <a:t>	     - </a:t>
            </a:r>
            <a:r>
              <a:rPr lang="zh-CN" altLang="en-US" sz="1400" dirty="0" smtClean="0">
                <a:solidFill>
                  <a:schemeClr val="accent4"/>
                </a:solidFill>
              </a:rPr>
              <a:t>强调</a:t>
            </a:r>
            <a:r>
              <a:rPr lang="zh-CN" altLang="en-US" sz="1400" dirty="0">
                <a:solidFill>
                  <a:schemeClr val="accent4"/>
                </a:solidFill>
              </a:rPr>
              <a:t>一步一</a:t>
            </a:r>
            <a:r>
              <a:rPr lang="zh-CN" altLang="en-US" sz="1400" dirty="0" smtClean="0">
                <a:solidFill>
                  <a:schemeClr val="accent4"/>
                </a:solidFill>
              </a:rPr>
              <a:t>步的创建产品</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强调分离产品构建过程及其具体表示，相同的构建过程创建不同的表示</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产品内部复杂，构建过程复杂</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不要求对产品进行抽象</a:t>
            </a:r>
            <a:endParaRPr lang="en-US" altLang="zh-CN" sz="1400" dirty="0">
              <a:solidFill>
                <a:schemeClr val="accent4"/>
              </a:solidFill>
            </a:endParaRPr>
          </a:p>
          <a:p>
            <a:r>
              <a:rPr lang="en-US" altLang="zh-CN" sz="1400" dirty="0">
                <a:solidFill>
                  <a:schemeClr val="accent4"/>
                </a:solidFill>
              </a:rPr>
              <a:t>	     - </a:t>
            </a:r>
            <a:r>
              <a:rPr lang="zh-CN" altLang="en-US" sz="1400" dirty="0" smtClean="0">
                <a:solidFill>
                  <a:schemeClr val="accent4"/>
                </a:solidFill>
              </a:rPr>
              <a:t>不要求统一的接口</a:t>
            </a:r>
            <a:r>
              <a:rPr lang="en-US" altLang="zh-CN" sz="1400" dirty="0" smtClean="0">
                <a:solidFill>
                  <a:schemeClr val="accent4"/>
                </a:solidFill>
              </a:rPr>
              <a:t>(GetProduct())</a:t>
            </a:r>
            <a:r>
              <a:rPr lang="zh-CN" altLang="en-US" sz="1400" dirty="0" smtClean="0">
                <a:solidFill>
                  <a:schemeClr val="accent4"/>
                </a:solidFill>
              </a:rPr>
              <a:t>，具体</a:t>
            </a:r>
            <a:r>
              <a:rPr lang="en-US" altLang="zh-CN" sz="1400" dirty="0" smtClean="0">
                <a:solidFill>
                  <a:schemeClr val="accent4"/>
                </a:solidFill>
              </a:rPr>
              <a:t>Builder</a:t>
            </a:r>
            <a:r>
              <a:rPr lang="zh-CN" altLang="en-US" sz="1400" dirty="0" smtClean="0">
                <a:solidFill>
                  <a:schemeClr val="accent4"/>
                </a:solidFill>
              </a:rPr>
              <a:t>返回具体</a:t>
            </a:r>
            <a:r>
              <a:rPr lang="en-US" altLang="zh-CN" sz="1400" dirty="0" smtClean="0">
                <a:solidFill>
                  <a:schemeClr val="accent4"/>
                </a:solidFill>
              </a:rPr>
              <a:t>Product</a:t>
            </a:r>
            <a:endParaRPr lang="zh-CN" altLang="en-US" sz="1400" dirty="0">
              <a:solidFill>
                <a:schemeClr val="accent4"/>
              </a:solidFill>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 VS. Factory Method</a:t>
            </a:r>
            <a:endParaRPr lang="zh-CN" altLang="en-US"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752"/>
            <a:ext cx="8229600" cy="1143000"/>
          </a:xfrm>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1475656" y="1412776"/>
            <a:ext cx="6336704"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400" dirty="0" smtClean="0">
                <a:solidFill>
                  <a:srgbClr val="002060"/>
                </a:solidFill>
                <a:effectLst/>
                <a:latin typeface="+mn-ea"/>
                <a:ea typeface="+mn-ea"/>
              </a:rPr>
              <a:t>Builder (</a:t>
            </a:r>
            <a:r>
              <a:rPr lang="en-US" altLang="zh-CN" sz="2400" dirty="0" smtClean="0">
                <a:solidFill>
                  <a:srgbClr val="002060"/>
                </a:solidFill>
                <a:effectLst/>
                <a:latin typeface="+mn-ea"/>
              </a:rPr>
              <a:t>Creational </a:t>
            </a:r>
            <a:r>
              <a:rPr lang="en-US" altLang="zh-CN" sz="2400" dirty="0">
                <a:solidFill>
                  <a:srgbClr val="002060"/>
                </a:solidFill>
                <a:effectLst/>
                <a:latin typeface="+mn-ea"/>
              </a:rPr>
              <a:t>Design </a:t>
            </a:r>
            <a:r>
              <a:rPr lang="en-US" altLang="zh-CN" sz="2400" dirty="0" smtClean="0">
                <a:solidFill>
                  <a:srgbClr val="002060"/>
                </a:solidFill>
                <a:effectLst/>
                <a:latin typeface="+mn-ea"/>
              </a:rPr>
              <a:t>Pattern</a:t>
            </a:r>
            <a:r>
              <a:rPr lang="en-US" altLang="zh-CN" sz="2400" dirty="0" smtClean="0">
                <a:solidFill>
                  <a:srgbClr val="002060"/>
                </a:solidFill>
                <a:effectLst/>
                <a:latin typeface="+mn-ea"/>
                <a:ea typeface="+mn-ea"/>
              </a:rPr>
              <a:t>)</a:t>
            </a:r>
          </a:p>
          <a:p>
            <a:pPr marL="342900" indent="-342900">
              <a:buAutoNum type="arabicPeriod"/>
            </a:pPr>
            <a:endParaRPr lang="en-US" altLang="zh-CN" sz="2400" dirty="0">
              <a:solidFill>
                <a:srgbClr val="002060"/>
              </a:solidFill>
              <a:effectLst/>
              <a:latin typeface="+mn-ea"/>
            </a:endParaRPr>
          </a:p>
          <a:p>
            <a:pPr marL="342900" indent="-342900">
              <a:buFont typeface="Arial" panose="020B0604020202020204" pitchFamily="34" charset="0"/>
              <a:buChar char="•"/>
            </a:pPr>
            <a:r>
              <a:rPr lang="en-US" altLang="zh-CN" sz="2400" dirty="0" smtClean="0">
                <a:solidFill>
                  <a:srgbClr val="002060"/>
                </a:solidFill>
                <a:effectLst/>
                <a:latin typeface="+mn-ea"/>
              </a:rPr>
              <a:t>Builder VS. Builder</a:t>
            </a:r>
            <a:endParaRPr lang="zh-CN" altLang="en-US" sz="24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96752"/>
            <a:ext cx="8363272" cy="2664296"/>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r>
              <a:rPr lang="zh-CN" altLang="en-US" sz="2700" b="1" dirty="0">
                <a:effectLst/>
              </a:rPr>
              <a:t>：</a:t>
            </a:r>
            <a:endParaRPr lang="en-US" altLang="zh-CN" sz="2700" b="1" dirty="0">
              <a:effectLst/>
            </a:endParaRPr>
          </a:p>
          <a:p>
            <a:r>
              <a:rPr lang="en-US" altLang="zh-CN" sz="2400" dirty="0">
                <a:effectLst/>
              </a:rPr>
              <a:t>	</a:t>
            </a:r>
            <a:r>
              <a:rPr lang="zh-CN" altLang="en-US" sz="1900" dirty="0" smtClean="0">
                <a:effectLst/>
              </a:rPr>
              <a:t>一</a:t>
            </a:r>
            <a:r>
              <a:rPr lang="zh-CN" altLang="en-US" sz="1900" dirty="0">
                <a:effectLst/>
              </a:rPr>
              <a:t>个</a:t>
            </a:r>
            <a:r>
              <a:rPr lang="en-US" altLang="zh-CN" sz="1900" dirty="0">
                <a:effectLst/>
              </a:rPr>
              <a:t>Web Page</a:t>
            </a:r>
            <a:r>
              <a:rPr lang="zh-CN" altLang="en-US" sz="1900" dirty="0" smtClean="0">
                <a:effectLst/>
              </a:rPr>
              <a:t>，</a:t>
            </a:r>
            <a:r>
              <a:rPr lang="zh-CN" altLang="en-US" sz="1900" dirty="0">
                <a:effectLst/>
              </a:rPr>
              <a:t>罗列了多</a:t>
            </a:r>
            <a:r>
              <a:rPr lang="zh-CN" altLang="en-US" sz="1900" dirty="0" smtClean="0">
                <a:effectLst/>
              </a:rPr>
              <a:t>款、各</a:t>
            </a:r>
            <a:r>
              <a:rPr lang="zh-CN" altLang="en-US" sz="1900" dirty="0">
                <a:effectLst/>
              </a:rPr>
              <a:t>等级、推荐</a:t>
            </a:r>
            <a:r>
              <a:rPr lang="zh-CN" altLang="en-US" sz="1900" dirty="0" smtClean="0">
                <a:effectLst/>
              </a:rPr>
              <a:t>的</a:t>
            </a:r>
            <a:r>
              <a:rPr lang="en-US" altLang="zh-CN" sz="1900" dirty="0">
                <a:effectLst/>
              </a:rPr>
              <a:t>DIY</a:t>
            </a:r>
            <a:r>
              <a:rPr lang="zh-CN" altLang="en-US" sz="1900" dirty="0" smtClean="0">
                <a:effectLst/>
              </a:rPr>
              <a:t>电脑（家用</a:t>
            </a:r>
            <a:r>
              <a:rPr lang="zh-CN" altLang="en-US" sz="1900" dirty="0" smtClean="0">
                <a:effectLst/>
              </a:rPr>
              <a:t>级</a:t>
            </a:r>
            <a:r>
              <a:rPr lang="en-US" altLang="zh-CN" sz="1900" dirty="0" smtClean="0">
                <a:effectLst/>
              </a:rPr>
              <a:t>/</a:t>
            </a:r>
            <a:r>
              <a:rPr lang="zh-CN" altLang="en-US" sz="1900" dirty="0" smtClean="0">
                <a:effectLst/>
              </a:rPr>
              <a:t>游戏级</a:t>
            </a:r>
            <a:r>
              <a:rPr lang="en-US" altLang="zh-CN" sz="1900" dirty="0" smtClean="0">
                <a:effectLst/>
              </a:rPr>
              <a:t>/</a:t>
            </a:r>
            <a:r>
              <a:rPr lang="zh-CN" altLang="en-US" sz="1900" dirty="0" smtClean="0">
                <a:effectLst/>
              </a:rPr>
              <a:t>豪华级</a:t>
            </a:r>
            <a:r>
              <a:rPr lang="en-US" altLang="zh-CN" sz="1900" dirty="0" smtClean="0">
                <a:effectLst/>
              </a:rPr>
              <a:t>/</a:t>
            </a:r>
            <a:r>
              <a:rPr lang="zh-CN" altLang="en-US" sz="1900" dirty="0" smtClean="0">
                <a:effectLst/>
              </a:rPr>
              <a:t>发烧级）</a:t>
            </a:r>
            <a:endParaRPr lang="en-US" altLang="zh-CN" sz="1900" dirty="0" smtClean="0">
              <a:effectLst/>
            </a:endParaRPr>
          </a:p>
          <a:p>
            <a:r>
              <a:rPr lang="en-US" altLang="zh-CN" sz="1900" dirty="0">
                <a:effectLst/>
              </a:rPr>
              <a:t>	</a:t>
            </a:r>
            <a:r>
              <a:rPr lang="zh-CN" altLang="en-US" sz="1900" dirty="0" smtClean="0">
                <a:effectLst/>
              </a:rPr>
              <a:t>同一种级别的</a:t>
            </a:r>
            <a:r>
              <a:rPr lang="zh-CN" altLang="en-US" sz="1900" dirty="0" smtClean="0">
                <a:effectLst/>
              </a:rPr>
              <a:t>电脑可能有多个推荐，如：</a:t>
            </a:r>
            <a:r>
              <a:rPr lang="en-US" altLang="zh-CN" sz="1900" dirty="0" smtClean="0">
                <a:effectLst/>
              </a:rPr>
              <a:t/>
            </a:r>
            <a:br>
              <a:rPr lang="en-US" altLang="zh-CN" sz="1900" dirty="0" smtClean="0">
                <a:effectLst/>
              </a:rPr>
            </a:b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个家用级</a:t>
            </a: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个游戏</a:t>
            </a:r>
            <a:r>
              <a:rPr lang="zh-CN" altLang="en-US" sz="1900" dirty="0" smtClean="0">
                <a:effectLst/>
              </a:rPr>
              <a:t>级 </a:t>
            </a:r>
            <a:r>
              <a:rPr lang="en-US" altLang="zh-CN" sz="1900" dirty="0" smtClean="0">
                <a:effectLst/>
              </a:rPr>
              <a:t>(</a:t>
            </a:r>
            <a:r>
              <a:rPr lang="zh-CN" altLang="en-US" sz="1900" dirty="0" smtClean="0">
                <a:effectLst/>
              </a:rPr>
              <a:t>中端显卡、机械键盘</a:t>
            </a:r>
            <a:r>
              <a:rPr lang="en-US" altLang="zh-CN" sz="1900" dirty="0" smtClean="0">
                <a:effectLst/>
              </a:rPr>
              <a:t>)</a:t>
            </a:r>
            <a:endParaRPr lang="en-US" altLang="zh-CN" sz="1900" dirty="0">
              <a:effectLst/>
            </a:endParaRPr>
          </a:p>
          <a:p>
            <a:r>
              <a:rPr lang="en-US" altLang="zh-CN" sz="1900" dirty="0">
                <a:effectLst/>
              </a:rPr>
              <a:t>		</a:t>
            </a:r>
            <a:r>
              <a:rPr lang="en-US" altLang="zh-CN" sz="1900" dirty="0" smtClean="0">
                <a:effectLst/>
              </a:rPr>
              <a:t>2</a:t>
            </a:r>
            <a:r>
              <a:rPr lang="zh-CN" altLang="en-US" sz="1900" dirty="0" smtClean="0">
                <a:effectLst/>
              </a:rPr>
              <a:t>个</a:t>
            </a:r>
            <a:r>
              <a:rPr lang="zh-CN" altLang="en-US" sz="1900" dirty="0">
                <a:effectLst/>
              </a:rPr>
              <a:t>豪华</a:t>
            </a:r>
            <a:r>
              <a:rPr lang="zh-CN" altLang="en-US" sz="1900" dirty="0" smtClean="0">
                <a:effectLst/>
              </a:rPr>
              <a:t>级 </a:t>
            </a:r>
            <a:r>
              <a:rPr lang="en-US" altLang="zh-CN" sz="1900" dirty="0" smtClean="0">
                <a:effectLst/>
              </a:rPr>
              <a:t>(</a:t>
            </a:r>
            <a:r>
              <a:rPr lang="zh-CN" altLang="en-US" sz="1900" dirty="0" smtClean="0">
                <a:effectLst/>
              </a:rPr>
              <a:t>顶级声卡、超大显示器</a:t>
            </a:r>
            <a:r>
              <a:rPr lang="en-US" altLang="zh-CN" sz="1900" dirty="0" smtClean="0">
                <a:effectLst/>
              </a:rPr>
              <a:t>)</a:t>
            </a:r>
            <a:endParaRPr lang="en-US" altLang="zh-CN" sz="1900" dirty="0" smtClean="0">
              <a:effectLst/>
            </a:endParaRPr>
          </a:p>
          <a:p>
            <a:r>
              <a:rPr lang="en-US" altLang="zh-CN" sz="1900" dirty="0">
                <a:effectLst/>
              </a:rPr>
              <a:t>	</a:t>
            </a:r>
            <a:r>
              <a:rPr lang="en-US" altLang="zh-CN" sz="1900" dirty="0" smtClean="0">
                <a:effectLst/>
              </a:rPr>
              <a:t>	1</a:t>
            </a:r>
            <a:r>
              <a:rPr lang="zh-CN" altLang="en-US" sz="1900" dirty="0" smtClean="0">
                <a:effectLst/>
              </a:rPr>
              <a:t>个发烧</a:t>
            </a:r>
            <a:r>
              <a:rPr lang="zh-CN" altLang="en-US" sz="1900" dirty="0" smtClean="0">
                <a:effectLst/>
              </a:rPr>
              <a:t>级 </a:t>
            </a:r>
            <a:r>
              <a:rPr lang="en-US" altLang="zh-CN" sz="1900" dirty="0" smtClean="0">
                <a:effectLst/>
              </a:rPr>
              <a:t>(</a:t>
            </a:r>
            <a:r>
              <a:rPr lang="zh-CN" altLang="en-US" sz="1900" dirty="0" smtClean="0">
                <a:effectLst/>
              </a:rPr>
              <a:t>专业显卡、</a:t>
            </a:r>
            <a:r>
              <a:rPr lang="en-US" altLang="zh-CN" sz="1900" dirty="0" smtClean="0">
                <a:effectLst/>
              </a:rPr>
              <a:t>8X</a:t>
            </a:r>
            <a:r>
              <a:rPr lang="en-US" altLang="zh-CN" sz="1900" dirty="0" smtClean="0">
                <a:effectLst/>
              </a:rPr>
              <a:t>8G</a:t>
            </a:r>
            <a:r>
              <a:rPr lang="zh-CN" altLang="en-US" sz="1900" dirty="0" smtClean="0">
                <a:effectLst/>
              </a:rPr>
              <a:t>内存</a:t>
            </a:r>
            <a:r>
              <a:rPr lang="en-US" altLang="zh-CN" sz="1900" dirty="0" smtClean="0">
                <a:effectLst/>
              </a:rPr>
              <a:t>)</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当选择某个特定</a:t>
            </a:r>
            <a:r>
              <a:rPr lang="en-US" altLang="zh-CN" sz="1900" dirty="0" smtClean="0">
                <a:effectLst/>
              </a:rPr>
              <a:t>DIY</a:t>
            </a:r>
            <a:r>
              <a:rPr lang="zh-CN" altLang="en-US" sz="1900" dirty="0" smtClean="0">
                <a:effectLst/>
              </a:rPr>
              <a:t>电脑时，</a:t>
            </a:r>
            <a:r>
              <a:rPr lang="zh-CN" altLang="en-US" sz="1900" dirty="0" smtClean="0">
                <a:effectLst/>
              </a:rPr>
              <a:t>弹窗显示</a:t>
            </a:r>
            <a:r>
              <a:rPr lang="zh-CN" altLang="en-US" sz="1900" dirty="0" smtClean="0">
                <a:effectLst/>
              </a:rPr>
              <a:t>该</a:t>
            </a:r>
            <a:r>
              <a:rPr lang="en-US" altLang="zh-CN" sz="1900" dirty="0" smtClean="0">
                <a:effectLst/>
              </a:rPr>
              <a:t>DIY</a:t>
            </a:r>
            <a:r>
              <a:rPr lang="zh-CN" altLang="en-US" sz="1900" dirty="0" smtClean="0">
                <a:effectLst/>
              </a:rPr>
              <a:t>电脑的价格、部件概要信息、详细属性列表等信息</a:t>
            </a:r>
            <a:endParaRPr lang="en-US" altLang="zh-CN" sz="1900" dirty="0" smtClean="0">
              <a:effectLst/>
            </a:endParaRPr>
          </a:p>
          <a:p>
            <a:r>
              <a:rPr lang="en-US" altLang="zh-CN" sz="1900" b="1" dirty="0">
                <a:effectLst/>
              </a:rPr>
              <a:t>	</a:t>
            </a:r>
            <a:r>
              <a:rPr lang="en-US" altLang="zh-CN" sz="1900" dirty="0">
                <a:effectLst/>
              </a:rPr>
              <a:t> DIY</a:t>
            </a:r>
            <a:r>
              <a:rPr lang="zh-CN" altLang="en-US" sz="1900" dirty="0">
                <a:effectLst/>
              </a:rPr>
              <a:t>电脑</a:t>
            </a:r>
            <a:r>
              <a:rPr lang="zh-CN" altLang="en-US" sz="1900" dirty="0" smtClean="0">
                <a:effectLst/>
              </a:rPr>
              <a:t>本身内部的相同种类的部件之间可能存在很大差异，如</a:t>
            </a:r>
            <a:r>
              <a:rPr lang="en-US" altLang="zh-CN" sz="1900" dirty="0" smtClean="0">
                <a:effectLst/>
              </a:rPr>
              <a:t>CPU:</a:t>
            </a:r>
          </a:p>
          <a:p>
            <a:endParaRPr lang="en-US" altLang="zh-CN" sz="1900" dirty="0" smtClean="0">
              <a:effectLst/>
            </a:endParaRPr>
          </a:p>
          <a:p>
            <a:r>
              <a:rPr lang="en-US" altLang="zh-CN" sz="1900" dirty="0">
                <a:effectLst/>
              </a:rPr>
              <a:t>	</a:t>
            </a:r>
            <a:r>
              <a:rPr lang="en-US" altLang="zh-CN" sz="1900" dirty="0">
                <a:effectLst/>
              </a:rPr>
              <a:t>	Intel Core i3-4160:</a:t>
            </a:r>
            <a:r>
              <a:rPr lang="en-US" altLang="zh-CN" sz="1900" dirty="0" smtClean="0">
                <a:effectLst/>
              </a:rPr>
              <a:t>	</a:t>
            </a:r>
            <a:r>
              <a:rPr lang="zh-CN" altLang="en-US" sz="1900" dirty="0" smtClean="0">
                <a:effectLst/>
              </a:rPr>
              <a:t>集成显示核心</a:t>
            </a:r>
            <a:endParaRPr lang="en-US" altLang="zh-CN" sz="1900" dirty="0" smtClean="0">
              <a:effectLst/>
            </a:endParaRPr>
          </a:p>
          <a:p>
            <a:r>
              <a:rPr lang="en-US" altLang="zh-CN" sz="1900" dirty="0">
                <a:effectLst/>
              </a:rPr>
              <a:t>	</a:t>
            </a:r>
            <a:r>
              <a:rPr lang="en-US" altLang="zh-CN" sz="1900" dirty="0" smtClean="0">
                <a:effectLst/>
              </a:rPr>
              <a:t>	AMD FX-8350:	</a:t>
            </a:r>
            <a:r>
              <a:rPr lang="zh-CN" altLang="en-US" sz="1900" dirty="0" smtClean="0">
                <a:effectLst/>
              </a:rPr>
              <a:t>动态加速</a:t>
            </a:r>
            <a:endParaRPr lang="en-US" altLang="zh-CN" sz="1900" dirty="0" smtClean="0">
              <a:effectLst/>
            </a:endParaRPr>
          </a:p>
          <a:p>
            <a:endParaRPr lang="en-US" altLang="zh-CN" sz="1900" dirty="0">
              <a:effectLst/>
            </a:endParaRPr>
          </a:p>
          <a:p>
            <a:r>
              <a:rPr lang="en-US" altLang="zh-CN" sz="1900" dirty="0" smtClean="0">
                <a:effectLst/>
              </a:rPr>
              <a:t>	DIY</a:t>
            </a:r>
            <a:r>
              <a:rPr lang="zh-CN" altLang="en-US" sz="1900" dirty="0" smtClean="0">
                <a:effectLst/>
              </a:rPr>
              <a:t>电脑本身之间存在个体差异，如有的因促销而降价，有的则有打印机赠品、</a:t>
            </a:r>
            <a:r>
              <a:rPr lang="en-US" altLang="zh-CN" sz="1900" dirty="0" err="1" smtClean="0">
                <a:effectLst/>
              </a:rPr>
              <a:t>XBox</a:t>
            </a:r>
            <a:r>
              <a:rPr lang="zh-CN" altLang="en-US" sz="1900" dirty="0" smtClean="0">
                <a:effectLst/>
              </a:rPr>
              <a:t>赠品</a:t>
            </a:r>
            <a:r>
              <a:rPr lang="en-US" altLang="zh-CN" sz="1900" dirty="0" smtClean="0">
                <a:effectLst/>
              </a:rPr>
              <a:t>…</a:t>
            </a:r>
            <a:endParaRPr lang="en-US" altLang="zh-CN" sz="2400" dirty="0" smtClean="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grpSp>
        <p:nvGrpSpPr>
          <p:cNvPr id="2" name="组合 1"/>
          <p:cNvGrpSpPr/>
          <p:nvPr/>
        </p:nvGrpSpPr>
        <p:grpSpPr>
          <a:xfrm>
            <a:off x="1475656" y="3933056"/>
            <a:ext cx="3312368" cy="2664296"/>
            <a:chOff x="1331640" y="3789040"/>
            <a:chExt cx="3312368" cy="2664296"/>
          </a:xfrm>
        </p:grpSpPr>
        <p:grpSp>
          <p:nvGrpSpPr>
            <p:cNvPr id="4" name="组合 3"/>
            <p:cNvGrpSpPr/>
            <p:nvPr/>
          </p:nvGrpSpPr>
          <p:grpSpPr>
            <a:xfrm>
              <a:off x="1547664" y="3933056"/>
              <a:ext cx="2808312" cy="2428825"/>
              <a:chOff x="1619672" y="2348880"/>
              <a:chExt cx="3168352" cy="2592288"/>
            </a:xfrm>
          </p:grpSpPr>
          <p:cxnSp>
            <p:nvCxnSpPr>
              <p:cNvPr id="5" name="直接连接符 4"/>
              <p:cNvCxnSpPr/>
              <p:nvPr/>
            </p:nvCxnSpPr>
            <p:spPr>
              <a:xfrm>
                <a:off x="1619672" y="2348880"/>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11760"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347864"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283968"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p:nvCxnSpPr>
            <p:spPr>
              <a:xfrm>
                <a:off x="1619672" y="2996952"/>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36450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19672" y="4293096"/>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19672" y="4941168"/>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八角星 13"/>
              <p:cNvSpPr/>
              <p:nvPr/>
            </p:nvSpPr>
            <p:spPr>
              <a:xfrm>
                <a:off x="1619672" y="2420888"/>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50"/>
                    </a:solidFill>
                  </a:rPr>
                  <a:t>家用</a:t>
                </a:r>
                <a:endParaRPr lang="en-US" sz="1000" dirty="0">
                  <a:solidFill>
                    <a:srgbClr val="00B050"/>
                  </a:solidFill>
                </a:endParaRPr>
              </a:p>
            </p:txBody>
          </p:sp>
          <p:sp>
            <p:nvSpPr>
              <p:cNvPr id="15" name="八角星 14"/>
              <p:cNvSpPr/>
              <p:nvPr/>
            </p:nvSpPr>
            <p:spPr>
              <a:xfrm>
                <a:off x="1619672" y="3068960"/>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2">
                        <a:lumMod val="60000"/>
                        <a:lumOff val="40000"/>
                      </a:schemeClr>
                    </a:solidFill>
                  </a:rPr>
                  <a:t>游戏</a:t>
                </a:r>
                <a:endParaRPr lang="en-US" sz="1000" dirty="0">
                  <a:solidFill>
                    <a:schemeClr val="tx2">
                      <a:lumMod val="60000"/>
                      <a:lumOff val="40000"/>
                    </a:schemeClr>
                  </a:solidFill>
                </a:endParaRPr>
              </a:p>
            </p:txBody>
          </p:sp>
          <p:sp>
            <p:nvSpPr>
              <p:cNvPr id="16" name="八角星 15"/>
              <p:cNvSpPr/>
              <p:nvPr/>
            </p:nvSpPr>
            <p:spPr>
              <a:xfrm>
                <a:off x="1619672" y="3717032"/>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accent6">
                        <a:lumMod val="75000"/>
                      </a:schemeClr>
                    </a:solidFill>
                  </a:rPr>
                  <a:t>豪华</a:t>
                </a:r>
                <a:endParaRPr lang="en-US" sz="1000" dirty="0">
                  <a:solidFill>
                    <a:schemeClr val="accent6">
                      <a:lumMod val="75000"/>
                    </a:schemeClr>
                  </a:solidFill>
                </a:endParaRPr>
              </a:p>
            </p:txBody>
          </p:sp>
          <p:sp>
            <p:nvSpPr>
              <p:cNvPr id="17" name="八角星 16"/>
              <p:cNvSpPr/>
              <p:nvPr/>
            </p:nvSpPr>
            <p:spPr>
              <a:xfrm>
                <a:off x="1619672" y="4365104"/>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FF0000"/>
                    </a:solidFill>
                  </a:rPr>
                  <a:t>发烧</a:t>
                </a:r>
                <a:endParaRPr lang="en-US" sz="1000" dirty="0">
                  <a:solidFill>
                    <a:srgbClr val="FF0000"/>
                  </a:solidFill>
                </a:endParaRPr>
              </a:p>
            </p:txBody>
          </p:sp>
          <p:sp>
            <p:nvSpPr>
              <p:cNvPr id="18" name="圆角矩形 17"/>
              <p:cNvSpPr/>
              <p:nvPr/>
            </p:nvSpPr>
            <p:spPr>
              <a:xfrm>
                <a:off x="2555776"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圆角矩形 18"/>
              <p:cNvSpPr/>
              <p:nvPr/>
            </p:nvSpPr>
            <p:spPr>
              <a:xfrm>
                <a:off x="3491880"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圆角矩形 19"/>
              <p:cNvSpPr/>
              <p:nvPr/>
            </p:nvSpPr>
            <p:spPr>
              <a:xfrm>
                <a:off x="4427984"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11760"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347864"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4283968"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p:cNvSpPr/>
              <p:nvPr/>
            </p:nvSpPr>
            <p:spPr>
              <a:xfrm>
                <a:off x="2555776"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圆角矩形 24"/>
              <p:cNvSpPr/>
              <p:nvPr/>
            </p:nvSpPr>
            <p:spPr>
              <a:xfrm>
                <a:off x="3491880"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圆角矩形 25"/>
              <p:cNvSpPr/>
              <p:nvPr/>
            </p:nvSpPr>
            <p:spPr>
              <a:xfrm>
                <a:off x="4427984"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411760"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347864"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28"/>
              <p:cNvSpPr/>
              <p:nvPr/>
            </p:nvSpPr>
            <p:spPr>
              <a:xfrm>
                <a:off x="2555776"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3491880"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2411760" y="4391393"/>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2555776" y="4823441"/>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矩形 62"/>
            <p:cNvSpPr/>
            <p:nvPr/>
          </p:nvSpPr>
          <p:spPr>
            <a:xfrm>
              <a:off x="1331640" y="378904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组合 135"/>
          <p:cNvGrpSpPr/>
          <p:nvPr/>
        </p:nvGrpSpPr>
        <p:grpSpPr>
          <a:xfrm>
            <a:off x="4932040" y="3933056"/>
            <a:ext cx="3312368" cy="2664296"/>
            <a:chOff x="4932040" y="3933056"/>
            <a:chExt cx="3312368" cy="2664296"/>
          </a:xfrm>
        </p:grpSpPr>
        <p:grpSp>
          <p:nvGrpSpPr>
            <p:cNvPr id="33" name="组合 32"/>
            <p:cNvGrpSpPr/>
            <p:nvPr/>
          </p:nvGrpSpPr>
          <p:grpSpPr>
            <a:xfrm>
              <a:off x="4932040" y="3933056"/>
              <a:ext cx="3312368" cy="2664296"/>
              <a:chOff x="5652120" y="2348880"/>
              <a:chExt cx="3312368" cy="2664296"/>
            </a:xfrm>
          </p:grpSpPr>
          <p:sp>
            <p:nvSpPr>
              <p:cNvPr id="34" name="矩形 33"/>
              <p:cNvSpPr/>
              <p:nvPr/>
            </p:nvSpPr>
            <p:spPr>
              <a:xfrm>
                <a:off x="5652120" y="234888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p:cNvSpPr/>
              <p:nvPr/>
            </p:nvSpPr>
            <p:spPr>
              <a:xfrm>
                <a:off x="5868144" y="2672916"/>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F0"/>
                    </a:solidFill>
                  </a:rPr>
                  <a:t>好评</a:t>
                </a:r>
                <a:endParaRPr lang="en-US" sz="1000" dirty="0">
                  <a:solidFill>
                    <a:srgbClr val="00B0F0"/>
                  </a:solidFill>
                </a:endParaRPr>
              </a:p>
            </p:txBody>
          </p:sp>
          <p:sp>
            <p:nvSpPr>
              <p:cNvPr id="36" name="TextBox 35"/>
              <p:cNvSpPr txBox="1"/>
              <p:nvPr/>
            </p:nvSpPr>
            <p:spPr>
              <a:xfrm>
                <a:off x="6588224" y="2636912"/>
                <a:ext cx="504056" cy="261610"/>
              </a:xfrm>
              <a:prstGeom prst="rect">
                <a:avLst/>
              </a:prstGeom>
              <a:noFill/>
            </p:spPr>
            <p:txBody>
              <a:bodyPr wrap="square" rtlCol="0">
                <a:spAutoFit/>
              </a:bodyPr>
              <a:lstStyle/>
              <a:p>
                <a:r>
                  <a:rPr lang="en-US" sz="1100" dirty="0" smtClean="0"/>
                  <a:t>98</a:t>
                </a:r>
                <a:r>
                  <a:rPr lang="en-US" altLang="zh-CN" sz="1100" dirty="0" smtClean="0"/>
                  <a:t>%</a:t>
                </a:r>
                <a:endParaRPr lang="en-US" sz="1100" dirty="0"/>
              </a:p>
            </p:txBody>
          </p:sp>
          <p:sp>
            <p:nvSpPr>
              <p:cNvPr id="37" name="椭圆 36"/>
              <p:cNvSpPr/>
              <p:nvPr/>
            </p:nvSpPr>
            <p:spPr>
              <a:xfrm>
                <a:off x="5868144" y="2987370"/>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价格</a:t>
                </a:r>
                <a:endParaRPr lang="en-US" sz="1000" dirty="0">
                  <a:solidFill>
                    <a:srgbClr val="00B0F0"/>
                  </a:solidFill>
                </a:endParaRPr>
              </a:p>
            </p:txBody>
          </p:sp>
          <p:sp>
            <p:nvSpPr>
              <p:cNvPr id="38" name="TextBox 37"/>
              <p:cNvSpPr txBox="1"/>
              <p:nvPr/>
            </p:nvSpPr>
            <p:spPr>
              <a:xfrm>
                <a:off x="6588224" y="2951366"/>
                <a:ext cx="504056" cy="261610"/>
              </a:xfrm>
              <a:prstGeom prst="rect">
                <a:avLst/>
              </a:prstGeom>
              <a:noFill/>
            </p:spPr>
            <p:txBody>
              <a:bodyPr wrap="square" rtlCol="0">
                <a:spAutoFit/>
              </a:bodyPr>
              <a:lstStyle/>
              <a:p>
                <a:r>
                  <a:rPr lang="en-US" sz="1100" dirty="0" smtClean="0"/>
                  <a:t>9999</a:t>
                </a:r>
                <a:endParaRPr lang="en-US" sz="1100" dirty="0"/>
              </a:p>
            </p:txBody>
          </p:sp>
          <p:sp>
            <p:nvSpPr>
              <p:cNvPr id="39" name="椭圆 38"/>
              <p:cNvSpPr/>
              <p:nvPr/>
            </p:nvSpPr>
            <p:spPr>
              <a:xfrm>
                <a:off x="5868144" y="3294699"/>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配置</a:t>
                </a:r>
                <a:endParaRPr lang="en-US" sz="1000" dirty="0">
                  <a:solidFill>
                    <a:srgbClr val="00B0F0"/>
                  </a:solidFill>
                </a:endParaRPr>
              </a:p>
            </p:txBody>
          </p:sp>
          <p:grpSp>
            <p:nvGrpSpPr>
              <p:cNvPr id="40" name="组合 39"/>
              <p:cNvGrpSpPr/>
              <p:nvPr/>
            </p:nvGrpSpPr>
            <p:grpSpPr>
              <a:xfrm>
                <a:off x="6660217" y="3320988"/>
                <a:ext cx="2160256" cy="1548172"/>
                <a:chOff x="6709682" y="3275269"/>
                <a:chExt cx="1418329" cy="1548172"/>
              </a:xfrm>
            </p:grpSpPr>
            <p:sp>
              <p:nvSpPr>
                <p:cNvPr id="55" name="矩形 54"/>
                <p:cNvSpPr/>
                <p:nvPr/>
              </p:nvSpPr>
              <p:spPr>
                <a:xfrm>
                  <a:off x="6709682" y="3275269"/>
                  <a:ext cx="1418329" cy="15481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55"/>
                <p:cNvCxnSpPr/>
                <p:nvPr/>
              </p:nvCxnSpPr>
              <p:spPr>
                <a:xfrm>
                  <a:off x="7182464" y="3275269"/>
                  <a:ext cx="0" cy="1548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709688" y="3959345"/>
                  <a:ext cx="4727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6732232" y="3356992"/>
                <a:ext cx="229834" cy="153888"/>
              </a:xfrm>
              <a:prstGeom prst="rect">
                <a:avLst/>
              </a:prstGeom>
              <a:noFill/>
            </p:spPr>
            <p:txBody>
              <a:bodyPr wrap="square" lIns="0" tIns="0" rIns="0" bIns="0" rtlCol="0">
                <a:spAutoFit/>
              </a:bodyPr>
              <a:lstStyle/>
              <a:p>
                <a:r>
                  <a:rPr lang="en-US" altLang="zh-CN" sz="1000" dirty="0" smtClean="0"/>
                  <a:t>CPU</a:t>
                </a:r>
                <a:endParaRPr lang="en-US" sz="1000" dirty="0"/>
              </a:p>
            </p:txBody>
          </p:sp>
          <p:sp>
            <p:nvSpPr>
              <p:cNvPr id="45" name="TextBox 44"/>
              <p:cNvSpPr txBox="1"/>
              <p:nvPr/>
            </p:nvSpPr>
            <p:spPr>
              <a:xfrm>
                <a:off x="6742784" y="4077072"/>
                <a:ext cx="637528" cy="153888"/>
              </a:xfrm>
              <a:prstGeom prst="rect">
                <a:avLst/>
              </a:prstGeom>
              <a:noFill/>
            </p:spPr>
            <p:txBody>
              <a:bodyPr wrap="square" lIns="0" tIns="0" rIns="0" bIns="0" rtlCol="0">
                <a:spAutoFit/>
              </a:bodyPr>
              <a:lstStyle/>
              <a:p>
                <a:r>
                  <a:rPr lang="en-US" altLang="zh-CN" sz="1000" dirty="0" smtClean="0"/>
                  <a:t>Mainboard</a:t>
                </a:r>
                <a:endParaRPr lang="en-US" sz="1000" dirty="0"/>
              </a:p>
            </p:txBody>
          </p:sp>
          <p:sp>
            <p:nvSpPr>
              <p:cNvPr id="48" name="TextBox 47"/>
              <p:cNvSpPr txBox="1"/>
              <p:nvPr/>
            </p:nvSpPr>
            <p:spPr>
              <a:xfrm>
                <a:off x="7606879" y="3356992"/>
                <a:ext cx="1069569" cy="153888"/>
              </a:xfrm>
              <a:prstGeom prst="rect">
                <a:avLst/>
              </a:prstGeom>
              <a:noFill/>
            </p:spPr>
            <p:txBody>
              <a:bodyPr wrap="square" lIns="0" tIns="0" rIns="0" bIns="0" rtlCol="0">
                <a:spAutoFit/>
              </a:bodyPr>
              <a:lstStyle/>
              <a:p>
                <a:r>
                  <a:rPr lang="en-US" altLang="zh-CN" sz="1000" dirty="0"/>
                  <a:t>Intel Core i3-4160</a:t>
                </a:r>
                <a:endParaRPr lang="en-US" sz="1000" dirty="0"/>
              </a:p>
            </p:txBody>
          </p:sp>
        </p:grpSp>
        <p:grpSp>
          <p:nvGrpSpPr>
            <p:cNvPr id="109" name="组合 108"/>
            <p:cNvGrpSpPr/>
            <p:nvPr/>
          </p:nvGrpSpPr>
          <p:grpSpPr>
            <a:xfrm>
              <a:off x="6660232" y="5157192"/>
              <a:ext cx="1440161" cy="437896"/>
              <a:chOff x="6660232" y="5157192"/>
              <a:chExt cx="1440161" cy="437896"/>
            </a:xfrm>
          </p:grpSpPr>
          <p:grpSp>
            <p:nvGrpSpPr>
              <p:cNvPr id="76" name="组合 75"/>
              <p:cNvGrpSpPr/>
              <p:nvPr/>
            </p:nvGrpSpPr>
            <p:grpSpPr>
              <a:xfrm>
                <a:off x="6660232" y="5157192"/>
                <a:ext cx="1440161" cy="437896"/>
                <a:chOff x="5984540" y="2780928"/>
                <a:chExt cx="2520282" cy="437896"/>
              </a:xfrm>
            </p:grpSpPr>
            <p:grpSp>
              <p:nvGrpSpPr>
                <p:cNvPr id="73" name="组合 72"/>
                <p:cNvGrpSpPr/>
                <p:nvPr/>
              </p:nvGrpSpPr>
              <p:grpSpPr>
                <a:xfrm>
                  <a:off x="5984540" y="2780928"/>
                  <a:ext cx="2520282" cy="437896"/>
                  <a:chOff x="5984540" y="2780928"/>
                  <a:chExt cx="2520282" cy="437896"/>
                </a:xfrm>
              </p:grpSpPr>
              <p:sp>
                <p:nvSpPr>
                  <p:cNvPr id="67" name="矩形 66"/>
                  <p:cNvSpPr/>
                  <p:nvPr/>
                </p:nvSpPr>
                <p:spPr>
                  <a:xfrm>
                    <a:off x="5984540" y="2780928"/>
                    <a:ext cx="2520282" cy="4378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直接连接符 67"/>
                  <p:cNvCxnSpPr/>
                  <p:nvPr/>
                </p:nvCxnSpPr>
                <p:spPr>
                  <a:xfrm>
                    <a:off x="7244680" y="278092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84540" y="3010844"/>
                    <a:ext cx="2520282" cy="29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110554" y="2852936"/>
                  <a:ext cx="954322" cy="123111"/>
                </a:xfrm>
                <a:prstGeom prst="rect">
                  <a:avLst/>
                </a:prstGeom>
                <a:noFill/>
              </p:spPr>
              <p:txBody>
                <a:bodyPr wrap="square" lIns="0" tIns="0" rIns="0" bIns="0" rtlCol="0">
                  <a:spAutoFit/>
                </a:bodyPr>
                <a:lstStyle/>
                <a:p>
                  <a:r>
                    <a:rPr lang="en-US" altLang="zh-CN" sz="800" dirty="0" smtClean="0"/>
                    <a:t>Graphic Core </a:t>
                  </a:r>
                </a:p>
              </p:txBody>
            </p:sp>
            <p:sp>
              <p:nvSpPr>
                <p:cNvPr id="75" name="TextBox 74"/>
                <p:cNvSpPr txBox="1"/>
                <p:nvPr/>
              </p:nvSpPr>
              <p:spPr>
                <a:xfrm>
                  <a:off x="6110554" y="3068960"/>
                  <a:ext cx="882098" cy="123111"/>
                </a:xfrm>
                <a:prstGeom prst="rect">
                  <a:avLst/>
                </a:prstGeom>
                <a:noFill/>
              </p:spPr>
              <p:txBody>
                <a:bodyPr wrap="square" lIns="0" tIns="0" rIns="0" bIns="0" rtlCol="0">
                  <a:spAutoFit/>
                </a:bodyPr>
                <a:lstStyle/>
                <a:p>
                  <a:r>
                    <a:rPr lang="en-US" altLang="zh-CN" sz="800" dirty="0" smtClean="0"/>
                    <a:t>L3 Cache</a:t>
                  </a:r>
                  <a:endParaRPr lang="en-US" sz="800" dirty="0"/>
                </a:p>
              </p:txBody>
            </p:sp>
          </p:grpSp>
          <p:sp>
            <p:nvSpPr>
              <p:cNvPr id="107" name="TextBox 106"/>
              <p:cNvSpPr txBox="1"/>
              <p:nvPr/>
            </p:nvSpPr>
            <p:spPr>
              <a:xfrm>
                <a:off x="7452321" y="5229200"/>
                <a:ext cx="576063" cy="123111"/>
              </a:xfrm>
              <a:prstGeom prst="rect">
                <a:avLst/>
              </a:prstGeom>
              <a:noFill/>
            </p:spPr>
            <p:txBody>
              <a:bodyPr wrap="square" lIns="0" tIns="0" rIns="0" bIns="0" rtlCol="0">
                <a:spAutoFit/>
              </a:bodyPr>
              <a:lstStyle/>
              <a:p>
                <a:r>
                  <a:rPr lang="en-US" altLang="zh-CN" sz="800" dirty="0"/>
                  <a:t>Intel HD </a:t>
                </a:r>
                <a:r>
                  <a:rPr lang="en-US" altLang="zh-CN" sz="800" dirty="0" smtClean="0"/>
                  <a:t>4400</a:t>
                </a:r>
                <a:endParaRPr lang="en-US" altLang="zh-CN" sz="800" dirty="0" smtClean="0"/>
              </a:p>
            </p:txBody>
          </p:sp>
        </p:grpSp>
        <p:sp>
          <p:nvSpPr>
            <p:cNvPr id="111" name="TextBox 110"/>
            <p:cNvSpPr txBox="1"/>
            <p:nvPr/>
          </p:nvSpPr>
          <p:spPr>
            <a:xfrm>
              <a:off x="7452321" y="5445224"/>
              <a:ext cx="432047" cy="123111"/>
            </a:xfrm>
            <a:prstGeom prst="rect">
              <a:avLst/>
            </a:prstGeom>
            <a:noFill/>
          </p:spPr>
          <p:txBody>
            <a:bodyPr wrap="square" lIns="0" tIns="0" rIns="0" bIns="0" rtlCol="0">
              <a:spAutoFit/>
            </a:bodyPr>
            <a:lstStyle/>
            <a:p>
              <a:r>
                <a:rPr lang="en-US" altLang="zh-CN" sz="800" dirty="0"/>
                <a:t>3</a:t>
              </a:r>
              <a:r>
                <a:rPr lang="en-US" altLang="zh-CN" sz="800" dirty="0" smtClean="0"/>
                <a:t>M</a:t>
              </a:r>
              <a:endParaRPr lang="en-US" altLang="zh-CN" sz="800" dirty="0" smtClean="0"/>
            </a:p>
          </p:txBody>
        </p:sp>
        <p:sp>
          <p:nvSpPr>
            <p:cNvPr id="124" name="矩形 123"/>
            <p:cNvSpPr/>
            <p:nvPr/>
          </p:nvSpPr>
          <p:spPr>
            <a:xfrm>
              <a:off x="6660232" y="5799416"/>
              <a:ext cx="1440161" cy="6539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直接连接符 124"/>
            <p:cNvCxnSpPr>
              <a:endCxn id="124" idx="2"/>
            </p:cNvCxnSpPr>
            <p:nvPr/>
          </p:nvCxnSpPr>
          <p:spPr>
            <a:xfrm>
              <a:off x="7380312" y="5799416"/>
              <a:ext cx="1" cy="65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660232" y="6029332"/>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732240" y="5871424"/>
              <a:ext cx="545327" cy="123111"/>
            </a:xfrm>
            <a:prstGeom prst="rect">
              <a:avLst/>
            </a:prstGeom>
            <a:noFill/>
          </p:spPr>
          <p:txBody>
            <a:bodyPr wrap="square" lIns="0" tIns="0" rIns="0" bIns="0" rtlCol="0">
              <a:spAutoFit/>
            </a:bodyPr>
            <a:lstStyle/>
            <a:p>
              <a:r>
                <a:rPr lang="zh-CN" altLang="en-US" sz="800" dirty="0" smtClean="0"/>
                <a:t>。。。</a:t>
              </a:r>
              <a:endParaRPr lang="en-US" altLang="zh-CN" sz="800" dirty="0" smtClean="0"/>
            </a:p>
          </p:txBody>
        </p:sp>
        <p:sp>
          <p:nvSpPr>
            <p:cNvPr id="123" name="TextBox 122"/>
            <p:cNvSpPr txBox="1"/>
            <p:nvPr/>
          </p:nvSpPr>
          <p:spPr>
            <a:xfrm>
              <a:off x="6732240" y="6087448"/>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0" name="TextBox 119"/>
            <p:cNvSpPr txBox="1"/>
            <p:nvPr/>
          </p:nvSpPr>
          <p:spPr>
            <a:xfrm>
              <a:off x="7452321" y="5871424"/>
              <a:ext cx="576063"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7" name="TextBox 126"/>
            <p:cNvSpPr txBox="1"/>
            <p:nvPr/>
          </p:nvSpPr>
          <p:spPr>
            <a:xfrm>
              <a:off x="7452321" y="6087448"/>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9" name="TextBox 128"/>
            <p:cNvSpPr txBox="1"/>
            <p:nvPr/>
          </p:nvSpPr>
          <p:spPr>
            <a:xfrm>
              <a:off x="6876256" y="5589240"/>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cxnSp>
          <p:nvCxnSpPr>
            <p:cNvPr id="132" name="直接连接符 131"/>
            <p:cNvCxnSpPr/>
            <p:nvPr/>
          </p:nvCxnSpPr>
          <p:spPr>
            <a:xfrm>
              <a:off x="6660699" y="6231464"/>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6732240" y="6309320"/>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35" name="TextBox 134"/>
            <p:cNvSpPr txBox="1"/>
            <p:nvPr/>
          </p:nvSpPr>
          <p:spPr>
            <a:xfrm>
              <a:off x="7452321" y="6309320"/>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grpSp>
    </p:spTree>
    <p:extLst>
      <p:ext uri="{BB962C8B-B14F-4D97-AF65-F5344CB8AC3E}">
        <p14:creationId xmlns:p14="http://schemas.microsoft.com/office/powerpoint/2010/main" val="26092334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268760"/>
            <a:ext cx="8363272" cy="5400600"/>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分析：</a:t>
            </a:r>
            <a:endParaRPr lang="en-US" altLang="zh-CN" sz="2700" b="1" dirty="0">
              <a:effectLst/>
            </a:endParaRPr>
          </a:p>
          <a:p>
            <a:r>
              <a:rPr lang="en-US" altLang="zh-CN" sz="1900" dirty="0">
                <a:effectLst/>
              </a:rPr>
              <a:t>	</a:t>
            </a:r>
            <a:r>
              <a:rPr lang="zh-CN" altLang="en-US" sz="1900" dirty="0" smtClean="0">
                <a:effectLst/>
              </a:rPr>
              <a:t>功能以显示</a:t>
            </a:r>
            <a:r>
              <a:rPr lang="en-US" altLang="zh-CN" sz="1900" dirty="0" smtClean="0">
                <a:effectLst/>
              </a:rPr>
              <a:t>Computer</a:t>
            </a:r>
            <a:r>
              <a:rPr lang="zh-CN" altLang="en-US" sz="1900" dirty="0" smtClean="0">
                <a:effectLst/>
              </a:rPr>
              <a:t>详细信息为主</a:t>
            </a:r>
            <a:endParaRPr lang="en-US" altLang="zh-CN" sz="1900" dirty="0" smtClean="0">
              <a:effectLst/>
            </a:endParaRPr>
          </a:p>
          <a:p>
            <a:endParaRPr lang="en-US" altLang="zh-CN" sz="1900" dirty="0" smtClean="0">
              <a:effectLst/>
            </a:endParaRPr>
          </a:p>
          <a:p>
            <a:r>
              <a:rPr lang="en-US" altLang="zh-CN" sz="1900" dirty="0" smtClean="0">
                <a:effectLst/>
              </a:rPr>
              <a:t>	</a:t>
            </a:r>
            <a:r>
              <a:rPr lang="en-US" altLang="zh-CN" sz="1900" dirty="0" smtClean="0">
                <a:effectLst/>
              </a:rPr>
              <a:t>Computer</a:t>
            </a:r>
            <a:r>
              <a:rPr lang="zh-CN" altLang="en-US" sz="1900" dirty="0" smtClean="0">
                <a:effectLst/>
              </a:rPr>
              <a:t>内部结构复杂，包含多种不同部件</a:t>
            </a:r>
            <a:r>
              <a:rPr lang="en-US" altLang="zh-CN" sz="1900" dirty="0" smtClean="0">
                <a:effectLst/>
              </a:rPr>
              <a:t>(</a:t>
            </a:r>
            <a:r>
              <a:rPr lang="zh-CN" altLang="en-US" sz="1900" dirty="0" smtClean="0">
                <a:effectLst/>
              </a:rPr>
              <a:t>子对象</a:t>
            </a:r>
            <a:r>
              <a:rPr lang="en-US" altLang="zh-CN" sz="1900" dirty="0" smtClean="0">
                <a:effectLst/>
              </a:rPr>
              <a:t>)</a:t>
            </a:r>
            <a:r>
              <a:rPr lang="zh-CN" altLang="en-US" sz="1900" dirty="0" smtClean="0">
                <a:effectLst/>
              </a:rPr>
              <a:t>：</a:t>
            </a:r>
            <a:endParaRPr lang="en-US" altLang="zh-CN" sz="1900" dirty="0" smtClean="0">
              <a:effectLst/>
            </a:endParaRPr>
          </a:p>
          <a:p>
            <a:endParaRPr lang="en-US" altLang="zh-CN" sz="1900" dirty="0" smtClean="0">
              <a:effectLst/>
            </a:endParaRPr>
          </a:p>
          <a:p>
            <a:r>
              <a:rPr lang="en-US" altLang="zh-CN" sz="1900" dirty="0">
                <a:effectLst/>
              </a:rPr>
              <a:t>	</a:t>
            </a:r>
            <a:r>
              <a:rPr lang="en-US" altLang="zh-CN" sz="1900" dirty="0" smtClean="0">
                <a:effectLst/>
              </a:rPr>
              <a:t>	</a:t>
            </a:r>
            <a:r>
              <a:rPr lang="en-US" altLang="zh-CN" sz="1900" dirty="0" smtClean="0">
                <a:effectLst/>
              </a:rPr>
              <a:t>CPU / Memory / Graphic Card / Mainboard / </a:t>
            </a:r>
          </a:p>
          <a:p>
            <a:r>
              <a:rPr lang="en-US" altLang="zh-CN" sz="1900" dirty="0">
                <a:effectLst/>
              </a:rPr>
              <a:t>	</a:t>
            </a:r>
            <a:r>
              <a:rPr lang="en-US" altLang="zh-CN" sz="1900" dirty="0" smtClean="0">
                <a:effectLst/>
              </a:rPr>
              <a:t>	</a:t>
            </a:r>
            <a:r>
              <a:rPr lang="en-US" altLang="zh-CN" sz="1900" dirty="0" smtClean="0">
                <a:effectLst/>
              </a:rPr>
              <a:t>Disk / Power / Monitor / Mouse / Keyboard…</a:t>
            </a:r>
          </a:p>
          <a:p>
            <a:endParaRPr lang="en-US" altLang="zh-CN" sz="1900" dirty="0" smtClean="0">
              <a:effectLst/>
            </a:endParaRPr>
          </a:p>
          <a:p>
            <a:r>
              <a:rPr lang="en-US" altLang="zh-CN" sz="1900" dirty="0">
                <a:effectLst/>
              </a:rPr>
              <a:t>	</a:t>
            </a:r>
            <a:r>
              <a:rPr lang="zh-CN" altLang="en-US" sz="1900" dirty="0" smtClean="0">
                <a:effectLst/>
              </a:rPr>
              <a:t>即使同一种类的部件存在大量共性，却也无法忽略之间的差异，如：</a:t>
            </a:r>
            <a:endParaRPr lang="en-US" altLang="zh-CN" sz="1900" dirty="0" smtClean="0">
              <a:effectLst/>
            </a:endParaRPr>
          </a:p>
          <a:p>
            <a:endParaRPr lang="en-US" altLang="zh-CN" sz="1900" dirty="0" smtClean="0">
              <a:effectLst/>
            </a:endParaRPr>
          </a:p>
          <a:p>
            <a:r>
              <a:rPr lang="en-US" altLang="zh-CN" sz="1900" dirty="0" smtClean="0">
                <a:effectLst/>
              </a:rPr>
              <a:t>	</a:t>
            </a:r>
            <a:r>
              <a:rPr lang="en-US" altLang="zh-CN" sz="1900" dirty="0" smtClean="0">
                <a:effectLst/>
              </a:rPr>
              <a:t>	Intel CPU / AMD CPU</a:t>
            </a:r>
          </a:p>
          <a:p>
            <a:endParaRPr lang="en-US" altLang="zh-CN" sz="1900" dirty="0">
              <a:effectLst/>
            </a:endParaRPr>
          </a:p>
          <a:p>
            <a:r>
              <a:rPr lang="en-US" altLang="zh-CN" sz="1900" dirty="0" smtClean="0">
                <a:effectLst/>
              </a:rPr>
              <a:t>	</a:t>
            </a:r>
            <a:r>
              <a:rPr lang="zh-CN" altLang="en-US" sz="1900" dirty="0" smtClean="0">
                <a:effectLst/>
              </a:rPr>
              <a:t>复杂部件的差异部分导致</a:t>
            </a:r>
            <a:r>
              <a:rPr lang="en-US" altLang="zh-CN" sz="1900" dirty="0" smtClean="0">
                <a:effectLst/>
              </a:rPr>
              <a:t>Computer</a:t>
            </a:r>
            <a:r>
              <a:rPr lang="zh-CN" altLang="en-US" sz="1900" dirty="0" smtClean="0">
                <a:effectLst/>
              </a:rPr>
              <a:t>个体之间的差异：</a:t>
            </a:r>
            <a:endParaRPr lang="en-US" altLang="zh-CN" sz="1900" dirty="0" smtClean="0">
              <a:effectLst/>
            </a:endParaRPr>
          </a:p>
          <a:p>
            <a:endParaRPr lang="en-US" altLang="zh-CN" sz="1900" dirty="0" smtClean="0">
              <a:effectLst/>
            </a:endParaRPr>
          </a:p>
          <a:p>
            <a:r>
              <a:rPr lang="en-US" altLang="zh-CN" sz="1900" dirty="0" smtClean="0">
                <a:effectLst/>
              </a:rPr>
              <a:t>		</a:t>
            </a:r>
            <a:r>
              <a:rPr lang="zh-CN" altLang="en-US" sz="1900" dirty="0" smtClean="0">
                <a:effectLst/>
              </a:rPr>
              <a:t>共性</a:t>
            </a:r>
            <a:r>
              <a:rPr lang="en-US" altLang="zh-CN" sz="1900" dirty="0" smtClean="0">
                <a:effectLst/>
              </a:rPr>
              <a:t>: </a:t>
            </a:r>
            <a:r>
              <a:rPr lang="zh-CN" altLang="en-US" sz="1900" dirty="0" smtClean="0">
                <a:effectLst/>
              </a:rPr>
              <a:t>价格</a:t>
            </a:r>
            <a:r>
              <a:rPr lang="en-US" altLang="zh-CN" sz="1900" dirty="0" smtClean="0">
                <a:effectLst/>
              </a:rPr>
              <a:t> </a:t>
            </a:r>
            <a:r>
              <a:rPr lang="en-US" altLang="zh-CN" sz="1900" dirty="0">
                <a:effectLst/>
              </a:rPr>
              <a:t>/ </a:t>
            </a:r>
            <a:r>
              <a:rPr lang="zh-CN" altLang="en-US" sz="1900" dirty="0">
                <a:effectLst/>
              </a:rPr>
              <a:t>好评</a:t>
            </a:r>
            <a:r>
              <a:rPr lang="zh-CN" altLang="en-US" sz="1900" dirty="0" smtClean="0">
                <a:effectLst/>
              </a:rPr>
              <a:t>率 </a:t>
            </a:r>
            <a:r>
              <a:rPr lang="en-US" altLang="zh-CN" sz="1900" dirty="0" smtClean="0">
                <a:effectLst/>
              </a:rPr>
              <a:t>/ </a:t>
            </a:r>
            <a:r>
              <a:rPr lang="zh-CN" altLang="en-US" sz="1900" dirty="0" smtClean="0">
                <a:effectLst/>
              </a:rPr>
              <a:t>部件概要描述</a:t>
            </a:r>
            <a:endParaRPr lang="en-US" altLang="zh-CN" sz="1900" dirty="0" smtClean="0">
              <a:effectLst/>
            </a:endParaRPr>
          </a:p>
          <a:p>
            <a:r>
              <a:rPr lang="en-US" altLang="zh-CN" sz="1900" dirty="0">
                <a:effectLst/>
              </a:rPr>
              <a:t>	</a:t>
            </a:r>
            <a:r>
              <a:rPr lang="en-US" altLang="zh-CN" sz="1900" dirty="0" smtClean="0">
                <a:effectLst/>
              </a:rPr>
              <a:t>	</a:t>
            </a:r>
            <a:r>
              <a:rPr lang="zh-CN" altLang="en-US" sz="1900" dirty="0">
                <a:effectLst/>
              </a:rPr>
              <a:t>差异</a:t>
            </a:r>
            <a:r>
              <a:rPr lang="en-US" altLang="zh-CN" sz="1900" dirty="0" smtClean="0">
                <a:effectLst/>
              </a:rPr>
              <a:t>: </a:t>
            </a:r>
            <a:r>
              <a:rPr lang="zh-CN" altLang="en-US" sz="1900" dirty="0" smtClean="0">
                <a:effectLst/>
              </a:rPr>
              <a:t>各种内部部件</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a:effectLst/>
              </a:rPr>
              <a:t>本身也</a:t>
            </a:r>
            <a:r>
              <a:rPr lang="zh-CN" altLang="en-US" sz="1900" dirty="0" smtClean="0">
                <a:effectLst/>
              </a:rPr>
              <a:t>存在大量个体差异</a:t>
            </a:r>
            <a:r>
              <a:rPr lang="zh-CN" altLang="en-US" sz="1900" dirty="0">
                <a:effectLst/>
              </a:rPr>
              <a:t>（</a:t>
            </a:r>
            <a:r>
              <a:rPr lang="zh-CN" altLang="en-US" sz="1900" dirty="0" smtClean="0">
                <a:effectLst/>
              </a:rPr>
              <a:t>赠品、促销价）</a:t>
            </a:r>
            <a:endParaRPr lang="en-US" altLang="zh-CN" sz="1900" dirty="0" smtClean="0">
              <a:effectLst/>
            </a:endParaRPr>
          </a:p>
          <a:p>
            <a:endParaRPr lang="en-US" altLang="zh-CN" sz="1900" dirty="0">
              <a:effectLst/>
            </a:endParaRPr>
          </a:p>
          <a:p>
            <a:r>
              <a:rPr lang="en-US" altLang="zh-CN" sz="1900" dirty="0" smtClean="0">
                <a:effectLst/>
              </a:rPr>
              <a:t>	Computer</a:t>
            </a:r>
            <a:r>
              <a:rPr lang="zh-CN" altLang="en-US" sz="1900" dirty="0" smtClean="0">
                <a:effectLst/>
              </a:rPr>
              <a:t>各个部件将因需求变化而剧烈变化</a:t>
            </a:r>
            <a:endParaRPr lang="en-US" altLang="zh-CN" sz="1900" dirty="0" smtClean="0">
              <a:effectLst/>
            </a:endParaRPr>
          </a:p>
          <a:p>
            <a:endParaRPr lang="en-US" altLang="zh-CN" sz="1900" dirty="0">
              <a:effectLst/>
            </a:endParaRPr>
          </a:p>
          <a:p>
            <a:r>
              <a:rPr lang="en-US" altLang="zh-CN" sz="1900" dirty="0">
                <a:effectLst/>
              </a:rPr>
              <a:t>	</a:t>
            </a:r>
            <a:r>
              <a:rPr lang="en-US" altLang="zh-CN" sz="1900" dirty="0" smtClean="0">
                <a:effectLst/>
              </a:rPr>
              <a:t>Computer</a:t>
            </a:r>
            <a:r>
              <a:rPr lang="zh-CN" altLang="en-US" sz="1900" dirty="0" smtClean="0">
                <a:effectLst/>
              </a:rPr>
              <a:t>组装各个部件</a:t>
            </a:r>
            <a:r>
              <a:rPr lang="zh-CN" altLang="en-US" sz="1900" dirty="0">
                <a:effectLst/>
              </a:rPr>
              <a:t>的算法相对</a:t>
            </a:r>
            <a:r>
              <a:rPr lang="zh-CN" altLang="en-US" sz="1900" dirty="0" smtClean="0">
                <a:effectLst/>
              </a:rPr>
              <a:t>稳定</a:t>
            </a:r>
            <a:endParaRPr lang="en-US" altLang="zh-CN" sz="1900" dirty="0" smtClean="0">
              <a:effectLst/>
            </a:endParaRPr>
          </a:p>
          <a:p>
            <a:endParaRPr lang="en-US" altLang="zh-CN" sz="1900" dirty="0">
              <a:effectLst/>
            </a:endParaRPr>
          </a:p>
          <a:p>
            <a:r>
              <a:rPr lang="zh-CN" altLang="en-US" sz="2700" b="1" dirty="0">
                <a:effectLst/>
              </a:rPr>
              <a:t>设计</a:t>
            </a:r>
            <a:r>
              <a:rPr lang="zh-CN" altLang="en-US" sz="2700" b="1" dirty="0">
                <a:effectLst/>
              </a:rPr>
              <a:t>：</a:t>
            </a:r>
            <a:r>
              <a:rPr lang="en-US" altLang="zh-CN" sz="2600" dirty="0">
                <a:effectLst/>
              </a:rPr>
              <a:t>	</a:t>
            </a:r>
          </a:p>
          <a:p>
            <a:r>
              <a:rPr lang="en-US" altLang="zh-CN" sz="1900" dirty="0">
                <a:effectLst/>
              </a:rPr>
              <a:t>	</a:t>
            </a:r>
            <a:r>
              <a:rPr lang="zh-CN" altLang="en-US" sz="1900" dirty="0" smtClean="0">
                <a:effectLst/>
              </a:rPr>
              <a:t>无法</a:t>
            </a:r>
            <a:r>
              <a:rPr lang="zh-CN" altLang="en-US" sz="1900" dirty="0" smtClean="0">
                <a:effectLst/>
              </a:rPr>
              <a:t>抽象</a:t>
            </a:r>
            <a:r>
              <a:rPr lang="en-US" altLang="zh-CN" sz="1900" dirty="0" smtClean="0">
                <a:effectLst/>
              </a:rPr>
              <a:t>Computer</a:t>
            </a:r>
            <a:r>
              <a:rPr lang="zh-CN" altLang="en-US" sz="1900" dirty="0" smtClean="0">
                <a:effectLst/>
              </a:rPr>
              <a:t>及其内部部件</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对生产器</a:t>
            </a:r>
            <a:r>
              <a:rPr lang="en-US" altLang="zh-CN" sz="1900" dirty="0" smtClean="0">
                <a:effectLst/>
              </a:rPr>
              <a:t>(Builder)</a:t>
            </a:r>
            <a:r>
              <a:rPr lang="zh-CN" altLang="en-US" sz="1900" dirty="0" smtClean="0">
                <a:effectLst/>
              </a:rPr>
              <a:t>进行抽象</a:t>
            </a:r>
            <a:r>
              <a:rPr lang="en-US" altLang="zh-CN" sz="1900" dirty="0" smtClean="0">
                <a:effectLst/>
              </a:rPr>
              <a:t>, </a:t>
            </a:r>
            <a:r>
              <a:rPr lang="zh-CN" altLang="en-US" sz="1900" dirty="0" smtClean="0">
                <a:effectLst/>
              </a:rPr>
              <a:t>提供虚方法接口用于创建各个部件</a:t>
            </a:r>
            <a:r>
              <a:rPr lang="en-US" altLang="zh-CN" sz="1900" dirty="0" smtClean="0">
                <a:effectLst/>
              </a:rPr>
              <a:t>: </a:t>
            </a:r>
          </a:p>
          <a:p>
            <a:endParaRPr lang="en-US" altLang="zh-CN" sz="1900" dirty="0" smtClean="0">
              <a:effectLst/>
            </a:endParaRPr>
          </a:p>
          <a:p>
            <a:r>
              <a:rPr lang="en-US" altLang="zh-CN" sz="1900" dirty="0">
                <a:effectLst/>
              </a:rPr>
              <a:t>	</a:t>
            </a:r>
            <a:r>
              <a:rPr lang="en-US" altLang="zh-CN" sz="1900" dirty="0" smtClean="0">
                <a:effectLst/>
              </a:rPr>
              <a:t>	BuildCPU() / BuildMemory() / BuildGraphicCard()…</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smtClean="0">
                <a:effectLst/>
              </a:rPr>
              <a:t>组装各个部件的流程算法分离到导向器</a:t>
            </a:r>
            <a:r>
              <a:rPr lang="en-US" altLang="zh-CN" sz="1900" dirty="0" smtClean="0">
                <a:effectLst/>
              </a:rPr>
              <a:t>(Director)</a:t>
            </a:r>
            <a:r>
              <a:rPr lang="zh-CN" altLang="en-US" sz="1900" dirty="0" smtClean="0">
                <a:effectLst/>
              </a:rPr>
              <a:t>中</a:t>
            </a:r>
            <a:r>
              <a:rPr lang="en-US" altLang="zh-CN" sz="1900" dirty="0" smtClean="0">
                <a:effectLst/>
              </a:rPr>
              <a:t>, </a:t>
            </a:r>
            <a:r>
              <a:rPr lang="zh-CN" altLang="en-US" sz="1900" dirty="0" smtClean="0">
                <a:effectLst/>
              </a:rPr>
              <a:t>提供</a:t>
            </a:r>
            <a:r>
              <a:rPr lang="en-US" altLang="zh-CN" sz="1900" dirty="0">
                <a:effectLst/>
              </a:rPr>
              <a:t>Construct</a:t>
            </a:r>
            <a:r>
              <a:rPr lang="zh-CN" altLang="en-US" sz="1900" dirty="0" smtClean="0">
                <a:effectLst/>
              </a:rPr>
              <a:t>方法</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导向器</a:t>
            </a:r>
            <a:r>
              <a:rPr lang="en-US" altLang="zh-CN" sz="1900" dirty="0" smtClean="0">
                <a:effectLst/>
              </a:rPr>
              <a:t>(Director)</a:t>
            </a:r>
            <a:r>
              <a:rPr lang="zh-CN" altLang="en-US" sz="1900" dirty="0" smtClean="0">
                <a:effectLst/>
              </a:rPr>
              <a:t>依赖抽象的生产器</a:t>
            </a:r>
            <a:r>
              <a:rPr lang="en-US" altLang="zh-CN" sz="1900" dirty="0" smtClean="0">
                <a:effectLst/>
              </a:rPr>
              <a:t>(Builder), </a:t>
            </a:r>
            <a:r>
              <a:rPr lang="zh-CN" altLang="en-US" sz="1900" dirty="0" smtClean="0">
                <a:effectLst/>
              </a:rPr>
              <a:t>通过</a:t>
            </a:r>
            <a:r>
              <a:rPr lang="en-US" altLang="zh-CN" sz="1900" dirty="0" smtClean="0">
                <a:effectLst/>
              </a:rPr>
              <a:t>Builder</a:t>
            </a:r>
            <a:r>
              <a:rPr lang="zh-CN" altLang="en-US" sz="1900" dirty="0" smtClean="0">
                <a:effectLst/>
              </a:rPr>
              <a:t>控制组装细节</a:t>
            </a:r>
            <a:endParaRPr lang="en-US" altLang="zh-CN" sz="1900" dirty="0" smtClean="0">
              <a:effectLst/>
            </a:endParaRPr>
          </a:p>
          <a:p>
            <a:r>
              <a:rPr lang="en-US" altLang="zh-CN" sz="1900" dirty="0">
                <a:effectLst/>
              </a:rPr>
              <a:t>	</a:t>
            </a:r>
            <a:endParaRPr lang="en-US" altLang="zh-CN" sz="1900" dirty="0" smtClean="0">
              <a:effectLst/>
            </a:endParaRPr>
          </a:p>
          <a:p>
            <a:r>
              <a:rPr lang="en-US" altLang="zh-CN" sz="1900" dirty="0">
                <a:effectLst/>
              </a:rPr>
              <a:t>	</a:t>
            </a:r>
            <a:r>
              <a:rPr lang="zh-CN" altLang="en-US" sz="1900" dirty="0" smtClean="0">
                <a:effectLst/>
              </a:rPr>
              <a:t>特定的</a:t>
            </a:r>
            <a:r>
              <a:rPr lang="en-US" altLang="zh-CN" sz="1900" dirty="0" smtClean="0">
                <a:effectLst/>
              </a:rPr>
              <a:t>Web Page</a:t>
            </a:r>
            <a:r>
              <a:rPr lang="zh-CN" altLang="en-US" sz="1900" dirty="0" smtClean="0">
                <a:effectLst/>
              </a:rPr>
              <a:t>依赖</a:t>
            </a:r>
            <a:r>
              <a:rPr lang="en-US" altLang="zh-CN" sz="1900" dirty="0" smtClean="0">
                <a:effectLst/>
              </a:rPr>
              <a:t>Director / </a:t>
            </a:r>
            <a:r>
              <a:rPr lang="zh-CN" altLang="en-US" sz="1900" dirty="0" smtClean="0">
                <a:effectLst/>
              </a:rPr>
              <a:t>具体的</a:t>
            </a:r>
            <a:r>
              <a:rPr lang="en-US" altLang="zh-CN" sz="1900" dirty="0" smtClean="0">
                <a:effectLst/>
              </a:rPr>
              <a:t>Builder</a:t>
            </a:r>
            <a:r>
              <a:rPr lang="zh-CN" altLang="en-US" sz="1900" dirty="0">
                <a:effectLst/>
              </a:rPr>
              <a:t> </a:t>
            </a:r>
            <a:r>
              <a:rPr lang="en-US" altLang="zh-CN" sz="1900" dirty="0" smtClean="0">
                <a:effectLst/>
              </a:rPr>
              <a:t>/ </a:t>
            </a:r>
            <a:r>
              <a:rPr lang="zh-CN" altLang="en-US" sz="1900" dirty="0" smtClean="0">
                <a:effectLst/>
              </a:rPr>
              <a:t>具体的</a:t>
            </a:r>
            <a:r>
              <a:rPr lang="en-US" altLang="zh-CN" sz="1900" dirty="0" smtClean="0">
                <a:effectLst/>
              </a:rPr>
              <a:t>Computer</a:t>
            </a:r>
            <a:r>
              <a:rPr lang="zh-CN" altLang="en-US" sz="1900" dirty="0" smtClean="0">
                <a:effectLst/>
              </a:rPr>
              <a:t> </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endParaRPr lang="en-US" altLang="en-US" sz="1700" b="1" spc="50" dirty="0">
              <a:ln w="12700">
                <a:noFill/>
                <a:prstDash val="solid"/>
              </a:ln>
              <a:solidFill>
                <a:schemeClr val="accent4"/>
              </a:solidFill>
              <a:latin typeface="+mj-lt"/>
              <a:ea typeface="+mj-ea"/>
              <a:cs typeface="+mj-cs"/>
            </a:endParaRPr>
          </a:p>
        </p:txBody>
      </p:sp>
      <p:grpSp>
        <p:nvGrpSpPr>
          <p:cNvPr id="2061" name="组合 2060"/>
          <p:cNvGrpSpPr/>
          <p:nvPr/>
        </p:nvGrpSpPr>
        <p:grpSpPr>
          <a:xfrm>
            <a:off x="1331640" y="1916832"/>
            <a:ext cx="6336704" cy="4923068"/>
            <a:chOff x="1331640" y="1916832"/>
            <a:chExt cx="6336704" cy="4923068"/>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336704" cy="492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2" name="直接连接符 2051"/>
            <p:cNvCxnSpPr/>
            <p:nvPr/>
          </p:nvCxnSpPr>
          <p:spPr>
            <a:xfrm>
              <a:off x="3491880" y="3717032"/>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4" name="直接连接符 2053"/>
            <p:cNvCxnSpPr/>
            <p:nvPr/>
          </p:nvCxnSpPr>
          <p:spPr>
            <a:xfrm>
              <a:off x="3563888" y="2420888"/>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6" name="直接箭头连接符 2055"/>
            <p:cNvCxnSpPr/>
            <p:nvPr/>
          </p:nvCxnSpPr>
          <p:spPr>
            <a:xfrm>
              <a:off x="3563888" y="2420888"/>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直接箭头连接符 2057"/>
            <p:cNvCxnSpPr/>
            <p:nvPr/>
          </p:nvCxnSpPr>
          <p:spPr>
            <a:xfrm>
              <a:off x="3563888" y="4581128"/>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直接箭头连接符 2059"/>
            <p:cNvCxnSpPr/>
            <p:nvPr/>
          </p:nvCxnSpPr>
          <p:spPr>
            <a:xfrm>
              <a:off x="507605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618" y="2204864"/>
            <a:ext cx="6677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endParaRPr lang="en-US" altLang="en-US" sz="1700" b="1" spc="50" dirty="0">
              <a:ln w="12700">
                <a:noFill/>
                <a:prstDash val="solid"/>
              </a:ln>
              <a:solidFill>
                <a:schemeClr val="accent4"/>
              </a:solidFill>
              <a:latin typeface="+mj-lt"/>
              <a:ea typeface="+mj-ea"/>
              <a:cs typeface="+mj-cs"/>
            </a:endParaRPr>
          </a:p>
        </p:txBody>
      </p:sp>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502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14289</TotalTime>
  <Words>461</Words>
  <Application>Microsoft Office PowerPoint</Application>
  <PresentationFormat>全屏显示(4:3)</PresentationFormat>
  <Paragraphs>265</Paragraphs>
  <Slides>21</Slides>
  <Notes>5</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Agenda</vt:lpstr>
      <vt:lpstr>Principle I</vt:lpstr>
      <vt:lpstr>Principle II</vt:lpstr>
      <vt:lpstr>Classification</vt:lpstr>
      <vt:lpstr>Builder</vt:lpstr>
      <vt:lpstr>Builder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296</cp:revision>
  <dcterms:created xsi:type="dcterms:W3CDTF">2015-02-16T08:08:46Z</dcterms:created>
  <dcterms:modified xsi:type="dcterms:W3CDTF">2015-04-15T09:07:39Z</dcterms:modified>
</cp:coreProperties>
</file>