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24" r:id="rId3"/>
    <p:sldId id="257" r:id="rId4"/>
    <p:sldId id="282" r:id="rId5"/>
    <p:sldId id="287" r:id="rId6"/>
    <p:sldId id="283" r:id="rId7"/>
    <p:sldId id="284" r:id="rId8"/>
    <p:sldId id="286" r:id="rId9"/>
    <p:sldId id="299" r:id="rId10"/>
    <p:sldId id="296" r:id="rId11"/>
    <p:sldId id="297" r:id="rId12"/>
    <p:sldId id="298" r:id="rId13"/>
    <p:sldId id="300" r:id="rId14"/>
    <p:sldId id="306" r:id="rId15"/>
    <p:sldId id="301" r:id="rId16"/>
    <p:sldId id="307" r:id="rId17"/>
    <p:sldId id="308" r:id="rId18"/>
    <p:sldId id="294" r:id="rId19"/>
    <p:sldId id="313" r:id="rId20"/>
    <p:sldId id="314" r:id="rId21"/>
    <p:sldId id="315" r:id="rId22"/>
    <p:sldId id="316" r:id="rId23"/>
    <p:sldId id="317" r:id="rId24"/>
    <p:sldId id="325" r:id="rId25"/>
    <p:sldId id="318" r:id="rId26"/>
    <p:sldId id="319" r:id="rId27"/>
    <p:sldId id="320" r:id="rId28"/>
    <p:sldId id="321" r:id="rId29"/>
    <p:sldId id="295" r:id="rId30"/>
    <p:sldId id="322" r:id="rId31"/>
    <p:sldId id="323" r:id="rId32"/>
    <p:sldId id="292" r:id="rId33"/>
    <p:sldId id="309" r:id="rId34"/>
    <p:sldId id="281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70" autoAdjust="0"/>
  </p:normalViewPr>
  <p:slideViewPr>
    <p:cSldViewPr>
      <p:cViewPr>
        <p:scale>
          <a:sx n="100" d="100"/>
          <a:sy n="100" d="100"/>
        </p:scale>
        <p:origin x="-1308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479FA-1253-41AA-8ABD-DCCC0F2E9FAF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A6EF4-A491-4BFF-8620-4D2D0A638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摘录自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创建型类模式将对象的部分创建工作延迟到子类，而创建型对象模式则将它延迟到另一个对象中。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结构型类模式使用继承机制来组合类，而结构型对象模式则描述了对象的组装方式。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行为型类模式使用继承描述算法和控制流，而行为型对象模式则描述一组对象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怎样协作完成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单个对象所无法完成的任务。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323528" y="764704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algn="ctr"/>
            <a:r>
              <a:rPr lang="en-US" altLang="zh-CN" sz="5400" dirty="0">
                <a:solidFill>
                  <a:schemeClr val="tx1"/>
                </a:solidFill>
                <a:ea typeface="宋体" pitchFamily="2" charset="-122"/>
              </a:rPr>
              <a:t>Design Pattern (C</a:t>
            </a:r>
            <a:r>
              <a:rPr lang="en-US" altLang="zh-CN" sz="5400" dirty="0" smtClean="0">
                <a:solidFill>
                  <a:schemeClr val="tx1"/>
                </a:solidFill>
                <a:ea typeface="宋体" pitchFamily="2" charset="-122"/>
              </a:rPr>
              <a:t>#) </a:t>
            </a:r>
          </a:p>
          <a:p>
            <a:pPr algn="ctr"/>
            <a:r>
              <a:rPr lang="en-US" altLang="zh-CN" sz="5400" dirty="0" smtClean="0">
                <a:solidFill>
                  <a:schemeClr val="tx1"/>
                </a:solidFill>
                <a:ea typeface="宋体" pitchFamily="2" charset="-122"/>
              </a:rPr>
              <a:t>Part 1</a:t>
            </a:r>
          </a:p>
          <a:p>
            <a:pPr algn="r"/>
            <a:endParaRPr lang="en-US" altLang="zh-CN" sz="1600" dirty="0">
              <a:solidFill>
                <a:schemeClr val="tx1"/>
              </a:solidFill>
              <a:ea typeface="宋体" pitchFamily="2" charset="-122"/>
            </a:endParaRPr>
          </a:p>
          <a:p>
            <a:pPr algn="r"/>
            <a:endParaRPr lang="en-US" altLang="zh-CN" sz="16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罗潇雨</a:t>
            </a:r>
            <a:r>
              <a:rPr lang="en-US" altLang="zh-CN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(Terry) @ </a:t>
            </a:r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团队游</a:t>
            </a:r>
            <a:r>
              <a:rPr lang="en-US" altLang="zh-CN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团队产品  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629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317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767"/>
            <a:ext cx="9144000" cy="686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528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rimmkaufman.com/content/outlook_dup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528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84784"/>
            <a:ext cx="8363272" cy="5112568"/>
          </a:xfrm>
          <a:prstGeom prst="rect">
            <a:avLst/>
          </a:prstGeom>
        </p:spPr>
        <p:txBody>
          <a:bodyPr vert="horz" rtlCol="0" anchor="ctr">
            <a:normAutofit fontScale="70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400" b="1" dirty="0" smtClean="0">
                <a:effectLst/>
              </a:rPr>
              <a:t>分析</a:t>
            </a:r>
            <a:r>
              <a:rPr lang="zh-CN" altLang="en-US" sz="2400" dirty="0" smtClean="0">
                <a:effectLst/>
              </a:rPr>
              <a:t>：</a:t>
            </a:r>
            <a:endParaRPr lang="en-US" altLang="zh-CN" sz="2400" dirty="0" smtClean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界面结构都有共同点，框架式结构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每个组件</a:t>
            </a:r>
            <a:r>
              <a:rPr lang="en-US" altLang="zh-CN" sz="1900" dirty="0" smtClean="0">
                <a:effectLst/>
              </a:rPr>
              <a:t>Component</a:t>
            </a:r>
            <a:r>
              <a:rPr lang="zh-CN" altLang="en-US" sz="1900" dirty="0" smtClean="0">
                <a:effectLst/>
              </a:rPr>
              <a:t>由</a:t>
            </a:r>
            <a:r>
              <a:rPr lang="en-US" altLang="zh-CN" sz="1900" dirty="0" smtClean="0">
                <a:effectLst/>
              </a:rPr>
              <a:t>3</a:t>
            </a:r>
            <a:r>
              <a:rPr lang="zh-CN" altLang="en-US" sz="1900" dirty="0" smtClean="0">
                <a:effectLst/>
              </a:rPr>
              <a:t>个部分组成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Menu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Navigator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Work </a:t>
            </a:r>
            <a:r>
              <a:rPr lang="en-US" altLang="zh-CN" sz="1900" dirty="0" smtClean="0">
                <a:effectLst/>
              </a:rPr>
              <a:t>Area</a:t>
            </a: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>
                <a:solidFill>
                  <a:srgbClr val="FF0000"/>
                </a:solidFill>
                <a:effectLst/>
              </a:rPr>
              <a:t>不同的组件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有大相径庭的</a:t>
            </a:r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Work Area</a:t>
            </a:r>
          </a:p>
          <a:p>
            <a:endParaRPr lang="en-US" altLang="zh-CN" sz="1900" dirty="0" smtClean="0">
              <a:solidFill>
                <a:srgbClr val="FF0000"/>
              </a:solidFill>
              <a:effectLst/>
            </a:endParaRPr>
          </a:p>
          <a:p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	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将来会有新的组件加入，伴随着新的</a:t>
            </a:r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Work Area</a:t>
            </a:r>
            <a:endParaRPr lang="en-US" altLang="zh-CN" sz="1900" dirty="0">
              <a:solidFill>
                <a:srgbClr val="FF0000"/>
              </a:solidFill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zh-CN" altLang="en-US" sz="2400" b="1" dirty="0" smtClean="0">
                <a:effectLst/>
              </a:rPr>
              <a:t>设计</a:t>
            </a:r>
            <a:r>
              <a:rPr lang="zh-CN" altLang="en-US" sz="2400" dirty="0" smtClean="0">
                <a:effectLst/>
              </a:rPr>
              <a:t>：</a:t>
            </a:r>
            <a:endParaRPr lang="en-US" altLang="zh-CN" sz="24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对组件进行抽象，外部依赖只知晓组件的</a:t>
            </a:r>
            <a:r>
              <a:rPr lang="en-US" altLang="zh-CN" sz="1900" dirty="0" smtClean="0">
                <a:effectLst/>
              </a:rPr>
              <a:t>3</a:t>
            </a:r>
            <a:r>
              <a:rPr lang="zh-CN" altLang="en-US" sz="1900" dirty="0" smtClean="0">
                <a:effectLst/>
              </a:rPr>
              <a:t>个抽象成员：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Menu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Navigator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 err="1" smtClean="0">
                <a:effectLst/>
              </a:rPr>
              <a:t>CreateWorkArea</a:t>
            </a:r>
            <a:r>
              <a:rPr lang="en-US" altLang="zh-CN" sz="1900" dirty="0" smtClean="0">
                <a:effectLst/>
              </a:rPr>
              <a:t>()</a:t>
            </a:r>
          </a:p>
          <a:p>
            <a:r>
              <a:rPr lang="en-US" altLang="zh-CN" sz="1900" dirty="0" smtClean="0">
                <a:effectLst/>
              </a:rPr>
              <a:t/>
            </a:r>
            <a:br>
              <a:rPr lang="en-US" altLang="zh-CN" sz="1900" dirty="0" smtClean="0">
                <a:effectLst/>
              </a:rPr>
            </a:br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外部</a:t>
            </a:r>
            <a:r>
              <a:rPr lang="zh-CN" altLang="en-US" sz="1900" dirty="0" smtClean="0">
                <a:effectLst/>
              </a:rPr>
              <a:t>使用以上成员填充框架，填充</a:t>
            </a:r>
            <a:r>
              <a:rPr lang="zh-CN" altLang="en-US" sz="1900" dirty="0">
                <a:effectLst/>
              </a:rPr>
              <a:t>逻辑分离到组件</a:t>
            </a:r>
            <a:r>
              <a:rPr lang="zh-CN" altLang="en-US" sz="1900" dirty="0" smtClean="0">
                <a:effectLst/>
              </a:rPr>
              <a:t>之外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对组件的主要成员</a:t>
            </a:r>
            <a:r>
              <a:rPr lang="en-US" altLang="zh-CN" sz="1900" dirty="0" smtClean="0">
                <a:effectLst/>
              </a:rPr>
              <a:t>Work Area</a:t>
            </a:r>
            <a:r>
              <a:rPr lang="zh-CN" altLang="en-US" sz="1900" dirty="0" smtClean="0">
                <a:effectLst/>
              </a:rPr>
              <a:t>进行抽象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zh-CN" altLang="en-US" sz="1900" dirty="0" smtClean="0">
                <a:effectLst/>
              </a:rPr>
              <a:t>外部使用组件的抽象</a:t>
            </a:r>
            <a:r>
              <a:rPr lang="en-US" altLang="zh-CN" sz="1900" dirty="0" smtClean="0">
                <a:effectLst/>
              </a:rPr>
              <a:t>Work Area</a:t>
            </a:r>
            <a:r>
              <a:rPr lang="zh-CN" altLang="en-US" sz="1900" dirty="0" smtClean="0">
                <a:effectLst/>
              </a:rPr>
              <a:t>填充框架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    - </a:t>
            </a:r>
            <a:r>
              <a:rPr lang="zh-CN" altLang="en-US" sz="1900" dirty="0">
                <a:effectLst/>
              </a:rPr>
              <a:t>每个组件持有各自不同的具体的</a:t>
            </a:r>
            <a:r>
              <a:rPr lang="en-US" altLang="zh-CN" sz="1900" dirty="0">
                <a:effectLst/>
              </a:rPr>
              <a:t>Work </a:t>
            </a:r>
            <a:r>
              <a:rPr lang="en-US" altLang="zh-CN" sz="1900" dirty="0" smtClean="0">
                <a:effectLst/>
              </a:rPr>
              <a:t>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Mail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Calendar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Contact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…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…</a:t>
            </a: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使组件提供一个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一致接口</a:t>
            </a:r>
            <a:r>
              <a:rPr lang="en-US" altLang="zh-CN" sz="1900" smtClean="0">
                <a:solidFill>
                  <a:srgbClr val="FF0000"/>
                </a:solidFill>
                <a:effectLst/>
              </a:rPr>
              <a:t>CreateWorkArea</a:t>
            </a:r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()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（工厂方法）</a:t>
            </a:r>
            <a:r>
              <a:rPr lang="zh-CN" altLang="en-US" sz="1900" dirty="0" smtClean="0">
                <a:effectLst/>
              </a:rPr>
              <a:t>，用于创建相应的</a:t>
            </a:r>
            <a:r>
              <a:rPr lang="en-US" altLang="zh-CN" sz="1900" dirty="0" err="1" smtClean="0">
                <a:effectLst/>
              </a:rPr>
              <a:t>WorkArea</a:t>
            </a:r>
            <a:endParaRPr lang="en-US" altLang="zh-CN" sz="1900" dirty="0" smtClean="0"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08" y="1916832"/>
            <a:ext cx="1566900" cy="116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043608" y="548680"/>
            <a:ext cx="6858000" cy="794469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240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57958"/>
            <a:ext cx="37814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组合 16"/>
          <p:cNvGrpSpPr/>
          <p:nvPr/>
        </p:nvGrpSpPr>
        <p:grpSpPr>
          <a:xfrm>
            <a:off x="109487" y="1712590"/>
            <a:ext cx="4534521" cy="3300586"/>
            <a:chOff x="-5720" y="1640582"/>
            <a:chExt cx="4534521" cy="330058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20" y="1640582"/>
              <a:ext cx="4534521" cy="3300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直接箭头连接符 9"/>
            <p:cNvCxnSpPr/>
            <p:nvPr/>
          </p:nvCxnSpPr>
          <p:spPr>
            <a:xfrm flipV="1">
              <a:off x="1763688" y="2132856"/>
              <a:ext cx="576064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1763688" y="3212976"/>
              <a:ext cx="576064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0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9144000" cy="316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9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13" y="1988840"/>
            <a:ext cx="38766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47664" y="572865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0" y="1988840"/>
            <a:ext cx="4911358" cy="34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3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47312"/>
            <a:ext cx="2219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63688" y="572865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96430"/>
            <a:ext cx="5083719" cy="366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2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916832"/>
            <a:ext cx="7776864" cy="41764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动机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(Motivation):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在软件系统中，由于需求的变化，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这个对象的具体实现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经常面临着剧烈的变化，但它却有比较稳定的接口。</a:t>
            </a: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如何应对这种变化呢？提供一种封装机制来隔离出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这个易变对象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的变化，从而保持系统中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其它依赖的对象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不随需求的变化而变化。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意图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(Intent):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定义一个用户创建对象的接口，让子类决定实例哪一个类。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 Method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使一个类的实例化延迟到子类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。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82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412776"/>
            <a:ext cx="7776864" cy="5256584"/>
          </a:xfrm>
          <a:prstGeom prst="rect">
            <a:avLst/>
          </a:prstGeom>
        </p:spPr>
        <p:txBody>
          <a:bodyPr vert="horz" rtlCol="0" anchor="ctr">
            <a:normAutofit fontScale="85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结构</a:t>
            </a:r>
            <a:r>
              <a:rPr lang="en-US" altLang="zh-CN" sz="22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(Structure)</a:t>
            </a:r>
            <a:r>
              <a:rPr lang="zh-CN" altLang="en-US" sz="22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：</a:t>
            </a: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参与者</a:t>
            </a:r>
            <a:r>
              <a:rPr lang="en-US" altLang="zh-CN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P r o d u c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t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（</a:t>
            </a:r>
            <a:r>
              <a:rPr lang="en-US" altLang="zh-CN" sz="1400" b="1" spc="50" dirty="0" err="1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WorkArea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定义工厂方法所创建的对象的接口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o n c r e t e P r o d u c t（MailWorkArea, CalendarWorkArea, ContactWorkArea）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实现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接口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r e a t o r（Component）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声明工厂方法，该方法返回一个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类型的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Creator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也可以定义一个工厂方法的缺省实现，它返回一个缺省的</a:t>
            </a:r>
            <a:r>
              <a:rPr lang="en-US" sz="1400" b="1" spc="50" dirty="0" err="1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可以调用工厂方法以创建一个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o n c r e t e C r e a t o r（MailComponent, CalendarComponent, ContactComponent）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重定义工厂方法以返回一个</a:t>
            </a:r>
            <a:r>
              <a:rPr lang="en-US" sz="1400" b="1" spc="50" dirty="0" err="1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实例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93735"/>
            <a:ext cx="5616624" cy="1851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3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Agenda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323528" y="1412776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What &amp; Why &amp; How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Principle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Classification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Design Pattern: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r>
              <a:rPr lang="en-US" altLang="zh-CN" sz="12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- </a:t>
            </a:r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</a:rPr>
              <a:t>Factory </a:t>
            </a:r>
            <a:r>
              <a:rPr lang="en-US" altLang="zh-CN" sz="1200" dirty="0">
                <a:solidFill>
                  <a:srgbClr val="002060"/>
                </a:solidFill>
                <a:effectLst/>
                <a:latin typeface="+mn-ea"/>
              </a:rPr>
              <a:t>Method </a:t>
            </a:r>
            <a:endParaRPr lang="en-US" altLang="zh-CN" sz="1200" dirty="0" smtClean="0">
              <a:solidFill>
                <a:srgbClr val="002060"/>
              </a:solidFill>
              <a:effectLst/>
              <a:latin typeface="+mn-ea"/>
            </a:endParaRPr>
          </a:p>
          <a:p>
            <a:endParaRPr lang="en-US" altLang="zh-CN" sz="1200" dirty="0">
              <a:solidFill>
                <a:srgbClr val="002060"/>
              </a:solidFill>
              <a:effectLst/>
              <a:latin typeface="+mn-ea"/>
            </a:endParaRPr>
          </a:p>
          <a:p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</a:rPr>
              <a:t>	- </a:t>
            </a:r>
            <a:r>
              <a:rPr lang="en-US" altLang="zh-CN" sz="1200" i="1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Simple Factory</a:t>
            </a:r>
          </a:p>
          <a:p>
            <a:endParaRPr lang="en-US" altLang="zh-CN" sz="1200" dirty="0">
              <a:solidFill>
                <a:srgbClr val="002060"/>
              </a:solidFill>
              <a:effectLst/>
              <a:latin typeface="+mn-ea"/>
            </a:endParaRPr>
          </a:p>
          <a:p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</a:rPr>
              <a:t>	- Abstract Factory</a:t>
            </a:r>
          </a:p>
          <a:p>
            <a:pPr marL="342900" indent="-342900">
              <a:buAutoNum type="arabicPeriod"/>
            </a:pPr>
            <a:endParaRPr lang="en-US" altLang="zh-CN" sz="1400" dirty="0">
              <a:solidFill>
                <a:srgbClr val="002060"/>
              </a:solidFill>
              <a:effectLst/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Difference</a:t>
            </a:r>
            <a:endParaRPr lang="zh-CN" altLang="en-US" sz="14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6733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56792"/>
            <a:ext cx="7776864" cy="864096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结构图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2</a:t>
            </a: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：（个人不太推荐）</a:t>
            </a: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名称变为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有误导，因为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的主要职责不一定仅仅是作为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创建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</a:p>
          <a:p>
            <a:r>
              <a:rPr lang="en-US" altLang="zh-CN" sz="15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分散注意，因为重点是工厂方法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Create()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，而不在于</a:t>
            </a:r>
            <a:r>
              <a:rPr lang="zh-CN" altLang="en-US" sz="15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指示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是个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04"/>
            <a:ext cx="4752528" cy="3859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0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56792"/>
            <a:ext cx="7776864" cy="496855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 Method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的一种变体（从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分离出创建职责到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标准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变体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58" y="4437112"/>
            <a:ext cx="6154638" cy="1818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380589"/>
            <a:ext cx="3672407" cy="176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03848" y="580526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972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561654"/>
            <a:ext cx="4330824" cy="1579314"/>
          </a:xfrm>
          <a:prstGeom prst="rect">
            <a:avLst/>
          </a:prstGeom>
        </p:spPr>
        <p:txBody>
          <a:bodyPr vert="horz" rtlCol="0" anchor="ctr">
            <a:normAutofit fontScale="85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FontTx/>
              <a:buChar char="-"/>
            </a:pPr>
            <a:r>
              <a:rPr lang="zh-CN" altLang="en-US" sz="1900" dirty="0" smtClean="0">
                <a:effectLst/>
              </a:rPr>
              <a:t>不属于</a:t>
            </a:r>
            <a:r>
              <a:rPr lang="en-US" altLang="zh-CN" sz="1900" dirty="0" smtClean="0">
                <a:effectLst/>
              </a:rPr>
              <a:t>GOF23</a:t>
            </a:r>
            <a:r>
              <a:rPr lang="zh-CN" altLang="en-US" sz="1900" dirty="0" smtClean="0">
                <a:effectLst/>
              </a:rPr>
              <a:t>种设计模式</a:t>
            </a: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zh-CN" altLang="en-US" sz="1900" dirty="0" smtClean="0">
                <a:effectLst/>
              </a:rPr>
              <a:t>封装对象创建逻辑（纯工厂）</a:t>
            </a: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zh-CN" altLang="en-US" sz="1900" dirty="0">
                <a:effectLst/>
              </a:rPr>
              <a:t>常</a:t>
            </a:r>
            <a:r>
              <a:rPr lang="zh-CN" altLang="en-US" sz="1900" dirty="0" smtClean="0">
                <a:effectLst/>
              </a:rPr>
              <a:t>为静态方法（实例方法亦可）</a:t>
            </a: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zh-CN" altLang="en-US" sz="1900" dirty="0">
                <a:effectLst/>
              </a:rPr>
              <a:t>不</a:t>
            </a:r>
            <a:r>
              <a:rPr lang="zh-CN" altLang="en-US" sz="1900" dirty="0" smtClean="0">
                <a:effectLst/>
              </a:rPr>
              <a:t>具备扩展性（相对）</a:t>
            </a:r>
            <a:endParaRPr lang="en-US" altLang="zh-CN" sz="1900" dirty="0" smtClean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Simple Factory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56792"/>
            <a:ext cx="383857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6" y="3168724"/>
            <a:ext cx="4602882" cy="306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314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561654"/>
            <a:ext cx="8363272" cy="4891682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700" b="1" dirty="0">
                <a:effectLst/>
              </a:rPr>
              <a:t>需求</a:t>
            </a:r>
            <a:r>
              <a:rPr lang="zh-CN" altLang="en-US" sz="2700" dirty="0" smtClean="0">
                <a:effectLst/>
              </a:rPr>
              <a:t>：</a:t>
            </a:r>
            <a:endParaRPr lang="en-US" altLang="zh-CN" sz="2700" dirty="0" smtClean="0">
              <a:effectLst/>
            </a:endParaRPr>
          </a:p>
          <a:p>
            <a:endParaRPr lang="en-US" altLang="zh-CN" sz="2600" dirty="0">
              <a:effectLst/>
            </a:endParaRPr>
          </a:p>
          <a:p>
            <a:r>
              <a:rPr lang="en-US" altLang="zh-CN" sz="2400" dirty="0">
                <a:effectLst/>
              </a:rPr>
              <a:t>	</a:t>
            </a:r>
            <a:r>
              <a:rPr lang="zh-CN" altLang="en-US" sz="1900" dirty="0">
                <a:effectLst/>
              </a:rPr>
              <a:t>提供一个</a:t>
            </a:r>
            <a:r>
              <a:rPr lang="en-US" altLang="zh-CN" sz="1900" dirty="0">
                <a:effectLst/>
              </a:rPr>
              <a:t>Web Page</a:t>
            </a:r>
            <a:r>
              <a:rPr lang="zh-CN" altLang="en-US" sz="1900" dirty="0">
                <a:effectLst/>
              </a:rPr>
              <a:t>，当用户选择厂商时，显示该厂商最新的产品（</a:t>
            </a:r>
            <a:r>
              <a:rPr lang="en-US" altLang="zh-CN" sz="1900" dirty="0">
                <a:effectLst/>
              </a:rPr>
              <a:t>Phone + Pad</a:t>
            </a:r>
            <a:r>
              <a:rPr lang="zh-CN" altLang="en-US" sz="1900" dirty="0">
                <a:effectLst/>
              </a:rPr>
              <a:t>）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        </a:t>
            </a:r>
            <a:r>
              <a:rPr lang="zh-CN" altLang="en-US" sz="1900" dirty="0">
                <a:effectLst/>
              </a:rPr>
              <a:t>比如：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	</a:t>
            </a:r>
            <a:r>
              <a:rPr lang="zh-CN" altLang="en-US" sz="1900" dirty="0">
                <a:effectLst/>
              </a:rPr>
              <a:t>选择</a:t>
            </a:r>
            <a:r>
              <a:rPr lang="en-US" altLang="zh-CN" sz="1900" dirty="0">
                <a:effectLst/>
              </a:rPr>
              <a:t>Microsoft</a:t>
            </a:r>
            <a:r>
              <a:rPr lang="zh-CN" altLang="en-US" sz="1900" dirty="0">
                <a:effectLst/>
              </a:rPr>
              <a:t>， 则显示 </a:t>
            </a:r>
            <a:r>
              <a:rPr lang="en-US" altLang="zh-CN" sz="1900" dirty="0">
                <a:effectLst/>
              </a:rPr>
              <a:t>Window Phone 8.1</a:t>
            </a:r>
            <a:r>
              <a:rPr lang="zh-CN" altLang="en-US" sz="1900" dirty="0">
                <a:effectLst/>
              </a:rPr>
              <a:t>，</a:t>
            </a:r>
            <a:r>
              <a:rPr lang="en-US" altLang="zh-CN" sz="1900" dirty="0">
                <a:effectLst/>
              </a:rPr>
              <a:t>Surface 4</a:t>
            </a:r>
          </a:p>
          <a:p>
            <a:r>
              <a:rPr lang="en-US" altLang="zh-CN" sz="1900" dirty="0">
                <a:effectLst/>
              </a:rPr>
              <a:t>		</a:t>
            </a:r>
            <a:r>
              <a:rPr lang="zh-CN" altLang="en-US" sz="1900" dirty="0">
                <a:effectLst/>
              </a:rPr>
              <a:t>选择</a:t>
            </a:r>
            <a:r>
              <a:rPr lang="en-US" altLang="zh-CN" sz="1900" dirty="0">
                <a:effectLst/>
              </a:rPr>
              <a:t>Apple</a:t>
            </a:r>
            <a:r>
              <a:rPr lang="zh-CN" altLang="en-US" sz="1900" dirty="0">
                <a:effectLst/>
              </a:rPr>
              <a:t>，则显示 </a:t>
            </a:r>
            <a:r>
              <a:rPr lang="en-US" altLang="zh-CN" sz="1900" dirty="0">
                <a:effectLst/>
              </a:rPr>
              <a:t>iPhone 6</a:t>
            </a:r>
            <a:r>
              <a:rPr lang="zh-CN" altLang="en-US" sz="1900" dirty="0">
                <a:effectLst/>
              </a:rPr>
              <a:t>，</a:t>
            </a:r>
            <a:r>
              <a:rPr lang="en-US" altLang="zh-CN" sz="1900" dirty="0">
                <a:effectLst/>
              </a:rPr>
              <a:t>iPad 3</a:t>
            </a:r>
          </a:p>
          <a:p>
            <a:endParaRPr lang="en-US" altLang="zh-CN" sz="2400" dirty="0">
              <a:effectLst/>
            </a:endParaRPr>
          </a:p>
          <a:p>
            <a:endParaRPr lang="en-US" altLang="zh-CN" sz="2400" b="1" dirty="0" smtClean="0">
              <a:effectLst/>
            </a:endParaRPr>
          </a:p>
          <a:p>
            <a:r>
              <a:rPr lang="zh-CN" altLang="en-US" sz="2700" b="1" dirty="0">
                <a:effectLst/>
              </a:rPr>
              <a:t>分析</a:t>
            </a:r>
            <a:r>
              <a:rPr lang="zh-CN" altLang="en-US" sz="2700" b="1" dirty="0" smtClean="0">
                <a:effectLst/>
              </a:rPr>
              <a:t>：</a:t>
            </a:r>
            <a:endParaRPr lang="en-US" altLang="zh-CN" sz="2700" b="1" dirty="0" smtClean="0">
              <a:effectLst/>
            </a:endParaRPr>
          </a:p>
          <a:p>
            <a:endParaRPr lang="en-US" altLang="zh-CN" sz="2600" b="1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显示同一个厂商的产品（同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一个系列</a:t>
            </a:r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/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产品族</a:t>
            </a:r>
            <a:r>
              <a:rPr lang="zh-CN" altLang="en-US" sz="1900" dirty="0" smtClean="0">
                <a:effectLst/>
              </a:rPr>
              <a:t>）：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Window Phone + Surface      VS.     iPhone + iPad</a:t>
            </a: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不同</a:t>
            </a:r>
            <a:r>
              <a:rPr lang="zh-CN" altLang="en-US" sz="1900" dirty="0">
                <a:effectLst/>
              </a:rPr>
              <a:t>厂商的产品种类都</a:t>
            </a:r>
            <a:r>
              <a:rPr lang="zh-CN" altLang="en-US" sz="1900" dirty="0" smtClean="0">
                <a:effectLst/>
              </a:rPr>
              <a:t>相同：</a:t>
            </a:r>
            <a:r>
              <a:rPr lang="en-US" altLang="zh-CN" sz="1900" dirty="0" smtClean="0">
                <a:effectLst/>
              </a:rPr>
              <a:t> 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Phone </a:t>
            </a:r>
            <a:r>
              <a:rPr lang="en-US" altLang="zh-CN" sz="1900" dirty="0">
                <a:effectLst/>
              </a:rPr>
              <a:t>+ </a:t>
            </a:r>
            <a:r>
              <a:rPr lang="en-US" altLang="zh-CN" sz="1900" dirty="0" smtClean="0">
                <a:effectLst/>
              </a:rPr>
              <a:t>Pad</a:t>
            </a:r>
          </a:p>
          <a:p>
            <a:r>
              <a:rPr lang="en-US" altLang="zh-CN" sz="1900" dirty="0" smtClean="0">
                <a:effectLst/>
              </a:rPr>
              <a:t>	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所有产品型号在不断演进：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iPhone 4 -&gt; iPhone5 -&gt; iPhone6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Window Phone 6.5 -&gt; Window Phone 7.5 -&gt; Window Phone 8.1</a:t>
            </a:r>
          </a:p>
          <a:p>
            <a:endParaRPr lang="en-US" altLang="zh-CN" sz="1900" dirty="0">
              <a:effectLst/>
            </a:endParaRPr>
          </a:p>
          <a:p>
            <a:r>
              <a:rPr lang="zh-CN" altLang="en-US" sz="2700" b="1" dirty="0">
                <a:effectLst/>
              </a:rPr>
              <a:t>设计</a:t>
            </a:r>
            <a:r>
              <a:rPr lang="zh-CN" altLang="en-US" sz="2700" b="1" dirty="0" smtClean="0">
                <a:effectLst/>
              </a:rPr>
              <a:t>：</a:t>
            </a:r>
            <a:endParaRPr lang="en-US" altLang="zh-CN" sz="2700" b="1" dirty="0" smtClean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产品种类都一致：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	Phone + Pad</a:t>
            </a:r>
            <a:r>
              <a:rPr lang="zh-CN" altLang="en-US" sz="1900" dirty="0">
                <a:effectLst/>
              </a:rPr>
              <a:t>，可以对每种产品进行抽象</a:t>
            </a:r>
            <a:endParaRPr lang="en-US" altLang="zh-CN" sz="1900" dirty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产品</a:t>
            </a:r>
            <a:r>
              <a:rPr lang="zh-CN" altLang="en-US" sz="1900" dirty="0" smtClean="0">
                <a:effectLst/>
              </a:rPr>
              <a:t>厂商生产的产品系列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产品族都</a:t>
            </a:r>
            <a:r>
              <a:rPr lang="zh-CN" altLang="en-US" sz="1900" dirty="0">
                <a:effectLst/>
              </a:rPr>
              <a:t>一致</a:t>
            </a:r>
            <a:r>
              <a:rPr lang="zh-CN" altLang="en-US" sz="1900" dirty="0" smtClean="0">
                <a:effectLst/>
              </a:rPr>
              <a:t>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生产</a:t>
            </a:r>
            <a:r>
              <a:rPr lang="en-US" altLang="zh-CN" sz="1900" dirty="0">
                <a:effectLst/>
              </a:rPr>
              <a:t>Phone + Pad</a:t>
            </a:r>
            <a:r>
              <a:rPr lang="zh-CN" altLang="en-US" sz="1900" dirty="0">
                <a:effectLst/>
              </a:rPr>
              <a:t>，可以对厂商进行</a:t>
            </a:r>
            <a:r>
              <a:rPr lang="zh-CN" altLang="en-US" sz="1900" dirty="0" smtClean="0">
                <a:effectLst/>
              </a:rPr>
              <a:t>抽象（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提供一系列一致的产品生产接口：抽象工厂</a:t>
            </a:r>
            <a:r>
              <a:rPr lang="zh-CN" altLang="en-US" sz="1900" dirty="0" smtClean="0">
                <a:effectLst/>
              </a:rPr>
              <a:t>）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Web Page</a:t>
            </a:r>
            <a:r>
              <a:rPr lang="zh-CN" altLang="en-US" sz="1900" dirty="0" smtClean="0">
                <a:effectLst/>
              </a:rPr>
              <a:t>只知晓抽象的产品 和 抽象的工厂</a:t>
            </a:r>
            <a:endParaRPr lang="en-US" altLang="zh-CN" sz="1900" dirty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833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47549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Web Page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1438274"/>
            <a:ext cx="460057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179512" y="1965598"/>
            <a:ext cx="4219433" cy="2831554"/>
            <a:chOff x="179512" y="1965598"/>
            <a:chExt cx="4219433" cy="283155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965598"/>
              <a:ext cx="4219433" cy="2831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0" name="组合 19"/>
            <p:cNvGrpSpPr/>
            <p:nvPr/>
          </p:nvGrpSpPr>
          <p:grpSpPr>
            <a:xfrm>
              <a:off x="1691680" y="2132856"/>
              <a:ext cx="1872208" cy="1512168"/>
              <a:chOff x="1691680" y="2132856"/>
              <a:chExt cx="1872208" cy="1512168"/>
            </a:xfrm>
          </p:grpSpPr>
          <p:cxnSp>
            <p:nvCxnSpPr>
              <p:cNvPr id="4" name="直接箭头连接符 3"/>
              <p:cNvCxnSpPr/>
              <p:nvPr/>
            </p:nvCxnSpPr>
            <p:spPr>
              <a:xfrm flipV="1">
                <a:off x="1691680" y="2132856"/>
                <a:ext cx="1008112" cy="10801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组合 18"/>
              <p:cNvGrpSpPr/>
              <p:nvPr/>
            </p:nvGrpSpPr>
            <p:grpSpPr>
              <a:xfrm>
                <a:off x="1691680" y="3212976"/>
                <a:ext cx="1872208" cy="432048"/>
                <a:chOff x="1691680" y="3212976"/>
                <a:chExt cx="1872208" cy="432048"/>
              </a:xfrm>
            </p:grpSpPr>
            <p:cxnSp>
              <p:nvCxnSpPr>
                <p:cNvPr id="11" name="直接连接符 10"/>
                <p:cNvCxnSpPr/>
                <p:nvPr/>
              </p:nvCxnSpPr>
              <p:spPr>
                <a:xfrm>
                  <a:off x="1691680" y="3212976"/>
                  <a:ext cx="151216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3203848" y="3212976"/>
                  <a:ext cx="0" cy="1683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2843808" y="3381375"/>
                  <a:ext cx="72008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/>
                <p:cNvCxnSpPr/>
                <p:nvPr/>
              </p:nvCxnSpPr>
              <p:spPr>
                <a:xfrm>
                  <a:off x="2843808" y="3381375"/>
                  <a:ext cx="0" cy="26364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/>
                <p:cNvCxnSpPr/>
                <p:nvPr/>
              </p:nvCxnSpPr>
              <p:spPr>
                <a:xfrm>
                  <a:off x="3563888" y="3381375"/>
                  <a:ext cx="0" cy="26364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299774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60848"/>
            <a:ext cx="3076333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060849"/>
            <a:ext cx="3044860" cy="331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70" y="2060848"/>
            <a:ext cx="16954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147549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62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0245"/>
            <a:ext cx="91440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7524" y="1484784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More…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51298"/>
            <a:ext cx="19621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850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5516" y="147549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Factory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604963"/>
            <a:ext cx="56578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520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147549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More…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5229200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816" y="5826750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Future: 	GoogleFamilyFactoryV1?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14513"/>
            <a:ext cx="91440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520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772816"/>
            <a:ext cx="7776864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动机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(Motivate)</a:t>
            </a: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：</a:t>
            </a: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在软件系统中，经常面临着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“</a:t>
            </a:r>
            <a:r>
              <a:rPr lang="zh-CN" altLang="en-US" sz="1600" b="1" spc="5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一系列相互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依赖的对象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的创建工作：同时，由于需求的变化，往往存在更多系列对象的创建工作。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如何应对这种变化？如何绕过常规的对象创建方法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(new),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提供一种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封装机制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来避免客户程序和这种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多系列具体对象创建工作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的紧耦合？</a:t>
            </a:r>
          </a:p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</a:t>
            </a: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意图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(Intent):</a:t>
            </a:r>
          </a:p>
          <a:p>
            <a:pPr>
              <a:spcBef>
                <a:spcPct val="0"/>
              </a:spcBef>
            </a:pPr>
            <a:endParaRPr lang="zh-CN" altLang="en-US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提供一个创建一系列相关或相互依赖对象的接口，而无需指定它们具体的类。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7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What &amp; Why &amp; How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 smtClean="0">
                <a:effectLst/>
              </a:rPr>
              <a:t>什么是设计模式：</a:t>
            </a:r>
            <a:endParaRPr lang="en-US" altLang="zh-CN" sz="16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r>
              <a:rPr lang="zh-CN" altLang="en-US" sz="1600" dirty="0" smtClean="0">
                <a:effectLst/>
              </a:rPr>
              <a:t>设计</a:t>
            </a:r>
            <a:r>
              <a:rPr lang="zh-CN" altLang="en-US" sz="1600" dirty="0">
                <a:effectLst/>
              </a:rPr>
              <a:t>模式是</a:t>
            </a:r>
            <a:r>
              <a:rPr lang="zh-CN" altLang="en-US" sz="1600" dirty="0" smtClean="0">
                <a:effectLst/>
              </a:rPr>
              <a:t>对我们</a:t>
            </a:r>
            <a:r>
              <a:rPr lang="zh-CN" altLang="en-US" sz="1600" dirty="0">
                <a:effectLst/>
              </a:rPr>
              <a:t>的环境中一遍又一遍的出现的</a:t>
            </a:r>
            <a:r>
              <a:rPr lang="zh-CN" altLang="en-US" sz="1600" dirty="0" smtClean="0">
                <a:effectLst/>
              </a:rPr>
              <a:t>问题</a:t>
            </a:r>
            <a:r>
              <a:rPr lang="zh-CN" altLang="en-US" sz="1600" dirty="0">
                <a:effectLst/>
              </a:rPr>
              <a:t>，</a:t>
            </a:r>
            <a:r>
              <a:rPr lang="zh-CN" altLang="en-US" sz="1600" dirty="0" smtClean="0">
                <a:effectLst/>
              </a:rPr>
              <a:t>经过大量经验</a:t>
            </a:r>
            <a:r>
              <a:rPr lang="zh-CN" altLang="en-US" sz="1600" dirty="0">
                <a:effectLst/>
              </a:rPr>
              <a:t>总结</a:t>
            </a:r>
            <a:r>
              <a:rPr lang="zh-CN" altLang="en-US" sz="1600" dirty="0" smtClean="0">
                <a:effectLst/>
              </a:rPr>
              <a:t>后，提出的优雅的解决方案。</a:t>
            </a:r>
            <a:r>
              <a:rPr lang="zh-CN" altLang="en-US" sz="1600" dirty="0">
                <a:effectLst/>
              </a:rPr>
              <a:t>每一个模式描述了一个在我们周围不断重复发生的问题，以及该问题的解决方案的核心。</a:t>
            </a:r>
            <a:r>
              <a:rPr lang="zh-CN" altLang="en-US" sz="1600" dirty="0" smtClean="0">
                <a:effectLst/>
              </a:rPr>
              <a:t>以此方式你可以使用该方案上百万次，而从不需要重复做同样的事情。</a:t>
            </a:r>
            <a:endParaRPr lang="en-US" altLang="zh-CN" sz="1600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endParaRPr lang="en-US" altLang="zh-CN" sz="1600" b="1" dirty="0">
              <a:effectLst/>
            </a:endParaRPr>
          </a:p>
          <a:p>
            <a:r>
              <a:rPr lang="zh-CN" altLang="en-US" sz="1600" b="1" dirty="0" smtClean="0">
                <a:effectLst/>
              </a:rPr>
              <a:t>为什么</a:t>
            </a:r>
            <a:r>
              <a:rPr lang="zh-CN" altLang="en-US" sz="1600" b="1" dirty="0">
                <a:effectLst/>
              </a:rPr>
              <a:t>使用设计</a:t>
            </a:r>
            <a:r>
              <a:rPr lang="zh-CN" altLang="en-US" sz="1600" b="1" dirty="0" smtClean="0">
                <a:effectLst/>
              </a:rPr>
              <a:t>模式：</a:t>
            </a:r>
            <a:endParaRPr lang="en-US" altLang="zh-CN" sz="1600" b="1" dirty="0" smtClean="0">
              <a:effectLst/>
            </a:endParaRPr>
          </a:p>
          <a:p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一个设计模式定义了一个</a:t>
            </a:r>
            <a:r>
              <a:rPr lang="zh-CN" altLang="en-US" sz="1600" dirty="0" smtClean="0">
                <a:effectLst/>
              </a:rPr>
              <a:t>问题 </a:t>
            </a:r>
            <a:r>
              <a:rPr lang="en-US" altLang="zh-CN" sz="1600" dirty="0" smtClean="0">
                <a:effectLst/>
              </a:rPr>
              <a:t>&amp; </a:t>
            </a:r>
            <a:r>
              <a:rPr lang="zh-CN" altLang="en-US" sz="1600" dirty="0" smtClean="0">
                <a:effectLst/>
              </a:rPr>
              <a:t>解决方案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设计模式是</a:t>
            </a:r>
            <a:r>
              <a:rPr lang="zh-CN" altLang="en-US" sz="1600" dirty="0">
                <a:effectLst/>
              </a:rPr>
              <a:t>语言无关的</a:t>
            </a:r>
            <a:r>
              <a:rPr lang="zh-CN" altLang="en-US" sz="1600" dirty="0" smtClean="0">
                <a:effectLst/>
              </a:rPr>
              <a:t>（以</a:t>
            </a:r>
            <a:r>
              <a:rPr lang="zh-CN" altLang="en-US" sz="1600" dirty="0">
                <a:effectLst/>
              </a:rPr>
              <a:t>面向对象的方式来定义对象和解决方案</a:t>
            </a:r>
            <a:r>
              <a:rPr lang="zh-CN" altLang="en-US" sz="1600" dirty="0" smtClean="0">
                <a:effectLst/>
              </a:rPr>
              <a:t>）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设计模式是</a:t>
            </a:r>
            <a:r>
              <a:rPr lang="zh-CN" altLang="en-US" sz="1600" dirty="0" smtClean="0">
                <a:effectLst/>
              </a:rPr>
              <a:t>经过</a:t>
            </a:r>
            <a:r>
              <a:rPr lang="zh-CN" altLang="en-US" sz="1600" dirty="0">
                <a:effectLst/>
              </a:rPr>
              <a:t>检验</a:t>
            </a:r>
            <a:r>
              <a:rPr lang="zh-CN" altLang="en-US" sz="1600" dirty="0" smtClean="0">
                <a:effectLst/>
              </a:rPr>
              <a:t>的（最佳</a:t>
            </a:r>
            <a:r>
              <a:rPr lang="zh-CN" altLang="en-US" sz="1600" dirty="0">
                <a:effectLst/>
              </a:rPr>
              <a:t>实践</a:t>
            </a:r>
            <a:r>
              <a:rPr lang="zh-CN" altLang="en-US" sz="1600" dirty="0" smtClean="0">
                <a:effectLst/>
              </a:rPr>
              <a:t>）</a:t>
            </a: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设计模式促进良好设计</a:t>
            </a:r>
            <a:r>
              <a:rPr lang="zh-CN" altLang="en-US" sz="1600" dirty="0" smtClean="0">
                <a:effectLst/>
              </a:rPr>
              <a:t>（应用面向对象</a:t>
            </a:r>
            <a:r>
              <a:rPr lang="zh-CN" altLang="en-US" sz="1600" dirty="0">
                <a:effectLst/>
              </a:rPr>
              <a:t>原则</a:t>
            </a:r>
            <a:r>
              <a:rPr lang="zh-CN" altLang="en-US" sz="1600" dirty="0" smtClean="0">
                <a:effectLst/>
              </a:rPr>
              <a:t>）</a:t>
            </a:r>
            <a:endParaRPr lang="en-US" altLang="zh-CN" sz="1600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endParaRPr lang="en-US" altLang="zh-CN" sz="1600" b="1" dirty="0">
              <a:effectLst/>
            </a:endParaRPr>
          </a:p>
          <a:p>
            <a:r>
              <a:rPr lang="zh-CN" altLang="en-US" sz="1600" b="1" dirty="0" smtClean="0">
                <a:effectLst/>
              </a:rPr>
              <a:t>如何学习设计</a:t>
            </a:r>
            <a:r>
              <a:rPr lang="zh-CN" altLang="en-US" sz="1600" b="1" dirty="0">
                <a:effectLst/>
              </a:rPr>
              <a:t>模式：</a:t>
            </a:r>
            <a:endParaRPr lang="en-US" altLang="zh-CN" sz="1600" b="1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动机：一</a:t>
            </a:r>
            <a:r>
              <a:rPr lang="zh-CN" altLang="en-US" sz="1600" dirty="0">
                <a:effectLst/>
              </a:rPr>
              <a:t>个设计问题以及如何用模式中的类、对象来解决该问题的特定</a:t>
            </a:r>
            <a:r>
              <a:rPr lang="zh-CN" altLang="en-US" sz="1600" dirty="0" smtClean="0">
                <a:effectLst/>
              </a:rPr>
              <a:t>情景</a:t>
            </a: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意图：该模式</a:t>
            </a:r>
            <a:r>
              <a:rPr lang="zh-CN" altLang="en-US" sz="1600" dirty="0">
                <a:effectLst/>
              </a:rPr>
              <a:t>是做什么的、基本原理和意图、解决什么样的设计问题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结构</a:t>
            </a:r>
            <a:r>
              <a:rPr lang="zh-CN" altLang="en-US" sz="1600" dirty="0" smtClean="0">
                <a:effectLst/>
              </a:rPr>
              <a:t>：交互图，来</a:t>
            </a:r>
            <a:r>
              <a:rPr lang="zh-CN" altLang="en-US" sz="1600" dirty="0">
                <a:effectLst/>
              </a:rPr>
              <a:t>说明对象之间的请求序列和协作关系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效果</a:t>
            </a:r>
            <a:r>
              <a:rPr lang="zh-CN" altLang="en-US" sz="1600" dirty="0" smtClean="0">
                <a:effectLst/>
              </a:rPr>
              <a:t>：模式</a:t>
            </a:r>
            <a:r>
              <a:rPr lang="zh-CN" altLang="en-US" sz="1600" dirty="0">
                <a:effectLst/>
              </a:rPr>
              <a:t>怎样支持它的</a:t>
            </a:r>
            <a:r>
              <a:rPr lang="zh-CN" altLang="en-US" sz="1600" dirty="0" smtClean="0">
                <a:effectLst/>
              </a:rPr>
              <a:t>目标、模式</a:t>
            </a:r>
            <a:r>
              <a:rPr lang="zh-CN" altLang="en-US" sz="1600" dirty="0">
                <a:effectLst/>
              </a:rPr>
              <a:t>的效果</a:t>
            </a:r>
            <a:r>
              <a:rPr lang="zh-CN" altLang="en-US" sz="1600" dirty="0" smtClean="0">
                <a:effectLst/>
              </a:rPr>
              <a:t>和权衡取舍、哪些</a:t>
            </a:r>
            <a:r>
              <a:rPr lang="zh-CN" altLang="en-US" sz="1600" dirty="0">
                <a:effectLst/>
              </a:rPr>
              <a:t>方面可以独立</a:t>
            </a:r>
            <a:r>
              <a:rPr lang="zh-CN" altLang="en-US" sz="1600" dirty="0" smtClean="0">
                <a:effectLst/>
              </a:rPr>
              <a:t>改变</a:t>
            </a: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616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700808"/>
            <a:ext cx="7776864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结构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(Structure)</a:t>
            </a: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：</a:t>
            </a: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50232"/>
            <a:ext cx="7887176" cy="3515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81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56792"/>
            <a:ext cx="7776864" cy="504056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参与者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AbstractFactory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声明一个创建抽象产品对象的操作接口。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ConcreteFactory(AppleFamilyFactoryV1,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MicrosoftFamilyFactoryV1,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AppleFamilyFactoryV2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实现创建具体产品对象的操作。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AbstractProduct( Pad, Phone )</a:t>
            </a:r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为一类产品对象声明一个接口。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ConcreteProduct( iPad 2, Surface 4, iPhone 4, WindowsPhone8.1)</a:t>
            </a:r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定义一个将被相应的具体工厂创建的产品对象。</a:t>
            </a: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实现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AbstractProduct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接口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Client( Web Page )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仅使用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由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AbstractFactory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和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AbstractProduct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类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声明的接口。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5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628800"/>
            <a:ext cx="76328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chemeClr val="accent4"/>
                </a:solidFill>
              </a:rPr>
              <a:t>Simple Factory</a:t>
            </a:r>
            <a:r>
              <a:rPr lang="zh-CN" altLang="en-US" sz="1400" b="1" dirty="0" smtClean="0">
                <a:solidFill>
                  <a:schemeClr val="accent4"/>
                </a:solidFill>
              </a:rPr>
              <a:t>：</a:t>
            </a:r>
            <a:endParaRPr lang="en-US" altLang="zh-CN" sz="1400" b="1" dirty="0" smtClean="0">
              <a:solidFill>
                <a:schemeClr val="accent4"/>
              </a:solidFill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>
                <a:solidFill>
                  <a:schemeClr val="accent4"/>
                </a:solidFill>
              </a:rPr>
              <a:t>意图 </a:t>
            </a:r>
            <a:r>
              <a:rPr lang="en-US" altLang="zh-CN" sz="1400" dirty="0" smtClean="0">
                <a:solidFill>
                  <a:schemeClr val="accent4"/>
                </a:solidFill>
              </a:rPr>
              <a:t>- </a:t>
            </a:r>
            <a:r>
              <a:rPr lang="zh-CN" altLang="en-US" sz="1400" dirty="0" smtClean="0">
                <a:solidFill>
                  <a:schemeClr val="accent4"/>
                </a:solidFill>
              </a:rPr>
              <a:t>简单的工厂</a:t>
            </a:r>
            <a:r>
              <a:rPr lang="zh-CN" altLang="en-US" sz="1400" dirty="0">
                <a:solidFill>
                  <a:schemeClr val="accent4"/>
                </a:solidFill>
              </a:rPr>
              <a:t>，</a:t>
            </a:r>
            <a:r>
              <a:rPr lang="zh-CN" altLang="en-US" sz="1400" dirty="0" smtClean="0">
                <a:solidFill>
                  <a:schemeClr val="accent4"/>
                </a:solidFill>
              </a:rPr>
              <a:t>提供一个创建对象的简单方法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用来</a:t>
            </a:r>
            <a:r>
              <a:rPr lang="zh-CN" altLang="en-US" sz="1400" dirty="0">
                <a:solidFill>
                  <a:schemeClr val="accent4"/>
                </a:solidFill>
              </a:rPr>
              <a:t>生产同一等级结构中的某个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>
                <a:solidFill>
                  <a:schemeClr val="accent4"/>
                </a:solidFill>
              </a:rPr>
              <a:t>无法扩展新的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zh-CN" altLang="en-US" sz="1400" dirty="0">
              <a:solidFill>
                <a:schemeClr val="accent4"/>
              </a:solidFill>
            </a:endParaRPr>
          </a:p>
          <a:p>
            <a:r>
              <a:rPr lang="en-US" altLang="zh-CN" sz="1600" b="1" dirty="0" smtClean="0">
                <a:solidFill>
                  <a:schemeClr val="accent4"/>
                </a:solidFill>
              </a:rPr>
              <a:t>Factory Method</a:t>
            </a:r>
            <a:r>
              <a:rPr lang="zh-CN" altLang="en-US" sz="1600" b="1" dirty="0" smtClean="0">
                <a:solidFill>
                  <a:schemeClr val="accent4"/>
                </a:solidFill>
              </a:rPr>
              <a:t>：</a:t>
            </a:r>
            <a:endParaRPr lang="en-US" altLang="zh-CN" sz="1600" b="1" dirty="0" smtClean="0">
              <a:solidFill>
                <a:schemeClr val="accent4"/>
              </a:solidFill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>
                <a:solidFill>
                  <a:schemeClr val="accent4"/>
                </a:solidFill>
              </a:rPr>
              <a:t> </a:t>
            </a:r>
            <a:r>
              <a:rPr lang="zh-CN" altLang="en-US" sz="1400" dirty="0" smtClean="0">
                <a:solidFill>
                  <a:schemeClr val="accent4"/>
                </a:solidFill>
              </a:rPr>
              <a:t>意图 </a:t>
            </a:r>
            <a:r>
              <a:rPr lang="en-US" altLang="zh-CN" sz="1400" dirty="0" smtClean="0">
                <a:solidFill>
                  <a:schemeClr val="accent4"/>
                </a:solidFill>
              </a:rPr>
              <a:t>- </a:t>
            </a:r>
            <a:r>
              <a:rPr lang="zh-CN" altLang="en-US" sz="1400" dirty="0" smtClean="0">
                <a:solidFill>
                  <a:schemeClr val="accent4"/>
                </a:solidFill>
              </a:rPr>
              <a:t>定义</a:t>
            </a:r>
            <a:r>
              <a:rPr lang="zh-CN" altLang="en-US" sz="1400" dirty="0">
                <a:solidFill>
                  <a:schemeClr val="accent4"/>
                </a:solidFill>
              </a:rPr>
              <a:t>一个创建对象的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接口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 </a:t>
            </a:r>
            <a:r>
              <a:rPr lang="en-US" altLang="zh-CN" sz="1400" dirty="0" smtClean="0">
                <a:solidFill>
                  <a:schemeClr val="accent4"/>
                </a:solidFill>
              </a:rPr>
              <a:t>            </a:t>
            </a:r>
            <a:r>
              <a:rPr lang="zh-CN" altLang="en-US" sz="1400" dirty="0" smtClean="0">
                <a:solidFill>
                  <a:schemeClr val="accent4"/>
                </a:solidFill>
              </a:rPr>
              <a:t>重点在于接口，即</a:t>
            </a:r>
            <a:r>
              <a:rPr lang="en-US" altLang="zh-CN" sz="1400" dirty="0" smtClean="0">
                <a:solidFill>
                  <a:schemeClr val="accent4"/>
                </a:solidFill>
              </a:rPr>
              <a:t>Factory</a:t>
            </a:r>
            <a:r>
              <a:rPr lang="zh-CN" altLang="en-US" sz="1400" dirty="0" smtClean="0">
                <a:solidFill>
                  <a:schemeClr val="accent4"/>
                </a:solidFill>
              </a:rPr>
              <a:t>“</a:t>
            </a:r>
            <a:r>
              <a:rPr lang="en-US" altLang="zh-CN" sz="1400" dirty="0" smtClean="0">
                <a:solidFill>
                  <a:srgbClr val="FF0000"/>
                </a:solidFill>
              </a:rPr>
              <a:t>Method</a:t>
            </a:r>
            <a:r>
              <a:rPr lang="zh-CN" altLang="en-US" sz="1400" dirty="0" smtClean="0">
                <a:solidFill>
                  <a:schemeClr val="accent4"/>
                </a:solidFill>
              </a:rPr>
              <a:t>”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用来</a:t>
            </a:r>
            <a:r>
              <a:rPr lang="zh-CN" altLang="en-US" sz="1400" dirty="0">
                <a:solidFill>
                  <a:schemeClr val="accent4"/>
                </a:solidFill>
              </a:rPr>
              <a:t>生产同一等级结构中</a:t>
            </a:r>
            <a:r>
              <a:rPr lang="zh-CN" altLang="en-US" sz="1400" dirty="0" smtClean="0">
                <a:solidFill>
                  <a:schemeClr val="accent4"/>
                </a:solidFill>
              </a:rPr>
              <a:t>的某个产品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>
                <a:solidFill>
                  <a:schemeClr val="accent4"/>
                </a:solidFill>
              </a:rPr>
              <a:t>支持扩展</a:t>
            </a:r>
            <a:r>
              <a:rPr lang="zh-CN" altLang="en-US" sz="1400" dirty="0" smtClean="0">
                <a:solidFill>
                  <a:schemeClr val="accent4"/>
                </a:solidFill>
              </a:rPr>
              <a:t>新的产品 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zh-CN" altLang="en-US" sz="1400" dirty="0">
              <a:solidFill>
                <a:schemeClr val="accent4"/>
              </a:solidFill>
            </a:endParaRPr>
          </a:p>
          <a:p>
            <a:r>
              <a:rPr lang="en-US" altLang="zh-CN" sz="1600" b="1" dirty="0" smtClean="0">
                <a:solidFill>
                  <a:schemeClr val="accent4"/>
                </a:solidFill>
              </a:rPr>
              <a:t>Abstract Factory</a:t>
            </a:r>
            <a:r>
              <a:rPr lang="zh-CN" altLang="en-US" sz="1600" b="1" dirty="0" smtClean="0">
                <a:solidFill>
                  <a:schemeClr val="accent4"/>
                </a:solidFill>
              </a:rPr>
              <a:t>：</a:t>
            </a:r>
            <a:r>
              <a:rPr lang="en-US" sz="1600" b="1" dirty="0" smtClean="0">
                <a:solidFill>
                  <a:schemeClr val="accent4"/>
                </a:solidFill>
              </a:rPr>
              <a:t> </a:t>
            </a:r>
          </a:p>
          <a:p>
            <a:endParaRPr lang="en-US" sz="1400" dirty="0" smtClean="0">
              <a:solidFill>
                <a:schemeClr val="accent4"/>
              </a:solidFill>
            </a:endParaRPr>
          </a:p>
          <a:p>
            <a:r>
              <a:rPr lang="en-US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意图 </a:t>
            </a:r>
            <a:r>
              <a:rPr lang="en-US" altLang="zh-CN" sz="1400" dirty="0" smtClean="0">
                <a:solidFill>
                  <a:schemeClr val="accent4"/>
                </a:solidFill>
              </a:rPr>
              <a:t>- </a:t>
            </a:r>
            <a:r>
              <a:rPr lang="zh-CN" altLang="en-US" sz="1400" dirty="0" smtClean="0">
                <a:solidFill>
                  <a:schemeClr val="accent4"/>
                </a:solidFill>
              </a:rPr>
              <a:t>提供</a:t>
            </a:r>
            <a:r>
              <a:rPr lang="zh-CN" altLang="en-US" sz="1400" dirty="0">
                <a:solidFill>
                  <a:schemeClr val="accent4"/>
                </a:solidFill>
              </a:rPr>
              <a:t>一个创建一系列相关或相互依赖对象的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接口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 </a:t>
            </a:r>
            <a:r>
              <a:rPr lang="en-US" altLang="zh-CN" sz="1400" dirty="0" smtClean="0">
                <a:solidFill>
                  <a:schemeClr val="accent4"/>
                </a:solidFill>
              </a:rPr>
              <a:t>                  </a:t>
            </a:r>
            <a:r>
              <a:rPr lang="zh-CN" altLang="en-US" sz="1400" dirty="0" smtClean="0">
                <a:solidFill>
                  <a:schemeClr val="accent4"/>
                </a:solidFill>
              </a:rPr>
              <a:t>                重点在于提供创建</a:t>
            </a:r>
            <a:r>
              <a:rPr lang="zh-CN" altLang="en-US" sz="1400" dirty="0">
                <a:solidFill>
                  <a:schemeClr val="accent4"/>
                </a:solidFill>
              </a:rPr>
              <a:t>一系列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产品接口的工厂，即</a:t>
            </a:r>
            <a:r>
              <a:rPr lang="en-US" altLang="zh-CN" sz="1400" dirty="0" smtClean="0">
                <a:solidFill>
                  <a:schemeClr val="accent4"/>
                </a:solidFill>
              </a:rPr>
              <a:t>Abstract</a:t>
            </a:r>
            <a:r>
              <a:rPr lang="zh-CN" altLang="en-US" sz="1400" dirty="0" smtClean="0">
                <a:solidFill>
                  <a:schemeClr val="accent4"/>
                </a:solidFill>
              </a:rPr>
              <a:t>“</a:t>
            </a:r>
            <a:r>
              <a:rPr lang="en-US" altLang="zh-CN" sz="1400" dirty="0" smtClean="0">
                <a:solidFill>
                  <a:srgbClr val="FF0000"/>
                </a:solidFill>
              </a:rPr>
              <a:t>Factory</a:t>
            </a:r>
            <a:r>
              <a:rPr lang="zh-CN" altLang="en-US" sz="1400" dirty="0" smtClean="0">
                <a:solidFill>
                  <a:schemeClr val="accent4"/>
                </a:solidFill>
              </a:rPr>
              <a:t>”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en-US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用来生产相互关联</a:t>
            </a:r>
            <a:r>
              <a:rPr lang="zh-CN" altLang="en-US" sz="1400" dirty="0">
                <a:solidFill>
                  <a:schemeClr val="accent4"/>
                </a:solidFill>
              </a:rPr>
              <a:t>的整个产品</a:t>
            </a:r>
            <a:r>
              <a:rPr lang="zh-CN" altLang="en-US" sz="1400" dirty="0" smtClean="0">
                <a:solidFill>
                  <a:schemeClr val="accent4"/>
                </a:solidFill>
              </a:rPr>
              <a:t>系列</a:t>
            </a:r>
            <a:r>
              <a:rPr lang="en-US" altLang="zh-CN" sz="1400" dirty="0" smtClean="0">
                <a:solidFill>
                  <a:schemeClr val="accent4"/>
                </a:solidFill>
              </a:rPr>
              <a:t>/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产品族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无法扩展新</a:t>
            </a:r>
            <a:r>
              <a:rPr lang="zh-CN" altLang="en-US" sz="1400" dirty="0">
                <a:solidFill>
                  <a:schemeClr val="accent4"/>
                </a:solidFill>
              </a:rPr>
              <a:t>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产品个体，支持扩展</a:t>
            </a:r>
            <a:r>
              <a:rPr lang="zh-CN" altLang="en-US" sz="1400" dirty="0">
                <a:solidFill>
                  <a:schemeClr val="accent4"/>
                </a:solidFill>
              </a:rPr>
              <a:t>产品系列</a:t>
            </a:r>
            <a:r>
              <a:rPr lang="en-US" altLang="zh-CN" sz="1400" dirty="0">
                <a:solidFill>
                  <a:schemeClr val="accent4"/>
                </a:solidFill>
              </a:rPr>
              <a:t>/</a:t>
            </a:r>
            <a:r>
              <a:rPr lang="zh-CN" altLang="en-US" sz="1400" dirty="0">
                <a:solidFill>
                  <a:schemeClr val="accent4"/>
                </a:solidFill>
              </a:rPr>
              <a:t>产品族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Difference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2706539"/>
            <a:ext cx="6858000" cy="794469"/>
          </a:xfrm>
          <a:noFill/>
          <a:ln/>
        </p:spPr>
        <p:txBody>
          <a:bodyPr>
            <a:noAutofit/>
          </a:bodyPr>
          <a:lstStyle/>
          <a:p>
            <a:r>
              <a:rPr lang="en-US" altLang="zh-CN" sz="5400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0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zh-CN" sz="5400" dirty="0" smtClean="0">
                <a:ea typeface="宋体" pitchFamily="2" charset="-122"/>
              </a:rPr>
              <a:t>Thank </a:t>
            </a:r>
            <a:r>
              <a:rPr lang="en-US" altLang="zh-CN" sz="5400" dirty="0">
                <a:ea typeface="宋体" pitchFamily="2" charset="-122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13466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>
                <a:effectLst/>
              </a:rPr>
              <a:t> 针对接口编程，而不是针对实现编程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客户无需知道所使用对象的特定类型，只需要知道对象拥有客户所期望的接口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优先</a:t>
            </a:r>
            <a:r>
              <a:rPr lang="zh-CN" altLang="en-US" sz="1600" b="1" dirty="0">
                <a:effectLst/>
              </a:rPr>
              <a:t>使用对象组合，而不是类继承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类继承通常为“白箱复用”，对象组合对象为“黑箱复用”。继承在某种程度上破坏了封闭性，子类父类耦合度高</a:t>
            </a:r>
            <a:r>
              <a:rPr lang="zh-CN" altLang="en-US" sz="1200" b="1" dirty="0" smtClean="0">
                <a:effectLst/>
              </a:rPr>
              <a:t>；而</a:t>
            </a:r>
            <a:r>
              <a:rPr lang="zh-CN" altLang="en-US" sz="1200" b="1" dirty="0">
                <a:effectLst/>
              </a:rPr>
              <a:t>对象组合则只要求被组合的对象拥有良好定义的接口，耦合度低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封</a:t>
            </a:r>
            <a:r>
              <a:rPr lang="zh-CN" altLang="en-US" sz="1600" b="1" dirty="0">
                <a:effectLst/>
              </a:rPr>
              <a:t>装</a:t>
            </a:r>
            <a:r>
              <a:rPr lang="zh-CN" altLang="en-US" sz="1600" b="1" dirty="0" smtClean="0">
                <a:effectLst/>
              </a:rPr>
              <a:t>变化</a:t>
            </a:r>
            <a:r>
              <a:rPr lang="zh-CN" altLang="en-US" sz="1600" b="1" dirty="0">
                <a:effectLst/>
              </a:rPr>
              <a:t>点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对软件中易变的部分进行封装，从而实现在不改变设计的前提下进行灵活的扩展</a:t>
            </a:r>
          </a:p>
          <a:p>
            <a:endParaRPr lang="zh-CN" altLang="en-US" sz="1600" b="1" dirty="0" smtClean="0">
              <a:effectLst/>
            </a:endParaRPr>
          </a:p>
          <a:p>
            <a:r>
              <a:rPr lang="zh-CN" altLang="en-US" sz="1600" b="1" dirty="0" smtClean="0">
                <a:effectLst/>
              </a:rPr>
              <a:t>使用重构得到模式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通过不断的重构来获得设计模式，没有必要硬套设计模式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endParaRPr lang="zh-CN" altLang="en-US" sz="13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774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b="1" dirty="0" smtClean="0">
                <a:effectLst/>
              </a:rPr>
              <a:t>具体原则：</a:t>
            </a:r>
            <a:endParaRPr lang="en-US" altLang="zh-CN" sz="19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“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开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－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闭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”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原则，</a:t>
            </a:r>
            <a:r>
              <a:rPr lang="zh-CN" altLang="en-US" sz="1500" dirty="0">
                <a:solidFill>
                  <a:srgbClr val="FF0000"/>
                </a:solidFill>
                <a:ea typeface="宋体" pitchFamily="2" charset="-122"/>
              </a:rPr>
              <a:t>一切的一切都是围绕着"开-闭"原则展开的</a:t>
            </a:r>
            <a:endParaRPr lang="en-US" altLang="zh-CN" sz="1500" dirty="0">
              <a:solidFill>
                <a:srgbClr val="FF000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solidFill>
                  <a:srgbClr val="002060"/>
                </a:solidFill>
                <a:effectLst/>
                <a:ea typeface="宋体" pitchFamily="2" charset="-122"/>
              </a:rPr>
              <a:t>	</a:t>
            </a:r>
            <a:r>
              <a:rPr lang="en-US" altLang="zh-CN" sz="1400" dirty="0">
                <a:effectLst/>
              </a:rPr>
              <a:t>Open - Closed Principle </a:t>
            </a:r>
            <a:r>
              <a:rPr lang="zh-CN" altLang="en-US" sz="1400" dirty="0">
                <a:effectLst/>
              </a:rPr>
              <a:t>缩写</a:t>
            </a:r>
            <a:r>
              <a:rPr lang="en-US" altLang="zh-CN" sz="1400" dirty="0">
                <a:effectLst/>
              </a:rPr>
              <a:t>:OCP</a:t>
            </a:r>
            <a:r>
              <a:rPr lang="zh-CN" altLang="en-US" sz="1400" dirty="0">
                <a:effectLst/>
              </a:rPr>
              <a:t>，</a:t>
            </a:r>
            <a:r>
              <a:rPr lang="en-US" altLang="zh-CN" sz="1400" dirty="0">
                <a:effectLst/>
              </a:rPr>
              <a:t>open for extension, closed for modification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>
                <a:effectLst/>
              </a:rPr>
              <a:t>模块应对扩展开放，而对修改关闭。尽量在不修改已有代码的情况下进行扩展。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en-US" altLang="zh-CN" sz="16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2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依赖倒转原则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高层模块不应该</a:t>
            </a:r>
            <a:r>
              <a:rPr lang="zh-CN" altLang="en-US" sz="1400" dirty="0" smtClean="0">
                <a:effectLst/>
              </a:rPr>
              <a:t>依赖具体低层</a:t>
            </a:r>
            <a:r>
              <a:rPr lang="zh-CN" altLang="en-US" sz="1400" dirty="0">
                <a:effectLst/>
              </a:rPr>
              <a:t>模块，二者都应该依赖其抽象</a:t>
            </a:r>
            <a:r>
              <a:rPr lang="zh-CN" altLang="en-US" sz="1400" dirty="0" smtClean="0">
                <a:effectLst/>
              </a:rPr>
              <a:t>；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抽象</a:t>
            </a:r>
            <a:r>
              <a:rPr lang="zh-CN" altLang="en-US" sz="1400" dirty="0">
                <a:effectLst/>
              </a:rPr>
              <a:t>不应该依赖细节；细节应该依赖抽象。</a:t>
            </a:r>
            <a:endParaRPr lang="zh-CN" altLang="en-US" sz="14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3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 里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氏代换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</a:t>
            </a:r>
            <a:endParaRPr lang="en-US" altLang="zh-CN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子类型必须能够替换它们的父类型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如果</a:t>
            </a:r>
            <a:r>
              <a:rPr lang="zh-CN" altLang="en-US" sz="1400" dirty="0">
                <a:effectLst/>
              </a:rPr>
              <a:t>调用的是父类的话，那么换成子类也完全可以运行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通俗</a:t>
            </a:r>
            <a:r>
              <a:rPr lang="zh-CN" altLang="en-US" sz="1400" dirty="0">
                <a:effectLst/>
              </a:rPr>
              <a:t>的来讲就是：子类可以扩展父类的功能，但不能改变父类原有的功能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400" dirty="0">
                <a:effectLst/>
              </a:rPr>
              <a:t>			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4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单一职能原则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就一个类而言</a:t>
            </a:r>
            <a:r>
              <a:rPr lang="en-US" altLang="zh-CN" sz="1400" dirty="0">
                <a:effectLst/>
              </a:rPr>
              <a:t>,</a:t>
            </a:r>
            <a:r>
              <a:rPr lang="zh-CN" altLang="en-US" sz="1400" dirty="0">
                <a:effectLst/>
              </a:rPr>
              <a:t>应该仅有一个引起他变化的原因 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5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接口隔离原则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客户端不应该依赖它不需要的接口；一个类对另一个类的依赖应该建立在最小的接口上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6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迪米特法则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一个对象应该对其他对象保持最少的了解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101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en-US" sz="2000" dirty="0">
                <a:effectLst/>
              </a:rPr>
              <a:t>   1.</a:t>
            </a:r>
            <a:r>
              <a:rPr lang="zh-CN" altLang="en-US" sz="2000" dirty="0">
                <a:effectLst/>
              </a:rPr>
              <a:t>根据</a:t>
            </a:r>
            <a:r>
              <a:rPr lang="zh-CN" altLang="en-US" sz="2600" b="1" dirty="0">
                <a:effectLst/>
              </a:rPr>
              <a:t>目的</a:t>
            </a:r>
            <a:r>
              <a:rPr lang="zh-CN" altLang="en-US" sz="2000" dirty="0">
                <a:effectLst/>
              </a:rPr>
              <a:t>准则</a:t>
            </a:r>
            <a:r>
              <a:rPr lang="zh-CN" altLang="en-US" sz="2000" dirty="0" smtClean="0">
                <a:effectLst/>
              </a:rPr>
              <a:t>分类，即模式</a:t>
            </a:r>
            <a:r>
              <a:rPr lang="zh-CN" altLang="en-US" sz="2000" dirty="0">
                <a:effectLst/>
              </a:rPr>
              <a:t>用来完成什么样的</a:t>
            </a:r>
            <a:r>
              <a:rPr lang="zh-CN" altLang="en-US" sz="2000" dirty="0" smtClean="0">
                <a:effectLst/>
              </a:rPr>
              <a:t>工作</a:t>
            </a:r>
            <a:r>
              <a:rPr lang="zh-CN" altLang="en-US" sz="2000" dirty="0">
                <a:effectLst/>
              </a:rPr>
              <a:t>，</a:t>
            </a:r>
            <a:r>
              <a:rPr lang="zh-CN" altLang="en-US" sz="2000" dirty="0" smtClean="0">
                <a:effectLst/>
              </a:rPr>
              <a:t>可</a:t>
            </a:r>
            <a:r>
              <a:rPr lang="zh-CN" altLang="en-US" sz="2000" dirty="0">
                <a:effectLst/>
              </a:rPr>
              <a:t>分为三种</a:t>
            </a:r>
            <a:r>
              <a:rPr lang="zh-CN" altLang="en-US" sz="2000" dirty="0" smtClean="0">
                <a:effectLst/>
              </a:rPr>
              <a:t>：</a:t>
            </a:r>
            <a:endParaRPr lang="en-US" altLang="zh-CN" sz="2000" dirty="0" smtClean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Creational </a:t>
            </a:r>
            <a:r>
              <a:rPr lang="zh-CN" altLang="en-US" sz="2000" b="1" dirty="0">
                <a:effectLst/>
              </a:rPr>
              <a:t>（创建型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与</a:t>
            </a:r>
            <a:r>
              <a:rPr lang="zh-CN" altLang="en-US" sz="1900" dirty="0">
                <a:effectLst/>
              </a:rPr>
              <a:t>对象创建</a:t>
            </a:r>
            <a:r>
              <a:rPr lang="zh-CN" altLang="en-US" sz="1900" dirty="0" smtClean="0">
                <a:effectLst/>
              </a:rPr>
              <a:t>有关，</a:t>
            </a:r>
            <a:r>
              <a:rPr lang="zh-CN" altLang="en-US" sz="1900" dirty="0">
                <a:effectLst/>
              </a:rPr>
              <a:t>创建对象而不是直接实例化对象</a:t>
            </a:r>
            <a:r>
              <a:rPr lang="zh-CN" altLang="en-US" sz="1900" dirty="0" smtClean="0">
                <a:effectLst/>
              </a:rPr>
              <a:t>，增加对象创建的灵活性</a:t>
            </a:r>
            <a:endParaRPr lang="zh-CN" altLang="en-US" sz="1900" dirty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2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Structural </a:t>
            </a:r>
            <a:r>
              <a:rPr lang="zh-CN" altLang="en-US" sz="2000" b="1" dirty="0">
                <a:effectLst/>
              </a:rPr>
              <a:t>（结构型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>
                <a:effectLst/>
              </a:rPr>
              <a:t>处理类或对象的组合。将一组对象组合成更大的结构</a:t>
            </a:r>
            <a:endParaRPr lang="en-US" altLang="zh-CN" sz="1900" dirty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3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Behavioral </a:t>
            </a:r>
            <a:r>
              <a:rPr lang="zh-CN" altLang="en-US" sz="2000" b="1" dirty="0">
                <a:effectLst/>
              </a:rPr>
              <a:t>（行为型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>
                <a:effectLst/>
              </a:rPr>
              <a:t>描述类或对象如何交互及如何分配职责。定义系统内对像间的通信，以及复杂程序中的流程控制</a:t>
            </a:r>
          </a:p>
          <a:p>
            <a:r>
              <a:rPr lang="zh-CN" altLang="en-US" sz="2000" dirty="0" smtClean="0">
                <a:effectLst/>
              </a:rPr>
              <a:t> </a:t>
            </a:r>
          </a:p>
          <a:p>
            <a:r>
              <a:rPr lang="zh-CN" altLang="en-US" sz="2000" dirty="0" smtClean="0">
                <a:effectLst/>
              </a:rPr>
              <a:t> </a:t>
            </a:r>
          </a:p>
          <a:p>
            <a:r>
              <a:rPr lang="zh-CN" altLang="en-US" sz="20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2.</a:t>
            </a:r>
            <a:r>
              <a:rPr lang="zh-CN" altLang="en-US" sz="2000" dirty="0">
                <a:effectLst/>
              </a:rPr>
              <a:t>根据</a:t>
            </a:r>
            <a:r>
              <a:rPr lang="zh-CN" altLang="en-US" sz="2600" b="1" dirty="0">
                <a:effectLst/>
              </a:rPr>
              <a:t>范围</a:t>
            </a:r>
            <a:r>
              <a:rPr lang="zh-CN" altLang="en-US" sz="2000" dirty="0">
                <a:effectLst/>
              </a:rPr>
              <a:t>准则</a:t>
            </a:r>
            <a:r>
              <a:rPr lang="zh-CN" altLang="en-US" sz="2000" dirty="0" smtClean="0">
                <a:effectLst/>
              </a:rPr>
              <a:t>分类</a:t>
            </a:r>
            <a:r>
              <a:rPr lang="zh-CN" altLang="en-US" sz="2000" dirty="0">
                <a:effectLst/>
              </a:rPr>
              <a:t>，即</a:t>
            </a:r>
            <a:r>
              <a:rPr lang="zh-CN" altLang="en-US" sz="2000" dirty="0" smtClean="0">
                <a:effectLst/>
              </a:rPr>
              <a:t>根据模式</a:t>
            </a:r>
            <a:r>
              <a:rPr lang="zh-CN" altLang="en-US" sz="2000" dirty="0">
                <a:effectLst/>
              </a:rPr>
              <a:t>用于类还是用于对象，分为两种：</a:t>
            </a:r>
          </a:p>
          <a:p>
            <a:r>
              <a:rPr lang="zh-CN" altLang="en-US" sz="20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zh-CN" altLang="en-US" sz="2000" b="1" dirty="0">
                <a:effectLst/>
              </a:rPr>
              <a:t>类</a:t>
            </a:r>
            <a:r>
              <a:rPr lang="zh-CN" altLang="en-US" sz="2000" b="1" dirty="0" smtClean="0">
                <a:effectLst/>
              </a:rPr>
              <a:t>模式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>
              <a:effectLst/>
              <a:latin typeface="+mj-ea"/>
            </a:endParaRPr>
          </a:p>
          <a:p>
            <a:r>
              <a:rPr lang="en-US" altLang="zh-CN" sz="1700" dirty="0" smtClean="0">
                <a:effectLst/>
                <a:latin typeface="+mj-ea"/>
              </a:rPr>
              <a:t>	</a:t>
            </a:r>
            <a:r>
              <a:rPr lang="zh-CN" altLang="en-US" sz="1700" dirty="0" smtClean="0">
                <a:effectLst/>
                <a:latin typeface="+mj-ea"/>
              </a:rPr>
              <a:t>用于</a:t>
            </a:r>
            <a:r>
              <a:rPr lang="zh-CN" altLang="en-US" sz="1700" dirty="0">
                <a:effectLst/>
                <a:latin typeface="+mj-ea"/>
              </a:rPr>
              <a:t>处理</a:t>
            </a:r>
            <a:r>
              <a:rPr lang="zh-CN" altLang="en-US" sz="1700" b="1" dirty="0">
                <a:effectLst/>
                <a:latin typeface="+mj-ea"/>
              </a:rPr>
              <a:t>类和子类之间的关系</a:t>
            </a:r>
            <a:r>
              <a:rPr lang="zh-CN" altLang="en-US" sz="1700" dirty="0">
                <a:effectLst/>
                <a:latin typeface="+mj-ea"/>
              </a:rPr>
              <a:t>，这些关系通过继承建立，是</a:t>
            </a:r>
            <a:r>
              <a:rPr lang="zh-CN" altLang="en-US" sz="1700" b="1" dirty="0">
                <a:effectLst/>
                <a:latin typeface="+mj-ea"/>
              </a:rPr>
              <a:t>静态</a:t>
            </a:r>
            <a:r>
              <a:rPr lang="zh-CN" altLang="en-US" sz="1700" dirty="0">
                <a:effectLst/>
                <a:latin typeface="+mj-ea"/>
              </a:rPr>
              <a:t>的，在</a:t>
            </a:r>
            <a:r>
              <a:rPr lang="zh-CN" altLang="en-US" sz="1700" b="1" dirty="0">
                <a:effectLst/>
                <a:latin typeface="+mj-ea"/>
              </a:rPr>
              <a:t>编译时</a:t>
            </a:r>
            <a:r>
              <a:rPr lang="zh-CN" altLang="en-US" sz="1700" dirty="0">
                <a:effectLst/>
                <a:latin typeface="+mj-ea"/>
              </a:rPr>
              <a:t>就已经确定下来了</a:t>
            </a:r>
            <a:r>
              <a:rPr lang="zh-CN" altLang="en-US" sz="1700" dirty="0" smtClean="0">
                <a:effectLst/>
                <a:latin typeface="+mj-ea"/>
              </a:rPr>
              <a:t>。</a:t>
            </a:r>
            <a:endParaRPr lang="en-US" altLang="zh-CN" sz="1700" dirty="0" smtClean="0">
              <a:effectLst/>
              <a:latin typeface="+mj-ea"/>
            </a:endParaRPr>
          </a:p>
          <a:p>
            <a:endParaRPr lang="en-US" altLang="zh-CN" sz="1900" dirty="0" smtClean="0">
              <a:effectLst/>
              <a:latin typeface="+mj-ea"/>
            </a:endParaRPr>
          </a:p>
          <a:p>
            <a:r>
              <a:rPr lang="en-US" altLang="zh-CN" sz="1900" dirty="0" smtClean="0">
                <a:effectLst/>
                <a:latin typeface="+mj-ea"/>
              </a:rPr>
              <a:t>	</a:t>
            </a:r>
            <a:r>
              <a:rPr lang="zh-CN" altLang="en-US" sz="1900" dirty="0" smtClean="0">
                <a:effectLst/>
                <a:latin typeface="+mj-ea"/>
              </a:rPr>
              <a:t>但是几乎</a:t>
            </a:r>
            <a:r>
              <a:rPr lang="zh-CN" altLang="en-US" sz="1900" dirty="0">
                <a:effectLst/>
                <a:latin typeface="+mj-ea"/>
              </a:rPr>
              <a:t>所有模式都是使用继承机制，因此此处的</a:t>
            </a:r>
            <a:r>
              <a:rPr lang="en-US" altLang="en-US" sz="1900" dirty="0">
                <a:effectLst/>
                <a:latin typeface="+mj-ea"/>
              </a:rPr>
              <a:t>"</a:t>
            </a:r>
            <a:r>
              <a:rPr lang="zh-CN" altLang="en-US" sz="1900" dirty="0">
                <a:effectLst/>
                <a:latin typeface="+mj-ea"/>
              </a:rPr>
              <a:t>类模式</a:t>
            </a:r>
            <a:r>
              <a:rPr lang="en-US" altLang="en-US" sz="1900" dirty="0">
                <a:effectLst/>
                <a:latin typeface="+mj-ea"/>
              </a:rPr>
              <a:t>"</a:t>
            </a:r>
            <a:r>
              <a:rPr lang="zh-CN" altLang="en-US" sz="1900" dirty="0">
                <a:effectLst/>
                <a:latin typeface="+mj-ea"/>
              </a:rPr>
              <a:t>是指集中处理类间关系的</a:t>
            </a:r>
            <a:r>
              <a:rPr lang="zh-CN" altLang="en-US" sz="1900" dirty="0" smtClean="0">
                <a:effectLst/>
                <a:latin typeface="+mj-ea"/>
              </a:rPr>
              <a:t>模式</a:t>
            </a:r>
            <a:r>
              <a:rPr lang="zh-CN" altLang="en-US" sz="2000" dirty="0" smtClean="0">
                <a:effectLst/>
                <a:latin typeface="+mj-ea"/>
              </a:rPr>
              <a:t>。</a:t>
            </a:r>
            <a:endParaRPr lang="en-US" altLang="zh-CN" sz="1900" dirty="0" smtClean="0">
              <a:effectLst/>
              <a:latin typeface="+mj-ea"/>
            </a:endParaRPr>
          </a:p>
          <a:p>
            <a:endParaRPr lang="en-US" altLang="zh-CN" sz="1900" dirty="0" smtClean="0">
              <a:effectLst/>
              <a:latin typeface="+mj-ea"/>
            </a:endParaRPr>
          </a:p>
          <a:p>
            <a:r>
              <a:rPr lang="en-US" altLang="zh-CN" sz="1900" dirty="0">
                <a:effectLst/>
                <a:latin typeface="+mj-ea"/>
              </a:rPr>
              <a:t>	</a:t>
            </a:r>
            <a:r>
              <a:rPr lang="zh-CN" altLang="en-US" sz="1900" dirty="0" smtClean="0">
                <a:effectLst/>
                <a:latin typeface="+mj-ea"/>
              </a:rPr>
              <a:t>只有</a:t>
            </a:r>
            <a:r>
              <a:rPr lang="zh-CN" altLang="en-US" sz="1900" dirty="0">
                <a:effectLst/>
                <a:latin typeface="+mj-ea"/>
              </a:rPr>
              <a:t>很少部分模式属于此类</a:t>
            </a:r>
          </a:p>
          <a:p>
            <a:r>
              <a:rPr lang="zh-CN" altLang="en-US" sz="19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2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zh-CN" altLang="en-US" sz="2000" b="1" dirty="0">
                <a:effectLst/>
              </a:rPr>
              <a:t>对象</a:t>
            </a:r>
            <a:r>
              <a:rPr lang="zh-CN" altLang="en-US" sz="2000" b="1" dirty="0" smtClean="0">
                <a:effectLst/>
              </a:rPr>
              <a:t>模式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>
              <a:effectLst/>
            </a:endParaRPr>
          </a:p>
          <a:p>
            <a:r>
              <a:rPr lang="en-US" altLang="zh-CN" sz="20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用于处理</a:t>
            </a:r>
            <a:r>
              <a:rPr lang="zh-CN" altLang="en-US" sz="1900" b="1" dirty="0">
                <a:effectLst/>
              </a:rPr>
              <a:t>对象间的关系</a:t>
            </a:r>
            <a:r>
              <a:rPr lang="zh-CN" altLang="en-US" sz="1900" dirty="0">
                <a:effectLst/>
              </a:rPr>
              <a:t>，这些关系具有</a:t>
            </a:r>
            <a:r>
              <a:rPr lang="zh-CN" altLang="en-US" sz="1900" b="1" dirty="0">
                <a:effectLst/>
              </a:rPr>
              <a:t>动态</a:t>
            </a:r>
            <a:r>
              <a:rPr lang="zh-CN" altLang="en-US" sz="1900" dirty="0">
                <a:effectLst/>
              </a:rPr>
              <a:t>性，在</a:t>
            </a:r>
            <a:r>
              <a:rPr lang="zh-CN" altLang="en-US" sz="1900" b="1" dirty="0">
                <a:effectLst/>
              </a:rPr>
              <a:t>运行期间是可以变化</a:t>
            </a:r>
            <a:r>
              <a:rPr lang="zh-CN" altLang="en-US" sz="1900" dirty="0" smtClean="0">
                <a:effectLst/>
              </a:rPr>
              <a:t>的</a:t>
            </a:r>
            <a:endParaRPr lang="zh-CN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5937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84784"/>
            <a:ext cx="8205919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707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Creational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Factory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Method </a:t>
            </a:r>
            <a:endParaRPr lang="en-US" altLang="zh-CN" sz="2000" dirty="0" smtClean="0">
              <a:solidFill>
                <a:srgbClr val="002060"/>
              </a:solidFill>
              <a:effectLst/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rgbClr val="002060"/>
              </a:solidFill>
              <a:effectLst/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Simple Factory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rgbClr val="002060"/>
              </a:solidFill>
              <a:effectLst/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Abstract Factory</a:t>
            </a:r>
            <a:endParaRPr lang="en-US" altLang="zh-CN" sz="2000" dirty="0">
              <a:solidFill>
                <a:srgbClr val="002060"/>
              </a:solidFill>
              <a:effectLst/>
              <a:latin typeface="+mn-ea"/>
            </a:endParaRPr>
          </a:p>
          <a:p>
            <a:endParaRPr lang="zh-CN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6552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b="1" dirty="0" smtClean="0">
                <a:effectLst/>
              </a:rPr>
              <a:t>需求</a:t>
            </a:r>
            <a:r>
              <a:rPr lang="zh-CN" altLang="en-US" sz="1900" dirty="0" smtClean="0">
                <a:effectLst/>
              </a:rPr>
              <a:t>：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800" dirty="0" smtClean="0">
                <a:effectLst/>
              </a:rPr>
              <a:t>	</a:t>
            </a:r>
            <a:r>
              <a:rPr lang="zh-CN" altLang="en-US" sz="1800" dirty="0" smtClean="0">
                <a:effectLst/>
              </a:rPr>
              <a:t>设计一个</a:t>
            </a:r>
            <a:r>
              <a:rPr lang="en-US" altLang="zh-CN" sz="1800" dirty="0" smtClean="0">
                <a:effectLst/>
              </a:rPr>
              <a:t>Outlook</a:t>
            </a:r>
            <a:r>
              <a:rPr lang="zh-CN" altLang="en-US" sz="1800" dirty="0" smtClean="0">
                <a:effectLst/>
              </a:rPr>
              <a:t>，组件可以灵活拔插：</a:t>
            </a:r>
            <a:endParaRPr lang="en-US" altLang="zh-CN" sz="1800" dirty="0" smtClean="0">
              <a:effectLst/>
            </a:endParaRPr>
          </a:p>
          <a:p>
            <a:endParaRPr lang="en-US" altLang="zh-CN" sz="1800" dirty="0" smtClean="0">
              <a:effectLst/>
            </a:endParaRP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Mail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Calendar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Contact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  <a:endParaRPr lang="zh-CN" alt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3920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7969</TotalTime>
  <Words>709</Words>
  <Application>Microsoft Office PowerPoint</Application>
  <PresentationFormat>全屏显示(4:3)</PresentationFormat>
  <Paragraphs>376</Paragraphs>
  <Slides>34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PowerPoint 演示文稿</vt:lpstr>
      <vt:lpstr>Agenda</vt:lpstr>
      <vt:lpstr>What &amp; Why &amp; How</vt:lpstr>
      <vt:lpstr>Principle I</vt:lpstr>
      <vt:lpstr>Principle II</vt:lpstr>
      <vt:lpstr>Classification</vt:lpstr>
      <vt:lpstr>Classification</vt:lpstr>
      <vt:lpstr>Creational</vt:lpstr>
      <vt:lpstr>Factory Method</vt:lpstr>
      <vt:lpstr>PowerPoint 演示文稿</vt:lpstr>
      <vt:lpstr>PowerPoint 演示文稿</vt:lpstr>
      <vt:lpstr>PowerPoint 演示文稿</vt:lpstr>
      <vt:lpstr>PowerPoint 演示文稿</vt:lpstr>
      <vt:lpstr>Factory Method</vt:lpstr>
      <vt:lpstr>Factory Method</vt:lpstr>
      <vt:lpstr>Factory Method</vt:lpstr>
      <vt:lpstr>Factory Method</vt:lpstr>
      <vt:lpstr>PowerPoint 演示文稿</vt:lpstr>
      <vt:lpstr>PowerPoint 演示文稿</vt:lpstr>
      <vt:lpstr>PowerPoint 演示文稿</vt:lpstr>
      <vt:lpstr>PowerPoint 演示文稿</vt:lpstr>
      <vt:lpstr>Simple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PowerPoint 演示文稿</vt:lpstr>
      <vt:lpstr>PowerPoint 演示文稿</vt:lpstr>
      <vt:lpstr>PowerPoint 演示文稿</vt:lpstr>
      <vt:lpstr>PowerPoint 演示文稿</vt:lpstr>
      <vt:lpstr>Q &amp; A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</dc:title>
  <dc:creator>vlxy罗潇雨</dc:creator>
  <cp:lastModifiedBy>vlxy罗潇雨</cp:lastModifiedBy>
  <cp:revision>162</cp:revision>
  <dcterms:created xsi:type="dcterms:W3CDTF">2015-02-16T08:08:46Z</dcterms:created>
  <dcterms:modified xsi:type="dcterms:W3CDTF">2015-04-10T08:10:52Z</dcterms:modified>
</cp:coreProperties>
</file>