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324" r:id="rId3"/>
    <p:sldId id="282" r:id="rId4"/>
    <p:sldId id="287" r:id="rId5"/>
    <p:sldId id="284" r:id="rId6"/>
    <p:sldId id="328" r:id="rId7"/>
    <p:sldId id="306" r:id="rId8"/>
    <p:sldId id="332" r:id="rId9"/>
    <p:sldId id="334" r:id="rId10"/>
    <p:sldId id="335" r:id="rId11"/>
    <p:sldId id="336" r:id="rId12"/>
    <p:sldId id="338" r:id="rId13"/>
    <p:sldId id="337" r:id="rId14"/>
    <p:sldId id="339" r:id="rId15"/>
    <p:sldId id="342" r:id="rId16"/>
    <p:sldId id="340" r:id="rId17"/>
    <p:sldId id="341" r:id="rId18"/>
    <p:sldId id="343" r:id="rId19"/>
    <p:sldId id="344" r:id="rId20"/>
    <p:sldId id="294" r:id="rId21"/>
    <p:sldId id="313" r:id="rId22"/>
    <p:sldId id="325" r:id="rId23"/>
    <p:sldId id="333" r:id="rId24"/>
    <p:sldId id="315" r:id="rId25"/>
    <p:sldId id="292" r:id="rId26"/>
    <p:sldId id="309" r:id="rId27"/>
    <p:sldId id="281" r:id="rId2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8084" autoAdjust="0"/>
  </p:normalViewPr>
  <p:slideViewPr>
    <p:cSldViewPr>
      <p:cViewPr>
        <p:scale>
          <a:sx n="100" d="100"/>
          <a:sy n="100" d="100"/>
        </p:scale>
        <p:origin x="-1308" y="-29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8479FA-1253-41AA-8ABD-DCCC0F2E9FAF}" type="datetimeFigureOut">
              <a:rPr lang="en-US" smtClean="0"/>
              <a:t>4/20/2015</a:t>
            </a:fld>
            <a:endParaRPr 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45A6EF4-A491-4BFF-8620-4D2D0A638522}" type="slidenum">
              <a:rPr lang="en-US" smtClean="0"/>
              <a:t>‹#›</a:t>
            </a:fld>
            <a:endParaRPr lang="en-US"/>
          </a:p>
        </p:txBody>
      </p:sp>
    </p:spTree>
    <p:extLst>
      <p:ext uri="{BB962C8B-B14F-4D97-AF65-F5344CB8AC3E}">
        <p14:creationId xmlns:p14="http://schemas.microsoft.com/office/powerpoint/2010/main" val="3819363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E55076-787F-488D-BD7B-26DDA3674524}" type="slidenum">
              <a:rPr lang="zh-CN" altLang="en-US"/>
              <a:pPr/>
              <a:t>3</a:t>
            </a:fld>
            <a:endParaRPr lang="en-US" altLang="zh-CN"/>
          </a:p>
        </p:txBody>
      </p:sp>
      <p:sp>
        <p:nvSpPr>
          <p:cNvPr id="48130" name="Rectangle 2"/>
          <p:cNvSpPr>
            <a:spLocks noGrp="1" noRot="1" noChangeAspect="1" noChangeArrowheads="1" noTextEdit="1"/>
          </p:cNvSpPr>
          <p:nvPr>
            <p:ph type="sldImg"/>
          </p:nvPr>
        </p:nvSpPr>
        <p:spPr>
          <a:xfrm>
            <a:off x="1144588" y="685800"/>
            <a:ext cx="4572000" cy="3429000"/>
          </a:xfrm>
          <a:ln/>
        </p:spPr>
      </p:sp>
      <p:sp>
        <p:nvSpPr>
          <p:cNvPr id="48131"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1800116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E55076-787F-488D-BD7B-26DDA3674524}" type="slidenum">
              <a:rPr lang="zh-CN" altLang="en-US"/>
              <a:pPr/>
              <a:t>4</a:t>
            </a:fld>
            <a:endParaRPr lang="en-US" altLang="zh-CN"/>
          </a:p>
        </p:txBody>
      </p:sp>
      <p:sp>
        <p:nvSpPr>
          <p:cNvPr id="48130" name="Rectangle 2"/>
          <p:cNvSpPr>
            <a:spLocks noGrp="1" noRot="1" noChangeAspect="1" noChangeArrowheads="1" noTextEdit="1"/>
          </p:cNvSpPr>
          <p:nvPr>
            <p:ph type="sldImg"/>
          </p:nvPr>
        </p:nvSpPr>
        <p:spPr>
          <a:xfrm>
            <a:off x="1144588" y="685800"/>
            <a:ext cx="4572000" cy="3429000"/>
          </a:xfrm>
          <a:ln/>
        </p:spPr>
      </p:sp>
      <p:sp>
        <p:nvSpPr>
          <p:cNvPr id="48131"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18001162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E55076-787F-488D-BD7B-26DDA3674524}" type="slidenum">
              <a:rPr lang="zh-CN" altLang="en-US"/>
              <a:pPr/>
              <a:t>5</a:t>
            </a:fld>
            <a:endParaRPr lang="en-US" altLang="zh-CN"/>
          </a:p>
        </p:txBody>
      </p:sp>
      <p:sp>
        <p:nvSpPr>
          <p:cNvPr id="48130" name="Rectangle 2"/>
          <p:cNvSpPr>
            <a:spLocks noGrp="1" noRot="1" noChangeAspect="1" noChangeArrowheads="1" noTextEdit="1"/>
          </p:cNvSpPr>
          <p:nvPr>
            <p:ph type="sldImg"/>
          </p:nvPr>
        </p:nvSpPr>
        <p:spPr>
          <a:xfrm>
            <a:off x="1144588" y="685800"/>
            <a:ext cx="4572000" cy="3429000"/>
          </a:xfrm>
          <a:ln/>
        </p:spPr>
      </p:sp>
      <p:sp>
        <p:nvSpPr>
          <p:cNvPr id="48131"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18001162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E55076-787F-488D-BD7B-26DDA3674524}" type="slidenum">
              <a:rPr lang="zh-CN" altLang="en-US"/>
              <a:pPr/>
              <a:t>6</a:t>
            </a:fld>
            <a:endParaRPr lang="en-US" altLang="zh-CN"/>
          </a:p>
        </p:txBody>
      </p:sp>
      <p:sp>
        <p:nvSpPr>
          <p:cNvPr id="48130" name="Rectangle 2"/>
          <p:cNvSpPr>
            <a:spLocks noGrp="1" noRot="1" noChangeAspect="1" noChangeArrowheads="1" noTextEdit="1"/>
          </p:cNvSpPr>
          <p:nvPr>
            <p:ph type="sldImg"/>
          </p:nvPr>
        </p:nvSpPr>
        <p:spPr>
          <a:xfrm>
            <a:off x="1144588" y="685800"/>
            <a:ext cx="4572000" cy="3429000"/>
          </a:xfrm>
          <a:ln/>
        </p:spPr>
      </p:sp>
      <p:sp>
        <p:nvSpPr>
          <p:cNvPr id="48131"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18001162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E55076-787F-488D-BD7B-26DDA3674524}" type="slidenum">
              <a:rPr lang="zh-CN" altLang="en-US"/>
              <a:pPr/>
              <a:t>13</a:t>
            </a:fld>
            <a:endParaRPr lang="en-US" altLang="zh-CN"/>
          </a:p>
        </p:txBody>
      </p:sp>
      <p:sp>
        <p:nvSpPr>
          <p:cNvPr id="48130" name="Rectangle 2"/>
          <p:cNvSpPr>
            <a:spLocks noGrp="1" noRot="1" noChangeAspect="1" noChangeArrowheads="1" noTextEdit="1"/>
          </p:cNvSpPr>
          <p:nvPr>
            <p:ph type="sldImg"/>
          </p:nvPr>
        </p:nvSpPr>
        <p:spPr>
          <a:xfrm>
            <a:off x="1144588" y="685800"/>
            <a:ext cx="4572000" cy="3429000"/>
          </a:xfrm>
          <a:ln/>
        </p:spPr>
      </p:sp>
      <p:sp>
        <p:nvSpPr>
          <p:cNvPr id="48131"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1800116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2015/4/20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2015/4/20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2015/4/20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2015/4/20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2015/4/20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2015/4/20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2015/4/20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2015/4/20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2015/4/20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2015/4/20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2015/4/20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2015/4/20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2"/>
          <p:cNvSpPr txBox="1">
            <a:spLocks noChangeArrowheads="1"/>
          </p:cNvSpPr>
          <p:nvPr/>
        </p:nvSpPr>
        <p:spPr>
          <a:xfrm>
            <a:off x="323528" y="764704"/>
            <a:ext cx="8363272" cy="5035698"/>
          </a:xfrm>
          <a:prstGeom prst="rect">
            <a:avLst/>
          </a:prstGeom>
        </p:spPr>
        <p:txBody>
          <a:bodyPr vert="horz" rtlCol="0" anchor="ctr">
            <a:normAutofit/>
            <a:scene3d>
              <a:camera prst="orthographicFront"/>
              <a:lightRig rig="soft" dir="t"/>
            </a:scene3d>
            <a:sp3d prstMaterial="matte">
              <a:bevelT w="12700" h="12700"/>
            </a:sp3d>
          </a:bodyPr>
          <a:lstStyle>
            <a:lvl1pPr algn="l" rtl="0" eaLnBrk="1" latinLnBrk="0" hangingPunct="1">
              <a:spcBef>
                <a:spcPct val="0"/>
              </a:spcBef>
              <a:buNone/>
              <a:defRPr kumimoji="0" lang="zh-CN" altLang="en-US" sz="44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pPr marL="342900" indent="-342900">
              <a:buAutoNum type="arabicPeriod"/>
            </a:pPr>
            <a:endParaRPr lang="en-US" altLang="zh-CN" sz="1400" dirty="0" smtClean="0">
              <a:solidFill>
                <a:srgbClr val="002060"/>
              </a:solidFill>
              <a:effectLst/>
              <a:latin typeface="+mn-ea"/>
              <a:ea typeface="+mn-ea"/>
            </a:endParaRPr>
          </a:p>
          <a:p>
            <a:pPr algn="ctr"/>
            <a:r>
              <a:rPr lang="en-US" altLang="zh-CN" sz="5400" dirty="0">
                <a:solidFill>
                  <a:schemeClr val="tx1"/>
                </a:solidFill>
                <a:ea typeface="宋体" pitchFamily="2" charset="-122"/>
              </a:rPr>
              <a:t>Design Pattern (C</a:t>
            </a:r>
            <a:r>
              <a:rPr lang="en-US" altLang="zh-CN" sz="5400" dirty="0" smtClean="0">
                <a:solidFill>
                  <a:schemeClr val="tx1"/>
                </a:solidFill>
                <a:ea typeface="宋体" pitchFamily="2" charset="-122"/>
              </a:rPr>
              <a:t>#) </a:t>
            </a:r>
          </a:p>
          <a:p>
            <a:pPr algn="ctr"/>
            <a:r>
              <a:rPr lang="en-US" altLang="zh-CN" sz="5400" smtClean="0">
                <a:solidFill>
                  <a:schemeClr val="tx1"/>
                </a:solidFill>
                <a:ea typeface="宋体" pitchFamily="2" charset="-122"/>
              </a:rPr>
              <a:t>Part 3</a:t>
            </a:r>
            <a:endParaRPr lang="en-US" altLang="zh-CN" sz="5400" dirty="0" smtClean="0">
              <a:solidFill>
                <a:schemeClr val="tx1"/>
              </a:solidFill>
              <a:ea typeface="宋体" pitchFamily="2" charset="-122"/>
            </a:endParaRPr>
          </a:p>
          <a:p>
            <a:pPr algn="r"/>
            <a:endParaRPr lang="en-US" altLang="zh-CN" sz="1600" dirty="0">
              <a:solidFill>
                <a:schemeClr val="tx1"/>
              </a:solidFill>
              <a:ea typeface="宋体" pitchFamily="2" charset="-122"/>
            </a:endParaRPr>
          </a:p>
          <a:p>
            <a:pPr algn="r"/>
            <a:endParaRPr lang="en-US" altLang="zh-CN" sz="1600" dirty="0" smtClean="0">
              <a:solidFill>
                <a:schemeClr val="tx1"/>
              </a:solidFill>
              <a:latin typeface="宋体" pitchFamily="2" charset="-122"/>
              <a:ea typeface="宋体" pitchFamily="2" charset="-122"/>
            </a:endParaRPr>
          </a:p>
          <a:p>
            <a:pPr algn="ctr"/>
            <a:endParaRPr lang="en-US" altLang="zh-CN" sz="1400" dirty="0">
              <a:solidFill>
                <a:schemeClr val="tx1"/>
              </a:solidFill>
              <a:latin typeface="宋体" pitchFamily="2" charset="-122"/>
              <a:ea typeface="宋体" pitchFamily="2" charset="-122"/>
            </a:endParaRPr>
          </a:p>
          <a:p>
            <a:pPr algn="ctr"/>
            <a:r>
              <a:rPr lang="zh-CN" altLang="en-US" sz="1400" dirty="0" smtClean="0">
                <a:solidFill>
                  <a:schemeClr val="tx1"/>
                </a:solidFill>
                <a:latin typeface="宋体" pitchFamily="2" charset="-122"/>
                <a:ea typeface="宋体" pitchFamily="2" charset="-122"/>
              </a:rPr>
              <a:t>罗潇雨</a:t>
            </a:r>
            <a:r>
              <a:rPr lang="en-US" altLang="zh-CN" sz="1400" dirty="0" smtClean="0">
                <a:solidFill>
                  <a:schemeClr val="tx1"/>
                </a:solidFill>
                <a:latin typeface="宋体" pitchFamily="2" charset="-122"/>
                <a:ea typeface="宋体" pitchFamily="2" charset="-122"/>
              </a:rPr>
              <a:t>(Terry) @ </a:t>
            </a:r>
            <a:r>
              <a:rPr lang="zh-CN" altLang="en-US" sz="1400" dirty="0" smtClean="0">
                <a:solidFill>
                  <a:schemeClr val="tx1"/>
                </a:solidFill>
                <a:latin typeface="宋体" pitchFamily="2" charset="-122"/>
                <a:ea typeface="宋体" pitchFamily="2" charset="-122"/>
              </a:rPr>
              <a:t>团队游</a:t>
            </a:r>
            <a:r>
              <a:rPr lang="en-US" altLang="zh-CN" sz="1400" dirty="0" smtClean="0">
                <a:solidFill>
                  <a:schemeClr val="tx1"/>
                </a:solidFill>
                <a:latin typeface="宋体" pitchFamily="2" charset="-122"/>
                <a:ea typeface="宋体" pitchFamily="2" charset="-122"/>
              </a:rPr>
              <a:t>-</a:t>
            </a:r>
            <a:r>
              <a:rPr lang="zh-CN" altLang="en-US" sz="1400" dirty="0" smtClean="0">
                <a:solidFill>
                  <a:schemeClr val="tx1"/>
                </a:solidFill>
                <a:latin typeface="宋体" pitchFamily="2" charset="-122"/>
                <a:ea typeface="宋体" pitchFamily="2" charset="-122"/>
              </a:rPr>
              <a:t>团队产品  </a:t>
            </a:r>
            <a:endParaRPr lang="zh-CN" altLang="en-US" sz="1400" dirty="0">
              <a:solidFill>
                <a:schemeClr val="tx1"/>
              </a:solidFill>
              <a:latin typeface="+mn-ea"/>
              <a:ea typeface="+mn-ea"/>
            </a:endParaRPr>
          </a:p>
        </p:txBody>
      </p:sp>
    </p:spTree>
    <p:extLst>
      <p:ext uri="{BB962C8B-B14F-4D97-AF65-F5344CB8AC3E}">
        <p14:creationId xmlns:p14="http://schemas.microsoft.com/office/powerpoint/2010/main" val="3965629487"/>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dirty="0" smtClean="0"/>
              <a:t>Singleton</a:t>
            </a:r>
            <a:endParaRPr lang="zh-CN" altLang="en-US" dirty="0"/>
          </a:p>
        </p:txBody>
      </p:sp>
      <p:sp>
        <p:nvSpPr>
          <p:cNvPr id="7" name="TextBox 6"/>
          <p:cNvSpPr txBox="1"/>
          <p:nvPr/>
        </p:nvSpPr>
        <p:spPr>
          <a:xfrm>
            <a:off x="251520" y="1196752"/>
            <a:ext cx="5040560" cy="353943"/>
          </a:xfrm>
          <a:prstGeom prst="rect">
            <a:avLst/>
          </a:prstGeom>
          <a:noFill/>
        </p:spPr>
        <p:txBody>
          <a:bodyPr wrap="square" rtlCol="0">
            <a:spAutoFit/>
          </a:bodyPr>
          <a:lstStyle/>
          <a:p>
            <a:r>
              <a:rPr lang="en-US" altLang="zh-CN" sz="1700" b="1" spc="50" dirty="0" smtClean="0">
                <a:ln w="12700">
                  <a:noFill/>
                  <a:prstDash val="solid"/>
                </a:ln>
                <a:solidFill>
                  <a:schemeClr val="accent4"/>
                </a:solidFill>
              </a:rPr>
              <a:t>Lazy Mode - </a:t>
            </a:r>
            <a:r>
              <a:rPr lang="en-US" altLang="zh-CN" sz="1700" b="1" spc="50" dirty="0" smtClean="0">
                <a:ln w="12700">
                  <a:noFill/>
                  <a:prstDash val="solid"/>
                </a:ln>
                <a:solidFill>
                  <a:schemeClr val="accent4"/>
                </a:solidFill>
              </a:rPr>
              <a:t>Improved(V1</a:t>
            </a:r>
            <a:r>
              <a:rPr lang="en-US" altLang="zh-CN" sz="1700" b="1" spc="50" dirty="0" smtClean="0">
                <a:ln w="12700">
                  <a:noFill/>
                  <a:prstDash val="solid"/>
                </a:ln>
                <a:solidFill>
                  <a:schemeClr val="accent4"/>
                </a:solidFill>
              </a:rPr>
              <a:t>: performance?</a:t>
            </a:r>
            <a:r>
              <a:rPr lang="en-US" altLang="zh-CN" sz="1700" b="1" spc="50" dirty="0" smtClean="0">
                <a:ln w="12700">
                  <a:noFill/>
                  <a:prstDash val="solid"/>
                </a:ln>
                <a:solidFill>
                  <a:schemeClr val="accent4"/>
                </a:solidFill>
              </a:rPr>
              <a:t>)</a:t>
            </a:r>
            <a:endParaRPr lang="en-US" altLang="en-US" sz="1700" b="1" spc="50" dirty="0">
              <a:ln w="12700">
                <a:noFill/>
                <a:prstDash val="solid"/>
              </a:ln>
              <a:solidFill>
                <a:schemeClr val="accent4"/>
              </a:solidFill>
              <a:latin typeface="+mj-lt"/>
              <a:ea typeface="+mj-ea"/>
              <a:cs typeface="+mj-cs"/>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0613" y="1628800"/>
            <a:ext cx="6962775" cy="500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4409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dirty="0" smtClean="0"/>
              <a:t>Singleton</a:t>
            </a:r>
            <a:endParaRPr lang="zh-CN" altLang="en-US" dirty="0"/>
          </a:p>
        </p:txBody>
      </p:sp>
      <p:sp>
        <p:nvSpPr>
          <p:cNvPr id="7" name="TextBox 6"/>
          <p:cNvSpPr txBox="1"/>
          <p:nvPr/>
        </p:nvSpPr>
        <p:spPr>
          <a:xfrm>
            <a:off x="251520" y="1196752"/>
            <a:ext cx="5112568" cy="353943"/>
          </a:xfrm>
          <a:prstGeom prst="rect">
            <a:avLst/>
          </a:prstGeom>
          <a:noFill/>
        </p:spPr>
        <p:txBody>
          <a:bodyPr wrap="square" rtlCol="0">
            <a:spAutoFit/>
          </a:bodyPr>
          <a:lstStyle/>
          <a:p>
            <a:r>
              <a:rPr lang="en-US" altLang="zh-CN" sz="1700" b="1" spc="50" dirty="0" smtClean="0">
                <a:ln w="12700">
                  <a:noFill/>
                  <a:prstDash val="solid"/>
                </a:ln>
                <a:solidFill>
                  <a:schemeClr val="accent4"/>
                </a:solidFill>
              </a:rPr>
              <a:t>Lazy Mode - </a:t>
            </a:r>
            <a:r>
              <a:rPr lang="en-US" altLang="zh-CN" sz="1700" b="1" spc="50" dirty="0" smtClean="0">
                <a:ln w="12700">
                  <a:noFill/>
                  <a:prstDash val="solid"/>
                </a:ln>
                <a:solidFill>
                  <a:schemeClr val="accent4"/>
                </a:solidFill>
              </a:rPr>
              <a:t>Improved(V2</a:t>
            </a:r>
            <a:r>
              <a:rPr lang="en-US" altLang="zh-CN" sz="1700" b="1" spc="50" dirty="0" smtClean="0">
                <a:ln w="12700">
                  <a:noFill/>
                  <a:prstDash val="solid"/>
                </a:ln>
                <a:solidFill>
                  <a:schemeClr val="accent4"/>
                </a:solidFill>
              </a:rPr>
              <a:t>: not recommended</a:t>
            </a:r>
            <a:r>
              <a:rPr lang="en-US" altLang="zh-CN" sz="1700" b="1" spc="50" dirty="0" smtClean="0">
                <a:ln w="12700">
                  <a:noFill/>
                  <a:prstDash val="solid"/>
                </a:ln>
                <a:solidFill>
                  <a:schemeClr val="accent4"/>
                </a:solidFill>
              </a:rPr>
              <a:t>)</a:t>
            </a:r>
            <a:endParaRPr lang="en-US" altLang="en-US" sz="1700" b="1" spc="50" dirty="0">
              <a:ln w="12700">
                <a:noFill/>
                <a:prstDash val="solid"/>
              </a:ln>
              <a:solidFill>
                <a:schemeClr val="accent4"/>
              </a:solidFill>
              <a:latin typeface="+mj-lt"/>
              <a:ea typeface="+mj-ea"/>
              <a:cs typeface="+mj-cs"/>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9663" y="1628800"/>
            <a:ext cx="6924675" cy="557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4409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dirty="0"/>
              <a:t>Thinking</a:t>
            </a:r>
            <a:endParaRPr lang="zh-CN" altLang="en-US" dirty="0"/>
          </a:p>
        </p:txBody>
      </p:sp>
      <p:sp>
        <p:nvSpPr>
          <p:cNvPr id="14" name="矩形 13"/>
          <p:cNvSpPr/>
          <p:nvPr/>
        </p:nvSpPr>
        <p:spPr>
          <a:xfrm>
            <a:off x="467544" y="1340768"/>
            <a:ext cx="7776864" cy="5040560"/>
          </a:xfrm>
          <a:prstGeom prst="rect">
            <a:avLst/>
          </a:prstGeom>
        </p:spPr>
        <p:txBody>
          <a:bodyPr vert="horz" rtlCol="0" anchor="ctr">
            <a:normAutofit fontScale="92500" lnSpcReduction="20000"/>
            <a:scene3d>
              <a:camera prst="orthographicFront"/>
              <a:lightRig rig="soft" dir="t"/>
            </a:scene3d>
            <a:sp3d prstMaterial="matte">
              <a:bevelT w="12700" h="12700"/>
            </a:sp3d>
          </a:bodyPr>
          <a:lstStyle/>
          <a:p>
            <a:r>
              <a:rPr lang="en-US" altLang="zh-CN" sz="2000" b="1" i="1" spc="50" dirty="0">
                <a:ln w="12700">
                  <a:noFill/>
                  <a:prstDash val="solid"/>
                </a:ln>
                <a:solidFill>
                  <a:srgbClr val="00B050"/>
                </a:solidFill>
              </a:rPr>
              <a:t>Is Eager Mode really </a:t>
            </a:r>
            <a:r>
              <a:rPr lang="en-US" altLang="zh-CN" sz="2000" b="1" i="1" spc="50" dirty="0" smtClean="0">
                <a:ln w="12700">
                  <a:noFill/>
                  <a:prstDash val="solid"/>
                </a:ln>
                <a:solidFill>
                  <a:srgbClr val="00B050"/>
                </a:solidFill>
              </a:rPr>
              <a:t>“eager</a:t>
            </a:r>
            <a:r>
              <a:rPr lang="en-US" altLang="zh-CN" sz="2000" b="1" i="1" spc="50" dirty="0" smtClean="0">
                <a:ln w="12700">
                  <a:noFill/>
                  <a:prstDash val="solid"/>
                </a:ln>
                <a:solidFill>
                  <a:srgbClr val="00B050"/>
                </a:solidFill>
              </a:rPr>
              <a:t>”?</a:t>
            </a:r>
            <a:endParaRPr lang="en-US" sz="2000" b="1" i="1" spc="50" dirty="0">
              <a:ln w="12700">
                <a:noFill/>
                <a:prstDash val="solid"/>
              </a:ln>
              <a:solidFill>
                <a:srgbClr val="00B050"/>
              </a:solidFill>
            </a:endParaRPr>
          </a:p>
          <a:p>
            <a:endParaRPr lang="en-US" altLang="zh-CN" sz="1600" b="1" spc="50" dirty="0">
              <a:ln w="12700">
                <a:noFill/>
                <a:prstDash val="solid"/>
              </a:ln>
              <a:solidFill>
                <a:schemeClr val="accent4"/>
              </a:solidFill>
              <a:latin typeface="+mj-lt"/>
              <a:ea typeface="+mj-ea"/>
              <a:cs typeface="+mj-cs"/>
            </a:endParaRPr>
          </a:p>
          <a:p>
            <a:r>
              <a:rPr lang="zh-CN" altLang="en-US" sz="1600" b="1" spc="50" dirty="0" smtClean="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.Net Static Member</a:t>
            </a:r>
          </a:p>
          <a:p>
            <a:endParaRPr lang="en-US" altLang="zh-CN" sz="1600" b="1" spc="50" dirty="0">
              <a:ln w="12700">
                <a:noFill/>
                <a:prstDash val="solid"/>
              </a:ln>
              <a:solidFill>
                <a:schemeClr val="accent4"/>
              </a:solidFill>
              <a:latin typeface="+mj-lt"/>
              <a:ea typeface="+mj-ea"/>
              <a:cs typeface="+mj-cs"/>
            </a:endParaRPr>
          </a:p>
          <a:p>
            <a:r>
              <a:rPr lang="zh-CN" altLang="en-US" sz="1600" b="1" spc="50" dirty="0">
                <a:ln w="12700">
                  <a:noFill/>
                  <a:prstDash val="solid"/>
                </a:ln>
                <a:solidFill>
                  <a:schemeClr val="accent4"/>
                </a:solidFill>
              </a:rPr>
              <a:t> </a:t>
            </a:r>
            <a:r>
              <a:rPr lang="zh-CN" altLang="en-US" sz="1600" b="1" spc="50" dirty="0" smtClean="0">
                <a:ln w="12700">
                  <a:noFill/>
                  <a:prstDash val="solid"/>
                </a:ln>
                <a:solidFill>
                  <a:schemeClr val="accent4"/>
                </a:solidFill>
              </a:rPr>
              <a:t>     </a:t>
            </a:r>
            <a:r>
              <a:rPr lang="en-US" altLang="zh-CN" sz="1600" b="1" spc="50" dirty="0" smtClean="0">
                <a:ln w="12700">
                  <a:noFill/>
                  <a:prstDash val="solid"/>
                </a:ln>
                <a:solidFill>
                  <a:schemeClr val="accent4"/>
                </a:solidFill>
              </a:rPr>
              <a:t>- </a:t>
            </a:r>
            <a:r>
              <a:rPr lang="en-US" altLang="zh-CN" sz="1600" b="1" spc="50" dirty="0" smtClean="0">
                <a:ln w="12700">
                  <a:noFill/>
                  <a:prstDash val="solid"/>
                </a:ln>
                <a:solidFill>
                  <a:schemeClr val="accent4"/>
                </a:solidFill>
                <a:latin typeface="+mj-lt"/>
                <a:ea typeface="+mj-ea"/>
                <a:cs typeface="+mj-cs"/>
              </a:rPr>
              <a:t>.Net Static Constructor</a:t>
            </a:r>
          </a:p>
          <a:p>
            <a:endParaRPr lang="en-US" altLang="zh-CN" sz="1600" b="1" spc="50" dirty="0">
              <a:ln w="12700">
                <a:noFill/>
                <a:prstDash val="solid"/>
              </a:ln>
              <a:solidFill>
                <a:schemeClr val="accent4"/>
              </a:solidFill>
              <a:latin typeface="+mj-lt"/>
              <a:ea typeface="+mj-ea"/>
              <a:cs typeface="+mj-cs"/>
            </a:endParaRPr>
          </a:p>
          <a:p>
            <a:r>
              <a:rPr lang="en-US" altLang="zh-CN" sz="1600" b="1" spc="50" dirty="0" smtClean="0">
                <a:ln w="12700">
                  <a:noFill/>
                  <a:prstDash val="solid"/>
                </a:ln>
                <a:solidFill>
                  <a:schemeClr val="accent4"/>
                </a:solidFill>
                <a:latin typeface="+mj-lt"/>
                <a:ea typeface="+mj-ea"/>
                <a:cs typeface="+mj-cs"/>
              </a:rPr>
              <a:t>      - .Net </a:t>
            </a:r>
            <a:r>
              <a:rPr lang="en-US" altLang="zh-CN" sz="1600" b="1" spc="50" dirty="0" smtClean="0">
                <a:ln w="12700">
                  <a:noFill/>
                  <a:prstDash val="solid"/>
                </a:ln>
                <a:solidFill>
                  <a:schemeClr val="accent4"/>
                </a:solidFill>
                <a:latin typeface="+mj-lt"/>
                <a:ea typeface="+mj-ea"/>
                <a:cs typeface="+mj-cs"/>
              </a:rPr>
              <a:t>Compiler</a:t>
            </a:r>
          </a:p>
          <a:p>
            <a:endParaRPr lang="en-US" altLang="zh-CN" sz="1600" b="1" spc="50" dirty="0" smtClean="0">
              <a:ln w="12700">
                <a:noFill/>
                <a:prstDash val="solid"/>
              </a:ln>
              <a:solidFill>
                <a:schemeClr val="accent4"/>
              </a:solidFill>
              <a:latin typeface="+mj-lt"/>
              <a:ea typeface="+mj-ea"/>
              <a:cs typeface="+mj-cs"/>
            </a:endParaRPr>
          </a:p>
          <a:p>
            <a:endParaRPr lang="en-US" altLang="zh-CN" sz="1600" b="1" spc="50" dirty="0" smtClean="0">
              <a:ln w="12700">
                <a:noFill/>
                <a:prstDash val="solid"/>
              </a:ln>
              <a:solidFill>
                <a:schemeClr val="accent4"/>
              </a:solidFill>
              <a:latin typeface="+mj-lt"/>
              <a:ea typeface="+mj-ea"/>
              <a:cs typeface="+mj-cs"/>
            </a:endParaRPr>
          </a:p>
          <a:p>
            <a:endParaRPr lang="en-US" altLang="zh-CN" sz="1600" b="1" spc="50" dirty="0">
              <a:ln w="12700">
                <a:noFill/>
                <a:prstDash val="solid"/>
              </a:ln>
              <a:solidFill>
                <a:schemeClr val="accent4"/>
              </a:solidFill>
              <a:latin typeface="+mj-lt"/>
              <a:ea typeface="+mj-ea"/>
              <a:cs typeface="+mj-cs"/>
            </a:endParaRPr>
          </a:p>
          <a:p>
            <a:r>
              <a:rPr lang="en-US" altLang="zh-CN" sz="2000" b="1" i="1" spc="50" dirty="0">
                <a:ln w="12700">
                  <a:noFill/>
                  <a:prstDash val="solid"/>
                </a:ln>
                <a:solidFill>
                  <a:srgbClr val="00B050"/>
                </a:solidFill>
              </a:rPr>
              <a:t>Is </a:t>
            </a:r>
            <a:r>
              <a:rPr lang="en-US" altLang="zh-CN" sz="2000" b="1" i="1" spc="50" dirty="0" smtClean="0">
                <a:ln w="12700">
                  <a:noFill/>
                  <a:prstDash val="solid"/>
                </a:ln>
                <a:solidFill>
                  <a:srgbClr val="00B050"/>
                </a:solidFill>
              </a:rPr>
              <a:t>Lazy </a:t>
            </a:r>
            <a:r>
              <a:rPr lang="en-US" altLang="zh-CN" sz="2000" b="1" i="1" spc="50" dirty="0">
                <a:ln w="12700">
                  <a:noFill/>
                  <a:prstDash val="solid"/>
                </a:ln>
                <a:solidFill>
                  <a:srgbClr val="00B050"/>
                </a:solidFill>
              </a:rPr>
              <a:t>Mode </a:t>
            </a:r>
            <a:r>
              <a:rPr lang="en-US" altLang="zh-CN" sz="2000" b="1" i="1" spc="50" dirty="0" smtClean="0">
                <a:ln w="12700">
                  <a:noFill/>
                  <a:prstDash val="solid"/>
                </a:ln>
                <a:solidFill>
                  <a:srgbClr val="00B050"/>
                </a:solidFill>
              </a:rPr>
              <a:t>“lazy” enough?</a:t>
            </a:r>
            <a:endParaRPr lang="en-US" altLang="zh-CN" sz="2000" b="1" i="1" spc="50" dirty="0">
              <a:ln w="12700">
                <a:noFill/>
                <a:prstDash val="solid"/>
              </a:ln>
              <a:solidFill>
                <a:srgbClr val="00B050"/>
              </a:solidFill>
            </a:endParaRPr>
          </a:p>
          <a:p>
            <a:endParaRPr lang="en-US" altLang="zh-CN" sz="1600" b="1" spc="50" dirty="0">
              <a:ln w="12700">
                <a:noFill/>
                <a:prstDash val="solid"/>
              </a:ln>
              <a:solidFill>
                <a:schemeClr val="accent4"/>
              </a:solidFill>
            </a:endParaRPr>
          </a:p>
          <a:p>
            <a:r>
              <a:rPr lang="zh-CN" altLang="en-US" sz="1600" b="1" spc="50" dirty="0">
                <a:ln w="12700">
                  <a:noFill/>
                  <a:prstDash val="solid"/>
                </a:ln>
                <a:solidFill>
                  <a:schemeClr val="accent4"/>
                </a:solidFill>
              </a:rPr>
              <a:t>      </a:t>
            </a:r>
            <a:r>
              <a:rPr lang="en-US" altLang="zh-CN" sz="1600" b="1" spc="50" dirty="0">
                <a:ln w="12700">
                  <a:noFill/>
                  <a:prstDash val="solid"/>
                </a:ln>
                <a:solidFill>
                  <a:schemeClr val="accent4"/>
                </a:solidFill>
              </a:rPr>
              <a:t>- </a:t>
            </a:r>
            <a:r>
              <a:rPr lang="en-US" altLang="zh-CN" sz="1600" b="1" spc="50" dirty="0" smtClean="0">
                <a:ln w="12700">
                  <a:noFill/>
                  <a:prstDash val="solid"/>
                </a:ln>
                <a:solidFill>
                  <a:schemeClr val="accent4"/>
                </a:solidFill>
              </a:rPr>
              <a:t>If required parameters are not ready initially</a:t>
            </a:r>
            <a:r>
              <a:rPr lang="en-US" altLang="zh-CN" sz="1600" b="1" spc="50" dirty="0">
                <a:ln w="12700">
                  <a:noFill/>
                  <a:prstDash val="solid"/>
                </a:ln>
                <a:solidFill>
                  <a:schemeClr val="accent4"/>
                </a:solidFill>
              </a:rPr>
              <a:t>, until a particular point in </a:t>
            </a:r>
            <a:r>
              <a:rPr lang="en-US" altLang="zh-CN" sz="1600" b="1" spc="50" dirty="0" smtClean="0">
                <a:ln w="12700">
                  <a:noFill/>
                  <a:prstDash val="solid"/>
                </a:ln>
                <a:solidFill>
                  <a:schemeClr val="accent4"/>
                </a:solidFill>
              </a:rPr>
              <a:t>time?</a:t>
            </a:r>
            <a:endParaRPr lang="en-US" altLang="zh-CN" sz="1600" b="1" spc="50" dirty="0">
              <a:ln w="12700">
                <a:noFill/>
                <a:prstDash val="solid"/>
              </a:ln>
              <a:solidFill>
                <a:schemeClr val="accent4"/>
              </a:solidFill>
            </a:endParaRPr>
          </a:p>
          <a:p>
            <a:endParaRPr lang="en-US" altLang="zh-CN" sz="1600" b="1" spc="50" dirty="0">
              <a:ln w="12700">
                <a:noFill/>
                <a:prstDash val="solid"/>
              </a:ln>
              <a:solidFill>
                <a:schemeClr val="accent4"/>
              </a:solidFill>
            </a:endParaRPr>
          </a:p>
          <a:p>
            <a:r>
              <a:rPr lang="zh-CN" altLang="en-US" sz="1600" b="1" spc="50" dirty="0">
                <a:ln w="12700">
                  <a:noFill/>
                  <a:prstDash val="solid"/>
                </a:ln>
                <a:solidFill>
                  <a:schemeClr val="accent4"/>
                </a:solidFill>
              </a:rPr>
              <a:t>            </a:t>
            </a:r>
            <a:r>
              <a:rPr lang="en-US" altLang="zh-CN" sz="1600" b="1" spc="50" dirty="0">
                <a:ln w="12700">
                  <a:noFill/>
                  <a:prstDash val="solid"/>
                </a:ln>
                <a:solidFill>
                  <a:schemeClr val="accent4"/>
                </a:solidFill>
              </a:rPr>
              <a:t>1. </a:t>
            </a:r>
            <a:r>
              <a:rPr lang="en-US" altLang="zh-CN" sz="1600" i="1" spc="50" dirty="0" smtClean="0">
                <a:ln w="12700">
                  <a:noFill/>
                  <a:prstDash val="solid"/>
                </a:ln>
                <a:solidFill>
                  <a:schemeClr val="accent4"/>
                </a:solidFill>
              </a:rPr>
              <a:t>public static Singleton </a:t>
            </a:r>
            <a:r>
              <a:rPr lang="en-US" altLang="zh-CN" sz="1600" b="1" i="1" spc="50" dirty="0" smtClean="0">
                <a:ln w="12700">
                  <a:noFill/>
                  <a:prstDash val="solid"/>
                </a:ln>
                <a:solidFill>
                  <a:schemeClr val="accent4"/>
                </a:solidFill>
              </a:rPr>
              <a:t>GetInstance</a:t>
            </a:r>
            <a:r>
              <a:rPr lang="en-US" altLang="zh-CN" sz="1600" i="1" spc="50" dirty="0" smtClean="0">
                <a:ln w="12700">
                  <a:noFill/>
                  <a:prstDash val="solid"/>
                </a:ln>
                <a:solidFill>
                  <a:schemeClr val="accent4"/>
                </a:solidFill>
              </a:rPr>
              <a:t>(</a:t>
            </a:r>
            <a:r>
              <a:rPr lang="en-US" altLang="zh-CN" sz="1600" b="1" i="1" spc="50" dirty="0" smtClean="0">
                <a:ln w="12700">
                  <a:noFill/>
                  <a:prstDash val="solid"/>
                </a:ln>
                <a:solidFill>
                  <a:schemeClr val="accent4"/>
                </a:solidFill>
              </a:rPr>
              <a:t>object arg</a:t>
            </a:r>
            <a:r>
              <a:rPr lang="en-US" altLang="zh-CN" sz="1600" i="1" spc="50" dirty="0" smtClean="0">
                <a:ln w="12700">
                  <a:noFill/>
                  <a:prstDash val="solid"/>
                </a:ln>
                <a:solidFill>
                  <a:schemeClr val="accent4"/>
                </a:solidFill>
              </a:rPr>
              <a:t>)</a:t>
            </a:r>
          </a:p>
          <a:p>
            <a:endParaRPr lang="en-US" altLang="zh-CN" sz="1600" b="1" spc="50" dirty="0">
              <a:ln w="12700">
                <a:noFill/>
                <a:prstDash val="solid"/>
              </a:ln>
              <a:solidFill>
                <a:schemeClr val="accent4"/>
              </a:solidFill>
            </a:endParaRPr>
          </a:p>
          <a:p>
            <a:r>
              <a:rPr lang="zh-CN" altLang="en-US" sz="1600" b="1" spc="50" dirty="0">
                <a:ln w="12700">
                  <a:noFill/>
                  <a:prstDash val="solid"/>
                </a:ln>
                <a:solidFill>
                  <a:schemeClr val="accent4"/>
                </a:solidFill>
              </a:rPr>
              <a:t>      </a:t>
            </a:r>
            <a:r>
              <a:rPr lang="zh-CN" altLang="en-US" sz="1600" b="1" spc="50" dirty="0" smtClean="0">
                <a:ln w="12700">
                  <a:noFill/>
                  <a:prstDash val="solid"/>
                </a:ln>
                <a:solidFill>
                  <a:schemeClr val="accent4"/>
                </a:solidFill>
              </a:rPr>
              <a:t>      </a:t>
            </a:r>
            <a:r>
              <a:rPr lang="en-US" altLang="zh-CN" sz="1600" b="1" spc="50" dirty="0" smtClean="0">
                <a:ln w="12700">
                  <a:noFill/>
                  <a:prstDash val="solid"/>
                </a:ln>
                <a:solidFill>
                  <a:schemeClr val="accent4"/>
                </a:solidFill>
              </a:rPr>
              <a:t>2. Read parameters from configuration</a:t>
            </a:r>
          </a:p>
          <a:p>
            <a:endParaRPr lang="en-US" altLang="zh-CN" sz="1600" b="1" spc="50" dirty="0" smtClean="0">
              <a:ln w="12700">
                <a:noFill/>
                <a:prstDash val="solid"/>
              </a:ln>
              <a:solidFill>
                <a:schemeClr val="accent4"/>
              </a:solidFill>
            </a:endParaRPr>
          </a:p>
          <a:p>
            <a:r>
              <a:rPr lang="en-US" altLang="zh-CN" sz="1600" b="1" spc="50" dirty="0" smtClean="0">
                <a:ln w="12700">
                  <a:noFill/>
                  <a:prstDash val="solid"/>
                </a:ln>
                <a:solidFill>
                  <a:schemeClr val="accent4"/>
                </a:solidFill>
              </a:rPr>
              <a:t>            3. </a:t>
            </a:r>
            <a:r>
              <a:rPr lang="en-US" altLang="zh-CN" sz="1600" i="1" spc="50" dirty="0" smtClean="0">
                <a:ln w="12700">
                  <a:noFill/>
                  <a:prstDash val="solid"/>
                </a:ln>
                <a:solidFill>
                  <a:schemeClr val="accent4"/>
                </a:solidFill>
              </a:rPr>
              <a:t>public static void </a:t>
            </a:r>
            <a:r>
              <a:rPr lang="en-US" altLang="zh-CN" sz="1600" b="1" i="1" spc="50" dirty="0" smtClean="0">
                <a:ln w="12700">
                  <a:noFill/>
                  <a:prstDash val="solid"/>
                </a:ln>
                <a:solidFill>
                  <a:schemeClr val="accent4"/>
                </a:solidFill>
              </a:rPr>
              <a:t>Init</a:t>
            </a:r>
            <a:r>
              <a:rPr lang="en-US" altLang="zh-CN" sz="1600" i="1" spc="50" dirty="0" smtClean="0">
                <a:ln w="12700">
                  <a:noFill/>
                  <a:prstDash val="solid"/>
                </a:ln>
                <a:solidFill>
                  <a:schemeClr val="accent4"/>
                </a:solidFill>
              </a:rPr>
              <a:t>(</a:t>
            </a:r>
            <a:r>
              <a:rPr lang="en-US" altLang="zh-CN" sz="1600" b="1" i="1" spc="50" dirty="0" smtClean="0">
                <a:ln w="12700">
                  <a:noFill/>
                  <a:prstDash val="solid"/>
                </a:ln>
                <a:solidFill>
                  <a:schemeClr val="accent4"/>
                </a:solidFill>
              </a:rPr>
              <a:t>object arg</a:t>
            </a:r>
            <a:r>
              <a:rPr lang="en-US" altLang="zh-CN" sz="1600" i="1" spc="50" dirty="0" smtClean="0">
                <a:ln w="12700">
                  <a:noFill/>
                  <a:prstDash val="solid"/>
                </a:ln>
                <a:solidFill>
                  <a:schemeClr val="accent4"/>
                </a:solidFill>
              </a:rPr>
              <a:t>)</a:t>
            </a:r>
            <a:endParaRPr lang="en-US" altLang="zh-CN" sz="1600" b="1" i="1" spc="50" dirty="0" smtClean="0">
              <a:ln w="12700">
                <a:noFill/>
                <a:prstDash val="solid"/>
              </a:ln>
              <a:solidFill>
                <a:schemeClr val="accent4"/>
              </a:solidFill>
            </a:endParaRPr>
          </a:p>
          <a:p>
            <a:endParaRPr lang="en-US" altLang="zh-CN" sz="1600" b="1" spc="50" dirty="0" smtClean="0">
              <a:ln w="12700">
                <a:noFill/>
                <a:prstDash val="solid"/>
              </a:ln>
              <a:solidFill>
                <a:schemeClr val="accent4"/>
              </a:solidFill>
            </a:endParaRPr>
          </a:p>
          <a:p>
            <a:r>
              <a:rPr lang="en-US" altLang="zh-CN" sz="1600" b="1" spc="50" dirty="0" smtClean="0">
                <a:ln w="12700">
                  <a:noFill/>
                  <a:prstDash val="solid"/>
                </a:ln>
                <a:solidFill>
                  <a:schemeClr val="accent4"/>
                </a:solidFill>
                <a:latin typeface="+mj-lt"/>
                <a:ea typeface="+mj-ea"/>
                <a:cs typeface="+mj-cs"/>
              </a:rPr>
              <a:t>            4. Record parameters into static variables at first, </a:t>
            </a:r>
          </a:p>
          <a:p>
            <a:r>
              <a:rPr lang="en-US" altLang="zh-CN" sz="1600" b="1" spc="50" dirty="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and then read them to create singleton when needed</a:t>
            </a:r>
          </a:p>
          <a:p>
            <a:endParaRPr lang="en-US" altLang="zh-CN" sz="1600" b="1" spc="50" dirty="0">
              <a:ln w="12700">
                <a:noFill/>
                <a:prstDash val="solid"/>
              </a:ln>
              <a:solidFill>
                <a:schemeClr val="accent4"/>
              </a:solidFill>
              <a:latin typeface="+mj-lt"/>
              <a:ea typeface="+mj-ea"/>
              <a:cs typeface="+mj-cs"/>
            </a:endParaRPr>
          </a:p>
          <a:p>
            <a:r>
              <a:rPr lang="en-US" altLang="zh-CN" sz="1600" b="1" spc="50" dirty="0" smtClean="0">
                <a:ln w="12700">
                  <a:noFill/>
                  <a:prstDash val="solid"/>
                </a:ln>
                <a:solidFill>
                  <a:schemeClr val="accent4"/>
                </a:solidFill>
                <a:latin typeface="+mj-lt"/>
                <a:ea typeface="+mj-ea"/>
                <a:cs typeface="+mj-cs"/>
              </a:rPr>
              <a:t>            …</a:t>
            </a:r>
          </a:p>
          <a:p>
            <a:r>
              <a:rPr lang="en-US" altLang="zh-CN" sz="1600" b="1" spc="50" dirty="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p>
          <a:p>
            <a:r>
              <a:rPr lang="en-US" altLang="zh-CN" sz="1600" b="1" spc="50" dirty="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endParaRPr lang="zh-CN" altLang="en-US" sz="1600" b="1" spc="50" dirty="0">
              <a:ln w="12700">
                <a:noFill/>
                <a:prstDash val="solid"/>
              </a:ln>
              <a:solidFill>
                <a:schemeClr val="accent4"/>
              </a:solidFill>
              <a:latin typeface="+mj-lt"/>
              <a:ea typeface="+mj-ea"/>
              <a:cs typeface="+mj-cs"/>
            </a:endParaRPr>
          </a:p>
        </p:txBody>
      </p:sp>
    </p:spTree>
    <p:extLst>
      <p:ext uri="{BB962C8B-B14F-4D97-AF65-F5344CB8AC3E}">
        <p14:creationId xmlns:p14="http://schemas.microsoft.com/office/powerpoint/2010/main" val="1828237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
          <p:cNvSpPr txBox="1">
            <a:spLocks noChangeArrowheads="1"/>
          </p:cNvSpPr>
          <p:nvPr/>
        </p:nvSpPr>
        <p:spPr>
          <a:xfrm>
            <a:off x="457200" y="1268760"/>
            <a:ext cx="8363272" cy="5400600"/>
          </a:xfrm>
          <a:prstGeom prst="rect">
            <a:avLst/>
          </a:prstGeom>
        </p:spPr>
        <p:txBody>
          <a:bodyPr vert="horz" rtlCol="0" anchor="ctr">
            <a:normAutofit fontScale="70000" lnSpcReduction="20000"/>
            <a:scene3d>
              <a:camera prst="orthographicFront"/>
              <a:lightRig rig="soft" dir="t"/>
            </a:scene3d>
            <a:sp3d prstMaterial="matte">
              <a:bevelT w="12700" h="12700"/>
            </a:sp3d>
          </a:bodyPr>
          <a:lstStyle>
            <a:lvl1pPr algn="l" rtl="0" eaLnBrk="1" latinLnBrk="0" hangingPunct="1">
              <a:spcBef>
                <a:spcPct val="0"/>
              </a:spcBef>
              <a:buNone/>
              <a:defRPr kumimoji="0" lang="zh-CN" altLang="en-US" sz="44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r>
              <a:rPr lang="zh-CN" altLang="en-US" sz="2700" b="1" dirty="0">
                <a:effectLst/>
              </a:rPr>
              <a:t>需求</a:t>
            </a:r>
            <a:r>
              <a:rPr lang="zh-CN" altLang="en-US" sz="2700" b="1" dirty="0" smtClean="0">
                <a:effectLst/>
              </a:rPr>
              <a:t>：</a:t>
            </a:r>
            <a:endParaRPr lang="en-US" altLang="zh-CN" sz="2700" b="1" dirty="0" smtClean="0">
              <a:effectLst/>
            </a:endParaRPr>
          </a:p>
          <a:p>
            <a:endParaRPr lang="en-US" altLang="zh-CN" sz="2700" b="1" dirty="0">
              <a:effectLst/>
            </a:endParaRPr>
          </a:p>
          <a:p>
            <a:r>
              <a:rPr lang="en-US" altLang="zh-CN" sz="1900" dirty="0">
                <a:effectLst/>
              </a:rPr>
              <a:t>	</a:t>
            </a:r>
            <a:r>
              <a:rPr lang="zh-CN" altLang="en-US" sz="1900" dirty="0" smtClean="0">
                <a:effectLst/>
              </a:rPr>
              <a:t>现有多台打印机，分为两组</a:t>
            </a:r>
            <a:r>
              <a:rPr lang="en-US" altLang="zh-CN" sz="1900" dirty="0" smtClean="0">
                <a:effectLst/>
              </a:rPr>
              <a:t> - </a:t>
            </a:r>
            <a:r>
              <a:rPr lang="zh-CN" altLang="en-US" sz="1900" dirty="0" smtClean="0">
                <a:effectLst/>
              </a:rPr>
              <a:t>黑白 </a:t>
            </a:r>
            <a:r>
              <a:rPr lang="en-US" altLang="zh-CN" sz="1900" dirty="0" smtClean="0">
                <a:effectLst/>
              </a:rPr>
              <a:t>/ </a:t>
            </a:r>
            <a:r>
              <a:rPr lang="zh-CN" altLang="en-US" sz="1900" dirty="0" smtClean="0">
                <a:effectLst/>
              </a:rPr>
              <a:t>彩色</a:t>
            </a:r>
            <a:endParaRPr lang="en-US" altLang="zh-CN" sz="1900" dirty="0" smtClean="0">
              <a:effectLst/>
            </a:endParaRPr>
          </a:p>
          <a:p>
            <a:endParaRPr lang="en-US" altLang="zh-CN" sz="1900" dirty="0">
              <a:effectLst/>
            </a:endParaRPr>
          </a:p>
          <a:p>
            <a:r>
              <a:rPr lang="en-US" altLang="zh-CN" sz="1900" dirty="0" smtClean="0">
                <a:effectLst/>
              </a:rPr>
              <a:t>	</a:t>
            </a:r>
            <a:r>
              <a:rPr lang="zh-CN" altLang="en-US" sz="1900" dirty="0" smtClean="0">
                <a:effectLst/>
              </a:rPr>
              <a:t>要求提供打印服务类</a:t>
            </a:r>
            <a:r>
              <a:rPr lang="en-US" altLang="zh-CN" sz="1900" dirty="0" smtClean="0">
                <a:effectLst/>
              </a:rPr>
              <a:t> - </a:t>
            </a:r>
            <a:r>
              <a:rPr lang="zh-CN" altLang="en-US" sz="1900" dirty="0" smtClean="0">
                <a:effectLst/>
              </a:rPr>
              <a:t>接</a:t>
            </a:r>
            <a:r>
              <a:rPr lang="zh-CN" altLang="en-US" sz="1900" dirty="0">
                <a:effectLst/>
              </a:rPr>
              <a:t>收</a:t>
            </a:r>
            <a:r>
              <a:rPr lang="zh-CN" altLang="en-US" sz="1900" dirty="0" smtClean="0">
                <a:effectLst/>
              </a:rPr>
              <a:t>打印请求</a:t>
            </a:r>
            <a:r>
              <a:rPr lang="en-US" altLang="zh-CN" sz="1900" dirty="0" smtClean="0">
                <a:effectLst/>
              </a:rPr>
              <a:t>, </a:t>
            </a:r>
            <a:r>
              <a:rPr lang="zh-CN" altLang="en-US" sz="1900" dirty="0" smtClean="0">
                <a:effectLst/>
              </a:rPr>
              <a:t>执行打印工作</a:t>
            </a:r>
            <a:endParaRPr lang="en-US" altLang="zh-CN" sz="1900" dirty="0" smtClean="0">
              <a:effectLst/>
            </a:endParaRPr>
          </a:p>
          <a:p>
            <a:endParaRPr lang="en-US" altLang="zh-CN" sz="1900" dirty="0">
              <a:effectLst/>
            </a:endParaRPr>
          </a:p>
          <a:p>
            <a:r>
              <a:rPr lang="en-US" altLang="zh-CN" sz="1900" dirty="0" smtClean="0">
                <a:effectLst/>
              </a:rPr>
              <a:t>	</a:t>
            </a:r>
            <a:r>
              <a:rPr lang="zh-CN" altLang="en-US" sz="1900" dirty="0" smtClean="0">
                <a:effectLst/>
              </a:rPr>
              <a:t>两种打印服务</a:t>
            </a:r>
            <a:r>
              <a:rPr lang="en-US" altLang="zh-CN" sz="1900" dirty="0" smtClean="0">
                <a:effectLst/>
              </a:rPr>
              <a:t>: </a:t>
            </a:r>
          </a:p>
          <a:p>
            <a:r>
              <a:rPr lang="en-US" altLang="zh-CN" sz="1900" dirty="0">
                <a:effectLst/>
              </a:rPr>
              <a:t>	</a:t>
            </a:r>
            <a:r>
              <a:rPr lang="en-US" altLang="zh-CN" sz="1900" dirty="0" smtClean="0">
                <a:effectLst/>
              </a:rPr>
              <a:t>	      - </a:t>
            </a:r>
            <a:r>
              <a:rPr lang="zh-CN" altLang="en-US" sz="1900" dirty="0" smtClean="0">
                <a:effectLst/>
              </a:rPr>
              <a:t>黑白打印服务 </a:t>
            </a:r>
            <a:endParaRPr lang="en-US" altLang="zh-CN" sz="1900" dirty="0" smtClean="0">
              <a:effectLst/>
            </a:endParaRPr>
          </a:p>
          <a:p>
            <a:r>
              <a:rPr lang="en-US" altLang="zh-CN" sz="1900" dirty="0">
                <a:effectLst/>
              </a:rPr>
              <a:t>	</a:t>
            </a:r>
            <a:r>
              <a:rPr lang="en-US" altLang="zh-CN" sz="1900" dirty="0" smtClean="0">
                <a:effectLst/>
              </a:rPr>
              <a:t>	      - </a:t>
            </a:r>
            <a:r>
              <a:rPr lang="zh-CN" altLang="en-US" sz="1900" dirty="0" smtClean="0">
                <a:effectLst/>
              </a:rPr>
              <a:t>彩色打印服务</a:t>
            </a:r>
            <a:endParaRPr lang="en-US" altLang="zh-CN" sz="1900" dirty="0" smtClean="0">
              <a:effectLst/>
            </a:endParaRPr>
          </a:p>
          <a:p>
            <a:endParaRPr lang="en-US" altLang="zh-CN" sz="1900" dirty="0" smtClean="0">
              <a:effectLst/>
            </a:endParaRPr>
          </a:p>
          <a:p>
            <a:r>
              <a:rPr lang="zh-CN" altLang="en-US" sz="2700" b="1" dirty="0" smtClean="0">
                <a:effectLst/>
              </a:rPr>
              <a:t>分析 ：</a:t>
            </a:r>
            <a:endParaRPr lang="en-US" altLang="zh-CN" sz="2700" b="1" dirty="0">
              <a:effectLst/>
            </a:endParaRPr>
          </a:p>
          <a:p>
            <a:r>
              <a:rPr lang="en-US" altLang="zh-CN" sz="2600" dirty="0">
                <a:effectLst/>
              </a:rPr>
              <a:t>	</a:t>
            </a:r>
            <a:r>
              <a:rPr lang="en-US" altLang="zh-CN" sz="1900" dirty="0">
                <a:effectLst/>
              </a:rPr>
              <a:t>	</a:t>
            </a:r>
          </a:p>
          <a:p>
            <a:r>
              <a:rPr lang="en-US" altLang="zh-CN" sz="1900" dirty="0" smtClean="0">
                <a:effectLst/>
              </a:rPr>
              <a:t>	</a:t>
            </a:r>
            <a:r>
              <a:rPr lang="zh-CN" altLang="en-US" sz="1900" dirty="0" smtClean="0">
                <a:effectLst/>
              </a:rPr>
              <a:t>每种打印服务应当各只有一</a:t>
            </a:r>
            <a:r>
              <a:rPr lang="zh-CN" altLang="en-US" sz="1900" dirty="0">
                <a:effectLst/>
              </a:rPr>
              <a:t>个打印</a:t>
            </a:r>
            <a:r>
              <a:rPr lang="zh-CN" altLang="en-US" sz="1900" dirty="0" smtClean="0">
                <a:effectLst/>
              </a:rPr>
              <a:t>服务实例</a:t>
            </a:r>
            <a:endParaRPr lang="en-US" altLang="zh-CN" sz="1900" dirty="0">
              <a:effectLst/>
            </a:endParaRPr>
          </a:p>
          <a:p>
            <a:endParaRPr lang="en-US" altLang="zh-CN" sz="1900" dirty="0">
              <a:effectLst/>
            </a:endParaRPr>
          </a:p>
          <a:p>
            <a:r>
              <a:rPr lang="en-US" altLang="zh-CN" sz="1900" dirty="0">
                <a:effectLst/>
              </a:rPr>
              <a:t>	</a:t>
            </a:r>
            <a:r>
              <a:rPr lang="zh-CN" altLang="en-US" sz="1900" dirty="0" smtClean="0">
                <a:effectLst/>
              </a:rPr>
              <a:t>两种打印服务类有大量逻辑可以共用</a:t>
            </a:r>
            <a:endParaRPr lang="en-US" altLang="zh-CN" sz="1900" dirty="0" smtClean="0">
              <a:effectLst/>
            </a:endParaRPr>
          </a:p>
          <a:p>
            <a:endParaRPr lang="en-US" altLang="zh-CN" sz="1900" dirty="0" smtClean="0">
              <a:effectLst/>
            </a:endParaRPr>
          </a:p>
          <a:p>
            <a:r>
              <a:rPr lang="en-US" altLang="zh-CN" sz="1900" dirty="0" smtClean="0">
                <a:effectLst/>
              </a:rPr>
              <a:t>	</a:t>
            </a:r>
            <a:r>
              <a:rPr lang="zh-CN" altLang="en-US" sz="1900" dirty="0" smtClean="0">
                <a:effectLst/>
              </a:rPr>
              <a:t>最好能提供一个集中式的打印服务实例访问点</a:t>
            </a:r>
            <a:endParaRPr lang="en-US" altLang="zh-CN" sz="1900" dirty="0" smtClean="0">
              <a:effectLst/>
            </a:endParaRPr>
          </a:p>
          <a:p>
            <a:endParaRPr lang="en-US" altLang="zh-CN" sz="1900" dirty="0">
              <a:effectLst/>
            </a:endParaRPr>
          </a:p>
          <a:p>
            <a:r>
              <a:rPr lang="zh-CN" altLang="en-US" sz="2700" b="1" dirty="0" smtClean="0">
                <a:effectLst/>
              </a:rPr>
              <a:t>设计：</a:t>
            </a:r>
            <a:endParaRPr lang="en-US" altLang="zh-CN" sz="2700" b="1" dirty="0" smtClean="0">
              <a:effectLst/>
            </a:endParaRPr>
          </a:p>
          <a:p>
            <a:r>
              <a:rPr lang="en-US" altLang="zh-CN" sz="2600" dirty="0">
                <a:effectLst/>
              </a:rPr>
              <a:t>	</a:t>
            </a:r>
          </a:p>
          <a:p>
            <a:r>
              <a:rPr lang="en-US" altLang="zh-CN" sz="1900" dirty="0">
                <a:effectLst/>
              </a:rPr>
              <a:t>	</a:t>
            </a:r>
            <a:r>
              <a:rPr lang="zh-CN" altLang="en-US" sz="1900" dirty="0" smtClean="0">
                <a:effectLst/>
              </a:rPr>
              <a:t>提供打印服务基类</a:t>
            </a:r>
            <a:r>
              <a:rPr lang="en-US" altLang="zh-CN" sz="1900" dirty="0" smtClean="0">
                <a:effectLst/>
              </a:rPr>
              <a:t>Print Service</a:t>
            </a:r>
            <a:r>
              <a:rPr lang="zh-CN" altLang="en-US" sz="1900" dirty="0" smtClean="0">
                <a:effectLst/>
              </a:rPr>
              <a:t>及其衍生类</a:t>
            </a:r>
            <a:r>
              <a:rPr lang="en-US" altLang="zh-CN" sz="1900" dirty="0" smtClean="0">
                <a:effectLst/>
              </a:rPr>
              <a:t>BlackWhitePrintService / ColourPrintService</a:t>
            </a:r>
          </a:p>
          <a:p>
            <a:endParaRPr lang="en-US" altLang="zh-CN" sz="1900" dirty="0">
              <a:effectLst/>
            </a:endParaRPr>
          </a:p>
          <a:p>
            <a:r>
              <a:rPr lang="en-US" altLang="zh-CN" sz="1900" dirty="0" smtClean="0">
                <a:effectLst/>
              </a:rPr>
              <a:t>	</a:t>
            </a:r>
            <a:r>
              <a:rPr lang="zh-CN" altLang="en-US" sz="1900" dirty="0">
                <a:effectLst/>
              </a:rPr>
              <a:t>基类</a:t>
            </a:r>
            <a:r>
              <a:rPr lang="en-US" altLang="zh-CN" sz="1900" dirty="0">
                <a:effectLst/>
              </a:rPr>
              <a:t>Print Service</a:t>
            </a:r>
            <a:r>
              <a:rPr lang="zh-CN" altLang="en-US" sz="1900" dirty="0" smtClean="0">
                <a:effectLst/>
              </a:rPr>
              <a:t>全局</a:t>
            </a:r>
            <a:r>
              <a:rPr lang="zh-CN" altLang="en-US" sz="1900" dirty="0">
                <a:effectLst/>
              </a:rPr>
              <a:t>访问</a:t>
            </a:r>
            <a:r>
              <a:rPr lang="zh-CN" altLang="en-US" sz="1900" dirty="0" smtClean="0">
                <a:effectLst/>
              </a:rPr>
              <a:t>点集中式获取指定打印服务实例</a:t>
            </a:r>
            <a:endParaRPr lang="en-US" altLang="zh-CN" sz="1900" dirty="0">
              <a:effectLst/>
            </a:endParaRPr>
          </a:p>
          <a:p>
            <a:endParaRPr lang="en-US" altLang="zh-CN" sz="1900" dirty="0">
              <a:effectLst/>
            </a:endParaRPr>
          </a:p>
          <a:p>
            <a:r>
              <a:rPr lang="en-US" altLang="zh-CN" sz="1900" dirty="0">
                <a:effectLst/>
              </a:rPr>
              <a:t>	</a:t>
            </a:r>
            <a:r>
              <a:rPr lang="zh-CN" altLang="en-US" sz="1900" dirty="0" smtClean="0">
                <a:effectLst/>
              </a:rPr>
              <a:t>具体打印</a:t>
            </a:r>
            <a:r>
              <a:rPr lang="zh-CN" altLang="en-US" sz="1900" dirty="0">
                <a:effectLst/>
              </a:rPr>
              <a:t>服务实例</a:t>
            </a:r>
            <a:r>
              <a:rPr lang="zh-CN" altLang="en-US" sz="1900" dirty="0" smtClean="0">
                <a:effectLst/>
              </a:rPr>
              <a:t>内部各自管理</a:t>
            </a:r>
            <a:r>
              <a:rPr lang="en-US" altLang="zh-CN" sz="1900" dirty="0" smtClean="0">
                <a:effectLst/>
              </a:rPr>
              <a:t>/</a:t>
            </a:r>
            <a:r>
              <a:rPr lang="zh-CN" altLang="en-US" sz="1900" dirty="0" smtClean="0">
                <a:effectLst/>
              </a:rPr>
              <a:t>调度黑白</a:t>
            </a:r>
            <a:r>
              <a:rPr lang="en-US" altLang="zh-CN" sz="1900" dirty="0" smtClean="0">
                <a:effectLst/>
              </a:rPr>
              <a:t>/</a:t>
            </a:r>
            <a:r>
              <a:rPr lang="zh-CN" altLang="en-US" sz="1900" dirty="0" smtClean="0">
                <a:effectLst/>
              </a:rPr>
              <a:t>彩色打印机</a:t>
            </a:r>
            <a:r>
              <a:rPr lang="en-US" altLang="zh-CN" sz="1900" dirty="0" smtClean="0">
                <a:effectLst/>
              </a:rPr>
              <a:t>, </a:t>
            </a:r>
            <a:r>
              <a:rPr lang="zh-CN" altLang="en-US" sz="1900" dirty="0" smtClean="0">
                <a:effectLst/>
              </a:rPr>
              <a:t>对外</a:t>
            </a:r>
            <a:r>
              <a:rPr lang="zh-CN" altLang="en-US" sz="1900" dirty="0">
                <a:effectLst/>
              </a:rPr>
              <a:t>不</a:t>
            </a:r>
            <a:r>
              <a:rPr lang="zh-CN" altLang="en-US" sz="1900" dirty="0" smtClean="0">
                <a:effectLst/>
              </a:rPr>
              <a:t>可见</a:t>
            </a:r>
            <a:endParaRPr lang="en-US" altLang="zh-CN" sz="1900" dirty="0">
              <a:effectLst/>
            </a:endParaRPr>
          </a:p>
          <a:p>
            <a:endParaRPr lang="en-US" altLang="zh-CN" sz="1900" dirty="0">
              <a:effectLst/>
            </a:endParaRPr>
          </a:p>
          <a:p>
            <a:r>
              <a:rPr lang="en-US" altLang="zh-CN" sz="1900" dirty="0" smtClean="0">
                <a:effectLst/>
              </a:rPr>
              <a:t>	</a:t>
            </a:r>
            <a:r>
              <a:rPr lang="zh-CN" altLang="en-US" sz="1900" dirty="0">
                <a:effectLst/>
              </a:rPr>
              <a:t>具体打印服务</a:t>
            </a:r>
            <a:r>
              <a:rPr lang="zh-CN" altLang="en-US" sz="1900" dirty="0" smtClean="0">
                <a:effectLst/>
              </a:rPr>
              <a:t>实例打印接口接收打印项并将其放入相应黑白</a:t>
            </a:r>
            <a:r>
              <a:rPr lang="en-US" altLang="zh-CN" sz="1900" dirty="0" smtClean="0">
                <a:effectLst/>
              </a:rPr>
              <a:t>/</a:t>
            </a:r>
            <a:r>
              <a:rPr lang="zh-CN" altLang="en-US" sz="1900" dirty="0" smtClean="0">
                <a:effectLst/>
              </a:rPr>
              <a:t>彩色打印项队列</a:t>
            </a:r>
            <a:endParaRPr lang="en-US" altLang="zh-CN" sz="1900" dirty="0" smtClean="0">
              <a:effectLst/>
            </a:endParaRPr>
          </a:p>
          <a:p>
            <a:endParaRPr lang="en-US" altLang="zh-CN" sz="1900" dirty="0">
              <a:effectLst/>
            </a:endParaRPr>
          </a:p>
          <a:p>
            <a:r>
              <a:rPr lang="en-US" altLang="zh-CN" sz="1900" dirty="0" smtClean="0">
                <a:effectLst/>
              </a:rPr>
              <a:t>	</a:t>
            </a:r>
            <a:r>
              <a:rPr lang="zh-CN" altLang="en-US" sz="1900" dirty="0" smtClean="0">
                <a:effectLst/>
              </a:rPr>
              <a:t>具体打印服务实例各自内部</a:t>
            </a:r>
            <a:r>
              <a:rPr lang="en-US" altLang="zh-CN" sz="1900" dirty="0" smtClean="0">
                <a:effectLst/>
              </a:rPr>
              <a:t>Job</a:t>
            </a:r>
            <a:r>
              <a:rPr lang="zh-CN" altLang="en-US" sz="1900" dirty="0" smtClean="0">
                <a:effectLst/>
              </a:rPr>
              <a:t>循环检查打印项队列</a:t>
            </a:r>
            <a:r>
              <a:rPr lang="en-US" altLang="zh-CN" sz="1900" dirty="0" smtClean="0">
                <a:effectLst/>
              </a:rPr>
              <a:t>, </a:t>
            </a:r>
            <a:r>
              <a:rPr lang="zh-CN" altLang="en-US" sz="1900" dirty="0" smtClean="0">
                <a:effectLst/>
              </a:rPr>
              <a:t>并分发打印项至打印机</a:t>
            </a:r>
            <a:endParaRPr lang="en-US" altLang="zh-CN" sz="1900" dirty="0">
              <a:effectLst/>
            </a:endParaRPr>
          </a:p>
        </p:txBody>
      </p:sp>
      <p:sp>
        <p:nvSpPr>
          <p:cNvPr id="3" name="Rectangle 2"/>
          <p:cNvSpPr>
            <a:spLocks noGrp="1" noChangeArrowheads="1"/>
          </p:cNvSpPr>
          <p:nvPr>
            <p:ph type="title"/>
          </p:nvPr>
        </p:nvSpPr>
        <p:spPr>
          <a:xfrm>
            <a:off x="628650" y="44624"/>
            <a:ext cx="7886700" cy="1119658"/>
          </a:xfrm>
        </p:spPr>
        <p:txBody>
          <a:bodyPr>
            <a:normAutofit/>
          </a:bodyPr>
          <a:lstStyle/>
          <a:p>
            <a:r>
              <a:rPr lang="en-US" altLang="zh-CN" dirty="0" smtClean="0"/>
              <a:t>Singleton</a:t>
            </a:r>
            <a:endParaRPr lang="zh-CN" altLang="en-US" dirty="0"/>
          </a:p>
        </p:txBody>
      </p:sp>
    </p:spTree>
    <p:extLst>
      <p:ext uri="{BB962C8B-B14F-4D97-AF65-F5344CB8AC3E}">
        <p14:creationId xmlns:p14="http://schemas.microsoft.com/office/powerpoint/2010/main" val="1342113561"/>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p:cNvSpPr txBox="1"/>
          <p:nvPr/>
        </p:nvSpPr>
        <p:spPr>
          <a:xfrm>
            <a:off x="251520" y="980728"/>
            <a:ext cx="6624736" cy="353943"/>
          </a:xfrm>
          <a:prstGeom prst="rect">
            <a:avLst/>
          </a:prstGeom>
          <a:noFill/>
        </p:spPr>
        <p:txBody>
          <a:bodyPr wrap="square" rtlCol="0">
            <a:spAutoFit/>
          </a:bodyPr>
          <a:lstStyle/>
          <a:p>
            <a:r>
              <a:rPr lang="en-US" altLang="zh-CN" sz="1700" b="1" spc="50" dirty="0" smtClean="0">
                <a:ln w="12700">
                  <a:noFill/>
                  <a:prstDash val="solid"/>
                </a:ln>
                <a:solidFill>
                  <a:schemeClr val="accent4"/>
                </a:solidFill>
                <a:latin typeface="+mj-lt"/>
                <a:ea typeface="+mj-ea"/>
                <a:cs typeface="+mj-cs"/>
              </a:rPr>
              <a:t>PrintService - V1 (</a:t>
            </a:r>
            <a:r>
              <a:rPr lang="en-US" altLang="zh-CN" sz="1700" spc="50" dirty="0" smtClean="0">
                <a:ln w="12700">
                  <a:noFill/>
                  <a:prstDash val="solid"/>
                </a:ln>
                <a:solidFill>
                  <a:schemeClr val="accent4"/>
                </a:solidFill>
                <a:latin typeface="+mj-lt"/>
                <a:ea typeface="+mj-ea"/>
                <a:cs typeface="+mj-cs"/>
              </a:rPr>
              <a:t>Register instances by base class</a:t>
            </a:r>
            <a:r>
              <a:rPr lang="en-US" altLang="zh-CN" sz="1700" b="1" spc="50" dirty="0" smtClean="0">
                <a:ln w="12700">
                  <a:noFill/>
                  <a:prstDash val="solid"/>
                </a:ln>
                <a:solidFill>
                  <a:schemeClr val="accent4"/>
                </a:solidFill>
                <a:latin typeface="+mj-lt"/>
                <a:ea typeface="+mj-ea"/>
                <a:cs typeface="+mj-cs"/>
              </a:rPr>
              <a:t>)</a:t>
            </a:r>
            <a:endParaRPr lang="en-US" altLang="en-US" sz="1700" b="1" spc="50" dirty="0">
              <a:ln w="12700">
                <a:noFill/>
                <a:prstDash val="solid"/>
              </a:ln>
              <a:solidFill>
                <a:schemeClr val="accent4"/>
              </a:solidFill>
              <a:latin typeface="+mj-lt"/>
              <a:ea typeface="+mj-ea"/>
              <a:cs typeface="+mj-cs"/>
            </a:endParaRPr>
          </a:p>
        </p:txBody>
      </p:sp>
      <p:sp>
        <p:nvSpPr>
          <p:cNvPr id="58"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dirty="0" smtClean="0"/>
              <a:t>Singleton</a:t>
            </a:r>
            <a:endParaRPr lang="zh-CN" alt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5245" y="1520042"/>
            <a:ext cx="7615187" cy="5221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50975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p:cNvSpPr txBox="1"/>
          <p:nvPr/>
        </p:nvSpPr>
        <p:spPr>
          <a:xfrm>
            <a:off x="251520" y="980728"/>
            <a:ext cx="7272808" cy="353943"/>
          </a:xfrm>
          <a:prstGeom prst="rect">
            <a:avLst/>
          </a:prstGeom>
          <a:noFill/>
        </p:spPr>
        <p:txBody>
          <a:bodyPr wrap="square" rtlCol="0">
            <a:spAutoFit/>
          </a:bodyPr>
          <a:lstStyle/>
          <a:p>
            <a:r>
              <a:rPr lang="en-US" altLang="zh-CN" sz="1700" b="1" spc="50" dirty="0" smtClean="0">
                <a:ln w="12700">
                  <a:noFill/>
                  <a:prstDash val="solid"/>
                </a:ln>
                <a:solidFill>
                  <a:schemeClr val="accent4"/>
                </a:solidFill>
                <a:latin typeface="+mj-lt"/>
                <a:ea typeface="+mj-ea"/>
                <a:cs typeface="+mj-cs"/>
              </a:rPr>
              <a:t>PrintService - V1 </a:t>
            </a:r>
            <a:r>
              <a:rPr lang="en-US" altLang="zh-CN" sz="1700" b="1" spc="50" dirty="0" smtClean="0">
                <a:ln w="12700">
                  <a:noFill/>
                  <a:prstDash val="solid"/>
                </a:ln>
                <a:solidFill>
                  <a:schemeClr val="accent4"/>
                </a:solidFill>
              </a:rPr>
              <a:t>(</a:t>
            </a:r>
            <a:r>
              <a:rPr lang="en-US" altLang="zh-CN" sz="1700" spc="50" dirty="0">
                <a:ln w="12700">
                  <a:noFill/>
                  <a:prstDash val="solid"/>
                </a:ln>
                <a:solidFill>
                  <a:schemeClr val="accent4"/>
                </a:solidFill>
              </a:rPr>
              <a:t>Register instances by base class</a:t>
            </a:r>
            <a:r>
              <a:rPr lang="en-US" altLang="zh-CN" sz="1700" b="1" spc="50" dirty="0" smtClean="0">
                <a:ln w="12700">
                  <a:noFill/>
                  <a:prstDash val="solid"/>
                </a:ln>
                <a:solidFill>
                  <a:schemeClr val="accent4"/>
                </a:solidFill>
              </a:rPr>
              <a:t>)</a:t>
            </a:r>
            <a:endParaRPr lang="en-US" altLang="en-US" sz="1700" b="1" spc="50" dirty="0">
              <a:ln w="12700">
                <a:noFill/>
                <a:prstDash val="solid"/>
              </a:ln>
              <a:solidFill>
                <a:schemeClr val="accent4"/>
              </a:solidFill>
            </a:endParaRPr>
          </a:p>
        </p:txBody>
      </p:sp>
      <p:sp>
        <p:nvSpPr>
          <p:cNvPr id="58"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dirty="0" smtClean="0"/>
              <a:t>Singleton</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1845" y="1559121"/>
            <a:ext cx="3346499" cy="25899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2"/>
          <p:cNvSpPr txBox="1">
            <a:spLocks noChangeArrowheads="1"/>
          </p:cNvSpPr>
          <p:nvPr/>
        </p:nvSpPr>
        <p:spPr>
          <a:xfrm>
            <a:off x="1115616" y="1844824"/>
            <a:ext cx="3024336" cy="576064"/>
          </a:xfrm>
          <a:prstGeom prst="rect">
            <a:avLst/>
          </a:prstGeom>
        </p:spPr>
        <p:txBody>
          <a:bodyPr vert="horz" rtlCol="0" anchor="ctr">
            <a:normAutofit fontScale="92500"/>
            <a:scene3d>
              <a:camera prst="orthographicFront"/>
              <a:lightRig rig="soft" dir="t"/>
            </a:scene3d>
            <a:sp3d prstMaterial="matte">
              <a:bevelT w="12700" h="12700"/>
            </a:sp3d>
          </a:bodyPr>
          <a:lstStyle>
            <a:lvl1pPr algn="l" rtl="0" eaLnBrk="1" latinLnBrk="0" hangingPunct="1">
              <a:spcBef>
                <a:spcPct val="0"/>
              </a:spcBef>
              <a:buNone/>
              <a:defRPr kumimoji="0" lang="zh-CN" altLang="en-US" sz="44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r>
              <a:rPr lang="en-US" altLang="zh-CN" sz="1200" b="1" dirty="0" smtClean="0">
                <a:effectLst/>
              </a:rPr>
              <a:t>Base class must know all derived classes, </a:t>
            </a:r>
          </a:p>
          <a:p>
            <a:r>
              <a:rPr lang="en-US" altLang="zh-CN" sz="1200" b="1" dirty="0" smtClean="0">
                <a:effectLst/>
              </a:rPr>
              <a:t>so sub classes’ c</a:t>
            </a:r>
            <a:r>
              <a:rPr lang="en-US" altLang="zh-CN" sz="1200" b="1" dirty="0" smtClean="0">
                <a:effectLst/>
              </a:rPr>
              <a:t>onstructor has to be </a:t>
            </a:r>
            <a:r>
              <a:rPr lang="en-US" altLang="zh-CN" sz="1200" b="1" dirty="0" smtClean="0">
                <a:solidFill>
                  <a:srgbClr val="FF0000"/>
                </a:solidFill>
                <a:effectLst/>
              </a:rPr>
              <a:t>public</a:t>
            </a:r>
            <a:endParaRPr lang="en-US" altLang="zh-CN" sz="1200" b="1" dirty="0">
              <a:solidFill>
                <a:srgbClr val="FF0000"/>
              </a:solidFill>
              <a:effectLst/>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4437112"/>
            <a:ext cx="6448425" cy="240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79446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dirty="0" smtClean="0"/>
              <a:t>Singleton</a:t>
            </a:r>
            <a:endParaRPr lang="zh-CN" altLang="en-US" dirty="0"/>
          </a:p>
        </p:txBody>
      </p:sp>
      <p:sp>
        <p:nvSpPr>
          <p:cNvPr id="5" name="TextBox 4"/>
          <p:cNvSpPr txBox="1"/>
          <p:nvPr/>
        </p:nvSpPr>
        <p:spPr>
          <a:xfrm>
            <a:off x="251520" y="980728"/>
            <a:ext cx="7200800" cy="353943"/>
          </a:xfrm>
          <a:prstGeom prst="rect">
            <a:avLst/>
          </a:prstGeom>
          <a:noFill/>
        </p:spPr>
        <p:txBody>
          <a:bodyPr wrap="square" rtlCol="0">
            <a:spAutoFit/>
          </a:bodyPr>
          <a:lstStyle/>
          <a:p>
            <a:r>
              <a:rPr lang="en-US" altLang="zh-CN" sz="1700" b="1" spc="50" dirty="0" smtClean="0">
                <a:ln w="12700">
                  <a:noFill/>
                  <a:prstDash val="solid"/>
                </a:ln>
                <a:solidFill>
                  <a:schemeClr val="accent4"/>
                </a:solidFill>
                <a:latin typeface="+mj-lt"/>
                <a:ea typeface="+mj-ea"/>
                <a:cs typeface="+mj-cs"/>
              </a:rPr>
              <a:t>PrintService - V2 </a:t>
            </a:r>
            <a:r>
              <a:rPr lang="en-US" altLang="zh-CN" sz="1700" b="1" spc="50" dirty="0">
                <a:ln w="12700">
                  <a:noFill/>
                  <a:prstDash val="solid"/>
                </a:ln>
                <a:solidFill>
                  <a:schemeClr val="accent4"/>
                </a:solidFill>
              </a:rPr>
              <a:t>(</a:t>
            </a:r>
            <a:r>
              <a:rPr lang="en-US" altLang="zh-CN" sz="1700" spc="50" dirty="0">
                <a:ln w="12700">
                  <a:noFill/>
                  <a:prstDash val="solid"/>
                </a:ln>
                <a:solidFill>
                  <a:schemeClr val="accent4"/>
                </a:solidFill>
              </a:rPr>
              <a:t>Register instances by </a:t>
            </a:r>
            <a:r>
              <a:rPr lang="en-US" altLang="zh-CN" sz="1700" spc="50" dirty="0" smtClean="0">
                <a:ln w="12700">
                  <a:noFill/>
                  <a:prstDash val="solid"/>
                </a:ln>
                <a:solidFill>
                  <a:schemeClr val="accent4"/>
                </a:solidFill>
              </a:rPr>
              <a:t>derived classes themselves</a:t>
            </a:r>
            <a:r>
              <a:rPr lang="en-US" altLang="zh-CN" sz="1700" b="1" spc="50" dirty="0" smtClean="0">
                <a:ln w="12700">
                  <a:noFill/>
                  <a:prstDash val="solid"/>
                </a:ln>
                <a:solidFill>
                  <a:schemeClr val="accent4"/>
                </a:solidFill>
              </a:rPr>
              <a:t>)</a:t>
            </a:r>
            <a:endParaRPr lang="en-US" altLang="en-US" sz="1700" b="1" spc="50" dirty="0">
              <a:ln w="12700">
                <a:noFill/>
                <a:prstDash val="solid"/>
              </a:ln>
              <a:solidFill>
                <a:schemeClr val="accent4"/>
              </a:solidFill>
              <a:latin typeface="+mj-lt"/>
              <a:ea typeface="+mj-ea"/>
              <a:cs typeface="+mj-cs"/>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412776"/>
            <a:ext cx="7444546" cy="54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50975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dirty="0" smtClean="0"/>
              <a:t>Singleton</a:t>
            </a:r>
            <a:endParaRPr lang="zh-CN" altLang="en-US" dirty="0"/>
          </a:p>
        </p:txBody>
      </p:sp>
      <p:sp>
        <p:nvSpPr>
          <p:cNvPr id="5" name="TextBox 4"/>
          <p:cNvSpPr txBox="1"/>
          <p:nvPr/>
        </p:nvSpPr>
        <p:spPr>
          <a:xfrm>
            <a:off x="251520" y="980728"/>
            <a:ext cx="7704856" cy="353943"/>
          </a:xfrm>
          <a:prstGeom prst="rect">
            <a:avLst/>
          </a:prstGeom>
          <a:noFill/>
        </p:spPr>
        <p:txBody>
          <a:bodyPr wrap="square" rtlCol="0">
            <a:spAutoFit/>
          </a:bodyPr>
          <a:lstStyle/>
          <a:p>
            <a:r>
              <a:rPr lang="en-US" altLang="zh-CN" sz="1700" b="1" spc="50" dirty="0" smtClean="0">
                <a:ln w="12700">
                  <a:noFill/>
                  <a:prstDash val="solid"/>
                </a:ln>
                <a:solidFill>
                  <a:schemeClr val="accent4"/>
                </a:solidFill>
                <a:latin typeface="+mj-lt"/>
                <a:ea typeface="+mj-ea"/>
                <a:cs typeface="+mj-cs"/>
              </a:rPr>
              <a:t>PrintService - V2</a:t>
            </a:r>
            <a:r>
              <a:rPr lang="en-US" altLang="zh-CN" sz="1700" b="1" spc="50" dirty="0">
                <a:ln w="12700">
                  <a:noFill/>
                  <a:prstDash val="solid"/>
                </a:ln>
                <a:solidFill>
                  <a:schemeClr val="accent4"/>
                </a:solidFill>
              </a:rPr>
              <a:t> </a:t>
            </a:r>
            <a:r>
              <a:rPr lang="en-US" altLang="zh-CN" sz="1700" b="1" spc="50" dirty="0">
                <a:ln w="12700">
                  <a:noFill/>
                  <a:prstDash val="solid"/>
                </a:ln>
                <a:solidFill>
                  <a:schemeClr val="accent4"/>
                </a:solidFill>
              </a:rPr>
              <a:t>(</a:t>
            </a:r>
            <a:r>
              <a:rPr lang="en-US" altLang="zh-CN" sz="1700" spc="50" dirty="0">
                <a:ln w="12700">
                  <a:noFill/>
                  <a:prstDash val="solid"/>
                </a:ln>
                <a:solidFill>
                  <a:schemeClr val="accent4"/>
                </a:solidFill>
              </a:rPr>
              <a:t>Register instances by derived classes themselves</a:t>
            </a:r>
            <a:r>
              <a:rPr lang="en-US" altLang="zh-CN" sz="1700" b="1" spc="50" dirty="0" smtClean="0">
                <a:ln w="12700">
                  <a:noFill/>
                  <a:prstDash val="solid"/>
                </a:ln>
                <a:solidFill>
                  <a:schemeClr val="accent4"/>
                </a:solidFill>
              </a:rPr>
              <a:t>)</a:t>
            </a:r>
            <a:endParaRPr lang="en-US" altLang="en-US" sz="1700" b="1" spc="50" dirty="0">
              <a:ln w="12700">
                <a:noFill/>
                <a:prstDash val="solid"/>
              </a:ln>
              <a:solidFill>
                <a:schemeClr val="accent4"/>
              </a:solidFill>
              <a:latin typeface="+mj-lt"/>
              <a:ea typeface="+mj-ea"/>
              <a:cs typeface="+mj-cs"/>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2075" y="1565126"/>
            <a:ext cx="6419850" cy="344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2"/>
          <p:cNvSpPr txBox="1">
            <a:spLocks noChangeArrowheads="1"/>
          </p:cNvSpPr>
          <p:nvPr/>
        </p:nvSpPr>
        <p:spPr>
          <a:xfrm>
            <a:off x="1331639" y="5301208"/>
            <a:ext cx="6450285" cy="1368152"/>
          </a:xfrm>
          <a:prstGeom prst="rect">
            <a:avLst/>
          </a:prstGeom>
        </p:spPr>
        <p:txBody>
          <a:bodyPr vert="horz" rtlCol="0" anchor="ctr">
            <a:normAutofit/>
            <a:scene3d>
              <a:camera prst="orthographicFront"/>
              <a:lightRig rig="soft" dir="t"/>
            </a:scene3d>
            <a:sp3d prstMaterial="matte">
              <a:bevelT w="12700" h="12700"/>
            </a:sp3d>
          </a:bodyPr>
          <a:lstStyle>
            <a:lvl1pPr algn="l" rtl="0" eaLnBrk="1" latinLnBrk="0" hangingPunct="1">
              <a:spcBef>
                <a:spcPct val="0"/>
              </a:spcBef>
              <a:buNone/>
              <a:defRPr kumimoji="0" lang="zh-CN" altLang="en-US" sz="44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r>
              <a:rPr lang="en-US" altLang="zh-CN" sz="1200" b="1" dirty="0" smtClean="0">
                <a:effectLst/>
              </a:rPr>
              <a:t>It seems perfect:</a:t>
            </a:r>
            <a:br>
              <a:rPr lang="en-US" altLang="zh-CN" sz="1200" b="1" dirty="0" smtClean="0">
                <a:effectLst/>
              </a:rPr>
            </a:br>
            <a:endParaRPr lang="en-US" altLang="zh-CN" sz="1200" b="1" dirty="0" smtClean="0">
              <a:effectLst/>
            </a:endParaRPr>
          </a:p>
          <a:p>
            <a:r>
              <a:rPr lang="en-US" altLang="zh-CN" sz="1200" b="1" dirty="0" smtClean="0">
                <a:effectLst/>
              </a:rPr>
              <a:t>       - “Private” modifier is back!</a:t>
            </a:r>
          </a:p>
          <a:p>
            <a:r>
              <a:rPr lang="en-US" altLang="zh-CN" sz="1200" b="1" dirty="0" smtClean="0">
                <a:effectLst/>
              </a:rPr>
              <a:t>       -  Static </a:t>
            </a:r>
            <a:r>
              <a:rPr lang="en-US" altLang="zh-CN" sz="1200" b="1" dirty="0">
                <a:effectLst/>
              </a:rPr>
              <a:t>constructor can register </a:t>
            </a:r>
            <a:r>
              <a:rPr lang="en-US" altLang="zh-CN" sz="1200" b="1" dirty="0" smtClean="0">
                <a:effectLst/>
              </a:rPr>
              <a:t>instance </a:t>
            </a:r>
            <a:r>
              <a:rPr lang="en-US" altLang="zh-CN" sz="1200" b="1" dirty="0">
                <a:effectLst/>
              </a:rPr>
              <a:t>by </a:t>
            </a:r>
            <a:r>
              <a:rPr lang="en-US" altLang="zh-CN" sz="1200" b="1" dirty="0" smtClean="0">
                <a:effectLst/>
              </a:rPr>
              <a:t>itself</a:t>
            </a:r>
          </a:p>
          <a:p>
            <a:endParaRPr lang="en-US" altLang="zh-CN" sz="1200" b="1" dirty="0">
              <a:effectLst/>
            </a:endParaRPr>
          </a:p>
          <a:p>
            <a:r>
              <a:rPr lang="en-US" altLang="zh-CN" sz="1200" b="1" i="1" dirty="0" smtClean="0">
                <a:effectLst/>
              </a:rPr>
              <a:t>The only question is: </a:t>
            </a:r>
            <a:r>
              <a:rPr lang="en-US" altLang="zh-CN" sz="1200" b="1" i="1" dirty="0" smtClean="0">
                <a:solidFill>
                  <a:srgbClr val="FF0000"/>
                </a:solidFill>
                <a:effectLst/>
              </a:rPr>
              <a:t>Does it work?</a:t>
            </a:r>
            <a:endParaRPr lang="en-US" altLang="zh-CN" sz="1200" b="1" i="1" dirty="0">
              <a:solidFill>
                <a:srgbClr val="FF0000"/>
              </a:solidFill>
              <a:effectLst/>
            </a:endParaRPr>
          </a:p>
        </p:txBody>
      </p:sp>
    </p:spTree>
    <p:extLst>
      <p:ext uri="{BB962C8B-B14F-4D97-AF65-F5344CB8AC3E}">
        <p14:creationId xmlns:p14="http://schemas.microsoft.com/office/powerpoint/2010/main" val="11950975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p:cNvSpPr txBox="1"/>
          <p:nvPr/>
        </p:nvSpPr>
        <p:spPr>
          <a:xfrm>
            <a:off x="251520" y="980728"/>
            <a:ext cx="6624736" cy="353943"/>
          </a:xfrm>
          <a:prstGeom prst="rect">
            <a:avLst/>
          </a:prstGeom>
          <a:noFill/>
        </p:spPr>
        <p:txBody>
          <a:bodyPr wrap="square" rtlCol="0">
            <a:spAutoFit/>
          </a:bodyPr>
          <a:lstStyle/>
          <a:p>
            <a:r>
              <a:rPr lang="en-US" altLang="zh-CN" sz="1700" b="1" spc="50" dirty="0" smtClean="0">
                <a:ln w="12700">
                  <a:noFill/>
                  <a:prstDash val="solid"/>
                </a:ln>
                <a:solidFill>
                  <a:schemeClr val="accent4"/>
                </a:solidFill>
                <a:latin typeface="+mj-lt"/>
                <a:ea typeface="+mj-ea"/>
                <a:cs typeface="+mj-cs"/>
              </a:rPr>
              <a:t>PrintService - V3 </a:t>
            </a:r>
            <a:r>
              <a:rPr lang="en-US" altLang="zh-CN" sz="1700" b="1" spc="50" dirty="0" smtClean="0">
                <a:ln w="12700">
                  <a:noFill/>
                  <a:prstDash val="solid"/>
                </a:ln>
                <a:solidFill>
                  <a:schemeClr val="accent4"/>
                </a:solidFill>
              </a:rPr>
              <a:t>(</a:t>
            </a:r>
            <a:r>
              <a:rPr lang="en-US" altLang="zh-CN" sz="1700" spc="50" dirty="0" smtClean="0">
                <a:ln w="12700">
                  <a:noFill/>
                  <a:prstDash val="solid"/>
                </a:ln>
                <a:solidFill>
                  <a:schemeClr val="accent4"/>
                </a:solidFill>
              </a:rPr>
              <a:t>Improved</a:t>
            </a:r>
            <a:r>
              <a:rPr lang="en-US" altLang="zh-CN" sz="1700" b="1" spc="50" dirty="0" smtClean="0">
                <a:ln w="12700">
                  <a:noFill/>
                  <a:prstDash val="solid"/>
                </a:ln>
                <a:solidFill>
                  <a:schemeClr val="accent4"/>
                </a:solidFill>
              </a:rPr>
              <a:t>)</a:t>
            </a:r>
            <a:endParaRPr lang="en-US" altLang="en-US" sz="1700" b="1" spc="50" dirty="0">
              <a:ln w="12700">
                <a:noFill/>
                <a:prstDash val="solid"/>
              </a:ln>
              <a:solidFill>
                <a:schemeClr val="accent4"/>
              </a:solidFill>
            </a:endParaRPr>
          </a:p>
        </p:txBody>
      </p:sp>
      <p:sp>
        <p:nvSpPr>
          <p:cNvPr id="58"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dirty="0" smtClean="0"/>
              <a:t>Singleton</a:t>
            </a:r>
            <a:endParaRPr lang="zh-CN" altLang="en-US" dirty="0"/>
          </a:p>
        </p:txBody>
      </p:sp>
    </p:spTree>
    <p:extLst>
      <p:ext uri="{BB962C8B-B14F-4D97-AF65-F5344CB8AC3E}">
        <p14:creationId xmlns:p14="http://schemas.microsoft.com/office/powerpoint/2010/main" val="10365496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p:cNvSpPr txBox="1"/>
          <p:nvPr/>
        </p:nvSpPr>
        <p:spPr>
          <a:xfrm>
            <a:off x="251520" y="980728"/>
            <a:ext cx="6624736" cy="353943"/>
          </a:xfrm>
          <a:prstGeom prst="rect">
            <a:avLst/>
          </a:prstGeom>
          <a:noFill/>
        </p:spPr>
        <p:txBody>
          <a:bodyPr wrap="square" rtlCol="0">
            <a:spAutoFit/>
          </a:bodyPr>
          <a:lstStyle/>
          <a:p>
            <a:r>
              <a:rPr lang="en-US" altLang="zh-CN" sz="1700" b="1" spc="50" dirty="0" smtClean="0">
                <a:ln w="12700">
                  <a:noFill/>
                  <a:prstDash val="solid"/>
                </a:ln>
                <a:solidFill>
                  <a:schemeClr val="accent4"/>
                </a:solidFill>
                <a:latin typeface="+mj-lt"/>
                <a:ea typeface="+mj-ea"/>
                <a:cs typeface="+mj-cs"/>
              </a:rPr>
              <a:t>PrintService - V3 (</a:t>
            </a:r>
            <a:r>
              <a:rPr lang="en-US" altLang="zh-CN" sz="1700" spc="50" dirty="0" smtClean="0">
                <a:ln w="12700">
                  <a:noFill/>
                  <a:prstDash val="solid"/>
                </a:ln>
                <a:solidFill>
                  <a:schemeClr val="accent4"/>
                </a:solidFill>
                <a:latin typeface="+mj-lt"/>
                <a:ea typeface="+mj-ea"/>
                <a:cs typeface="+mj-cs"/>
              </a:rPr>
              <a:t>Improved</a:t>
            </a:r>
            <a:r>
              <a:rPr lang="en-US" altLang="zh-CN" sz="1700" b="1" spc="50" dirty="0" smtClean="0">
                <a:ln w="12700">
                  <a:noFill/>
                  <a:prstDash val="solid"/>
                </a:ln>
                <a:solidFill>
                  <a:schemeClr val="accent4"/>
                </a:solidFill>
                <a:latin typeface="+mj-lt"/>
                <a:ea typeface="+mj-ea"/>
                <a:cs typeface="+mj-cs"/>
              </a:rPr>
              <a:t>)</a:t>
            </a:r>
            <a:endParaRPr lang="en-US" altLang="en-US" sz="1700" b="1" spc="50" dirty="0">
              <a:ln w="12700">
                <a:noFill/>
                <a:prstDash val="solid"/>
              </a:ln>
              <a:solidFill>
                <a:schemeClr val="accent4"/>
              </a:solidFill>
              <a:latin typeface="+mj-lt"/>
              <a:ea typeface="+mj-ea"/>
              <a:cs typeface="+mj-cs"/>
            </a:endParaRPr>
          </a:p>
        </p:txBody>
      </p:sp>
      <p:sp>
        <p:nvSpPr>
          <p:cNvPr id="58"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dirty="0" smtClean="0"/>
              <a:t>Singleton</a:t>
            </a:r>
            <a:endParaRPr lang="zh-CN" altLang="en-US" dirty="0"/>
          </a:p>
        </p:txBody>
      </p:sp>
    </p:spTree>
    <p:extLst>
      <p:ext uri="{BB962C8B-B14F-4D97-AF65-F5344CB8AC3E}">
        <p14:creationId xmlns:p14="http://schemas.microsoft.com/office/powerpoint/2010/main" val="10365496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53752"/>
            <a:ext cx="8229600" cy="1143000"/>
          </a:xfrm>
        </p:spPr>
        <p:txBody>
          <a:bodyPr/>
          <a:lstStyle/>
          <a:p>
            <a:r>
              <a:rPr lang="en-US" altLang="zh-CN" dirty="0" smtClean="0">
                <a:ea typeface="宋体" pitchFamily="2" charset="-122"/>
              </a:rPr>
              <a:t>Agenda</a:t>
            </a:r>
            <a:endParaRPr lang="zh-CN" altLang="en-US" dirty="0">
              <a:ea typeface="宋体" pitchFamily="2" charset="-122"/>
            </a:endParaRPr>
          </a:p>
        </p:txBody>
      </p:sp>
      <p:sp>
        <p:nvSpPr>
          <p:cNvPr id="45" name="Rectangle 2"/>
          <p:cNvSpPr txBox="1">
            <a:spLocks noChangeArrowheads="1"/>
          </p:cNvSpPr>
          <p:nvPr/>
        </p:nvSpPr>
        <p:spPr>
          <a:xfrm>
            <a:off x="1475656" y="1412776"/>
            <a:ext cx="6336704" cy="5035698"/>
          </a:xfrm>
          <a:prstGeom prst="rect">
            <a:avLst/>
          </a:prstGeom>
        </p:spPr>
        <p:txBody>
          <a:bodyPr vert="horz" rtlCol="0" anchor="ctr">
            <a:normAutofit/>
            <a:scene3d>
              <a:camera prst="orthographicFront"/>
              <a:lightRig rig="soft" dir="t"/>
            </a:scene3d>
            <a:sp3d prstMaterial="matte">
              <a:bevelT w="12700" h="12700"/>
            </a:sp3d>
          </a:bodyPr>
          <a:lstStyle>
            <a:lvl1pPr algn="l" rtl="0" eaLnBrk="1" latinLnBrk="0" hangingPunct="1">
              <a:spcBef>
                <a:spcPct val="0"/>
              </a:spcBef>
              <a:buNone/>
              <a:defRPr kumimoji="0" lang="zh-CN" altLang="en-US" sz="44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pPr marL="342900" indent="-342900">
              <a:buFont typeface="Arial" panose="020B0604020202020204" pitchFamily="34" charset="0"/>
              <a:buChar char="•"/>
            </a:pPr>
            <a:r>
              <a:rPr lang="en-US" altLang="zh-CN" sz="2400" dirty="0" smtClean="0">
                <a:solidFill>
                  <a:srgbClr val="002060"/>
                </a:solidFill>
                <a:effectLst/>
                <a:latin typeface="+mn-ea"/>
                <a:ea typeface="+mn-ea"/>
              </a:rPr>
              <a:t>Singleton</a:t>
            </a:r>
          </a:p>
          <a:p>
            <a:pPr marL="342900" indent="-342900">
              <a:buAutoNum type="arabicPeriod"/>
            </a:pPr>
            <a:endParaRPr lang="en-US" altLang="zh-CN" sz="2400" dirty="0">
              <a:solidFill>
                <a:srgbClr val="002060"/>
              </a:solidFill>
              <a:effectLst/>
              <a:latin typeface="+mn-ea"/>
            </a:endParaRPr>
          </a:p>
          <a:p>
            <a:pPr marL="342900" indent="-342900">
              <a:buFont typeface="Arial" panose="020B0604020202020204" pitchFamily="34" charset="0"/>
              <a:buChar char="•"/>
            </a:pPr>
            <a:r>
              <a:rPr lang="en-US" altLang="zh-CN" sz="2400" dirty="0" smtClean="0">
                <a:solidFill>
                  <a:srgbClr val="002060"/>
                </a:solidFill>
                <a:effectLst/>
                <a:latin typeface="+mn-ea"/>
              </a:rPr>
              <a:t>Singleton VS. </a:t>
            </a:r>
            <a:endParaRPr lang="zh-CN" altLang="en-US" sz="2400" dirty="0">
              <a:solidFill>
                <a:srgbClr val="002060"/>
              </a:solidFill>
              <a:latin typeface="+mn-ea"/>
              <a:ea typeface="+mn-ea"/>
            </a:endParaRPr>
          </a:p>
        </p:txBody>
      </p:sp>
    </p:spTree>
    <p:extLst>
      <p:ext uri="{BB962C8B-B14F-4D97-AF65-F5344CB8AC3E}">
        <p14:creationId xmlns:p14="http://schemas.microsoft.com/office/powerpoint/2010/main" val="2916733130"/>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83568" y="1556792"/>
            <a:ext cx="7776864" cy="4608512"/>
          </a:xfrm>
          <a:prstGeom prst="rect">
            <a:avLst/>
          </a:prstGeom>
        </p:spPr>
        <p:txBody>
          <a:bodyPr vert="horz" rtlCol="0" anchor="ctr">
            <a:normAutofit fontScale="92500" lnSpcReduction="10000"/>
            <a:scene3d>
              <a:camera prst="orthographicFront"/>
              <a:lightRig rig="soft" dir="t"/>
            </a:scene3d>
            <a:sp3d prstMaterial="matte">
              <a:bevelT w="12700" h="12700"/>
            </a:sp3d>
          </a:bodyPr>
          <a:lstStyle/>
          <a:p>
            <a:pPr>
              <a:spcBef>
                <a:spcPct val="0"/>
              </a:spcBef>
            </a:pPr>
            <a:r>
              <a:rPr lang="zh-CN" altLang="en-US" sz="1900" b="1" spc="50" dirty="0" smtClean="0">
                <a:ln w="12700">
                  <a:noFill/>
                  <a:prstDash val="solid"/>
                </a:ln>
                <a:solidFill>
                  <a:schemeClr val="accent4"/>
                </a:solidFill>
                <a:effectLst>
                  <a:outerShdw blurRad="38100" dist="38100" dir="2700000" algn="tl">
                    <a:srgbClr val="000000">
                      <a:alpha val="43137"/>
                    </a:srgbClr>
                  </a:outerShdw>
                </a:effectLst>
                <a:latin typeface="+mj-lt"/>
                <a:ea typeface="+mj-ea"/>
                <a:cs typeface="+mj-cs"/>
              </a:rPr>
              <a:t>动机</a:t>
            </a:r>
            <a:r>
              <a:rPr lang="en-US" altLang="zh-CN" sz="1900"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(Motivation):</a:t>
            </a:r>
          </a:p>
          <a:p>
            <a:pPr>
              <a:spcBef>
                <a:spcPct val="0"/>
              </a:spcBef>
            </a:pPr>
            <a:endParaRPr lang="zh-CN" altLang="en-US" sz="1900" b="1" spc="50" dirty="0">
              <a:ln w="12700">
                <a:noFill/>
                <a:prstDash val="solid"/>
              </a:ln>
              <a:solidFill>
                <a:schemeClr val="accent4"/>
              </a:solidFill>
              <a:latin typeface="+mj-lt"/>
              <a:ea typeface="+mj-ea"/>
              <a:cs typeface="+mj-cs"/>
            </a:endParaRPr>
          </a:p>
          <a:p>
            <a:pPr>
              <a:spcBef>
                <a:spcPct val="0"/>
              </a:spcBef>
            </a:pPr>
            <a:r>
              <a:rPr lang="zh-CN" altLang="en-US" sz="1600" b="1" spc="50" dirty="0">
                <a:ln w="12700">
                  <a:noFill/>
                  <a:prstDash val="solid"/>
                </a:ln>
                <a:solidFill>
                  <a:schemeClr val="accent4"/>
                </a:solidFill>
                <a:latin typeface="+mj-lt"/>
                <a:ea typeface="+mj-ea"/>
                <a:cs typeface="+mj-cs"/>
              </a:rPr>
              <a:t>    在软件系统中，有时候面临一个</a:t>
            </a:r>
            <a:r>
              <a:rPr lang="en-US" altLang="zh-CN" sz="1600" b="1" spc="50" dirty="0">
                <a:ln w="12700">
                  <a:noFill/>
                  <a:prstDash val="solid"/>
                </a:ln>
                <a:solidFill>
                  <a:schemeClr val="accent4"/>
                </a:solidFill>
                <a:latin typeface="+mj-lt"/>
                <a:ea typeface="+mj-ea"/>
                <a:cs typeface="+mj-cs"/>
              </a:rPr>
              <a:t>"</a:t>
            </a:r>
            <a:r>
              <a:rPr lang="zh-CN" altLang="en-US" sz="1600" b="1" spc="50" dirty="0">
                <a:ln w="12700">
                  <a:noFill/>
                  <a:prstDash val="solid"/>
                </a:ln>
                <a:solidFill>
                  <a:schemeClr val="accent4"/>
                </a:solidFill>
                <a:latin typeface="+mj-lt"/>
                <a:ea typeface="+mj-ea"/>
                <a:cs typeface="+mj-cs"/>
              </a:rPr>
              <a:t>复杂对象</a:t>
            </a:r>
            <a:r>
              <a:rPr lang="en-US" altLang="zh-CN" sz="1600" b="1" spc="50" dirty="0">
                <a:ln w="12700">
                  <a:noFill/>
                  <a:prstDash val="solid"/>
                </a:ln>
                <a:solidFill>
                  <a:schemeClr val="accent4"/>
                </a:solidFill>
                <a:latin typeface="+mj-lt"/>
                <a:ea typeface="+mj-ea"/>
                <a:cs typeface="+mj-cs"/>
              </a:rPr>
              <a:t>"</a:t>
            </a:r>
            <a:r>
              <a:rPr lang="zh-CN" altLang="en-US" sz="1600" b="1" spc="50" dirty="0">
                <a:ln w="12700">
                  <a:noFill/>
                  <a:prstDash val="solid"/>
                </a:ln>
                <a:solidFill>
                  <a:schemeClr val="accent4"/>
                </a:solidFill>
                <a:latin typeface="+mj-lt"/>
                <a:ea typeface="+mj-ea"/>
                <a:cs typeface="+mj-cs"/>
              </a:rPr>
              <a:t>的创建工作，其通常由各个部分的子对象用一定算法构成</a:t>
            </a:r>
            <a:r>
              <a:rPr lang="en-US" altLang="zh-CN" sz="1600" b="1" spc="50" dirty="0">
                <a:ln w="12700">
                  <a:noFill/>
                  <a:prstDash val="solid"/>
                </a:ln>
                <a:solidFill>
                  <a:schemeClr val="accent4"/>
                </a:solidFill>
                <a:latin typeface="+mj-lt"/>
                <a:ea typeface="+mj-ea"/>
                <a:cs typeface="+mj-cs"/>
              </a:rPr>
              <a:t>;</a:t>
            </a:r>
            <a:r>
              <a:rPr lang="zh-CN" altLang="en-US" sz="1600" b="1" spc="50" dirty="0">
                <a:ln w="12700">
                  <a:noFill/>
                  <a:prstDash val="solid"/>
                </a:ln>
                <a:solidFill>
                  <a:schemeClr val="accent4"/>
                </a:solidFill>
                <a:latin typeface="+mj-lt"/>
                <a:ea typeface="+mj-ea"/>
                <a:cs typeface="+mj-cs"/>
              </a:rPr>
              <a:t>由于需求的变化，这个复杂对象的各个部分经常面临着剧烈的变化，但是将它们组合到一起的算法却相对稳定</a:t>
            </a:r>
            <a:r>
              <a:rPr lang="zh-CN" altLang="en-US" sz="1600" b="1" spc="50" dirty="0" smtClean="0">
                <a:ln w="12700">
                  <a:noFill/>
                  <a:prstDash val="solid"/>
                </a:ln>
                <a:solidFill>
                  <a:schemeClr val="accent4"/>
                </a:solidFill>
                <a:latin typeface="+mj-lt"/>
                <a:ea typeface="+mj-ea"/>
                <a:cs typeface="+mj-cs"/>
              </a:rPr>
              <a:t>。</a:t>
            </a:r>
            <a:endParaRPr lang="en-US" altLang="zh-CN" sz="1600" b="1" spc="50" dirty="0" smtClean="0">
              <a:ln w="12700">
                <a:noFill/>
                <a:prstDash val="solid"/>
              </a:ln>
              <a:solidFill>
                <a:schemeClr val="accent4"/>
              </a:solidFill>
              <a:latin typeface="+mj-lt"/>
              <a:ea typeface="+mj-ea"/>
              <a:cs typeface="+mj-cs"/>
            </a:endParaRPr>
          </a:p>
          <a:p>
            <a:pPr>
              <a:spcBef>
                <a:spcPct val="0"/>
              </a:spcBef>
            </a:pPr>
            <a:endParaRPr lang="zh-CN" altLang="en-US" sz="1600" b="1" spc="50" dirty="0">
              <a:ln w="12700">
                <a:noFill/>
                <a:prstDash val="solid"/>
              </a:ln>
              <a:solidFill>
                <a:schemeClr val="accent4"/>
              </a:solidFill>
              <a:latin typeface="+mj-lt"/>
              <a:ea typeface="+mj-ea"/>
              <a:cs typeface="+mj-cs"/>
            </a:endParaRPr>
          </a:p>
          <a:p>
            <a:pPr>
              <a:spcBef>
                <a:spcPct val="0"/>
              </a:spcBef>
            </a:pPr>
            <a:r>
              <a:rPr lang="zh-CN" altLang="en-US" sz="1600" b="1" spc="50" dirty="0">
                <a:ln w="12700">
                  <a:noFill/>
                  <a:prstDash val="solid"/>
                </a:ln>
                <a:solidFill>
                  <a:schemeClr val="accent4"/>
                </a:solidFill>
                <a:latin typeface="+mj-lt"/>
                <a:ea typeface="+mj-ea"/>
                <a:cs typeface="+mj-cs"/>
              </a:rPr>
              <a:t>    如何应对种变化呢？如何提供一种</a:t>
            </a:r>
            <a:r>
              <a:rPr lang="en-US" altLang="zh-CN" sz="1600" b="1" spc="50" dirty="0">
                <a:ln w="12700">
                  <a:noFill/>
                  <a:prstDash val="solid"/>
                </a:ln>
                <a:solidFill>
                  <a:schemeClr val="accent4"/>
                </a:solidFill>
                <a:latin typeface="+mj-lt"/>
                <a:ea typeface="+mj-ea"/>
                <a:cs typeface="+mj-cs"/>
              </a:rPr>
              <a:t>"</a:t>
            </a:r>
            <a:r>
              <a:rPr lang="zh-CN" altLang="en-US" sz="1600" b="1" spc="50" dirty="0">
                <a:ln w="12700">
                  <a:noFill/>
                  <a:prstDash val="solid"/>
                </a:ln>
                <a:solidFill>
                  <a:schemeClr val="accent4"/>
                </a:solidFill>
                <a:latin typeface="+mj-lt"/>
                <a:ea typeface="+mj-ea"/>
                <a:cs typeface="+mj-cs"/>
              </a:rPr>
              <a:t>封装机制</a:t>
            </a:r>
            <a:r>
              <a:rPr lang="en-US" altLang="zh-CN" sz="1600" b="1" spc="50" dirty="0">
                <a:ln w="12700">
                  <a:noFill/>
                  <a:prstDash val="solid"/>
                </a:ln>
                <a:solidFill>
                  <a:schemeClr val="accent4"/>
                </a:solidFill>
                <a:latin typeface="+mj-lt"/>
                <a:ea typeface="+mj-ea"/>
                <a:cs typeface="+mj-cs"/>
              </a:rPr>
              <a:t>"</a:t>
            </a:r>
            <a:r>
              <a:rPr lang="zh-CN" altLang="en-US" sz="1600" b="1" spc="50" dirty="0">
                <a:ln w="12700">
                  <a:noFill/>
                  <a:prstDash val="solid"/>
                </a:ln>
                <a:solidFill>
                  <a:schemeClr val="accent4"/>
                </a:solidFill>
                <a:latin typeface="+mj-lt"/>
                <a:ea typeface="+mj-ea"/>
                <a:cs typeface="+mj-cs"/>
              </a:rPr>
              <a:t>来隔离出</a:t>
            </a:r>
            <a:r>
              <a:rPr lang="en-US" altLang="zh-CN" sz="1600" b="1" spc="50" dirty="0">
                <a:ln w="12700">
                  <a:noFill/>
                  <a:prstDash val="solid"/>
                </a:ln>
                <a:solidFill>
                  <a:schemeClr val="accent4"/>
                </a:solidFill>
                <a:latin typeface="+mj-lt"/>
                <a:ea typeface="+mj-ea"/>
                <a:cs typeface="+mj-cs"/>
              </a:rPr>
              <a:t>"</a:t>
            </a:r>
            <a:r>
              <a:rPr lang="zh-CN" altLang="en-US" sz="1600" b="1" spc="50" dirty="0">
                <a:ln w="12700">
                  <a:noFill/>
                  <a:prstDash val="solid"/>
                </a:ln>
                <a:solidFill>
                  <a:schemeClr val="accent4"/>
                </a:solidFill>
                <a:latin typeface="+mj-lt"/>
                <a:ea typeface="+mj-ea"/>
                <a:cs typeface="+mj-cs"/>
              </a:rPr>
              <a:t>复杂对象的各个部分</a:t>
            </a:r>
            <a:r>
              <a:rPr lang="en-US" altLang="zh-CN" sz="1600" b="1" spc="50" dirty="0">
                <a:ln w="12700">
                  <a:noFill/>
                  <a:prstDash val="solid"/>
                </a:ln>
                <a:solidFill>
                  <a:schemeClr val="accent4"/>
                </a:solidFill>
                <a:latin typeface="+mj-lt"/>
                <a:ea typeface="+mj-ea"/>
                <a:cs typeface="+mj-cs"/>
              </a:rPr>
              <a:t>"</a:t>
            </a:r>
            <a:r>
              <a:rPr lang="zh-CN" altLang="en-US" sz="1600" b="1" spc="50" dirty="0">
                <a:ln w="12700">
                  <a:noFill/>
                  <a:prstDash val="solid"/>
                </a:ln>
                <a:solidFill>
                  <a:schemeClr val="accent4"/>
                </a:solidFill>
                <a:latin typeface="+mj-lt"/>
                <a:ea typeface="+mj-ea"/>
                <a:cs typeface="+mj-cs"/>
              </a:rPr>
              <a:t>的变化，从而保持系统中的</a:t>
            </a:r>
            <a:r>
              <a:rPr lang="en-US" altLang="zh-CN" sz="1600" b="1" spc="50" dirty="0">
                <a:ln w="12700">
                  <a:noFill/>
                  <a:prstDash val="solid"/>
                </a:ln>
                <a:solidFill>
                  <a:schemeClr val="accent4"/>
                </a:solidFill>
                <a:latin typeface="+mj-lt"/>
                <a:ea typeface="+mj-ea"/>
                <a:cs typeface="+mj-cs"/>
              </a:rPr>
              <a:t>"</a:t>
            </a:r>
            <a:r>
              <a:rPr lang="zh-CN" altLang="en-US" sz="1600" b="1" spc="50" dirty="0">
                <a:ln w="12700">
                  <a:noFill/>
                  <a:prstDash val="solid"/>
                </a:ln>
                <a:solidFill>
                  <a:schemeClr val="accent4"/>
                </a:solidFill>
                <a:latin typeface="+mj-lt"/>
                <a:ea typeface="+mj-ea"/>
                <a:cs typeface="+mj-cs"/>
              </a:rPr>
              <a:t>稳定构建算法</a:t>
            </a:r>
            <a:r>
              <a:rPr lang="en-US" altLang="zh-CN" sz="1600" b="1" spc="50" dirty="0">
                <a:ln w="12700">
                  <a:noFill/>
                  <a:prstDash val="solid"/>
                </a:ln>
                <a:solidFill>
                  <a:schemeClr val="accent4"/>
                </a:solidFill>
                <a:latin typeface="+mj-lt"/>
                <a:ea typeface="+mj-ea"/>
                <a:cs typeface="+mj-cs"/>
              </a:rPr>
              <a:t>"</a:t>
            </a:r>
            <a:r>
              <a:rPr lang="zh-CN" altLang="en-US" sz="1600" b="1" spc="50" dirty="0">
                <a:ln w="12700">
                  <a:noFill/>
                  <a:prstDash val="solid"/>
                </a:ln>
                <a:solidFill>
                  <a:schemeClr val="accent4"/>
                </a:solidFill>
                <a:latin typeface="+mj-lt"/>
                <a:ea typeface="+mj-ea"/>
                <a:cs typeface="+mj-cs"/>
              </a:rPr>
              <a:t>不随需求的改变而改变</a:t>
            </a:r>
            <a:r>
              <a:rPr lang="zh-CN" altLang="en-US" sz="1600" b="1" spc="50" dirty="0" smtClean="0">
                <a:ln w="12700">
                  <a:noFill/>
                  <a:prstDash val="solid"/>
                </a:ln>
                <a:solidFill>
                  <a:schemeClr val="accent4"/>
                </a:solidFill>
                <a:latin typeface="+mj-lt"/>
                <a:ea typeface="+mj-ea"/>
                <a:cs typeface="+mj-cs"/>
              </a:rPr>
              <a:t>？</a:t>
            </a:r>
            <a:endParaRPr lang="en-US" altLang="zh-CN" sz="1600" b="1" spc="50" dirty="0" smtClean="0">
              <a:ln w="12700">
                <a:noFill/>
                <a:prstDash val="solid"/>
              </a:ln>
              <a:solidFill>
                <a:schemeClr val="accent4"/>
              </a:solidFill>
              <a:latin typeface="+mj-lt"/>
              <a:ea typeface="+mj-ea"/>
              <a:cs typeface="+mj-cs"/>
            </a:endParaRPr>
          </a:p>
          <a:p>
            <a:pPr>
              <a:spcBef>
                <a:spcPct val="0"/>
              </a:spcBef>
            </a:pPr>
            <a:endParaRPr lang="en-US" altLang="zh-CN" sz="1900" b="1" spc="50" dirty="0">
              <a:ln w="12700">
                <a:noFill/>
                <a:prstDash val="solid"/>
              </a:ln>
              <a:solidFill>
                <a:schemeClr val="accent4"/>
              </a:solidFill>
              <a:latin typeface="+mj-lt"/>
              <a:ea typeface="+mj-ea"/>
              <a:cs typeface="+mj-cs"/>
            </a:endParaRPr>
          </a:p>
          <a:p>
            <a:pPr>
              <a:spcBef>
                <a:spcPct val="0"/>
              </a:spcBef>
            </a:pPr>
            <a:endParaRPr lang="zh-CN" altLang="en-US" sz="1900" b="1" spc="50" dirty="0">
              <a:ln w="12700">
                <a:noFill/>
                <a:prstDash val="solid"/>
              </a:ln>
              <a:solidFill>
                <a:schemeClr val="accent4"/>
              </a:solidFill>
              <a:latin typeface="+mj-lt"/>
              <a:ea typeface="+mj-ea"/>
              <a:cs typeface="+mj-cs"/>
            </a:endParaRPr>
          </a:p>
          <a:p>
            <a:pPr>
              <a:spcBef>
                <a:spcPct val="0"/>
              </a:spcBef>
            </a:pPr>
            <a:r>
              <a:rPr lang="zh-CN" altLang="en-US" sz="1900"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意图</a:t>
            </a:r>
            <a:r>
              <a:rPr lang="en-US" altLang="zh-CN" sz="1900"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(Intent):</a:t>
            </a:r>
          </a:p>
          <a:p>
            <a:pPr>
              <a:spcBef>
                <a:spcPct val="0"/>
              </a:spcBef>
            </a:pPr>
            <a:endParaRPr lang="zh-CN" altLang="en-US" sz="1900" b="1" spc="50" dirty="0">
              <a:ln w="12700">
                <a:noFill/>
                <a:prstDash val="solid"/>
              </a:ln>
              <a:solidFill>
                <a:schemeClr val="accent4"/>
              </a:solidFill>
              <a:latin typeface="+mj-lt"/>
              <a:ea typeface="+mj-ea"/>
              <a:cs typeface="+mj-cs"/>
            </a:endParaRPr>
          </a:p>
          <a:p>
            <a:pPr>
              <a:spcBef>
                <a:spcPct val="0"/>
              </a:spcBef>
            </a:pPr>
            <a:r>
              <a:rPr lang="zh-CN" altLang="en-US" sz="1600" b="1" spc="50" dirty="0">
                <a:ln w="12700">
                  <a:noFill/>
                  <a:prstDash val="solid"/>
                </a:ln>
                <a:solidFill>
                  <a:schemeClr val="accent4"/>
                </a:solidFill>
                <a:latin typeface="+mj-lt"/>
                <a:ea typeface="+mj-ea"/>
                <a:cs typeface="+mj-cs"/>
              </a:rPr>
              <a:t>    将一个复杂对象的构建与它的表示分离，使得同样的构建过程可以创建不同的表示</a:t>
            </a:r>
            <a:r>
              <a:rPr lang="zh-CN" altLang="en-US" sz="1600" b="1" spc="50" dirty="0" smtClean="0">
                <a:ln w="12700">
                  <a:noFill/>
                  <a:prstDash val="solid"/>
                </a:ln>
                <a:solidFill>
                  <a:schemeClr val="accent4"/>
                </a:solidFill>
                <a:latin typeface="+mj-lt"/>
                <a:ea typeface="+mj-ea"/>
                <a:cs typeface="+mj-cs"/>
              </a:rPr>
              <a:t>。</a:t>
            </a:r>
            <a:endParaRPr lang="en-US" altLang="zh-CN" sz="1600" b="1" spc="50" dirty="0" smtClean="0">
              <a:ln w="12700">
                <a:noFill/>
                <a:prstDash val="solid"/>
              </a:ln>
              <a:solidFill>
                <a:schemeClr val="accent4"/>
              </a:solidFill>
              <a:latin typeface="+mj-lt"/>
              <a:ea typeface="+mj-ea"/>
              <a:cs typeface="+mj-cs"/>
            </a:endParaRPr>
          </a:p>
          <a:p>
            <a:pPr>
              <a:spcBef>
                <a:spcPct val="0"/>
              </a:spcBef>
            </a:pPr>
            <a:endParaRPr lang="en-US" altLang="zh-CN" sz="1600" b="1" spc="50" dirty="0" smtClean="0">
              <a:ln w="12700">
                <a:noFill/>
                <a:prstDash val="solid"/>
              </a:ln>
              <a:solidFill>
                <a:schemeClr val="accent4"/>
              </a:solidFill>
              <a:latin typeface="+mj-lt"/>
              <a:ea typeface="+mj-ea"/>
              <a:cs typeface="+mj-cs"/>
            </a:endParaRPr>
          </a:p>
          <a:p>
            <a:pPr>
              <a:spcBef>
                <a:spcPct val="0"/>
              </a:spcBef>
            </a:pPr>
            <a:endParaRPr lang="en-US" altLang="zh-CN" sz="1600" b="1" spc="50" dirty="0">
              <a:ln w="12700">
                <a:noFill/>
                <a:prstDash val="solid"/>
              </a:ln>
              <a:solidFill>
                <a:schemeClr val="accent4"/>
              </a:solidFill>
              <a:latin typeface="+mj-lt"/>
              <a:ea typeface="+mj-ea"/>
              <a:cs typeface="+mj-cs"/>
            </a:endParaRPr>
          </a:p>
          <a:p>
            <a:pPr>
              <a:spcBef>
                <a:spcPct val="0"/>
              </a:spcBef>
            </a:pPr>
            <a:r>
              <a:rPr lang="zh-CN" altLang="en-US" sz="1900" b="1" spc="50" dirty="0" smtClean="0">
                <a:ln w="12700">
                  <a:noFill/>
                  <a:prstDash val="solid"/>
                </a:ln>
                <a:solidFill>
                  <a:schemeClr val="accent4"/>
                </a:solidFill>
                <a:effectLst>
                  <a:outerShdw blurRad="38100" dist="38100" dir="2700000" algn="tl">
                    <a:srgbClr val="000000">
                      <a:alpha val="43137"/>
                    </a:srgbClr>
                  </a:outerShdw>
                </a:effectLst>
                <a:latin typeface="+mj-lt"/>
                <a:ea typeface="+mj-ea"/>
                <a:cs typeface="+mj-cs"/>
              </a:rPr>
              <a:t>适用性</a:t>
            </a:r>
            <a:r>
              <a:rPr lang="en-US" altLang="zh-CN" sz="1900" b="1" spc="50" dirty="0" smtClean="0">
                <a:ln w="12700">
                  <a:noFill/>
                  <a:prstDash val="solid"/>
                </a:ln>
                <a:solidFill>
                  <a:schemeClr val="accent4"/>
                </a:solidFill>
                <a:effectLst>
                  <a:outerShdw blurRad="38100" dist="38100" dir="2700000" algn="tl">
                    <a:srgbClr val="000000">
                      <a:alpha val="43137"/>
                    </a:srgbClr>
                  </a:outerShdw>
                </a:effectLst>
                <a:latin typeface="+mj-lt"/>
                <a:ea typeface="+mj-ea"/>
                <a:cs typeface="+mj-cs"/>
              </a:rPr>
              <a:t>(Applicability):</a:t>
            </a:r>
          </a:p>
          <a:p>
            <a:pPr>
              <a:spcBef>
                <a:spcPct val="0"/>
              </a:spcBef>
            </a:pPr>
            <a:endParaRPr lang="zh-CN" altLang="en-US" sz="1900" b="1" spc="50" dirty="0">
              <a:ln w="12700">
                <a:noFill/>
                <a:prstDash val="solid"/>
              </a:ln>
              <a:solidFill>
                <a:schemeClr val="accent4"/>
              </a:solidFill>
              <a:latin typeface="+mj-lt"/>
              <a:ea typeface="+mj-ea"/>
              <a:cs typeface="+mj-cs"/>
            </a:endParaRPr>
          </a:p>
          <a:p>
            <a:r>
              <a:rPr lang="zh-CN" altLang="en-US" sz="1600" b="1" spc="50" dirty="0" smtClean="0">
                <a:ln w="12700">
                  <a:noFill/>
                  <a:prstDash val="solid"/>
                </a:ln>
                <a:solidFill>
                  <a:schemeClr val="accent4"/>
                </a:solidFill>
                <a:latin typeface="+mj-lt"/>
                <a:ea typeface="+mj-ea"/>
                <a:cs typeface="+mj-cs"/>
              </a:rPr>
              <a:t>    在</a:t>
            </a:r>
            <a:r>
              <a:rPr lang="zh-CN" altLang="en-US" sz="1600" b="1" spc="50" dirty="0">
                <a:ln w="12700">
                  <a:noFill/>
                  <a:prstDash val="solid"/>
                </a:ln>
                <a:solidFill>
                  <a:schemeClr val="accent4"/>
                </a:solidFill>
                <a:latin typeface="+mj-lt"/>
                <a:ea typeface="+mj-ea"/>
                <a:cs typeface="+mj-cs"/>
              </a:rPr>
              <a:t>以下情况</a:t>
            </a:r>
            <a:r>
              <a:rPr lang="zh-CN" altLang="en-US" sz="1600" b="1" spc="50" dirty="0" smtClean="0">
                <a:ln w="12700">
                  <a:noFill/>
                  <a:prstDash val="solid"/>
                </a:ln>
                <a:solidFill>
                  <a:schemeClr val="accent4"/>
                </a:solidFill>
                <a:latin typeface="+mj-lt"/>
                <a:ea typeface="+mj-ea"/>
                <a:cs typeface="+mj-cs"/>
              </a:rPr>
              <a:t>使用</a:t>
            </a:r>
            <a:r>
              <a:rPr lang="en-US" sz="1600" b="1" spc="50" dirty="0" smtClean="0">
                <a:ln w="12700">
                  <a:noFill/>
                  <a:prstDash val="solid"/>
                </a:ln>
                <a:solidFill>
                  <a:schemeClr val="accent4"/>
                </a:solidFill>
                <a:latin typeface="+mj-lt"/>
                <a:ea typeface="+mj-ea"/>
                <a:cs typeface="+mj-cs"/>
              </a:rPr>
              <a:t>Singleton</a:t>
            </a:r>
            <a:r>
              <a:rPr lang="zh-CN" altLang="en-US" sz="1600" b="1" spc="50" dirty="0" smtClean="0">
                <a:ln w="12700">
                  <a:noFill/>
                  <a:prstDash val="solid"/>
                </a:ln>
                <a:solidFill>
                  <a:schemeClr val="accent4"/>
                </a:solidFill>
                <a:latin typeface="+mj-lt"/>
                <a:ea typeface="+mj-ea"/>
                <a:cs typeface="+mj-cs"/>
              </a:rPr>
              <a:t>模式</a:t>
            </a:r>
            <a:endParaRPr lang="zh-CN" altLang="en-US" sz="1600" b="1" spc="50" dirty="0">
              <a:ln w="12700">
                <a:noFill/>
                <a:prstDash val="solid"/>
              </a:ln>
              <a:solidFill>
                <a:schemeClr val="accent4"/>
              </a:solidFill>
              <a:latin typeface="+mj-lt"/>
              <a:ea typeface="+mj-ea"/>
              <a:cs typeface="+mj-cs"/>
            </a:endParaRPr>
          </a:p>
          <a:p>
            <a:r>
              <a:rPr lang="en-US" altLang="zh-CN" sz="1600" b="1" spc="50" dirty="0" smtClean="0">
                <a:ln w="12700">
                  <a:noFill/>
                  <a:prstDash val="solid"/>
                </a:ln>
                <a:solidFill>
                  <a:schemeClr val="accent4"/>
                </a:solidFill>
                <a:latin typeface="+mj-lt"/>
                <a:ea typeface="+mj-ea"/>
                <a:cs typeface="+mj-cs"/>
              </a:rPr>
              <a:t>      - </a:t>
            </a:r>
            <a:r>
              <a:rPr lang="zh-CN" altLang="en-US" sz="1600" b="1" spc="50" dirty="0" smtClean="0">
                <a:ln w="12700">
                  <a:noFill/>
                  <a:prstDash val="solid"/>
                </a:ln>
                <a:solidFill>
                  <a:schemeClr val="accent4"/>
                </a:solidFill>
                <a:latin typeface="+mj-lt"/>
                <a:ea typeface="+mj-ea"/>
                <a:cs typeface="+mj-cs"/>
              </a:rPr>
              <a:t>当</a:t>
            </a:r>
            <a:r>
              <a:rPr lang="zh-CN" altLang="en-US" sz="1600" b="1" spc="50" dirty="0">
                <a:ln w="12700">
                  <a:noFill/>
                  <a:prstDash val="solid"/>
                </a:ln>
                <a:solidFill>
                  <a:schemeClr val="accent4"/>
                </a:solidFill>
                <a:latin typeface="+mj-lt"/>
                <a:ea typeface="+mj-ea"/>
                <a:cs typeface="+mj-cs"/>
              </a:rPr>
              <a:t>创建复杂对象的算法应该独立于该对象的组成部分以及它们的装配方式</a:t>
            </a:r>
            <a:r>
              <a:rPr lang="zh-CN" altLang="en-US" sz="1600" b="1" spc="50" dirty="0" smtClean="0">
                <a:ln w="12700">
                  <a:noFill/>
                  <a:prstDash val="solid"/>
                </a:ln>
                <a:solidFill>
                  <a:schemeClr val="accent4"/>
                </a:solidFill>
                <a:latin typeface="+mj-lt"/>
                <a:ea typeface="+mj-ea"/>
                <a:cs typeface="+mj-cs"/>
              </a:rPr>
              <a:t>时</a:t>
            </a:r>
            <a:endParaRPr lang="zh-CN" altLang="en-US" sz="1600" b="1" spc="50" dirty="0">
              <a:ln w="12700">
                <a:noFill/>
                <a:prstDash val="solid"/>
              </a:ln>
              <a:solidFill>
                <a:schemeClr val="accent4"/>
              </a:solidFill>
              <a:latin typeface="+mj-lt"/>
              <a:ea typeface="+mj-ea"/>
              <a:cs typeface="+mj-cs"/>
            </a:endParaRPr>
          </a:p>
          <a:p>
            <a:r>
              <a:rPr lang="en-US" altLang="zh-CN" sz="1600" b="1" spc="50" dirty="0" smtClean="0">
                <a:ln w="12700">
                  <a:noFill/>
                  <a:prstDash val="solid"/>
                </a:ln>
                <a:solidFill>
                  <a:schemeClr val="accent4"/>
                </a:solidFill>
                <a:latin typeface="+mj-lt"/>
                <a:ea typeface="+mj-ea"/>
                <a:cs typeface="+mj-cs"/>
              </a:rPr>
              <a:t>      - </a:t>
            </a:r>
            <a:r>
              <a:rPr lang="zh-CN" altLang="en-US" sz="1600" b="1" spc="50" dirty="0" smtClean="0">
                <a:ln w="12700">
                  <a:noFill/>
                  <a:prstDash val="solid"/>
                </a:ln>
                <a:solidFill>
                  <a:schemeClr val="accent4"/>
                </a:solidFill>
                <a:latin typeface="+mj-lt"/>
                <a:ea typeface="+mj-ea"/>
                <a:cs typeface="+mj-cs"/>
              </a:rPr>
              <a:t>当</a:t>
            </a:r>
            <a:r>
              <a:rPr lang="zh-CN" altLang="en-US" sz="1600" b="1" spc="50" dirty="0">
                <a:ln w="12700">
                  <a:noFill/>
                  <a:prstDash val="solid"/>
                </a:ln>
                <a:solidFill>
                  <a:schemeClr val="accent4"/>
                </a:solidFill>
                <a:latin typeface="+mj-lt"/>
                <a:ea typeface="+mj-ea"/>
                <a:cs typeface="+mj-cs"/>
              </a:rPr>
              <a:t>构造过程必须允许被构造的对象有不同的表示时</a:t>
            </a:r>
          </a:p>
        </p:txBody>
      </p:sp>
      <p:sp>
        <p:nvSpPr>
          <p:cNvPr id="5"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dirty="0" smtClean="0"/>
              <a:t>Singleton</a:t>
            </a:r>
            <a:endParaRPr lang="zh-CN" altLang="en-US" dirty="0"/>
          </a:p>
        </p:txBody>
      </p:sp>
    </p:spTree>
    <p:extLst>
      <p:ext uri="{BB962C8B-B14F-4D97-AF65-F5344CB8AC3E}">
        <p14:creationId xmlns:p14="http://schemas.microsoft.com/office/powerpoint/2010/main" val="24518203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85900" y="1484784"/>
            <a:ext cx="7776864" cy="5256584"/>
          </a:xfrm>
          <a:prstGeom prst="rect">
            <a:avLst/>
          </a:prstGeom>
        </p:spPr>
        <p:txBody>
          <a:bodyPr vert="horz" rtlCol="0" anchor="ctr">
            <a:normAutofit fontScale="85000" lnSpcReduction="20000"/>
            <a:scene3d>
              <a:camera prst="orthographicFront"/>
              <a:lightRig rig="soft" dir="t"/>
            </a:scene3d>
            <a:sp3d prstMaterial="matte">
              <a:bevelT w="12700" h="12700"/>
            </a:sp3d>
          </a:bodyPr>
          <a:lstStyle/>
          <a:p>
            <a:pPr>
              <a:spcBef>
                <a:spcPct val="0"/>
              </a:spcBef>
            </a:pPr>
            <a:r>
              <a:rPr lang="zh-CN" altLang="en-US" sz="2100"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结构</a:t>
            </a:r>
            <a:r>
              <a:rPr lang="en-US" altLang="zh-CN" sz="2100"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(Structure)</a:t>
            </a:r>
            <a:r>
              <a:rPr lang="zh-CN" altLang="en-US" sz="2100"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a:t>
            </a:r>
          </a:p>
          <a:p>
            <a:pPr>
              <a:spcBef>
                <a:spcPct val="0"/>
              </a:spcBef>
            </a:pPr>
            <a:endParaRPr lang="en-US" altLang="zh-CN" sz="1900" b="1" spc="50" dirty="0" smtClean="0">
              <a:ln w="12700">
                <a:noFill/>
                <a:prstDash val="solid"/>
              </a:ln>
              <a:solidFill>
                <a:schemeClr val="accent4"/>
              </a:solidFill>
              <a:latin typeface="+mj-lt"/>
              <a:ea typeface="+mj-ea"/>
              <a:cs typeface="+mj-cs"/>
            </a:endParaRPr>
          </a:p>
          <a:p>
            <a:pPr>
              <a:spcBef>
                <a:spcPct val="0"/>
              </a:spcBef>
            </a:pPr>
            <a:endParaRPr lang="en-US" altLang="zh-CN" sz="1900" b="1" spc="50" dirty="0">
              <a:ln w="12700">
                <a:noFill/>
                <a:prstDash val="solid"/>
              </a:ln>
              <a:solidFill>
                <a:schemeClr val="accent4"/>
              </a:solidFill>
              <a:latin typeface="+mj-lt"/>
              <a:ea typeface="+mj-ea"/>
              <a:cs typeface="+mj-cs"/>
            </a:endParaRPr>
          </a:p>
          <a:p>
            <a:pPr>
              <a:spcBef>
                <a:spcPct val="0"/>
              </a:spcBef>
            </a:pPr>
            <a:endParaRPr lang="en-US" altLang="zh-CN" sz="1900" b="1" spc="50" dirty="0" smtClean="0">
              <a:ln w="12700">
                <a:noFill/>
                <a:prstDash val="solid"/>
              </a:ln>
              <a:solidFill>
                <a:schemeClr val="accent4"/>
              </a:solidFill>
              <a:latin typeface="+mj-lt"/>
              <a:ea typeface="+mj-ea"/>
              <a:cs typeface="+mj-cs"/>
            </a:endParaRPr>
          </a:p>
          <a:p>
            <a:pPr>
              <a:spcBef>
                <a:spcPct val="0"/>
              </a:spcBef>
            </a:pPr>
            <a:endParaRPr lang="en-US" altLang="zh-CN" sz="1900" b="1" spc="50" dirty="0" smtClean="0">
              <a:ln w="12700">
                <a:noFill/>
                <a:prstDash val="solid"/>
              </a:ln>
              <a:solidFill>
                <a:schemeClr val="accent4"/>
              </a:solidFill>
              <a:latin typeface="+mj-lt"/>
              <a:ea typeface="+mj-ea"/>
              <a:cs typeface="+mj-cs"/>
            </a:endParaRPr>
          </a:p>
          <a:p>
            <a:pPr>
              <a:spcBef>
                <a:spcPct val="0"/>
              </a:spcBef>
            </a:pPr>
            <a:endParaRPr lang="en-US" altLang="zh-CN" sz="1900" b="1" spc="50" dirty="0">
              <a:ln w="12700">
                <a:noFill/>
                <a:prstDash val="solid"/>
              </a:ln>
              <a:solidFill>
                <a:schemeClr val="accent4"/>
              </a:solidFill>
              <a:latin typeface="+mj-lt"/>
              <a:ea typeface="+mj-ea"/>
              <a:cs typeface="+mj-cs"/>
            </a:endParaRPr>
          </a:p>
          <a:p>
            <a:pPr>
              <a:spcBef>
                <a:spcPct val="0"/>
              </a:spcBef>
            </a:pPr>
            <a:endParaRPr lang="en-US" altLang="zh-CN" sz="1900" b="1" spc="50" dirty="0" smtClean="0">
              <a:ln w="12700">
                <a:noFill/>
                <a:prstDash val="solid"/>
              </a:ln>
              <a:solidFill>
                <a:schemeClr val="accent4"/>
              </a:solidFill>
              <a:latin typeface="+mj-lt"/>
              <a:ea typeface="+mj-ea"/>
              <a:cs typeface="+mj-cs"/>
            </a:endParaRPr>
          </a:p>
          <a:p>
            <a:pPr>
              <a:spcBef>
                <a:spcPct val="0"/>
              </a:spcBef>
            </a:pPr>
            <a:endParaRPr lang="en-US" altLang="zh-CN" sz="1900" b="1" spc="50" dirty="0">
              <a:ln w="12700">
                <a:noFill/>
                <a:prstDash val="solid"/>
              </a:ln>
              <a:solidFill>
                <a:schemeClr val="accent4"/>
              </a:solidFill>
              <a:latin typeface="+mj-lt"/>
              <a:ea typeface="+mj-ea"/>
              <a:cs typeface="+mj-cs"/>
            </a:endParaRPr>
          </a:p>
          <a:p>
            <a:pPr>
              <a:spcBef>
                <a:spcPct val="0"/>
              </a:spcBef>
            </a:pPr>
            <a:endParaRPr lang="en-US" altLang="zh-CN" sz="1900" b="1" spc="50" dirty="0">
              <a:ln w="12700">
                <a:noFill/>
                <a:prstDash val="solid"/>
              </a:ln>
              <a:solidFill>
                <a:schemeClr val="accent4"/>
              </a:solidFill>
              <a:latin typeface="+mj-lt"/>
              <a:ea typeface="+mj-ea"/>
              <a:cs typeface="+mj-cs"/>
            </a:endParaRPr>
          </a:p>
          <a:p>
            <a:pPr>
              <a:spcBef>
                <a:spcPct val="0"/>
              </a:spcBef>
            </a:pPr>
            <a:r>
              <a:rPr lang="zh-CN" altLang="en-US" sz="2100" b="1" spc="50" dirty="0" smtClean="0">
                <a:ln w="12700">
                  <a:noFill/>
                  <a:prstDash val="solid"/>
                </a:ln>
                <a:solidFill>
                  <a:schemeClr val="accent4"/>
                </a:solidFill>
                <a:effectLst>
                  <a:outerShdw blurRad="38100" dist="38100" dir="2700000" algn="tl">
                    <a:srgbClr val="000000">
                      <a:alpha val="43137"/>
                    </a:srgbClr>
                  </a:outerShdw>
                </a:effectLst>
                <a:latin typeface="+mj-lt"/>
                <a:ea typeface="+mj-ea"/>
                <a:cs typeface="+mj-cs"/>
              </a:rPr>
              <a:t>参与者</a:t>
            </a:r>
            <a:r>
              <a:rPr lang="en-US" altLang="zh-CN" sz="2100"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(Participants):</a:t>
            </a:r>
          </a:p>
          <a:p>
            <a:endParaRPr lang="en-US" sz="1900" b="1" spc="50" dirty="0">
              <a:ln w="12700">
                <a:noFill/>
                <a:prstDash val="solid"/>
              </a:ln>
              <a:solidFill>
                <a:schemeClr val="accent4"/>
              </a:solidFill>
              <a:latin typeface="+mj-lt"/>
              <a:ea typeface="+mj-ea"/>
              <a:cs typeface="+mj-cs"/>
            </a:endParaRPr>
          </a:p>
          <a:p>
            <a:r>
              <a:rPr lang="pt-BR" sz="1400" b="1" spc="50" dirty="0" smtClean="0">
                <a:ln w="12700">
                  <a:noFill/>
                  <a:prstDash val="solid"/>
                </a:ln>
                <a:solidFill>
                  <a:schemeClr val="accent4"/>
                </a:solidFill>
                <a:latin typeface="+mj-lt"/>
                <a:ea typeface="+mj-ea"/>
                <a:cs typeface="+mj-cs"/>
              </a:rPr>
              <a:t>• Singleton（ComputerSingleton）</a:t>
            </a:r>
          </a:p>
          <a:p>
            <a:endParaRPr lang="pt-BR" sz="1400" b="1" spc="50" dirty="0">
              <a:ln w="12700">
                <a:noFill/>
                <a:prstDash val="solid"/>
              </a:ln>
              <a:solidFill>
                <a:schemeClr val="accent4"/>
              </a:solidFill>
              <a:latin typeface="+mj-lt"/>
              <a:ea typeface="+mj-ea"/>
              <a:cs typeface="+mj-cs"/>
            </a:endParaRPr>
          </a:p>
          <a:p>
            <a:r>
              <a:rPr lang="en-US" altLang="zh-CN" sz="1400" b="1" spc="50" dirty="0">
                <a:ln w="12700">
                  <a:noFill/>
                  <a:prstDash val="solid"/>
                </a:ln>
                <a:solidFill>
                  <a:schemeClr val="accent4"/>
                </a:solidFill>
                <a:latin typeface="+mj-lt"/>
                <a:ea typeface="+mj-ea"/>
                <a:cs typeface="+mj-cs"/>
              </a:rPr>
              <a:t>	— </a:t>
            </a:r>
            <a:r>
              <a:rPr lang="zh-CN" altLang="en-US" sz="1400" b="1" spc="50" dirty="0">
                <a:ln w="12700">
                  <a:noFill/>
                  <a:prstDash val="solid"/>
                </a:ln>
                <a:solidFill>
                  <a:schemeClr val="accent4"/>
                </a:solidFill>
                <a:latin typeface="+mj-lt"/>
                <a:ea typeface="+mj-ea"/>
                <a:cs typeface="+mj-cs"/>
              </a:rPr>
              <a:t>为创建一个</a:t>
            </a:r>
            <a:r>
              <a:rPr lang="en-US" sz="1400" b="1" spc="50" dirty="0">
                <a:ln w="12700">
                  <a:noFill/>
                  <a:prstDash val="solid"/>
                </a:ln>
                <a:solidFill>
                  <a:schemeClr val="accent4"/>
                </a:solidFill>
                <a:latin typeface="+mj-lt"/>
                <a:ea typeface="+mj-ea"/>
                <a:cs typeface="+mj-cs"/>
              </a:rPr>
              <a:t>Product</a:t>
            </a:r>
            <a:r>
              <a:rPr lang="zh-CN" altLang="en-US" sz="1400" b="1" spc="50" dirty="0">
                <a:ln w="12700">
                  <a:noFill/>
                  <a:prstDash val="solid"/>
                </a:ln>
                <a:solidFill>
                  <a:schemeClr val="accent4"/>
                </a:solidFill>
                <a:latin typeface="+mj-lt"/>
                <a:ea typeface="+mj-ea"/>
                <a:cs typeface="+mj-cs"/>
              </a:rPr>
              <a:t>对象的各个部件指定抽象</a:t>
            </a:r>
            <a:r>
              <a:rPr lang="zh-CN" altLang="en-US" sz="1400" b="1" spc="50" dirty="0" smtClean="0">
                <a:ln w="12700">
                  <a:noFill/>
                  <a:prstDash val="solid"/>
                </a:ln>
                <a:solidFill>
                  <a:schemeClr val="accent4"/>
                </a:solidFill>
                <a:latin typeface="+mj-lt"/>
                <a:ea typeface="+mj-ea"/>
                <a:cs typeface="+mj-cs"/>
              </a:rPr>
              <a:t>接口</a:t>
            </a:r>
            <a:endParaRPr lang="en-US" altLang="zh-CN" sz="1400" b="1" spc="50" dirty="0" smtClean="0">
              <a:ln w="12700">
                <a:noFill/>
                <a:prstDash val="solid"/>
              </a:ln>
              <a:solidFill>
                <a:schemeClr val="accent4"/>
              </a:solidFill>
              <a:latin typeface="+mj-lt"/>
              <a:ea typeface="+mj-ea"/>
              <a:cs typeface="+mj-cs"/>
            </a:endParaRPr>
          </a:p>
          <a:p>
            <a:endParaRPr lang="zh-CN" altLang="en-US" sz="1400" b="1" spc="50" dirty="0">
              <a:ln w="12700">
                <a:noFill/>
                <a:prstDash val="solid"/>
              </a:ln>
              <a:solidFill>
                <a:schemeClr val="accent4"/>
              </a:solidFill>
              <a:latin typeface="+mj-lt"/>
              <a:ea typeface="+mj-ea"/>
              <a:cs typeface="+mj-cs"/>
            </a:endParaRPr>
          </a:p>
          <a:p>
            <a:r>
              <a:rPr lang="pt-BR" sz="1400" b="1" spc="50" dirty="0">
                <a:ln w="12700">
                  <a:noFill/>
                  <a:prstDash val="solid"/>
                </a:ln>
                <a:solidFill>
                  <a:schemeClr val="accent4"/>
                </a:solidFill>
                <a:latin typeface="+mj-lt"/>
                <a:ea typeface="+mj-ea"/>
                <a:cs typeface="+mj-cs"/>
              </a:rPr>
              <a:t>• </a:t>
            </a:r>
            <a:r>
              <a:rPr lang="pt-BR" sz="1400" b="1" spc="50" dirty="0" smtClean="0">
                <a:ln w="12700">
                  <a:noFill/>
                  <a:prstDash val="solid"/>
                </a:ln>
                <a:solidFill>
                  <a:schemeClr val="accent4"/>
                </a:solidFill>
                <a:latin typeface="+mj-lt"/>
                <a:ea typeface="+mj-ea"/>
                <a:cs typeface="+mj-cs"/>
              </a:rPr>
              <a:t>ConcreteSingleton（ComputerDomesticLevel001Singleton, ComputerGameLevel001Singleton...）</a:t>
            </a:r>
          </a:p>
          <a:p>
            <a:endParaRPr lang="pt-BR" sz="1400" b="1" spc="50" dirty="0">
              <a:ln w="12700">
                <a:noFill/>
                <a:prstDash val="solid"/>
              </a:ln>
              <a:solidFill>
                <a:schemeClr val="accent4"/>
              </a:solidFill>
              <a:latin typeface="+mj-lt"/>
              <a:ea typeface="+mj-ea"/>
              <a:cs typeface="+mj-cs"/>
            </a:endParaRPr>
          </a:p>
          <a:p>
            <a:r>
              <a:rPr lang="en-US" altLang="zh-CN" sz="1400" b="1" spc="50" dirty="0">
                <a:ln w="12700">
                  <a:noFill/>
                  <a:prstDash val="solid"/>
                </a:ln>
                <a:solidFill>
                  <a:schemeClr val="accent4"/>
                </a:solidFill>
                <a:latin typeface="+mj-lt"/>
                <a:ea typeface="+mj-ea"/>
                <a:cs typeface="+mj-cs"/>
              </a:rPr>
              <a:t>	— </a:t>
            </a:r>
            <a:r>
              <a:rPr lang="zh-CN" altLang="en-US" sz="1400" b="1" spc="50" dirty="0" smtClean="0">
                <a:ln w="12700">
                  <a:noFill/>
                  <a:prstDash val="solid"/>
                </a:ln>
                <a:solidFill>
                  <a:schemeClr val="accent4"/>
                </a:solidFill>
                <a:latin typeface="+mj-lt"/>
                <a:ea typeface="+mj-ea"/>
                <a:cs typeface="+mj-cs"/>
              </a:rPr>
              <a:t>实现</a:t>
            </a:r>
            <a:r>
              <a:rPr lang="en-US" sz="1400" b="1" spc="50" dirty="0" smtClean="0">
                <a:ln w="12700">
                  <a:noFill/>
                  <a:prstDash val="solid"/>
                </a:ln>
                <a:solidFill>
                  <a:schemeClr val="accent4"/>
                </a:solidFill>
                <a:latin typeface="+mj-lt"/>
                <a:ea typeface="+mj-ea"/>
                <a:cs typeface="+mj-cs"/>
              </a:rPr>
              <a:t>Singleton</a:t>
            </a:r>
            <a:r>
              <a:rPr lang="zh-CN" altLang="en-US" sz="1400" b="1" spc="50" dirty="0" smtClean="0">
                <a:ln w="12700">
                  <a:noFill/>
                  <a:prstDash val="solid"/>
                </a:ln>
                <a:solidFill>
                  <a:schemeClr val="accent4"/>
                </a:solidFill>
                <a:latin typeface="+mj-lt"/>
                <a:ea typeface="+mj-ea"/>
                <a:cs typeface="+mj-cs"/>
              </a:rPr>
              <a:t>的</a:t>
            </a:r>
            <a:r>
              <a:rPr lang="zh-CN" altLang="en-US" sz="1400" b="1" spc="50" dirty="0">
                <a:ln w="12700">
                  <a:noFill/>
                  <a:prstDash val="solid"/>
                </a:ln>
                <a:solidFill>
                  <a:schemeClr val="accent4"/>
                </a:solidFill>
                <a:latin typeface="+mj-lt"/>
                <a:ea typeface="+mj-ea"/>
                <a:cs typeface="+mj-cs"/>
              </a:rPr>
              <a:t>接口以构造和装配该产品的各个</a:t>
            </a:r>
            <a:r>
              <a:rPr lang="zh-CN" altLang="en-US" sz="1400" b="1" spc="50" dirty="0" smtClean="0">
                <a:ln w="12700">
                  <a:noFill/>
                  <a:prstDash val="solid"/>
                </a:ln>
                <a:solidFill>
                  <a:schemeClr val="accent4"/>
                </a:solidFill>
                <a:latin typeface="+mj-lt"/>
                <a:ea typeface="+mj-ea"/>
                <a:cs typeface="+mj-cs"/>
              </a:rPr>
              <a:t>部件</a:t>
            </a:r>
            <a:endParaRPr lang="zh-CN" altLang="en-US" sz="1400" b="1" spc="50" dirty="0">
              <a:ln w="12700">
                <a:noFill/>
                <a:prstDash val="solid"/>
              </a:ln>
              <a:solidFill>
                <a:schemeClr val="accent4"/>
              </a:solidFill>
              <a:latin typeface="+mj-lt"/>
              <a:ea typeface="+mj-ea"/>
              <a:cs typeface="+mj-cs"/>
            </a:endParaRPr>
          </a:p>
          <a:p>
            <a:r>
              <a:rPr lang="en-US" altLang="zh-CN" sz="1400" b="1" spc="50" dirty="0">
                <a:ln w="12700">
                  <a:noFill/>
                  <a:prstDash val="solid"/>
                </a:ln>
                <a:solidFill>
                  <a:schemeClr val="accent4"/>
                </a:solidFill>
                <a:latin typeface="+mj-lt"/>
                <a:ea typeface="+mj-ea"/>
                <a:cs typeface="+mj-cs"/>
              </a:rPr>
              <a:t>	— </a:t>
            </a:r>
            <a:r>
              <a:rPr lang="zh-CN" altLang="en-US" sz="1400" b="1" spc="50" dirty="0">
                <a:ln w="12700">
                  <a:noFill/>
                  <a:prstDash val="solid"/>
                </a:ln>
                <a:solidFill>
                  <a:schemeClr val="accent4"/>
                </a:solidFill>
                <a:latin typeface="+mj-lt"/>
                <a:ea typeface="+mj-ea"/>
                <a:cs typeface="+mj-cs"/>
              </a:rPr>
              <a:t>定义并明确它所创建的</a:t>
            </a:r>
            <a:r>
              <a:rPr lang="zh-CN" altLang="en-US" sz="1400" b="1" spc="50" dirty="0" smtClean="0">
                <a:ln w="12700">
                  <a:noFill/>
                  <a:prstDash val="solid"/>
                </a:ln>
                <a:solidFill>
                  <a:schemeClr val="accent4"/>
                </a:solidFill>
                <a:latin typeface="+mj-lt"/>
                <a:ea typeface="+mj-ea"/>
                <a:cs typeface="+mj-cs"/>
              </a:rPr>
              <a:t>表示</a:t>
            </a:r>
            <a:endParaRPr lang="zh-CN" altLang="en-US" sz="1400" b="1" spc="50" dirty="0">
              <a:ln w="12700">
                <a:noFill/>
                <a:prstDash val="solid"/>
              </a:ln>
              <a:solidFill>
                <a:schemeClr val="accent4"/>
              </a:solidFill>
              <a:latin typeface="+mj-lt"/>
              <a:ea typeface="+mj-ea"/>
              <a:cs typeface="+mj-cs"/>
            </a:endParaRPr>
          </a:p>
          <a:p>
            <a:r>
              <a:rPr lang="en-US" altLang="zh-CN" sz="1400" b="1" spc="50" dirty="0">
                <a:ln w="12700">
                  <a:noFill/>
                  <a:prstDash val="solid"/>
                </a:ln>
                <a:solidFill>
                  <a:schemeClr val="accent4"/>
                </a:solidFill>
                <a:latin typeface="+mj-lt"/>
                <a:ea typeface="+mj-ea"/>
                <a:cs typeface="+mj-cs"/>
              </a:rPr>
              <a:t>	— </a:t>
            </a:r>
            <a:r>
              <a:rPr lang="zh-CN" altLang="en-US" sz="1400" b="1" spc="50" dirty="0">
                <a:ln w="12700">
                  <a:noFill/>
                  <a:prstDash val="solid"/>
                </a:ln>
                <a:solidFill>
                  <a:schemeClr val="accent4"/>
                </a:solidFill>
                <a:latin typeface="+mj-lt"/>
                <a:ea typeface="+mj-ea"/>
                <a:cs typeface="+mj-cs"/>
              </a:rPr>
              <a:t>提供一个检索产品的接口</a:t>
            </a:r>
            <a:r>
              <a:rPr lang="zh-CN" altLang="en-US" sz="1400" b="1" spc="50" dirty="0" smtClean="0">
                <a:ln w="12700">
                  <a:noFill/>
                  <a:prstDash val="solid"/>
                </a:ln>
                <a:solidFill>
                  <a:schemeClr val="accent4"/>
                </a:solidFill>
                <a:latin typeface="+mj-lt"/>
                <a:ea typeface="+mj-ea"/>
                <a:cs typeface="+mj-cs"/>
              </a:rPr>
              <a:t>（</a:t>
            </a:r>
            <a:r>
              <a:rPr lang="en-US" altLang="zh-CN" sz="1400" b="1" spc="50" dirty="0" smtClean="0">
                <a:ln w="12700">
                  <a:noFill/>
                  <a:prstDash val="solid"/>
                </a:ln>
                <a:solidFill>
                  <a:schemeClr val="accent4"/>
                </a:solidFill>
                <a:latin typeface="+mj-lt"/>
                <a:ea typeface="+mj-ea"/>
                <a:cs typeface="+mj-cs"/>
              </a:rPr>
              <a:t>GetComputerDomesticLevel001</a:t>
            </a:r>
            <a:r>
              <a:rPr lang="en-US" sz="1400" b="1" spc="50" dirty="0" smtClean="0">
                <a:ln w="12700">
                  <a:noFill/>
                  <a:prstDash val="solid"/>
                </a:ln>
                <a:solidFill>
                  <a:schemeClr val="accent4"/>
                </a:solidFill>
                <a:latin typeface="+mj-lt"/>
                <a:ea typeface="+mj-ea"/>
                <a:cs typeface="+mj-cs"/>
              </a:rPr>
              <a:t>）</a:t>
            </a:r>
          </a:p>
          <a:p>
            <a:endParaRPr lang="en-US" sz="1400" b="1" spc="50" dirty="0">
              <a:ln w="12700">
                <a:noFill/>
                <a:prstDash val="solid"/>
              </a:ln>
              <a:solidFill>
                <a:schemeClr val="accent4"/>
              </a:solidFill>
              <a:latin typeface="+mj-lt"/>
              <a:ea typeface="+mj-ea"/>
              <a:cs typeface="+mj-cs"/>
            </a:endParaRPr>
          </a:p>
          <a:p>
            <a:r>
              <a:rPr lang="pt-BR" sz="1400" b="1" spc="50" dirty="0">
                <a:ln w="12700">
                  <a:noFill/>
                  <a:prstDash val="solid"/>
                </a:ln>
                <a:solidFill>
                  <a:schemeClr val="accent4"/>
                </a:solidFill>
                <a:latin typeface="+mj-lt"/>
                <a:ea typeface="+mj-ea"/>
                <a:cs typeface="+mj-cs"/>
              </a:rPr>
              <a:t>• </a:t>
            </a:r>
            <a:r>
              <a:rPr lang="pt-BR" sz="1400" b="1" spc="50" dirty="0" smtClean="0">
                <a:ln w="12700">
                  <a:noFill/>
                  <a:prstDash val="solid"/>
                </a:ln>
                <a:solidFill>
                  <a:schemeClr val="accent4"/>
                </a:solidFill>
                <a:latin typeface="+mj-lt"/>
                <a:ea typeface="+mj-ea"/>
                <a:cs typeface="+mj-cs"/>
              </a:rPr>
              <a:t>Director（ComputerDirector）</a:t>
            </a:r>
          </a:p>
          <a:p>
            <a:endParaRPr lang="pt-BR" sz="1400" b="1" spc="50" dirty="0">
              <a:ln w="12700">
                <a:noFill/>
                <a:prstDash val="solid"/>
              </a:ln>
              <a:solidFill>
                <a:schemeClr val="accent4"/>
              </a:solidFill>
              <a:latin typeface="+mj-lt"/>
              <a:ea typeface="+mj-ea"/>
              <a:cs typeface="+mj-cs"/>
            </a:endParaRPr>
          </a:p>
          <a:p>
            <a:r>
              <a:rPr lang="en-US" altLang="zh-CN" sz="1400" b="1" spc="50" dirty="0">
                <a:ln w="12700">
                  <a:noFill/>
                  <a:prstDash val="solid"/>
                </a:ln>
                <a:solidFill>
                  <a:schemeClr val="accent4"/>
                </a:solidFill>
                <a:latin typeface="+mj-lt"/>
                <a:ea typeface="+mj-ea"/>
                <a:cs typeface="+mj-cs"/>
              </a:rPr>
              <a:t>	— </a:t>
            </a:r>
            <a:r>
              <a:rPr lang="zh-CN" altLang="en-US" sz="1400" b="1" spc="50" dirty="0">
                <a:ln w="12700">
                  <a:noFill/>
                  <a:prstDash val="solid"/>
                </a:ln>
                <a:solidFill>
                  <a:schemeClr val="accent4"/>
                </a:solidFill>
                <a:latin typeface="+mj-lt"/>
                <a:ea typeface="+mj-ea"/>
                <a:cs typeface="+mj-cs"/>
              </a:rPr>
              <a:t>构造一个</a:t>
            </a:r>
            <a:r>
              <a:rPr lang="zh-CN" altLang="en-US" sz="1400" b="1" spc="50" dirty="0" smtClean="0">
                <a:ln w="12700">
                  <a:noFill/>
                  <a:prstDash val="solid"/>
                </a:ln>
                <a:solidFill>
                  <a:schemeClr val="accent4"/>
                </a:solidFill>
                <a:latin typeface="+mj-lt"/>
                <a:ea typeface="+mj-ea"/>
                <a:cs typeface="+mj-cs"/>
              </a:rPr>
              <a:t>使用</a:t>
            </a:r>
            <a:r>
              <a:rPr lang="en-US" sz="1400" b="1" spc="50" dirty="0" smtClean="0">
                <a:ln w="12700">
                  <a:noFill/>
                  <a:prstDash val="solid"/>
                </a:ln>
                <a:solidFill>
                  <a:schemeClr val="accent4"/>
                </a:solidFill>
                <a:latin typeface="+mj-lt"/>
                <a:ea typeface="+mj-ea"/>
                <a:cs typeface="+mj-cs"/>
              </a:rPr>
              <a:t>Singleton</a:t>
            </a:r>
            <a:r>
              <a:rPr lang="zh-CN" altLang="en-US" sz="1400" b="1" spc="50" dirty="0" smtClean="0">
                <a:ln w="12700">
                  <a:noFill/>
                  <a:prstDash val="solid"/>
                </a:ln>
                <a:solidFill>
                  <a:schemeClr val="accent4"/>
                </a:solidFill>
                <a:latin typeface="+mj-lt"/>
                <a:ea typeface="+mj-ea"/>
                <a:cs typeface="+mj-cs"/>
              </a:rPr>
              <a:t>接口</a:t>
            </a:r>
            <a:r>
              <a:rPr lang="zh-CN" altLang="en-US" sz="1400" b="1" spc="50" dirty="0">
                <a:ln w="12700">
                  <a:noFill/>
                  <a:prstDash val="solid"/>
                </a:ln>
                <a:solidFill>
                  <a:schemeClr val="accent4"/>
                </a:solidFill>
                <a:latin typeface="+mj-lt"/>
                <a:ea typeface="+mj-ea"/>
                <a:cs typeface="+mj-cs"/>
              </a:rPr>
              <a:t>的</a:t>
            </a:r>
            <a:r>
              <a:rPr lang="zh-CN" altLang="en-US" sz="1400" b="1" spc="50" dirty="0" smtClean="0">
                <a:ln w="12700">
                  <a:noFill/>
                  <a:prstDash val="solid"/>
                </a:ln>
                <a:solidFill>
                  <a:schemeClr val="accent4"/>
                </a:solidFill>
                <a:latin typeface="+mj-lt"/>
                <a:ea typeface="+mj-ea"/>
                <a:cs typeface="+mj-cs"/>
              </a:rPr>
              <a:t>对象</a:t>
            </a:r>
            <a:endParaRPr lang="en-US" altLang="zh-CN" sz="1400" b="1" spc="50" dirty="0" smtClean="0">
              <a:ln w="12700">
                <a:noFill/>
                <a:prstDash val="solid"/>
              </a:ln>
              <a:solidFill>
                <a:schemeClr val="accent4"/>
              </a:solidFill>
              <a:latin typeface="+mj-lt"/>
              <a:ea typeface="+mj-ea"/>
              <a:cs typeface="+mj-cs"/>
            </a:endParaRPr>
          </a:p>
          <a:p>
            <a:endParaRPr lang="zh-CN" altLang="en-US" sz="1400" b="1" spc="50" dirty="0">
              <a:ln w="12700">
                <a:noFill/>
                <a:prstDash val="solid"/>
              </a:ln>
              <a:solidFill>
                <a:schemeClr val="accent4"/>
              </a:solidFill>
              <a:latin typeface="+mj-lt"/>
              <a:ea typeface="+mj-ea"/>
              <a:cs typeface="+mj-cs"/>
            </a:endParaRPr>
          </a:p>
          <a:p>
            <a:r>
              <a:rPr lang="en-US" sz="1400" b="1" spc="50" dirty="0">
                <a:ln w="12700">
                  <a:noFill/>
                  <a:prstDash val="solid"/>
                </a:ln>
                <a:solidFill>
                  <a:schemeClr val="accent4"/>
                </a:solidFill>
                <a:latin typeface="+mj-lt"/>
                <a:ea typeface="+mj-ea"/>
                <a:cs typeface="+mj-cs"/>
              </a:rPr>
              <a:t>• </a:t>
            </a:r>
            <a:r>
              <a:rPr lang="en-US" sz="1400" b="1" spc="50" dirty="0" smtClean="0">
                <a:ln w="12700">
                  <a:noFill/>
                  <a:prstDash val="solid"/>
                </a:ln>
                <a:solidFill>
                  <a:schemeClr val="accent4"/>
                </a:solidFill>
                <a:latin typeface="+mj-lt"/>
                <a:ea typeface="+mj-ea"/>
                <a:cs typeface="+mj-cs"/>
              </a:rPr>
              <a:t>Product（</a:t>
            </a:r>
            <a:r>
              <a:rPr lang="en-US" altLang="zh-CN" sz="1400" b="1" spc="50" dirty="0" smtClean="0">
                <a:ln w="12700">
                  <a:noFill/>
                  <a:prstDash val="solid"/>
                </a:ln>
                <a:solidFill>
                  <a:schemeClr val="accent4"/>
                </a:solidFill>
              </a:rPr>
              <a:t>ComputerDomesticLevel001, ComputerGameLevel001</a:t>
            </a:r>
            <a:r>
              <a:rPr lang="en-US" sz="1400" b="1" spc="50" dirty="0" smtClean="0">
                <a:ln w="12700">
                  <a:noFill/>
                  <a:prstDash val="solid"/>
                </a:ln>
                <a:solidFill>
                  <a:schemeClr val="accent4"/>
                </a:solidFill>
                <a:latin typeface="+mj-lt"/>
                <a:ea typeface="+mj-ea"/>
                <a:cs typeface="+mj-cs"/>
              </a:rPr>
              <a:t>）</a:t>
            </a:r>
          </a:p>
          <a:p>
            <a:endParaRPr lang="en-US" sz="1400" b="1" spc="50" dirty="0">
              <a:ln w="12700">
                <a:noFill/>
                <a:prstDash val="solid"/>
              </a:ln>
              <a:solidFill>
                <a:schemeClr val="accent4"/>
              </a:solidFill>
              <a:latin typeface="+mj-lt"/>
              <a:ea typeface="+mj-ea"/>
              <a:cs typeface="+mj-cs"/>
            </a:endParaRPr>
          </a:p>
          <a:p>
            <a:r>
              <a:rPr lang="en-US" altLang="zh-CN" sz="1400" b="1" spc="50" dirty="0">
                <a:ln w="12700">
                  <a:noFill/>
                  <a:prstDash val="solid"/>
                </a:ln>
                <a:solidFill>
                  <a:schemeClr val="accent4"/>
                </a:solidFill>
                <a:latin typeface="+mj-lt"/>
                <a:ea typeface="+mj-ea"/>
                <a:cs typeface="+mj-cs"/>
              </a:rPr>
              <a:t>	— </a:t>
            </a:r>
            <a:r>
              <a:rPr lang="zh-CN" altLang="en-US" sz="1400" b="1" spc="50" dirty="0">
                <a:ln w="12700">
                  <a:noFill/>
                  <a:prstDash val="solid"/>
                </a:ln>
                <a:solidFill>
                  <a:schemeClr val="accent4"/>
                </a:solidFill>
                <a:latin typeface="+mj-lt"/>
                <a:ea typeface="+mj-ea"/>
                <a:cs typeface="+mj-cs"/>
              </a:rPr>
              <a:t>表示被构造的复杂对象</a:t>
            </a:r>
            <a:r>
              <a:rPr lang="zh-CN" altLang="en-US" sz="1400" b="1" spc="50" dirty="0" smtClean="0">
                <a:ln w="12700">
                  <a:noFill/>
                  <a:prstDash val="solid"/>
                </a:ln>
                <a:solidFill>
                  <a:schemeClr val="accent4"/>
                </a:solidFill>
                <a:latin typeface="+mj-lt"/>
                <a:ea typeface="+mj-ea"/>
                <a:cs typeface="+mj-cs"/>
              </a:rPr>
              <a:t>。</a:t>
            </a:r>
            <a:r>
              <a:rPr lang="pt-BR" sz="1400" b="1" spc="50" dirty="0">
                <a:ln w="12700">
                  <a:noFill/>
                  <a:prstDash val="solid"/>
                </a:ln>
                <a:solidFill>
                  <a:schemeClr val="accent4"/>
                </a:solidFill>
              </a:rPr>
              <a:t> </a:t>
            </a:r>
            <a:r>
              <a:rPr lang="pt-BR" sz="1400" b="1" spc="50" dirty="0" smtClean="0">
                <a:ln w="12700">
                  <a:noFill/>
                  <a:prstDash val="solid"/>
                </a:ln>
                <a:solidFill>
                  <a:schemeClr val="accent4"/>
                </a:solidFill>
              </a:rPr>
              <a:t>ConcreteSingleton</a:t>
            </a:r>
            <a:r>
              <a:rPr lang="zh-CN" altLang="en-US" sz="1400" b="1" spc="50" dirty="0" smtClean="0">
                <a:ln w="12700">
                  <a:noFill/>
                  <a:prstDash val="solid"/>
                </a:ln>
                <a:solidFill>
                  <a:schemeClr val="accent4"/>
                </a:solidFill>
                <a:latin typeface="+mj-lt"/>
                <a:ea typeface="+mj-ea"/>
                <a:cs typeface="+mj-cs"/>
              </a:rPr>
              <a:t>创建</a:t>
            </a:r>
            <a:r>
              <a:rPr lang="zh-CN" altLang="en-US" sz="1400" b="1" spc="50" dirty="0">
                <a:ln w="12700">
                  <a:noFill/>
                  <a:prstDash val="solid"/>
                </a:ln>
                <a:solidFill>
                  <a:schemeClr val="accent4"/>
                </a:solidFill>
                <a:latin typeface="+mj-lt"/>
                <a:ea typeface="+mj-ea"/>
                <a:cs typeface="+mj-cs"/>
              </a:rPr>
              <a:t>该产品的内部表示并定义它的装配</a:t>
            </a:r>
            <a:r>
              <a:rPr lang="zh-CN" altLang="en-US" sz="1400" b="1" spc="50" dirty="0" smtClean="0">
                <a:ln w="12700">
                  <a:noFill/>
                  <a:prstDash val="solid"/>
                </a:ln>
                <a:solidFill>
                  <a:schemeClr val="accent4"/>
                </a:solidFill>
                <a:latin typeface="+mj-lt"/>
                <a:ea typeface="+mj-ea"/>
                <a:cs typeface="+mj-cs"/>
              </a:rPr>
              <a:t>过程</a:t>
            </a:r>
            <a:endParaRPr lang="zh-CN" altLang="en-US" sz="1400" b="1" spc="50" dirty="0">
              <a:ln w="12700">
                <a:noFill/>
                <a:prstDash val="solid"/>
              </a:ln>
              <a:solidFill>
                <a:schemeClr val="accent4"/>
              </a:solidFill>
              <a:latin typeface="+mj-lt"/>
              <a:ea typeface="+mj-ea"/>
              <a:cs typeface="+mj-cs"/>
            </a:endParaRPr>
          </a:p>
          <a:p>
            <a:r>
              <a:rPr lang="en-US" altLang="zh-CN" sz="1400" b="1" spc="50" dirty="0">
                <a:ln w="12700">
                  <a:noFill/>
                  <a:prstDash val="solid"/>
                </a:ln>
                <a:solidFill>
                  <a:schemeClr val="accent4"/>
                </a:solidFill>
                <a:latin typeface="+mj-lt"/>
                <a:ea typeface="+mj-ea"/>
                <a:cs typeface="+mj-cs"/>
              </a:rPr>
              <a:t>	— </a:t>
            </a:r>
            <a:r>
              <a:rPr lang="zh-CN" altLang="en-US" sz="1400" b="1" spc="50" dirty="0">
                <a:ln w="12700">
                  <a:noFill/>
                  <a:prstDash val="solid"/>
                </a:ln>
                <a:solidFill>
                  <a:schemeClr val="accent4"/>
                </a:solidFill>
                <a:latin typeface="+mj-lt"/>
                <a:ea typeface="+mj-ea"/>
                <a:cs typeface="+mj-cs"/>
              </a:rPr>
              <a:t>包含定义组成部件的类，包括将这些部件装配成最终产品的</a:t>
            </a:r>
            <a:r>
              <a:rPr lang="zh-CN" altLang="en-US" sz="1400" b="1" spc="50" dirty="0" smtClean="0">
                <a:ln w="12700">
                  <a:noFill/>
                  <a:prstDash val="solid"/>
                </a:ln>
                <a:solidFill>
                  <a:schemeClr val="accent4"/>
                </a:solidFill>
                <a:latin typeface="+mj-lt"/>
                <a:ea typeface="+mj-ea"/>
                <a:cs typeface="+mj-cs"/>
              </a:rPr>
              <a:t>接口</a:t>
            </a:r>
            <a:endParaRPr lang="zh-CN" altLang="en-US" sz="1400" b="1" spc="50" dirty="0">
              <a:ln w="12700">
                <a:noFill/>
                <a:prstDash val="solid"/>
              </a:ln>
              <a:solidFill>
                <a:schemeClr val="accent4"/>
              </a:solidFill>
              <a:latin typeface="+mj-lt"/>
              <a:ea typeface="+mj-ea"/>
              <a:cs typeface="+mj-cs"/>
            </a:endParaRPr>
          </a:p>
        </p:txBody>
      </p:sp>
      <p:sp>
        <p:nvSpPr>
          <p:cNvPr id="5"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dirty="0" smtClean="0"/>
              <a:t>Singleton</a:t>
            </a:r>
            <a:endParaRPr lang="zh-CN" altLang="en-US" dirty="0"/>
          </a:p>
        </p:txBody>
      </p:sp>
    </p:spTree>
    <p:extLst>
      <p:ext uri="{BB962C8B-B14F-4D97-AF65-F5344CB8AC3E}">
        <p14:creationId xmlns:p14="http://schemas.microsoft.com/office/powerpoint/2010/main" val="24063899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83568" y="1484784"/>
            <a:ext cx="7776864" cy="4608512"/>
          </a:xfrm>
          <a:prstGeom prst="rect">
            <a:avLst/>
          </a:prstGeom>
        </p:spPr>
        <p:txBody>
          <a:bodyPr vert="horz" rtlCol="0" anchor="ctr">
            <a:normAutofit/>
            <a:scene3d>
              <a:camera prst="orthographicFront"/>
              <a:lightRig rig="soft" dir="t"/>
            </a:scene3d>
            <a:sp3d prstMaterial="matte">
              <a:bevelT w="12700" h="12700"/>
            </a:sp3d>
          </a:bodyPr>
          <a:lstStyle/>
          <a:p>
            <a:pPr>
              <a:spcBef>
                <a:spcPct val="0"/>
              </a:spcBef>
            </a:pPr>
            <a:r>
              <a:rPr lang="zh-CN" altLang="en-US" sz="1900" b="1" spc="50" dirty="0" smtClean="0">
                <a:ln w="12700">
                  <a:noFill/>
                  <a:prstDash val="solid"/>
                </a:ln>
                <a:solidFill>
                  <a:schemeClr val="accent4"/>
                </a:solidFill>
                <a:effectLst>
                  <a:outerShdw blurRad="38100" dist="38100" dir="2700000" algn="tl">
                    <a:srgbClr val="000000">
                      <a:alpha val="43137"/>
                    </a:srgbClr>
                  </a:outerShdw>
                </a:effectLst>
                <a:latin typeface="+mj-lt"/>
                <a:ea typeface="+mj-ea"/>
                <a:cs typeface="+mj-cs"/>
              </a:rPr>
              <a:t>效果</a:t>
            </a:r>
            <a:r>
              <a:rPr lang="en-US" altLang="zh-CN" sz="1900"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(Consequences):</a:t>
            </a:r>
          </a:p>
          <a:p>
            <a:endParaRPr lang="en-US" altLang="zh-CN" sz="1600" b="1" spc="50" dirty="0">
              <a:ln w="12700">
                <a:noFill/>
                <a:prstDash val="solid"/>
              </a:ln>
              <a:solidFill>
                <a:schemeClr val="accent4"/>
              </a:solidFill>
              <a:latin typeface="+mj-lt"/>
              <a:ea typeface="+mj-ea"/>
              <a:cs typeface="+mj-cs"/>
            </a:endParaRPr>
          </a:p>
          <a:p>
            <a:r>
              <a:rPr lang="zh-CN" altLang="en-US" sz="1600" b="1" spc="50" dirty="0" smtClean="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实例唯一，访问受控</a:t>
            </a:r>
            <a:endParaRPr lang="en-US" altLang="zh-CN" sz="1600" b="1" spc="50" dirty="0">
              <a:ln w="12700">
                <a:noFill/>
                <a:prstDash val="solid"/>
              </a:ln>
              <a:solidFill>
                <a:schemeClr val="accent4"/>
              </a:solidFill>
              <a:latin typeface="+mj-lt"/>
              <a:ea typeface="+mj-ea"/>
              <a:cs typeface="+mj-cs"/>
            </a:endParaRPr>
          </a:p>
          <a:p>
            <a:endParaRPr lang="en-US" altLang="zh-CN" sz="1600" b="1" spc="50" dirty="0" smtClean="0">
              <a:ln w="12700">
                <a:noFill/>
                <a:prstDash val="solid"/>
              </a:ln>
              <a:solidFill>
                <a:schemeClr val="accent4"/>
              </a:solidFill>
              <a:latin typeface="+mj-lt"/>
              <a:ea typeface="+mj-ea"/>
              <a:cs typeface="+mj-cs"/>
            </a:endParaRPr>
          </a:p>
          <a:p>
            <a:r>
              <a:rPr lang="en-US" altLang="zh-CN" sz="1600" b="1" spc="50" dirty="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自身存储其唯一实例，并严格控制对该实例的访问方式</a:t>
            </a:r>
            <a:endParaRPr lang="en-US" altLang="zh-CN" sz="1600" b="1" spc="50" dirty="0" smtClean="0">
              <a:ln w="12700">
                <a:noFill/>
                <a:prstDash val="solid"/>
              </a:ln>
              <a:solidFill>
                <a:schemeClr val="accent4"/>
              </a:solidFill>
              <a:latin typeface="+mj-lt"/>
              <a:ea typeface="+mj-ea"/>
              <a:cs typeface="+mj-cs"/>
            </a:endParaRPr>
          </a:p>
          <a:p>
            <a:endParaRPr lang="en-US" altLang="zh-CN" sz="1600" b="1" spc="50" dirty="0">
              <a:ln w="12700">
                <a:noFill/>
                <a:prstDash val="solid"/>
              </a:ln>
              <a:solidFill>
                <a:schemeClr val="accent4"/>
              </a:solidFill>
              <a:latin typeface="+mj-lt"/>
              <a:ea typeface="+mj-ea"/>
              <a:cs typeface="+mj-cs"/>
            </a:endParaRPr>
          </a:p>
          <a:p>
            <a:r>
              <a:rPr lang="zh-CN" altLang="en-US" sz="1600" b="1" spc="50" dirty="0">
                <a:ln w="12700">
                  <a:noFill/>
                  <a:prstDash val="solid"/>
                </a:ln>
                <a:solidFill>
                  <a:schemeClr val="accent4"/>
                </a:solidFill>
              </a:rPr>
              <a:t> </a:t>
            </a:r>
            <a:r>
              <a:rPr lang="zh-CN" altLang="en-US" sz="1600" b="1" spc="50" dirty="0" smtClean="0">
                <a:ln w="12700">
                  <a:noFill/>
                  <a:prstDash val="solid"/>
                </a:ln>
                <a:solidFill>
                  <a:schemeClr val="accent4"/>
                </a:solidFill>
              </a:rPr>
              <a:t>     </a:t>
            </a:r>
            <a:r>
              <a:rPr lang="en-US" altLang="zh-CN" sz="1600" b="1" spc="50" dirty="0" smtClean="0">
                <a:ln w="12700">
                  <a:noFill/>
                  <a:prstDash val="solid"/>
                </a:ln>
                <a:solidFill>
                  <a:schemeClr val="accent4"/>
                </a:solidFill>
              </a:rPr>
              <a:t>- </a:t>
            </a:r>
            <a:r>
              <a:rPr lang="zh-CN" altLang="en-US" sz="1600" b="1" spc="50" dirty="0" smtClean="0">
                <a:ln w="12700">
                  <a:noFill/>
                  <a:prstDash val="solid"/>
                </a:ln>
                <a:solidFill>
                  <a:schemeClr val="accent4"/>
                </a:solidFill>
              </a:rPr>
              <a:t>支持扩展</a:t>
            </a:r>
            <a:endParaRPr lang="en-US" altLang="zh-CN" sz="1600" b="1" spc="50" dirty="0" smtClean="0">
              <a:ln w="12700">
                <a:noFill/>
                <a:prstDash val="solid"/>
              </a:ln>
              <a:solidFill>
                <a:schemeClr val="accent4"/>
              </a:solidFill>
              <a:latin typeface="+mj-lt"/>
              <a:ea typeface="+mj-ea"/>
              <a:cs typeface="+mj-cs"/>
            </a:endParaRPr>
          </a:p>
          <a:p>
            <a:endParaRPr lang="en-US" altLang="zh-CN" sz="1600" b="1" spc="50" dirty="0">
              <a:ln w="12700">
                <a:noFill/>
                <a:prstDash val="solid"/>
              </a:ln>
              <a:solidFill>
                <a:schemeClr val="accent4"/>
              </a:solidFill>
              <a:latin typeface="+mj-lt"/>
              <a:ea typeface="+mj-ea"/>
              <a:cs typeface="+mj-cs"/>
            </a:endParaRPr>
          </a:p>
          <a:p>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继承</a:t>
            </a:r>
            <a:r>
              <a:rPr lang="en-US" altLang="zh-CN" sz="1600" b="1" spc="50" dirty="0" smtClean="0">
                <a:ln w="12700">
                  <a:noFill/>
                  <a:prstDash val="solid"/>
                </a:ln>
                <a:solidFill>
                  <a:schemeClr val="accent4"/>
                </a:solidFill>
                <a:latin typeface="+mj-lt"/>
                <a:ea typeface="+mj-ea"/>
                <a:cs typeface="+mj-cs"/>
              </a:rPr>
              <a:t>: Singleton</a:t>
            </a:r>
            <a:r>
              <a:rPr lang="zh-CN" altLang="en-US" sz="1600" b="1" spc="50" dirty="0" smtClean="0">
                <a:ln w="12700">
                  <a:noFill/>
                  <a:prstDash val="solid"/>
                </a:ln>
                <a:solidFill>
                  <a:schemeClr val="accent4"/>
                </a:solidFill>
                <a:latin typeface="+mj-lt"/>
                <a:ea typeface="+mj-ea"/>
                <a:cs typeface="+mj-cs"/>
              </a:rPr>
              <a:t>子类</a:t>
            </a:r>
            <a:endParaRPr lang="en-US" altLang="zh-CN" sz="1600" b="1" spc="50" dirty="0">
              <a:ln w="12700">
                <a:noFill/>
                <a:prstDash val="solid"/>
              </a:ln>
              <a:solidFill>
                <a:schemeClr val="accent4"/>
              </a:solidFill>
              <a:latin typeface="+mj-lt"/>
              <a:ea typeface="+mj-ea"/>
              <a:cs typeface="+mj-cs"/>
            </a:endParaRPr>
          </a:p>
          <a:p>
            <a:endParaRPr lang="en-US" altLang="zh-CN" sz="1600" b="1" spc="50" dirty="0">
              <a:ln w="12700">
                <a:noFill/>
                <a:prstDash val="solid"/>
              </a:ln>
              <a:solidFill>
                <a:schemeClr val="accent4"/>
              </a:solidFill>
              <a:latin typeface="+mj-lt"/>
              <a:ea typeface="+mj-ea"/>
              <a:cs typeface="+mj-cs"/>
            </a:endParaRPr>
          </a:p>
          <a:p>
            <a:r>
              <a:rPr lang="zh-CN" altLang="en-US" sz="1600" b="1" spc="50" dirty="0" smtClean="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实例数量可变</a:t>
            </a:r>
            <a:endParaRPr lang="en-US" altLang="zh-CN" sz="1600" b="1" spc="50" dirty="0" smtClean="0">
              <a:ln w="12700">
                <a:noFill/>
                <a:prstDash val="solid"/>
              </a:ln>
              <a:solidFill>
                <a:schemeClr val="accent4"/>
              </a:solidFill>
              <a:latin typeface="+mj-lt"/>
              <a:ea typeface="+mj-ea"/>
              <a:cs typeface="+mj-cs"/>
            </a:endParaRPr>
          </a:p>
          <a:p>
            <a:endParaRPr lang="en-US" altLang="zh-CN" sz="1600" b="1" spc="50" dirty="0" smtClean="0">
              <a:ln w="12700">
                <a:noFill/>
                <a:prstDash val="solid"/>
              </a:ln>
              <a:solidFill>
                <a:schemeClr val="accent4"/>
              </a:solidFill>
              <a:latin typeface="+mj-lt"/>
              <a:ea typeface="+mj-ea"/>
              <a:cs typeface="+mj-cs"/>
            </a:endParaRPr>
          </a:p>
          <a:p>
            <a:r>
              <a:rPr lang="en-US" altLang="zh-CN" sz="1600" b="1" spc="50" dirty="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内部封装一定数量的实例</a:t>
            </a:r>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当</a:t>
            </a:r>
            <a:r>
              <a:rPr lang="zh-CN" altLang="en-US" sz="1600" b="1" spc="50" dirty="0" smtClean="0">
                <a:ln w="12700">
                  <a:noFill/>
                  <a:prstDash val="solid"/>
                </a:ln>
                <a:solidFill>
                  <a:schemeClr val="accent4"/>
                </a:solidFill>
                <a:latin typeface="+mj-lt"/>
                <a:ea typeface="+mj-ea"/>
                <a:cs typeface="+mj-cs"/>
              </a:rPr>
              <a:t>客户端请求时</a:t>
            </a:r>
            <a:r>
              <a:rPr lang="en-US" altLang="zh-CN" sz="1600" b="1" spc="50" dirty="0" smtClean="0">
                <a:ln w="12700">
                  <a:noFill/>
                  <a:prstDash val="solid"/>
                </a:ln>
                <a:solidFill>
                  <a:schemeClr val="accent4"/>
                </a:solidFill>
                <a:latin typeface="+mj-lt"/>
                <a:ea typeface="+mj-ea"/>
                <a:cs typeface="+mj-cs"/>
              </a:rPr>
              <a:t>:</a:t>
            </a:r>
          </a:p>
          <a:p>
            <a:endParaRPr lang="en-US" altLang="zh-CN" sz="1600" b="1" spc="50" dirty="0" smtClean="0">
              <a:ln w="12700">
                <a:noFill/>
                <a:prstDash val="solid"/>
              </a:ln>
              <a:solidFill>
                <a:schemeClr val="accent4"/>
              </a:solidFill>
              <a:latin typeface="+mj-lt"/>
              <a:ea typeface="+mj-ea"/>
              <a:cs typeface="+mj-cs"/>
            </a:endParaRPr>
          </a:p>
          <a:p>
            <a:r>
              <a:rPr lang="en-US" altLang="zh-CN" sz="1600" b="1" spc="50" dirty="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返回其中一个</a:t>
            </a:r>
            <a:endParaRPr lang="en-US" altLang="zh-CN" sz="1600" b="1" spc="50" dirty="0" smtClean="0">
              <a:ln w="12700">
                <a:noFill/>
                <a:prstDash val="solid"/>
              </a:ln>
              <a:solidFill>
                <a:schemeClr val="accent4"/>
              </a:solidFill>
              <a:latin typeface="+mj-lt"/>
              <a:ea typeface="+mj-ea"/>
              <a:cs typeface="+mj-cs"/>
            </a:endParaRPr>
          </a:p>
          <a:p>
            <a:endParaRPr lang="en-US" altLang="zh-CN" sz="1600" b="1" spc="50" dirty="0" smtClean="0">
              <a:ln w="12700">
                <a:noFill/>
                <a:prstDash val="solid"/>
              </a:ln>
              <a:solidFill>
                <a:schemeClr val="accent4"/>
              </a:solidFill>
              <a:latin typeface="+mj-lt"/>
              <a:ea typeface="+mj-ea"/>
              <a:cs typeface="+mj-cs"/>
            </a:endParaRPr>
          </a:p>
          <a:p>
            <a:r>
              <a:rPr lang="en-US" altLang="zh-CN" sz="1600" b="1" spc="50" dirty="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返回多个</a:t>
            </a:r>
            <a:r>
              <a:rPr lang="en-US" altLang="zh-CN" sz="1600" b="1" spc="50" dirty="0" smtClean="0">
                <a:ln w="12700">
                  <a:noFill/>
                  <a:prstDash val="solid"/>
                </a:ln>
                <a:solidFill>
                  <a:schemeClr val="accent4"/>
                </a:solidFill>
                <a:latin typeface="+mj-lt"/>
                <a:ea typeface="+mj-ea"/>
                <a:cs typeface="+mj-cs"/>
              </a:rPr>
              <a:t>(</a:t>
            </a:r>
            <a:r>
              <a:rPr lang="zh-CN" altLang="en-US" sz="1600" b="1" spc="50" dirty="0" smtClean="0">
                <a:ln w="12700">
                  <a:noFill/>
                  <a:prstDash val="solid"/>
                </a:ln>
                <a:solidFill>
                  <a:schemeClr val="accent4"/>
                </a:solidFill>
                <a:latin typeface="+mj-lt"/>
                <a:ea typeface="+mj-ea"/>
                <a:cs typeface="+mj-cs"/>
              </a:rPr>
              <a:t>修改返回类型</a:t>
            </a:r>
            <a:r>
              <a:rPr lang="en-US" altLang="zh-CN" sz="1600" b="1" spc="50" dirty="0" smtClean="0">
                <a:ln w="12700">
                  <a:noFill/>
                  <a:prstDash val="solid"/>
                </a:ln>
                <a:solidFill>
                  <a:schemeClr val="accent4"/>
                </a:solidFill>
                <a:latin typeface="+mj-lt"/>
                <a:ea typeface="+mj-ea"/>
                <a:cs typeface="+mj-cs"/>
              </a:rPr>
              <a:t>)</a:t>
            </a:r>
            <a:endParaRPr lang="zh-CN" altLang="en-US" sz="1600" b="1" spc="50" dirty="0">
              <a:ln w="12700">
                <a:noFill/>
                <a:prstDash val="solid"/>
              </a:ln>
              <a:solidFill>
                <a:schemeClr val="accent4"/>
              </a:solidFill>
              <a:latin typeface="+mj-lt"/>
              <a:ea typeface="+mj-ea"/>
              <a:cs typeface="+mj-cs"/>
            </a:endParaRPr>
          </a:p>
        </p:txBody>
      </p:sp>
      <p:sp>
        <p:nvSpPr>
          <p:cNvPr id="5"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dirty="0" smtClean="0"/>
              <a:t>Singleton</a:t>
            </a:r>
            <a:endParaRPr lang="zh-CN" altLang="en-US" dirty="0"/>
          </a:p>
        </p:txBody>
      </p:sp>
    </p:spTree>
    <p:extLst>
      <p:ext uri="{BB962C8B-B14F-4D97-AF65-F5344CB8AC3E}">
        <p14:creationId xmlns:p14="http://schemas.microsoft.com/office/powerpoint/2010/main" val="22909700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83568" y="1412776"/>
            <a:ext cx="7776864" cy="4248472"/>
          </a:xfrm>
          <a:prstGeom prst="rect">
            <a:avLst/>
          </a:prstGeom>
        </p:spPr>
        <p:txBody>
          <a:bodyPr vert="horz" rtlCol="0" anchor="ctr">
            <a:normAutofit fontScale="92500" lnSpcReduction="10000"/>
            <a:scene3d>
              <a:camera prst="orthographicFront"/>
              <a:lightRig rig="soft" dir="t"/>
            </a:scene3d>
            <a:sp3d prstMaterial="matte">
              <a:bevelT w="12700" h="12700"/>
            </a:sp3d>
          </a:bodyPr>
          <a:lstStyle/>
          <a:p>
            <a:pPr>
              <a:spcBef>
                <a:spcPct val="0"/>
              </a:spcBef>
            </a:pPr>
            <a:r>
              <a:rPr lang="zh-CN" altLang="en-US" sz="1900"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实现</a:t>
            </a:r>
            <a:r>
              <a:rPr lang="en-US" altLang="zh-CN" sz="1900" b="1" spc="50" dirty="0" smtClean="0">
                <a:ln w="12700">
                  <a:noFill/>
                  <a:prstDash val="solid"/>
                </a:ln>
                <a:solidFill>
                  <a:schemeClr val="accent4"/>
                </a:solidFill>
                <a:effectLst>
                  <a:outerShdw blurRad="38100" dist="38100" dir="2700000" algn="tl">
                    <a:srgbClr val="000000">
                      <a:alpha val="43137"/>
                    </a:srgbClr>
                  </a:outerShdw>
                </a:effectLst>
                <a:latin typeface="+mj-lt"/>
                <a:ea typeface="+mj-ea"/>
                <a:cs typeface="+mj-cs"/>
              </a:rPr>
              <a:t>(Implementation):</a:t>
            </a:r>
            <a:endParaRPr lang="en-US" altLang="zh-CN" sz="1900"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endParaRPr>
          </a:p>
          <a:p>
            <a:endParaRPr lang="en-US" altLang="zh-CN" sz="1600" b="1" spc="50" dirty="0">
              <a:ln w="12700">
                <a:noFill/>
                <a:prstDash val="solid"/>
              </a:ln>
              <a:solidFill>
                <a:schemeClr val="accent4"/>
              </a:solidFill>
              <a:latin typeface="+mj-lt"/>
              <a:ea typeface="+mj-ea"/>
              <a:cs typeface="+mj-cs"/>
            </a:endParaRPr>
          </a:p>
          <a:p>
            <a:r>
              <a:rPr lang="zh-CN" altLang="en-US" sz="1600" b="1" spc="50" dirty="0" smtClean="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Singleton</a:t>
            </a:r>
            <a:r>
              <a:rPr lang="zh-CN" altLang="en-US" sz="1600" b="1" spc="50" dirty="0" smtClean="0">
                <a:ln w="12700">
                  <a:noFill/>
                  <a:prstDash val="solid"/>
                </a:ln>
                <a:solidFill>
                  <a:schemeClr val="accent4"/>
                </a:solidFill>
                <a:latin typeface="+mj-lt"/>
                <a:ea typeface="+mj-ea"/>
                <a:cs typeface="+mj-cs"/>
              </a:rPr>
              <a:t>的部件构建接口应当具有普遍性</a:t>
            </a:r>
            <a:endParaRPr lang="en-US" altLang="zh-CN" sz="1600" b="1" spc="50" dirty="0">
              <a:ln w="12700">
                <a:noFill/>
                <a:prstDash val="solid"/>
              </a:ln>
              <a:solidFill>
                <a:schemeClr val="accent4"/>
              </a:solidFill>
              <a:latin typeface="+mj-lt"/>
              <a:ea typeface="+mj-ea"/>
              <a:cs typeface="+mj-cs"/>
            </a:endParaRPr>
          </a:p>
          <a:p>
            <a:r>
              <a:rPr lang="en-US" altLang="zh-CN" sz="1600" b="1" spc="50" dirty="0" smtClean="0">
                <a:ln w="12700">
                  <a:noFill/>
                  <a:prstDash val="solid"/>
                </a:ln>
                <a:solidFill>
                  <a:schemeClr val="accent4"/>
                </a:solidFill>
                <a:latin typeface="+mj-lt"/>
                <a:ea typeface="+mj-ea"/>
                <a:cs typeface="+mj-cs"/>
              </a:rPr>
              <a:t>	</a:t>
            </a:r>
          </a:p>
          <a:p>
            <a:r>
              <a:rPr lang="en-US" altLang="zh-CN" sz="1600" spc="50" dirty="0">
                <a:ln w="12700">
                  <a:noFill/>
                  <a:prstDash val="solid"/>
                </a:ln>
                <a:solidFill>
                  <a:schemeClr val="accent4"/>
                </a:solidFill>
                <a:latin typeface="+mj-lt"/>
                <a:ea typeface="+mj-ea"/>
                <a:cs typeface="+mj-cs"/>
              </a:rPr>
              <a:t>	</a:t>
            </a:r>
            <a:r>
              <a:rPr lang="en-US" altLang="zh-CN" sz="1600" spc="50" dirty="0" smtClean="0">
                <a:ln w="12700">
                  <a:noFill/>
                  <a:prstDash val="solid"/>
                </a:ln>
                <a:solidFill>
                  <a:schemeClr val="accent4"/>
                </a:solidFill>
                <a:latin typeface="+mj-lt"/>
                <a:ea typeface="+mj-ea"/>
                <a:cs typeface="+mj-cs"/>
              </a:rPr>
              <a:t>Computer</a:t>
            </a:r>
            <a:r>
              <a:rPr lang="zh-CN" altLang="en-US" sz="1600" spc="50" dirty="0" smtClean="0">
                <a:ln w="12700">
                  <a:noFill/>
                  <a:prstDash val="solid"/>
                </a:ln>
                <a:solidFill>
                  <a:schemeClr val="accent4"/>
                </a:solidFill>
                <a:latin typeface="+mj-lt"/>
                <a:ea typeface="+mj-ea"/>
                <a:cs typeface="+mj-cs"/>
              </a:rPr>
              <a:t>例子的构造部件之间不存在依赖，只需返回</a:t>
            </a:r>
            <a:r>
              <a:rPr lang="en-US" altLang="zh-CN" sz="1600" spc="50" dirty="0" smtClean="0">
                <a:ln w="12700">
                  <a:noFill/>
                  <a:prstDash val="solid"/>
                </a:ln>
                <a:solidFill>
                  <a:schemeClr val="accent4"/>
                </a:solidFill>
                <a:latin typeface="+mj-lt"/>
                <a:ea typeface="+mj-ea"/>
                <a:cs typeface="+mj-cs"/>
              </a:rPr>
              <a:t>void</a:t>
            </a:r>
          </a:p>
          <a:p>
            <a:endParaRPr lang="en-US" altLang="zh-CN" sz="1600" spc="50" dirty="0" smtClean="0">
              <a:ln w="12700">
                <a:noFill/>
                <a:prstDash val="solid"/>
              </a:ln>
              <a:solidFill>
                <a:schemeClr val="accent4"/>
              </a:solidFill>
              <a:latin typeface="+mj-lt"/>
              <a:ea typeface="+mj-ea"/>
              <a:cs typeface="+mj-cs"/>
            </a:endParaRPr>
          </a:p>
          <a:p>
            <a:r>
              <a:rPr lang="en-US" altLang="zh-CN" sz="1600" spc="50" dirty="0">
                <a:ln w="12700">
                  <a:noFill/>
                  <a:prstDash val="solid"/>
                </a:ln>
                <a:solidFill>
                  <a:schemeClr val="accent4"/>
                </a:solidFill>
                <a:latin typeface="+mj-lt"/>
                <a:ea typeface="+mj-ea"/>
                <a:cs typeface="+mj-cs"/>
              </a:rPr>
              <a:t> </a:t>
            </a:r>
            <a:r>
              <a:rPr lang="en-US" altLang="zh-CN" sz="1600" spc="50" dirty="0" smtClean="0">
                <a:ln w="12700">
                  <a:noFill/>
                  <a:prstDash val="solid"/>
                </a:ln>
                <a:solidFill>
                  <a:schemeClr val="accent4"/>
                </a:solidFill>
                <a:latin typeface="+mj-lt"/>
                <a:ea typeface="+mj-ea"/>
                <a:cs typeface="+mj-cs"/>
              </a:rPr>
              <a:t>             </a:t>
            </a:r>
            <a:r>
              <a:rPr lang="en-US" altLang="zh-CN" sz="1600" spc="50" dirty="0">
                <a:ln w="12700">
                  <a:noFill/>
                  <a:prstDash val="solid"/>
                </a:ln>
                <a:solidFill>
                  <a:schemeClr val="accent4"/>
                </a:solidFill>
                <a:latin typeface="+mj-lt"/>
                <a:ea typeface="+mj-ea"/>
                <a:cs typeface="+mj-cs"/>
              </a:rPr>
              <a:t>	</a:t>
            </a:r>
            <a:r>
              <a:rPr lang="zh-CN" altLang="en-US" sz="1600" spc="50" dirty="0" smtClean="0">
                <a:ln w="12700">
                  <a:noFill/>
                  <a:prstDash val="solid"/>
                </a:ln>
                <a:solidFill>
                  <a:schemeClr val="accent4"/>
                </a:solidFill>
                <a:latin typeface="+mj-lt"/>
                <a:ea typeface="+mj-ea"/>
                <a:cs typeface="+mj-cs"/>
              </a:rPr>
              <a:t>更一般的，可能构造步骤依赖于之前已构造部件，即非</a:t>
            </a:r>
            <a:r>
              <a:rPr lang="en-US" altLang="zh-CN" sz="1600" spc="50" dirty="0" smtClean="0">
                <a:ln w="12700">
                  <a:noFill/>
                  <a:prstDash val="solid"/>
                </a:ln>
                <a:solidFill>
                  <a:schemeClr val="accent4"/>
                </a:solidFill>
                <a:latin typeface="+mj-lt"/>
                <a:ea typeface="+mj-ea"/>
                <a:cs typeface="+mj-cs"/>
              </a:rPr>
              <a:t>void</a:t>
            </a:r>
            <a:r>
              <a:rPr lang="zh-CN" altLang="en-US" sz="1600" spc="50" dirty="0" smtClean="0">
                <a:ln w="12700">
                  <a:noFill/>
                  <a:prstDash val="solid"/>
                </a:ln>
                <a:solidFill>
                  <a:schemeClr val="accent4"/>
                </a:solidFill>
                <a:latin typeface="+mj-lt"/>
                <a:ea typeface="+mj-ea"/>
                <a:cs typeface="+mj-cs"/>
              </a:rPr>
              <a:t>（部件模型）</a:t>
            </a:r>
            <a:endParaRPr lang="en-US" altLang="zh-CN" sz="1600" spc="50" dirty="0" smtClean="0">
              <a:ln w="12700">
                <a:noFill/>
                <a:prstDash val="solid"/>
              </a:ln>
              <a:solidFill>
                <a:schemeClr val="accent4"/>
              </a:solidFill>
              <a:latin typeface="+mj-lt"/>
              <a:ea typeface="+mj-ea"/>
              <a:cs typeface="+mj-cs"/>
            </a:endParaRPr>
          </a:p>
          <a:p>
            <a:r>
              <a:rPr lang="en-US" altLang="zh-CN" sz="1600" spc="50" dirty="0">
                <a:ln w="12700">
                  <a:noFill/>
                  <a:prstDash val="solid"/>
                </a:ln>
                <a:solidFill>
                  <a:schemeClr val="accent4"/>
                </a:solidFill>
                <a:latin typeface="+mj-lt"/>
                <a:ea typeface="+mj-ea"/>
                <a:cs typeface="+mj-cs"/>
              </a:rPr>
              <a:t>	</a:t>
            </a:r>
            <a:r>
              <a:rPr lang="en-US" altLang="zh-CN" sz="1600" spc="50" dirty="0" smtClean="0">
                <a:ln w="12700">
                  <a:noFill/>
                  <a:prstDash val="solid"/>
                </a:ln>
                <a:solidFill>
                  <a:schemeClr val="accent4"/>
                </a:solidFill>
                <a:latin typeface="+mj-lt"/>
                <a:ea typeface="+mj-ea"/>
                <a:cs typeface="+mj-cs"/>
              </a:rPr>
              <a:t>Director</a:t>
            </a:r>
            <a:r>
              <a:rPr lang="zh-CN" altLang="en-US" sz="1600" spc="50" dirty="0" smtClean="0">
                <a:ln w="12700">
                  <a:noFill/>
                  <a:prstDash val="solid"/>
                </a:ln>
                <a:solidFill>
                  <a:schemeClr val="accent4"/>
                </a:solidFill>
                <a:latin typeface="+mj-lt"/>
                <a:ea typeface="+mj-ea"/>
                <a:cs typeface="+mj-cs"/>
              </a:rPr>
              <a:t>接收</a:t>
            </a:r>
            <a:r>
              <a:rPr lang="en-US" altLang="zh-CN" sz="1600" spc="50" dirty="0" smtClean="0">
                <a:ln w="12700">
                  <a:noFill/>
                  <a:prstDash val="solid"/>
                </a:ln>
                <a:solidFill>
                  <a:schemeClr val="accent4"/>
                </a:solidFill>
                <a:latin typeface="+mj-lt"/>
                <a:ea typeface="+mj-ea"/>
                <a:cs typeface="+mj-cs"/>
              </a:rPr>
              <a:t>Singleton</a:t>
            </a:r>
            <a:r>
              <a:rPr lang="zh-CN" altLang="en-US" sz="1600" spc="50" dirty="0" smtClean="0">
                <a:ln w="12700">
                  <a:noFill/>
                  <a:prstDash val="solid"/>
                </a:ln>
                <a:solidFill>
                  <a:schemeClr val="accent4"/>
                </a:solidFill>
                <a:latin typeface="+mj-lt"/>
                <a:ea typeface="+mj-ea"/>
                <a:cs typeface="+mj-cs"/>
              </a:rPr>
              <a:t>返回的部件模型再传入</a:t>
            </a:r>
            <a:r>
              <a:rPr lang="en-US" altLang="zh-CN" sz="1600" spc="50" dirty="0" smtClean="0">
                <a:ln w="12700">
                  <a:noFill/>
                  <a:prstDash val="solid"/>
                </a:ln>
                <a:solidFill>
                  <a:schemeClr val="accent4"/>
                </a:solidFill>
                <a:latin typeface="+mj-lt"/>
                <a:ea typeface="+mj-ea"/>
                <a:cs typeface="+mj-cs"/>
              </a:rPr>
              <a:t>Singleton</a:t>
            </a:r>
            <a:r>
              <a:rPr lang="zh-CN" altLang="en-US" sz="1600" spc="50" dirty="0" smtClean="0">
                <a:ln w="12700">
                  <a:noFill/>
                  <a:prstDash val="solid"/>
                </a:ln>
                <a:solidFill>
                  <a:schemeClr val="accent4"/>
                </a:solidFill>
                <a:latin typeface="+mj-lt"/>
                <a:ea typeface="+mj-ea"/>
                <a:cs typeface="+mj-cs"/>
              </a:rPr>
              <a:t>使得构造步骤得以继续</a:t>
            </a:r>
            <a:endParaRPr lang="en-US" altLang="zh-CN" sz="1600" spc="50" dirty="0" smtClean="0">
              <a:ln w="12700">
                <a:noFill/>
                <a:prstDash val="solid"/>
              </a:ln>
              <a:solidFill>
                <a:schemeClr val="accent4"/>
              </a:solidFill>
              <a:latin typeface="+mj-lt"/>
              <a:ea typeface="+mj-ea"/>
              <a:cs typeface="+mj-cs"/>
            </a:endParaRPr>
          </a:p>
          <a:p>
            <a:endParaRPr lang="en-US" altLang="zh-CN" sz="1600" b="1" spc="50" dirty="0">
              <a:ln w="12700">
                <a:noFill/>
                <a:prstDash val="solid"/>
              </a:ln>
              <a:solidFill>
                <a:schemeClr val="accent4"/>
              </a:solidFill>
              <a:latin typeface="+mj-lt"/>
              <a:ea typeface="+mj-ea"/>
              <a:cs typeface="+mj-cs"/>
            </a:endParaRPr>
          </a:p>
          <a:p>
            <a:r>
              <a:rPr lang="zh-CN" altLang="en-US" sz="1600" b="1" spc="50" dirty="0">
                <a:ln w="12700">
                  <a:noFill/>
                  <a:prstDash val="solid"/>
                </a:ln>
                <a:solidFill>
                  <a:schemeClr val="accent4"/>
                </a:solidFill>
              </a:rPr>
              <a:t> </a:t>
            </a:r>
            <a:r>
              <a:rPr lang="zh-CN" altLang="en-US" sz="1600" b="1" spc="50" dirty="0" smtClean="0">
                <a:ln w="12700">
                  <a:noFill/>
                  <a:prstDash val="solid"/>
                </a:ln>
                <a:solidFill>
                  <a:schemeClr val="accent4"/>
                </a:solidFill>
              </a:rPr>
              <a:t>     </a:t>
            </a:r>
            <a:r>
              <a:rPr lang="en-US" altLang="zh-CN" sz="1600" b="1" spc="50" dirty="0" smtClean="0">
                <a:ln w="12700">
                  <a:noFill/>
                  <a:prstDash val="solid"/>
                </a:ln>
                <a:solidFill>
                  <a:schemeClr val="accent4"/>
                </a:solidFill>
              </a:rPr>
              <a:t>- Product</a:t>
            </a:r>
            <a:r>
              <a:rPr lang="zh-CN" altLang="en-US" sz="1600" b="1" spc="50" dirty="0" smtClean="0">
                <a:ln w="12700">
                  <a:noFill/>
                  <a:prstDash val="solid"/>
                </a:ln>
                <a:solidFill>
                  <a:schemeClr val="accent4"/>
                </a:solidFill>
              </a:rPr>
              <a:t>不要求抽象</a:t>
            </a:r>
            <a:r>
              <a:rPr lang="en-US" altLang="zh-CN" sz="1600" b="1" spc="50" dirty="0" smtClean="0">
                <a:ln w="12700">
                  <a:noFill/>
                  <a:prstDash val="solid"/>
                </a:ln>
                <a:solidFill>
                  <a:schemeClr val="accent4"/>
                </a:solidFill>
              </a:rPr>
              <a:t>(Computer)</a:t>
            </a:r>
            <a:endParaRPr lang="en-US" altLang="zh-CN" sz="1600" b="1" spc="50" dirty="0" smtClean="0">
              <a:ln w="12700">
                <a:noFill/>
                <a:prstDash val="solid"/>
              </a:ln>
              <a:solidFill>
                <a:schemeClr val="accent4"/>
              </a:solidFill>
              <a:latin typeface="+mj-lt"/>
              <a:ea typeface="+mj-ea"/>
              <a:cs typeface="+mj-cs"/>
            </a:endParaRPr>
          </a:p>
          <a:p>
            <a:endParaRPr lang="en-US" altLang="zh-CN" sz="1600" b="1" spc="50" dirty="0">
              <a:ln w="12700">
                <a:noFill/>
                <a:prstDash val="solid"/>
              </a:ln>
              <a:solidFill>
                <a:schemeClr val="accent4"/>
              </a:solidFill>
              <a:latin typeface="+mj-lt"/>
              <a:ea typeface="+mj-ea"/>
              <a:cs typeface="+mj-cs"/>
            </a:endParaRPr>
          </a:p>
          <a:p>
            <a:r>
              <a:rPr lang="en-US" altLang="zh-CN" sz="1600" spc="50" dirty="0" smtClean="0">
                <a:ln w="12700">
                  <a:noFill/>
                  <a:prstDash val="solid"/>
                </a:ln>
                <a:solidFill>
                  <a:schemeClr val="accent4"/>
                </a:solidFill>
                <a:latin typeface="+mj-lt"/>
                <a:ea typeface="+mj-ea"/>
                <a:cs typeface="+mj-cs"/>
              </a:rPr>
              <a:t>              	Product</a:t>
            </a:r>
            <a:r>
              <a:rPr lang="zh-CN" altLang="en-US" sz="1600" spc="50" dirty="0" smtClean="0">
                <a:ln w="12700">
                  <a:noFill/>
                  <a:prstDash val="solid"/>
                </a:ln>
                <a:solidFill>
                  <a:schemeClr val="accent4"/>
                </a:solidFill>
                <a:latin typeface="+mj-lt"/>
                <a:ea typeface="+mj-ea"/>
                <a:cs typeface="+mj-cs"/>
              </a:rPr>
              <a:t>个体之间差异太大（场景更具</a:t>
            </a:r>
            <a:r>
              <a:rPr lang="zh-CN" altLang="en-US" sz="1600" spc="50" dirty="0">
                <a:ln w="12700">
                  <a:noFill/>
                  <a:prstDash val="solid"/>
                </a:ln>
                <a:solidFill>
                  <a:schemeClr val="accent4"/>
                </a:solidFill>
                <a:latin typeface="+mj-lt"/>
                <a:ea typeface="+mj-ea"/>
                <a:cs typeface="+mj-cs"/>
              </a:rPr>
              <a:t>一般性），难于</a:t>
            </a:r>
            <a:r>
              <a:rPr lang="zh-CN" altLang="en-US" sz="1600" spc="50" dirty="0" smtClean="0">
                <a:ln w="12700">
                  <a:noFill/>
                  <a:prstDash val="solid"/>
                </a:ln>
                <a:solidFill>
                  <a:schemeClr val="accent4"/>
                </a:solidFill>
                <a:latin typeface="+mj-lt"/>
                <a:ea typeface="+mj-ea"/>
                <a:cs typeface="+mj-cs"/>
              </a:rPr>
              <a:t>抽象</a:t>
            </a:r>
            <a:endParaRPr lang="en-US" altLang="zh-CN" sz="1600" spc="50" dirty="0" smtClean="0">
              <a:ln w="12700">
                <a:noFill/>
                <a:prstDash val="solid"/>
              </a:ln>
              <a:solidFill>
                <a:schemeClr val="accent4"/>
              </a:solidFill>
              <a:latin typeface="+mj-lt"/>
              <a:ea typeface="+mj-ea"/>
              <a:cs typeface="+mj-cs"/>
            </a:endParaRPr>
          </a:p>
          <a:p>
            <a:endParaRPr lang="en-US" altLang="zh-CN" sz="1600" spc="50" dirty="0" smtClean="0">
              <a:ln w="12700">
                <a:noFill/>
                <a:prstDash val="solid"/>
              </a:ln>
              <a:solidFill>
                <a:schemeClr val="accent4"/>
              </a:solidFill>
              <a:latin typeface="+mj-lt"/>
              <a:ea typeface="+mj-ea"/>
              <a:cs typeface="+mj-cs"/>
            </a:endParaRPr>
          </a:p>
          <a:p>
            <a:r>
              <a:rPr lang="en-US" altLang="zh-CN" sz="1600" spc="50" dirty="0">
                <a:ln w="12700">
                  <a:noFill/>
                  <a:prstDash val="solid"/>
                </a:ln>
                <a:solidFill>
                  <a:schemeClr val="accent4"/>
                </a:solidFill>
                <a:latin typeface="+mj-lt"/>
                <a:ea typeface="+mj-ea"/>
                <a:cs typeface="+mj-cs"/>
              </a:rPr>
              <a:t>	</a:t>
            </a:r>
            <a:r>
              <a:rPr lang="zh-CN" altLang="en-US" sz="1600" spc="50" dirty="0" smtClean="0">
                <a:ln w="12700">
                  <a:noFill/>
                  <a:prstDash val="solid"/>
                </a:ln>
                <a:solidFill>
                  <a:schemeClr val="accent4"/>
                </a:solidFill>
                <a:latin typeface="+mj-lt"/>
                <a:ea typeface="+mj-ea"/>
                <a:cs typeface="+mj-cs"/>
              </a:rPr>
              <a:t>需要明确知晓具体</a:t>
            </a:r>
            <a:r>
              <a:rPr lang="en-US" altLang="zh-CN" sz="1600" spc="50" dirty="0" smtClean="0">
                <a:ln w="12700">
                  <a:noFill/>
                  <a:prstDash val="solid"/>
                </a:ln>
                <a:solidFill>
                  <a:schemeClr val="accent4"/>
                </a:solidFill>
                <a:latin typeface="+mj-lt"/>
                <a:ea typeface="+mj-ea"/>
                <a:cs typeface="+mj-cs"/>
              </a:rPr>
              <a:t>Product</a:t>
            </a:r>
            <a:r>
              <a:rPr lang="zh-CN" altLang="en-US" sz="1600" spc="50" dirty="0" smtClean="0">
                <a:ln w="12700">
                  <a:noFill/>
                  <a:prstDash val="solid"/>
                </a:ln>
                <a:solidFill>
                  <a:schemeClr val="accent4"/>
                </a:solidFill>
                <a:latin typeface="+mj-lt"/>
                <a:ea typeface="+mj-ea"/>
                <a:cs typeface="+mj-cs"/>
              </a:rPr>
              <a:t>个体，针对差异点进行不同操作</a:t>
            </a:r>
            <a:endParaRPr lang="en-US" altLang="zh-CN" sz="1600" spc="50" dirty="0" smtClean="0">
              <a:ln w="12700">
                <a:noFill/>
                <a:prstDash val="solid"/>
              </a:ln>
              <a:solidFill>
                <a:schemeClr val="accent4"/>
              </a:solidFill>
              <a:latin typeface="+mj-lt"/>
              <a:ea typeface="+mj-ea"/>
              <a:cs typeface="+mj-cs"/>
            </a:endParaRPr>
          </a:p>
          <a:p>
            <a:endParaRPr lang="en-US" altLang="zh-CN" sz="1600" spc="50" dirty="0" smtClean="0">
              <a:ln w="12700">
                <a:noFill/>
                <a:prstDash val="solid"/>
              </a:ln>
              <a:solidFill>
                <a:schemeClr val="accent4"/>
              </a:solidFill>
              <a:latin typeface="+mj-lt"/>
              <a:ea typeface="+mj-ea"/>
              <a:cs typeface="+mj-cs"/>
            </a:endParaRPr>
          </a:p>
          <a:p>
            <a:r>
              <a:rPr lang="en-US" altLang="zh-CN" sz="1600" spc="50" dirty="0">
                <a:ln w="12700">
                  <a:noFill/>
                  <a:prstDash val="solid"/>
                </a:ln>
                <a:solidFill>
                  <a:schemeClr val="accent4"/>
                </a:solidFill>
                <a:latin typeface="+mj-lt"/>
                <a:ea typeface="+mj-ea"/>
                <a:cs typeface="+mj-cs"/>
              </a:rPr>
              <a:t>	</a:t>
            </a:r>
            <a:r>
              <a:rPr lang="zh-CN" altLang="en-US" sz="1600" spc="50" dirty="0" smtClean="0">
                <a:ln w="12700">
                  <a:noFill/>
                  <a:prstDash val="solid"/>
                </a:ln>
                <a:solidFill>
                  <a:schemeClr val="accent4"/>
                </a:solidFill>
                <a:latin typeface="+mj-lt"/>
                <a:ea typeface="+mj-ea"/>
                <a:cs typeface="+mj-cs"/>
              </a:rPr>
              <a:t>对其抽象代价不菲，引入不必要的混乱，亦显僵硬死板</a:t>
            </a:r>
            <a:endParaRPr lang="en-US" altLang="zh-CN" sz="1600" spc="50" dirty="0">
              <a:ln w="12700">
                <a:noFill/>
                <a:prstDash val="solid"/>
              </a:ln>
              <a:solidFill>
                <a:schemeClr val="accent4"/>
              </a:solidFill>
              <a:latin typeface="+mj-lt"/>
              <a:ea typeface="+mj-ea"/>
              <a:cs typeface="+mj-cs"/>
            </a:endParaRPr>
          </a:p>
          <a:p>
            <a:endParaRPr lang="en-US" altLang="zh-CN" sz="1600" b="1" spc="50" dirty="0">
              <a:ln w="12700">
                <a:noFill/>
                <a:prstDash val="solid"/>
              </a:ln>
              <a:solidFill>
                <a:schemeClr val="accent4"/>
              </a:solidFill>
              <a:latin typeface="+mj-lt"/>
              <a:ea typeface="+mj-ea"/>
              <a:cs typeface="+mj-cs"/>
            </a:endParaRPr>
          </a:p>
          <a:p>
            <a:r>
              <a:rPr lang="zh-CN" altLang="en-US" sz="1600" b="1" spc="50" dirty="0" smtClean="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Singleton</a:t>
            </a:r>
            <a:r>
              <a:rPr lang="zh-CN" altLang="en-US" sz="1600" b="1" spc="50" dirty="0" smtClean="0">
                <a:ln w="12700">
                  <a:noFill/>
                  <a:prstDash val="solid"/>
                </a:ln>
                <a:solidFill>
                  <a:schemeClr val="accent4"/>
                </a:solidFill>
                <a:latin typeface="+mj-lt"/>
                <a:ea typeface="+mj-ea"/>
                <a:cs typeface="+mj-cs"/>
              </a:rPr>
              <a:t>可提供非虚方法，提供默认操作，或者定义为空方法（忽略该操作）</a:t>
            </a:r>
            <a:endParaRPr lang="en-US" altLang="zh-CN" sz="1600" b="1" spc="50" dirty="0" smtClean="0">
              <a:ln w="12700">
                <a:noFill/>
                <a:prstDash val="solid"/>
              </a:ln>
              <a:solidFill>
                <a:schemeClr val="accent4"/>
              </a:solidFill>
              <a:latin typeface="+mj-lt"/>
              <a:ea typeface="+mj-ea"/>
              <a:cs typeface="+mj-cs"/>
            </a:endParaRPr>
          </a:p>
        </p:txBody>
      </p:sp>
      <p:sp>
        <p:nvSpPr>
          <p:cNvPr id="5"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dirty="0" smtClean="0"/>
              <a:t>Singleton</a:t>
            </a:r>
            <a:endParaRPr lang="zh-CN" altLang="en-US" dirty="0"/>
          </a:p>
        </p:txBody>
      </p:sp>
    </p:spTree>
    <p:extLst>
      <p:ext uri="{BB962C8B-B14F-4D97-AF65-F5344CB8AC3E}">
        <p14:creationId xmlns:p14="http://schemas.microsoft.com/office/powerpoint/2010/main" val="41764675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305050"/>
            <a:ext cx="6973245" cy="2852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251520" y="1475492"/>
            <a:ext cx="1656184" cy="353943"/>
          </a:xfrm>
          <a:prstGeom prst="rect">
            <a:avLst/>
          </a:prstGeom>
          <a:noFill/>
        </p:spPr>
        <p:txBody>
          <a:bodyPr wrap="square" rtlCol="0">
            <a:spAutoFit/>
          </a:bodyPr>
          <a:lstStyle/>
          <a:p>
            <a:r>
              <a:rPr lang="en-US" altLang="zh-CN" sz="1700" b="1" spc="50" dirty="0">
                <a:ln w="12700">
                  <a:noFill/>
                  <a:prstDash val="solid"/>
                </a:ln>
                <a:solidFill>
                  <a:schemeClr val="accent4"/>
                </a:solidFill>
                <a:latin typeface="+mj-lt"/>
                <a:ea typeface="+mj-ea"/>
                <a:cs typeface="+mj-cs"/>
              </a:rPr>
              <a:t>GOF Example</a:t>
            </a:r>
            <a:endParaRPr lang="en-US" altLang="en-US" sz="1700" b="1" spc="50" dirty="0">
              <a:ln w="12700">
                <a:noFill/>
                <a:prstDash val="solid"/>
              </a:ln>
              <a:solidFill>
                <a:schemeClr val="accent4"/>
              </a:solidFill>
              <a:latin typeface="+mj-lt"/>
              <a:ea typeface="+mj-ea"/>
              <a:cs typeface="+mj-cs"/>
            </a:endParaRPr>
          </a:p>
        </p:txBody>
      </p:sp>
      <p:sp>
        <p:nvSpPr>
          <p:cNvPr id="9"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dirty="0" smtClean="0"/>
              <a:t>Singleton</a:t>
            </a:r>
            <a:endParaRPr lang="zh-CN" altLang="en-US" dirty="0"/>
          </a:p>
        </p:txBody>
      </p:sp>
    </p:spTree>
    <p:extLst>
      <p:ext uri="{BB962C8B-B14F-4D97-AF65-F5344CB8AC3E}">
        <p14:creationId xmlns:p14="http://schemas.microsoft.com/office/powerpoint/2010/main" val="24972396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27584" y="1628800"/>
            <a:ext cx="7632848" cy="5170646"/>
          </a:xfrm>
          <a:prstGeom prst="rect">
            <a:avLst/>
          </a:prstGeom>
        </p:spPr>
        <p:txBody>
          <a:bodyPr wrap="square">
            <a:spAutoFit/>
          </a:bodyPr>
          <a:lstStyle/>
          <a:p>
            <a:r>
              <a:rPr lang="zh-CN" altLang="en-US"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共性：</a:t>
            </a:r>
            <a:endParaRPr lang="en-US" altLang="zh-CN"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endParaRPr>
          </a:p>
          <a:p>
            <a:endParaRPr lang="en-US" altLang="zh-CN" sz="1400" dirty="0" smtClean="0">
              <a:solidFill>
                <a:schemeClr val="accent4"/>
              </a:solidFill>
            </a:endParaRPr>
          </a:p>
          <a:p>
            <a:r>
              <a:rPr lang="en-US" altLang="zh-CN" sz="1400" dirty="0">
                <a:solidFill>
                  <a:schemeClr val="accent4"/>
                </a:solidFill>
              </a:rPr>
              <a:t>	</a:t>
            </a:r>
            <a:r>
              <a:rPr lang="zh-CN" altLang="en-US" sz="1400" dirty="0" smtClean="0">
                <a:solidFill>
                  <a:schemeClr val="accent4"/>
                </a:solidFill>
              </a:rPr>
              <a:t>创建型，封装了对象的创建</a:t>
            </a:r>
            <a:endParaRPr lang="en-US" altLang="zh-CN" sz="1400" dirty="0" smtClean="0">
              <a:solidFill>
                <a:schemeClr val="accent4"/>
              </a:solidFill>
            </a:endParaRPr>
          </a:p>
          <a:p>
            <a:r>
              <a:rPr lang="en-US" altLang="zh-CN" sz="1400" dirty="0">
                <a:solidFill>
                  <a:schemeClr val="accent4"/>
                </a:solidFill>
              </a:rPr>
              <a:t>	</a:t>
            </a:r>
            <a:r>
              <a:rPr lang="zh-CN" altLang="en-US" sz="1400" dirty="0" smtClean="0">
                <a:solidFill>
                  <a:schemeClr val="accent4"/>
                </a:solidFill>
              </a:rPr>
              <a:t>支持扩展新的产品</a:t>
            </a:r>
            <a:endParaRPr lang="en-US" altLang="zh-CN" sz="1400" dirty="0" smtClean="0">
              <a:solidFill>
                <a:schemeClr val="accent4"/>
              </a:solidFill>
            </a:endParaRPr>
          </a:p>
          <a:p>
            <a:endParaRPr lang="en-US" altLang="zh-CN" sz="1400" dirty="0" smtClean="0">
              <a:solidFill>
                <a:schemeClr val="accent4"/>
              </a:solidFill>
            </a:endParaRPr>
          </a:p>
          <a:p>
            <a:endParaRPr lang="zh-CN" altLang="en-US" sz="1400" dirty="0">
              <a:solidFill>
                <a:schemeClr val="accent4"/>
              </a:solidFill>
            </a:endParaRPr>
          </a:p>
          <a:p>
            <a:r>
              <a:rPr lang="zh-CN" altLang="en-US"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差异：</a:t>
            </a:r>
            <a:endParaRPr lang="en-US" altLang="zh-CN"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endParaRPr>
          </a:p>
          <a:p>
            <a:endParaRPr lang="en-US" altLang="zh-CN" sz="1400" dirty="0" smtClean="0">
              <a:solidFill>
                <a:schemeClr val="accent4"/>
              </a:solidFill>
            </a:endParaRPr>
          </a:p>
          <a:p>
            <a:r>
              <a:rPr lang="en-US" altLang="zh-CN" sz="1400" dirty="0">
                <a:solidFill>
                  <a:schemeClr val="accent4"/>
                </a:solidFill>
              </a:rPr>
              <a:t>	</a:t>
            </a:r>
            <a:r>
              <a:rPr lang="en-US" altLang="zh-CN" sz="1400" b="1" dirty="0" smtClean="0">
                <a:solidFill>
                  <a:schemeClr val="accent4"/>
                </a:solidFill>
              </a:rPr>
              <a:t>Factory Method</a:t>
            </a:r>
            <a:br>
              <a:rPr lang="en-US" altLang="zh-CN" sz="1400" b="1" dirty="0" smtClean="0">
                <a:solidFill>
                  <a:schemeClr val="accent4"/>
                </a:solidFill>
              </a:rPr>
            </a:br>
            <a:endParaRPr lang="en-US" altLang="zh-CN" sz="1400" b="1" dirty="0" smtClean="0">
              <a:solidFill>
                <a:schemeClr val="accent4"/>
              </a:solidFill>
            </a:endParaRPr>
          </a:p>
          <a:p>
            <a:r>
              <a:rPr lang="en-US" altLang="zh-CN" sz="1400" dirty="0">
                <a:solidFill>
                  <a:schemeClr val="accent4"/>
                </a:solidFill>
              </a:rPr>
              <a:t>	  </a:t>
            </a:r>
            <a:r>
              <a:rPr lang="en-US" altLang="zh-CN" sz="1400" dirty="0" smtClean="0">
                <a:solidFill>
                  <a:schemeClr val="accent4"/>
                </a:solidFill>
              </a:rPr>
              <a:t>   - </a:t>
            </a:r>
            <a:r>
              <a:rPr lang="zh-CN" altLang="en-US" sz="1400" dirty="0" smtClean="0">
                <a:solidFill>
                  <a:schemeClr val="accent4"/>
                </a:solidFill>
              </a:rPr>
              <a:t>强调</a:t>
            </a:r>
            <a:r>
              <a:rPr lang="zh-CN" altLang="en-US" sz="1400" dirty="0">
                <a:solidFill>
                  <a:schemeClr val="accent4"/>
                </a:solidFill>
              </a:rPr>
              <a:t>为创建对象提供一个统一的</a:t>
            </a:r>
            <a:r>
              <a:rPr lang="zh-CN" altLang="en-US" sz="1400" dirty="0" smtClean="0">
                <a:solidFill>
                  <a:schemeClr val="accent4"/>
                </a:solidFill>
              </a:rPr>
              <a:t>接口</a:t>
            </a:r>
            <a:r>
              <a:rPr lang="en-US" altLang="zh-CN" sz="1400" dirty="0" smtClean="0">
                <a:solidFill>
                  <a:schemeClr val="accent4"/>
                </a:solidFill>
              </a:rPr>
              <a:t>(Create())</a:t>
            </a:r>
          </a:p>
          <a:p>
            <a:r>
              <a:rPr lang="en-US" altLang="zh-CN" sz="1400" dirty="0">
                <a:solidFill>
                  <a:schemeClr val="accent4"/>
                </a:solidFill>
              </a:rPr>
              <a:t>	 </a:t>
            </a:r>
            <a:r>
              <a:rPr lang="en-US" altLang="zh-CN" sz="1400" dirty="0" smtClean="0">
                <a:solidFill>
                  <a:schemeClr val="accent4"/>
                </a:solidFill>
              </a:rPr>
              <a:t>    - </a:t>
            </a:r>
            <a:r>
              <a:rPr lang="zh-CN" altLang="en-US" sz="1400" dirty="0" smtClean="0">
                <a:solidFill>
                  <a:schemeClr val="accent4"/>
                </a:solidFill>
              </a:rPr>
              <a:t>对产品进行了抽象</a:t>
            </a:r>
            <a:endParaRPr lang="en-US" altLang="zh-CN" sz="1400" dirty="0" smtClean="0">
              <a:solidFill>
                <a:schemeClr val="accent4"/>
              </a:solidFill>
            </a:endParaRPr>
          </a:p>
          <a:p>
            <a:r>
              <a:rPr lang="en-US" altLang="zh-CN" sz="1400" dirty="0">
                <a:solidFill>
                  <a:schemeClr val="accent4"/>
                </a:solidFill>
              </a:rPr>
              <a:t>	 </a:t>
            </a:r>
            <a:r>
              <a:rPr lang="en-US" altLang="zh-CN" sz="1400" dirty="0" smtClean="0">
                <a:solidFill>
                  <a:schemeClr val="accent4"/>
                </a:solidFill>
              </a:rPr>
              <a:t>    - </a:t>
            </a:r>
            <a:r>
              <a:rPr lang="zh-CN" altLang="en-US" sz="1400" dirty="0" smtClean="0">
                <a:solidFill>
                  <a:schemeClr val="accent4"/>
                </a:solidFill>
              </a:rPr>
              <a:t>产品构建过程不复杂</a:t>
            </a:r>
            <a:endParaRPr lang="en-US" altLang="zh-CN" sz="1400" dirty="0" smtClean="0">
              <a:solidFill>
                <a:schemeClr val="accent4"/>
              </a:solidFill>
            </a:endParaRPr>
          </a:p>
          <a:p>
            <a:r>
              <a:rPr lang="en-US" altLang="zh-CN" sz="1400" dirty="0">
                <a:solidFill>
                  <a:schemeClr val="accent4"/>
                </a:solidFill>
              </a:rPr>
              <a:t>	 </a:t>
            </a:r>
            <a:r>
              <a:rPr lang="en-US" altLang="zh-CN" sz="1400" dirty="0" smtClean="0">
                <a:solidFill>
                  <a:schemeClr val="accent4"/>
                </a:solidFill>
              </a:rPr>
              <a:t>    - </a:t>
            </a:r>
            <a:r>
              <a:rPr lang="zh-CN" altLang="en-US" sz="1400" dirty="0" smtClean="0">
                <a:solidFill>
                  <a:schemeClr val="accent4"/>
                </a:solidFill>
              </a:rPr>
              <a:t>直接</a:t>
            </a:r>
            <a:r>
              <a:rPr lang="zh-CN" altLang="en-US" sz="1400" dirty="0">
                <a:solidFill>
                  <a:schemeClr val="accent4"/>
                </a:solidFill>
              </a:rPr>
              <a:t>返回</a:t>
            </a:r>
            <a:r>
              <a:rPr lang="zh-CN" altLang="en-US" sz="1400" dirty="0" smtClean="0">
                <a:solidFill>
                  <a:schemeClr val="accent4"/>
                </a:solidFill>
              </a:rPr>
              <a:t>创建的产品</a:t>
            </a:r>
            <a:endParaRPr lang="en-US" altLang="zh-CN" sz="1400" dirty="0" smtClean="0">
              <a:solidFill>
                <a:schemeClr val="accent4"/>
              </a:solidFill>
            </a:endParaRPr>
          </a:p>
          <a:p>
            <a:endParaRPr lang="en-US" altLang="zh-CN" sz="1400" dirty="0" smtClean="0">
              <a:solidFill>
                <a:schemeClr val="accent4"/>
              </a:solidFill>
            </a:endParaRPr>
          </a:p>
          <a:p>
            <a:endParaRPr lang="en-US" altLang="zh-CN" sz="1400" dirty="0">
              <a:solidFill>
                <a:schemeClr val="accent4"/>
              </a:solidFill>
            </a:endParaRPr>
          </a:p>
          <a:p>
            <a:r>
              <a:rPr lang="en-US" altLang="zh-CN" sz="1400" dirty="0">
                <a:solidFill>
                  <a:schemeClr val="accent4"/>
                </a:solidFill>
              </a:rPr>
              <a:t>	</a:t>
            </a:r>
            <a:r>
              <a:rPr lang="en-US" altLang="zh-CN" sz="1400" b="1" dirty="0" smtClean="0">
                <a:solidFill>
                  <a:schemeClr val="accent4"/>
                </a:solidFill>
              </a:rPr>
              <a:t>Singleton</a:t>
            </a:r>
          </a:p>
          <a:p>
            <a:endParaRPr lang="en-US" altLang="zh-CN" sz="1400" b="1" dirty="0">
              <a:solidFill>
                <a:schemeClr val="accent4"/>
              </a:solidFill>
            </a:endParaRPr>
          </a:p>
          <a:p>
            <a:r>
              <a:rPr lang="en-US" altLang="zh-CN" sz="1400" dirty="0">
                <a:solidFill>
                  <a:schemeClr val="accent4"/>
                </a:solidFill>
              </a:rPr>
              <a:t>	     - </a:t>
            </a:r>
            <a:r>
              <a:rPr lang="zh-CN" altLang="en-US" sz="1400" dirty="0" smtClean="0">
                <a:solidFill>
                  <a:schemeClr val="accent4"/>
                </a:solidFill>
              </a:rPr>
              <a:t>强调</a:t>
            </a:r>
            <a:r>
              <a:rPr lang="zh-CN" altLang="en-US" sz="1400" dirty="0">
                <a:solidFill>
                  <a:schemeClr val="accent4"/>
                </a:solidFill>
              </a:rPr>
              <a:t>一步一</a:t>
            </a:r>
            <a:r>
              <a:rPr lang="zh-CN" altLang="en-US" sz="1400" dirty="0" smtClean="0">
                <a:solidFill>
                  <a:schemeClr val="accent4"/>
                </a:solidFill>
              </a:rPr>
              <a:t>步的创建产品</a:t>
            </a:r>
            <a:endParaRPr lang="en-US" altLang="zh-CN" sz="1400" dirty="0" smtClean="0">
              <a:solidFill>
                <a:schemeClr val="accent4"/>
              </a:solidFill>
            </a:endParaRPr>
          </a:p>
          <a:p>
            <a:r>
              <a:rPr lang="en-US" altLang="zh-CN" sz="1400" dirty="0">
                <a:solidFill>
                  <a:schemeClr val="accent4"/>
                </a:solidFill>
              </a:rPr>
              <a:t>	</a:t>
            </a:r>
            <a:r>
              <a:rPr lang="en-US" altLang="zh-CN" sz="1400" dirty="0" smtClean="0">
                <a:solidFill>
                  <a:schemeClr val="accent4"/>
                </a:solidFill>
              </a:rPr>
              <a:t>     - </a:t>
            </a:r>
            <a:r>
              <a:rPr lang="zh-CN" altLang="en-US" sz="1400" dirty="0" smtClean="0">
                <a:solidFill>
                  <a:schemeClr val="accent4"/>
                </a:solidFill>
              </a:rPr>
              <a:t>强调分离产品构建过程及其具体表示，相同的构建过程创建不同的表示</a:t>
            </a:r>
            <a:endParaRPr lang="en-US" altLang="zh-CN" sz="1400" dirty="0" smtClean="0">
              <a:solidFill>
                <a:schemeClr val="accent4"/>
              </a:solidFill>
            </a:endParaRPr>
          </a:p>
          <a:p>
            <a:r>
              <a:rPr lang="en-US" altLang="zh-CN" sz="1400" dirty="0">
                <a:solidFill>
                  <a:schemeClr val="accent4"/>
                </a:solidFill>
              </a:rPr>
              <a:t>	</a:t>
            </a:r>
            <a:r>
              <a:rPr lang="en-US" altLang="zh-CN" sz="1400" dirty="0" smtClean="0">
                <a:solidFill>
                  <a:schemeClr val="accent4"/>
                </a:solidFill>
              </a:rPr>
              <a:t>     - </a:t>
            </a:r>
            <a:r>
              <a:rPr lang="zh-CN" altLang="en-US" sz="1400" dirty="0" smtClean="0">
                <a:solidFill>
                  <a:schemeClr val="accent4"/>
                </a:solidFill>
              </a:rPr>
              <a:t>产品内部复杂，构建过程复杂</a:t>
            </a:r>
            <a:endParaRPr lang="en-US" altLang="zh-CN" sz="1400" dirty="0" smtClean="0">
              <a:solidFill>
                <a:schemeClr val="accent4"/>
              </a:solidFill>
            </a:endParaRPr>
          </a:p>
          <a:p>
            <a:r>
              <a:rPr lang="en-US" altLang="zh-CN" sz="1400" dirty="0">
                <a:solidFill>
                  <a:schemeClr val="accent4"/>
                </a:solidFill>
              </a:rPr>
              <a:t>	</a:t>
            </a:r>
            <a:r>
              <a:rPr lang="en-US" altLang="zh-CN" sz="1400" dirty="0" smtClean="0">
                <a:solidFill>
                  <a:schemeClr val="accent4"/>
                </a:solidFill>
              </a:rPr>
              <a:t>     - </a:t>
            </a:r>
            <a:r>
              <a:rPr lang="zh-CN" altLang="en-US" sz="1400" dirty="0" smtClean="0">
                <a:solidFill>
                  <a:schemeClr val="accent4"/>
                </a:solidFill>
              </a:rPr>
              <a:t>不要求对产品进行抽象</a:t>
            </a:r>
            <a:endParaRPr lang="en-US" altLang="zh-CN" sz="1400" dirty="0">
              <a:solidFill>
                <a:schemeClr val="accent4"/>
              </a:solidFill>
            </a:endParaRPr>
          </a:p>
          <a:p>
            <a:r>
              <a:rPr lang="en-US" altLang="zh-CN" sz="1400" dirty="0">
                <a:solidFill>
                  <a:schemeClr val="accent4"/>
                </a:solidFill>
              </a:rPr>
              <a:t>	     - </a:t>
            </a:r>
            <a:r>
              <a:rPr lang="zh-CN" altLang="en-US" sz="1400" dirty="0" smtClean="0">
                <a:solidFill>
                  <a:schemeClr val="accent4"/>
                </a:solidFill>
              </a:rPr>
              <a:t>不要求统一的接口</a:t>
            </a:r>
            <a:r>
              <a:rPr lang="en-US" altLang="zh-CN" sz="1400" dirty="0" smtClean="0">
                <a:solidFill>
                  <a:schemeClr val="accent4"/>
                </a:solidFill>
              </a:rPr>
              <a:t>(GetProduct())</a:t>
            </a:r>
            <a:r>
              <a:rPr lang="zh-CN" altLang="en-US" sz="1400" dirty="0" smtClean="0">
                <a:solidFill>
                  <a:schemeClr val="accent4"/>
                </a:solidFill>
              </a:rPr>
              <a:t>，具体</a:t>
            </a:r>
            <a:r>
              <a:rPr lang="en-US" altLang="zh-CN" sz="1400" dirty="0" smtClean="0">
                <a:solidFill>
                  <a:schemeClr val="accent4"/>
                </a:solidFill>
              </a:rPr>
              <a:t>Singleton</a:t>
            </a:r>
            <a:r>
              <a:rPr lang="zh-CN" altLang="en-US" sz="1400" dirty="0" smtClean="0">
                <a:solidFill>
                  <a:schemeClr val="accent4"/>
                </a:solidFill>
              </a:rPr>
              <a:t>返回具体</a:t>
            </a:r>
            <a:r>
              <a:rPr lang="en-US" altLang="zh-CN" sz="1400" dirty="0" smtClean="0">
                <a:solidFill>
                  <a:schemeClr val="accent4"/>
                </a:solidFill>
              </a:rPr>
              <a:t>Product</a:t>
            </a:r>
            <a:endParaRPr lang="zh-CN" altLang="en-US" sz="1400" dirty="0">
              <a:solidFill>
                <a:schemeClr val="accent4"/>
              </a:solidFill>
            </a:endParaRPr>
          </a:p>
        </p:txBody>
      </p:sp>
      <p:sp>
        <p:nvSpPr>
          <p:cNvPr id="3"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dirty="0" smtClean="0"/>
              <a:t>Singleton VS. Factory Method</a:t>
            </a:r>
            <a:endParaRPr lang="zh-CN" altLang="en-US" dirty="0"/>
          </a:p>
        </p:txBody>
      </p:sp>
    </p:spTree>
    <p:extLst>
      <p:ext uri="{BB962C8B-B14F-4D97-AF65-F5344CB8AC3E}">
        <p14:creationId xmlns:p14="http://schemas.microsoft.com/office/powerpoint/2010/main" val="27475824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11" name="Rectangle 7"/>
          <p:cNvSpPr>
            <a:spLocks noGrp="1" noChangeArrowheads="1"/>
          </p:cNvSpPr>
          <p:nvPr>
            <p:ph type="ctrTitle"/>
          </p:nvPr>
        </p:nvSpPr>
        <p:spPr>
          <a:xfrm>
            <a:off x="1043608" y="2706539"/>
            <a:ext cx="6858000" cy="794469"/>
          </a:xfrm>
          <a:noFill/>
          <a:ln/>
        </p:spPr>
        <p:txBody>
          <a:bodyPr>
            <a:noAutofit/>
          </a:bodyPr>
          <a:lstStyle/>
          <a:p>
            <a:r>
              <a:rPr lang="en-US" altLang="zh-CN" sz="5400" dirty="0" smtClean="0">
                <a:ea typeface="宋体" pitchFamily="2" charset="-122"/>
              </a:rPr>
              <a:t>Q &amp; A</a:t>
            </a:r>
            <a:endParaRPr lang="en-US" altLang="zh-CN" sz="5400" dirty="0">
              <a:ea typeface="宋体" pitchFamily="2" charset="-122"/>
            </a:endParaRPr>
          </a:p>
        </p:txBody>
      </p:sp>
    </p:spTree>
    <p:extLst>
      <p:ext uri="{BB962C8B-B14F-4D97-AF65-F5344CB8AC3E}">
        <p14:creationId xmlns:p14="http://schemas.microsoft.com/office/powerpoint/2010/main" val="18510729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11" name="Rectangle 7"/>
          <p:cNvSpPr>
            <a:spLocks noGrp="1" noChangeArrowheads="1"/>
          </p:cNvSpPr>
          <p:nvPr>
            <p:ph type="ctrTitle"/>
          </p:nvPr>
        </p:nvSpPr>
        <p:spPr>
          <a:noFill/>
          <a:ln/>
        </p:spPr>
        <p:txBody>
          <a:bodyPr/>
          <a:lstStyle/>
          <a:p>
            <a:r>
              <a:rPr lang="en-US" altLang="zh-CN" sz="5400" dirty="0" smtClean="0">
                <a:ea typeface="宋体" pitchFamily="2" charset="-122"/>
              </a:rPr>
              <a:t>Thank </a:t>
            </a:r>
            <a:r>
              <a:rPr lang="en-US" altLang="zh-CN" sz="5400" dirty="0">
                <a:ea typeface="宋体" pitchFamily="2" charset="-122"/>
              </a:rPr>
              <a:t>You!</a:t>
            </a:r>
          </a:p>
        </p:txBody>
      </p:sp>
    </p:spTree>
    <p:extLst>
      <p:ext uri="{BB962C8B-B14F-4D97-AF65-F5344CB8AC3E}">
        <p14:creationId xmlns:p14="http://schemas.microsoft.com/office/powerpoint/2010/main" val="13466235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28650" y="116632"/>
            <a:ext cx="7886700" cy="1119658"/>
          </a:xfrm>
        </p:spPr>
        <p:txBody>
          <a:bodyPr>
            <a:normAutofit/>
          </a:bodyPr>
          <a:lstStyle/>
          <a:p>
            <a:r>
              <a:rPr lang="en-US" altLang="zh-CN" dirty="0" smtClean="0"/>
              <a:t>Principle I</a:t>
            </a:r>
            <a:endParaRPr lang="zh-CN" altLang="en-US" dirty="0"/>
          </a:p>
        </p:txBody>
      </p:sp>
      <p:sp>
        <p:nvSpPr>
          <p:cNvPr id="12" name="Rectangle 2"/>
          <p:cNvSpPr txBox="1">
            <a:spLocks noChangeArrowheads="1"/>
          </p:cNvSpPr>
          <p:nvPr/>
        </p:nvSpPr>
        <p:spPr>
          <a:xfrm>
            <a:off x="457200" y="1417638"/>
            <a:ext cx="8363272" cy="5035698"/>
          </a:xfrm>
          <a:prstGeom prst="rect">
            <a:avLst/>
          </a:prstGeom>
        </p:spPr>
        <p:txBody>
          <a:bodyPr vert="horz" rtlCol="0" anchor="ctr">
            <a:normAutofit/>
            <a:scene3d>
              <a:camera prst="orthographicFront"/>
              <a:lightRig rig="soft" dir="t"/>
            </a:scene3d>
            <a:sp3d prstMaterial="matte">
              <a:bevelT w="12700" h="12700"/>
            </a:sp3d>
          </a:bodyPr>
          <a:lstStyle>
            <a:lvl1pPr algn="l" rtl="0" eaLnBrk="1" latinLnBrk="0" hangingPunct="1">
              <a:spcBef>
                <a:spcPct val="0"/>
              </a:spcBef>
              <a:buNone/>
              <a:defRPr kumimoji="0" lang="zh-CN" altLang="en-US" sz="44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r>
              <a:rPr lang="zh-CN" altLang="en-US" sz="1600" b="1" dirty="0">
                <a:effectLst/>
              </a:rPr>
              <a:t> 针对接口编程，而不是针对实现编程</a:t>
            </a:r>
          </a:p>
          <a:p>
            <a:endParaRPr lang="zh-CN" altLang="en-US" sz="1600" b="1" dirty="0">
              <a:effectLst/>
            </a:endParaRPr>
          </a:p>
          <a:p>
            <a:r>
              <a:rPr lang="zh-CN" altLang="en-US" sz="1600" b="1" dirty="0">
                <a:effectLst/>
              </a:rPr>
              <a:t>        </a:t>
            </a:r>
            <a:r>
              <a:rPr lang="en-US" altLang="zh-CN" sz="1200" b="1" dirty="0">
                <a:effectLst/>
              </a:rPr>
              <a:t>--</a:t>
            </a:r>
            <a:r>
              <a:rPr lang="zh-CN" altLang="en-US" sz="1200" b="1" dirty="0">
                <a:effectLst/>
              </a:rPr>
              <a:t>客户无需知道所使用对象的特定类型，只需要知道对象拥有客户所期望的接口</a:t>
            </a:r>
          </a:p>
          <a:p>
            <a:endParaRPr lang="zh-CN" altLang="en-US" sz="1600" b="1" dirty="0">
              <a:effectLst/>
            </a:endParaRPr>
          </a:p>
          <a:p>
            <a:r>
              <a:rPr lang="zh-CN" altLang="en-US" sz="1600" b="1" dirty="0">
                <a:effectLst/>
              </a:rPr>
              <a:t> </a:t>
            </a:r>
            <a:r>
              <a:rPr lang="zh-CN" altLang="en-US" sz="1600" b="1" dirty="0" smtClean="0">
                <a:effectLst/>
              </a:rPr>
              <a:t>优先</a:t>
            </a:r>
            <a:r>
              <a:rPr lang="zh-CN" altLang="en-US" sz="1600" b="1" dirty="0">
                <a:effectLst/>
              </a:rPr>
              <a:t>使用对象组合，而不是类继承</a:t>
            </a:r>
          </a:p>
          <a:p>
            <a:endParaRPr lang="zh-CN" altLang="en-US" sz="1600" b="1" dirty="0">
              <a:effectLst/>
            </a:endParaRPr>
          </a:p>
          <a:p>
            <a:r>
              <a:rPr lang="zh-CN" altLang="en-US" sz="1600" b="1" dirty="0">
                <a:effectLst/>
              </a:rPr>
              <a:t>       </a:t>
            </a:r>
            <a:r>
              <a:rPr lang="en-US" altLang="zh-CN" sz="1200" b="1" dirty="0">
                <a:effectLst/>
              </a:rPr>
              <a:t>--</a:t>
            </a:r>
            <a:r>
              <a:rPr lang="zh-CN" altLang="en-US" sz="1200" b="1" dirty="0">
                <a:effectLst/>
              </a:rPr>
              <a:t>类继承通常为“白箱复用”，对象组合对象为“黑箱复用”。继承在某种程度上破坏了封闭性，子类父类耦合度高</a:t>
            </a:r>
            <a:r>
              <a:rPr lang="zh-CN" altLang="en-US" sz="1200" b="1" dirty="0" smtClean="0">
                <a:effectLst/>
              </a:rPr>
              <a:t>；而</a:t>
            </a:r>
            <a:r>
              <a:rPr lang="zh-CN" altLang="en-US" sz="1200" b="1" dirty="0">
                <a:effectLst/>
              </a:rPr>
              <a:t>对象组合则只要求被组合的对象拥有良好定义的接口，耦合度低</a:t>
            </a:r>
          </a:p>
          <a:p>
            <a:endParaRPr lang="zh-CN" altLang="en-US" sz="1600" b="1" dirty="0">
              <a:effectLst/>
            </a:endParaRPr>
          </a:p>
          <a:p>
            <a:r>
              <a:rPr lang="zh-CN" altLang="en-US" sz="1600" b="1" dirty="0">
                <a:effectLst/>
              </a:rPr>
              <a:t> </a:t>
            </a:r>
            <a:r>
              <a:rPr lang="zh-CN" altLang="en-US" sz="1600" b="1" dirty="0" smtClean="0">
                <a:effectLst/>
              </a:rPr>
              <a:t>封</a:t>
            </a:r>
            <a:r>
              <a:rPr lang="zh-CN" altLang="en-US" sz="1600" b="1" dirty="0">
                <a:effectLst/>
              </a:rPr>
              <a:t>装</a:t>
            </a:r>
            <a:r>
              <a:rPr lang="zh-CN" altLang="en-US" sz="1600" b="1" dirty="0" smtClean="0">
                <a:effectLst/>
              </a:rPr>
              <a:t>变化</a:t>
            </a:r>
            <a:r>
              <a:rPr lang="zh-CN" altLang="en-US" sz="1600" b="1" dirty="0">
                <a:effectLst/>
              </a:rPr>
              <a:t>点</a:t>
            </a:r>
          </a:p>
          <a:p>
            <a:endParaRPr lang="zh-CN" altLang="en-US" sz="1600" b="1" dirty="0">
              <a:effectLst/>
            </a:endParaRPr>
          </a:p>
          <a:p>
            <a:r>
              <a:rPr lang="zh-CN" altLang="en-US" sz="1600" b="1" dirty="0">
                <a:effectLst/>
              </a:rPr>
              <a:t>        </a:t>
            </a:r>
            <a:r>
              <a:rPr lang="en-US" altLang="zh-CN" sz="1200" b="1" dirty="0" smtClean="0">
                <a:effectLst/>
              </a:rPr>
              <a:t>--</a:t>
            </a:r>
            <a:r>
              <a:rPr lang="zh-CN" altLang="en-US" sz="1200" b="1" dirty="0" smtClean="0">
                <a:effectLst/>
              </a:rPr>
              <a:t>对软件中易变的部分进行封装，从而实现在不改变设计的前提下进行灵活的扩展</a:t>
            </a:r>
          </a:p>
          <a:p>
            <a:endParaRPr lang="zh-CN" altLang="en-US" sz="1600" b="1" dirty="0" smtClean="0">
              <a:effectLst/>
            </a:endParaRPr>
          </a:p>
          <a:p>
            <a:r>
              <a:rPr lang="zh-CN" altLang="en-US" sz="1600" b="1" dirty="0" smtClean="0">
                <a:effectLst/>
              </a:rPr>
              <a:t>使用重构得到模式</a:t>
            </a:r>
          </a:p>
          <a:p>
            <a:endParaRPr lang="zh-CN" altLang="en-US" sz="1600" b="1" dirty="0">
              <a:effectLst/>
            </a:endParaRPr>
          </a:p>
          <a:p>
            <a:r>
              <a:rPr lang="zh-CN" altLang="en-US" sz="1600" b="1" dirty="0">
                <a:effectLst/>
              </a:rPr>
              <a:t>        </a:t>
            </a:r>
            <a:r>
              <a:rPr lang="en-US" altLang="zh-CN" sz="1200" b="1" dirty="0" smtClean="0">
                <a:effectLst/>
              </a:rPr>
              <a:t>--</a:t>
            </a:r>
            <a:r>
              <a:rPr lang="zh-CN" altLang="en-US" sz="1200" b="1" dirty="0" smtClean="0">
                <a:effectLst/>
              </a:rPr>
              <a:t>通过不断的重构来获得设计模式，没有必要硬套设计模式</a:t>
            </a:r>
            <a:r>
              <a:rPr lang="zh-CN" altLang="en-US" sz="1600" dirty="0" smtClean="0">
                <a:solidFill>
                  <a:srgbClr val="002060"/>
                </a:solidFill>
                <a:ea typeface="宋体" pitchFamily="2" charset="-122"/>
              </a:rPr>
              <a:t>	</a:t>
            </a:r>
            <a:endParaRPr lang="zh-CN" altLang="en-US" sz="1300" dirty="0" smtClean="0">
              <a:effectLst/>
            </a:endParaRPr>
          </a:p>
          <a:p>
            <a:pPr fontAlgn="auto">
              <a:spcAft>
                <a:spcPts val="0"/>
              </a:spcAft>
              <a:buClrTx/>
              <a:buFontTx/>
            </a:pPr>
            <a:endParaRPr lang="zh-CN" altLang="en-US" sz="1600" dirty="0">
              <a:solidFill>
                <a:srgbClr val="002060"/>
              </a:solidFill>
              <a:ea typeface="宋体" pitchFamily="2" charset="-122"/>
            </a:endParaRPr>
          </a:p>
        </p:txBody>
      </p:sp>
    </p:spTree>
    <p:extLst>
      <p:ext uri="{BB962C8B-B14F-4D97-AF65-F5344CB8AC3E}">
        <p14:creationId xmlns:p14="http://schemas.microsoft.com/office/powerpoint/2010/main" val="3730774524"/>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28650" y="116632"/>
            <a:ext cx="7886700" cy="1119658"/>
          </a:xfrm>
        </p:spPr>
        <p:txBody>
          <a:bodyPr>
            <a:normAutofit/>
          </a:bodyPr>
          <a:lstStyle/>
          <a:p>
            <a:r>
              <a:rPr lang="en-US" altLang="zh-CN" dirty="0" smtClean="0"/>
              <a:t>Principle II</a:t>
            </a:r>
            <a:endParaRPr lang="zh-CN" altLang="en-US" dirty="0"/>
          </a:p>
        </p:txBody>
      </p:sp>
      <p:sp>
        <p:nvSpPr>
          <p:cNvPr id="12" name="Rectangle 2"/>
          <p:cNvSpPr txBox="1">
            <a:spLocks noChangeArrowheads="1"/>
          </p:cNvSpPr>
          <p:nvPr/>
        </p:nvSpPr>
        <p:spPr>
          <a:xfrm>
            <a:off x="457200" y="1417638"/>
            <a:ext cx="8363272" cy="5035698"/>
          </a:xfrm>
          <a:prstGeom prst="rect">
            <a:avLst/>
          </a:prstGeom>
        </p:spPr>
        <p:txBody>
          <a:bodyPr vert="horz" rtlCol="0" anchor="ctr">
            <a:normAutofit lnSpcReduction="10000"/>
            <a:scene3d>
              <a:camera prst="orthographicFront"/>
              <a:lightRig rig="soft" dir="t"/>
            </a:scene3d>
            <a:sp3d prstMaterial="matte">
              <a:bevelT w="12700" h="12700"/>
            </a:sp3d>
          </a:bodyPr>
          <a:lstStyle>
            <a:lvl1pPr algn="l" rtl="0" eaLnBrk="1" latinLnBrk="0" hangingPunct="1">
              <a:spcBef>
                <a:spcPct val="0"/>
              </a:spcBef>
              <a:buNone/>
              <a:defRPr kumimoji="0" lang="zh-CN" altLang="en-US" sz="44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r>
              <a:rPr lang="zh-CN" altLang="en-US" sz="1900" b="1" dirty="0" smtClean="0">
                <a:effectLst/>
              </a:rPr>
              <a:t>具体原则：</a:t>
            </a:r>
            <a:endParaRPr lang="en-US" altLang="zh-CN" sz="1900" b="1" dirty="0" smtClean="0">
              <a:effectLst/>
            </a:endParaRPr>
          </a:p>
          <a:p>
            <a:endParaRPr lang="en-US" altLang="zh-CN" sz="1600" b="1" dirty="0" smtClean="0">
              <a:effectLst/>
            </a:endParaRPr>
          </a:p>
          <a:p>
            <a:pPr fontAlgn="auto">
              <a:spcAft>
                <a:spcPts val="0"/>
              </a:spcAft>
              <a:buClrTx/>
              <a:buFontTx/>
            </a:pPr>
            <a:r>
              <a:rPr lang="en-US" altLang="zh-CN" sz="1600" dirty="0" smtClean="0">
                <a:solidFill>
                  <a:srgbClr val="002060"/>
                </a:solidFill>
                <a:ea typeface="宋体" pitchFamily="2" charset="-122"/>
              </a:rPr>
              <a:t>1</a:t>
            </a:r>
            <a:r>
              <a:rPr lang="zh-CN" altLang="en-US" sz="1600" dirty="0">
                <a:solidFill>
                  <a:srgbClr val="002060"/>
                </a:solidFill>
                <a:ea typeface="宋体" pitchFamily="2" charset="-122"/>
              </a:rPr>
              <a:t> </a:t>
            </a:r>
            <a:r>
              <a:rPr lang="en-US" altLang="zh-CN" sz="1600" dirty="0" smtClean="0">
                <a:solidFill>
                  <a:srgbClr val="002060"/>
                </a:solidFill>
                <a:ea typeface="宋体" pitchFamily="2" charset="-122"/>
              </a:rPr>
              <a:t>“</a:t>
            </a:r>
            <a:r>
              <a:rPr lang="zh-CN" altLang="en-US" sz="1600" dirty="0" smtClean="0">
                <a:solidFill>
                  <a:srgbClr val="002060"/>
                </a:solidFill>
                <a:ea typeface="宋体" pitchFamily="2" charset="-122"/>
              </a:rPr>
              <a:t>开</a:t>
            </a:r>
            <a:r>
              <a:rPr lang="zh-CN" altLang="en-US" sz="1600" dirty="0">
                <a:solidFill>
                  <a:srgbClr val="002060"/>
                </a:solidFill>
                <a:ea typeface="宋体" pitchFamily="2" charset="-122"/>
              </a:rPr>
              <a:t>－</a:t>
            </a:r>
            <a:r>
              <a:rPr lang="zh-CN" altLang="en-US" sz="1600" dirty="0" smtClean="0">
                <a:solidFill>
                  <a:srgbClr val="002060"/>
                </a:solidFill>
                <a:ea typeface="宋体" pitchFamily="2" charset="-122"/>
              </a:rPr>
              <a:t>闭</a:t>
            </a:r>
            <a:r>
              <a:rPr lang="en-US" altLang="zh-CN" sz="1600" dirty="0" smtClean="0">
                <a:solidFill>
                  <a:srgbClr val="002060"/>
                </a:solidFill>
                <a:ea typeface="宋体" pitchFamily="2" charset="-122"/>
              </a:rPr>
              <a:t>”</a:t>
            </a:r>
            <a:r>
              <a:rPr lang="zh-CN" altLang="en-US" sz="1600" dirty="0" smtClean="0">
                <a:solidFill>
                  <a:srgbClr val="002060"/>
                </a:solidFill>
                <a:ea typeface="宋体" pitchFamily="2" charset="-122"/>
              </a:rPr>
              <a:t>原则，</a:t>
            </a:r>
            <a:r>
              <a:rPr lang="zh-CN" altLang="en-US" sz="1500" dirty="0">
                <a:solidFill>
                  <a:srgbClr val="FF0000"/>
                </a:solidFill>
                <a:ea typeface="宋体" pitchFamily="2" charset="-122"/>
              </a:rPr>
              <a:t>一切的一切都是围绕着"开-闭"原则展开的</a:t>
            </a:r>
            <a:endParaRPr lang="en-US" altLang="zh-CN" sz="1500" dirty="0">
              <a:solidFill>
                <a:srgbClr val="FF0000"/>
              </a:solidFill>
              <a:ea typeface="宋体" pitchFamily="2" charset="-122"/>
            </a:endParaRPr>
          </a:p>
          <a:p>
            <a:pPr fontAlgn="auto">
              <a:spcAft>
                <a:spcPts val="0"/>
              </a:spcAft>
              <a:buClrTx/>
              <a:buFontTx/>
            </a:pPr>
            <a:r>
              <a:rPr lang="en-US" altLang="zh-CN" sz="1400" dirty="0">
                <a:solidFill>
                  <a:srgbClr val="002060"/>
                </a:solidFill>
                <a:effectLst/>
                <a:ea typeface="宋体" pitchFamily="2" charset="-122"/>
              </a:rPr>
              <a:t>	</a:t>
            </a:r>
            <a:r>
              <a:rPr lang="en-US" altLang="zh-CN" sz="1400" dirty="0">
                <a:effectLst/>
              </a:rPr>
              <a:t>Open - Closed Principle </a:t>
            </a:r>
            <a:r>
              <a:rPr lang="zh-CN" altLang="en-US" sz="1400" dirty="0">
                <a:effectLst/>
              </a:rPr>
              <a:t>缩写</a:t>
            </a:r>
            <a:r>
              <a:rPr lang="en-US" altLang="zh-CN" sz="1400" dirty="0">
                <a:effectLst/>
              </a:rPr>
              <a:t>:OCP</a:t>
            </a:r>
            <a:r>
              <a:rPr lang="zh-CN" altLang="en-US" sz="1400" dirty="0">
                <a:effectLst/>
              </a:rPr>
              <a:t>，</a:t>
            </a:r>
            <a:r>
              <a:rPr lang="en-US" altLang="zh-CN" sz="1400" dirty="0">
                <a:effectLst/>
              </a:rPr>
              <a:t>open for extension, closed for modification</a:t>
            </a:r>
          </a:p>
          <a:p>
            <a:pPr fontAlgn="auto">
              <a:spcAft>
                <a:spcPts val="0"/>
              </a:spcAft>
              <a:buClrTx/>
              <a:buFontTx/>
            </a:pPr>
            <a:r>
              <a:rPr lang="en-US" altLang="zh-CN" sz="1400" dirty="0">
                <a:effectLst/>
              </a:rPr>
              <a:t>	</a:t>
            </a:r>
            <a:r>
              <a:rPr lang="zh-CN" altLang="en-US" sz="1400" dirty="0">
                <a:effectLst/>
              </a:rPr>
              <a:t>模块应对扩展开放，而对修改关闭。尽量在不修改已有代码的情况下进行扩展。</a:t>
            </a:r>
          </a:p>
          <a:p>
            <a:pPr fontAlgn="auto">
              <a:spcAft>
                <a:spcPts val="0"/>
              </a:spcAft>
              <a:buClrTx/>
              <a:buFontTx/>
            </a:pPr>
            <a:endParaRPr lang="en-US" altLang="zh-CN" sz="1600" dirty="0">
              <a:solidFill>
                <a:srgbClr val="002060"/>
              </a:solidFill>
              <a:ea typeface="宋体" pitchFamily="2" charset="-122"/>
            </a:endParaRPr>
          </a:p>
          <a:p>
            <a:pPr fontAlgn="auto">
              <a:spcAft>
                <a:spcPts val="0"/>
              </a:spcAft>
              <a:buClrTx/>
              <a:buFontTx/>
            </a:pPr>
            <a:r>
              <a:rPr lang="en-US" altLang="zh-CN" sz="1600" dirty="0" smtClean="0">
                <a:solidFill>
                  <a:srgbClr val="002060"/>
                </a:solidFill>
                <a:ea typeface="宋体" pitchFamily="2" charset="-122"/>
              </a:rPr>
              <a:t>2 </a:t>
            </a:r>
            <a:r>
              <a:rPr lang="zh-CN" altLang="en-US" sz="1600" dirty="0">
                <a:solidFill>
                  <a:srgbClr val="002060"/>
                </a:solidFill>
                <a:ea typeface="宋体" pitchFamily="2" charset="-122"/>
              </a:rPr>
              <a:t>依赖倒转原则</a:t>
            </a:r>
          </a:p>
          <a:p>
            <a:pPr fontAlgn="auto">
              <a:spcAft>
                <a:spcPts val="0"/>
              </a:spcAft>
              <a:buClrTx/>
              <a:buFontTx/>
            </a:pPr>
            <a:r>
              <a:rPr lang="zh-CN" altLang="en-US" sz="1600" dirty="0">
                <a:solidFill>
                  <a:srgbClr val="002060"/>
                </a:solidFill>
                <a:ea typeface="宋体" pitchFamily="2" charset="-122"/>
              </a:rPr>
              <a:t>	</a:t>
            </a:r>
            <a:r>
              <a:rPr lang="zh-CN" altLang="en-US" sz="1400" dirty="0">
                <a:effectLst/>
              </a:rPr>
              <a:t>高层模块不应该</a:t>
            </a:r>
            <a:r>
              <a:rPr lang="zh-CN" altLang="en-US" sz="1400" dirty="0" smtClean="0">
                <a:effectLst/>
              </a:rPr>
              <a:t>依赖具体低层</a:t>
            </a:r>
            <a:r>
              <a:rPr lang="zh-CN" altLang="en-US" sz="1400" dirty="0">
                <a:effectLst/>
              </a:rPr>
              <a:t>模块，二者都应该依赖其抽象</a:t>
            </a:r>
            <a:r>
              <a:rPr lang="zh-CN" altLang="en-US" sz="1400" dirty="0" smtClean="0">
                <a:effectLst/>
              </a:rPr>
              <a:t>；</a:t>
            </a:r>
            <a:endParaRPr lang="en-US" altLang="zh-CN" sz="1400" dirty="0" smtClean="0">
              <a:effectLst/>
            </a:endParaRPr>
          </a:p>
          <a:p>
            <a:pPr fontAlgn="auto">
              <a:spcAft>
                <a:spcPts val="0"/>
              </a:spcAft>
              <a:buClrTx/>
              <a:buFontTx/>
            </a:pPr>
            <a:r>
              <a:rPr lang="en-US" altLang="zh-CN" sz="1400" dirty="0">
                <a:effectLst/>
              </a:rPr>
              <a:t>	</a:t>
            </a:r>
            <a:r>
              <a:rPr lang="zh-CN" altLang="en-US" sz="1400" dirty="0" smtClean="0">
                <a:effectLst/>
              </a:rPr>
              <a:t>抽象</a:t>
            </a:r>
            <a:r>
              <a:rPr lang="zh-CN" altLang="en-US" sz="1400" dirty="0">
                <a:effectLst/>
              </a:rPr>
              <a:t>不应该依赖细节；细节应该依赖抽象。</a:t>
            </a:r>
            <a:endParaRPr lang="zh-CN" altLang="en-US" sz="1400" dirty="0">
              <a:solidFill>
                <a:srgbClr val="002060"/>
              </a:solidFill>
              <a:ea typeface="宋体" pitchFamily="2" charset="-122"/>
            </a:endParaRPr>
          </a:p>
          <a:p>
            <a:pPr fontAlgn="auto">
              <a:spcAft>
                <a:spcPts val="0"/>
              </a:spcAft>
              <a:buClrTx/>
              <a:buFontTx/>
            </a:pPr>
            <a:r>
              <a:rPr lang="zh-CN" altLang="en-US" sz="1600" dirty="0">
                <a:solidFill>
                  <a:srgbClr val="002060"/>
                </a:solidFill>
                <a:ea typeface="宋体" pitchFamily="2" charset="-122"/>
              </a:rPr>
              <a:t>	</a:t>
            </a:r>
          </a:p>
          <a:p>
            <a:pPr fontAlgn="auto">
              <a:spcAft>
                <a:spcPts val="0"/>
              </a:spcAft>
              <a:buClrTx/>
              <a:buFontTx/>
            </a:pPr>
            <a:r>
              <a:rPr lang="en-US" altLang="zh-CN" sz="1600" dirty="0">
                <a:solidFill>
                  <a:srgbClr val="002060"/>
                </a:solidFill>
                <a:ea typeface="宋体" pitchFamily="2" charset="-122"/>
              </a:rPr>
              <a:t>3</a:t>
            </a:r>
            <a:r>
              <a:rPr lang="zh-CN" altLang="en-US" sz="1600" dirty="0" smtClean="0">
                <a:solidFill>
                  <a:srgbClr val="002060"/>
                </a:solidFill>
                <a:ea typeface="宋体" pitchFamily="2" charset="-122"/>
              </a:rPr>
              <a:t> 里</a:t>
            </a:r>
            <a:r>
              <a:rPr lang="zh-CN" altLang="en-US" sz="1600" dirty="0">
                <a:solidFill>
                  <a:srgbClr val="002060"/>
                </a:solidFill>
                <a:ea typeface="宋体" pitchFamily="2" charset="-122"/>
              </a:rPr>
              <a:t>氏代换</a:t>
            </a:r>
            <a:r>
              <a:rPr lang="zh-CN" altLang="en-US" sz="1600" dirty="0" smtClean="0">
                <a:solidFill>
                  <a:srgbClr val="002060"/>
                </a:solidFill>
                <a:ea typeface="宋体" pitchFamily="2" charset="-122"/>
              </a:rPr>
              <a:t>原则</a:t>
            </a:r>
            <a:endParaRPr lang="en-US" altLang="zh-CN" sz="1600" dirty="0" smtClean="0">
              <a:solidFill>
                <a:srgbClr val="002060"/>
              </a:solidFill>
              <a:ea typeface="宋体" pitchFamily="2" charset="-122"/>
            </a:endParaRPr>
          </a:p>
          <a:p>
            <a:pPr fontAlgn="auto">
              <a:spcAft>
                <a:spcPts val="0"/>
              </a:spcAft>
              <a:buClrTx/>
              <a:buFontTx/>
            </a:pPr>
            <a:r>
              <a:rPr lang="zh-CN" altLang="en-US" sz="1600" dirty="0">
                <a:solidFill>
                  <a:srgbClr val="002060"/>
                </a:solidFill>
                <a:ea typeface="宋体" pitchFamily="2" charset="-122"/>
              </a:rPr>
              <a:t>	</a:t>
            </a:r>
            <a:r>
              <a:rPr lang="zh-CN" altLang="en-US" sz="1400" dirty="0">
                <a:effectLst/>
              </a:rPr>
              <a:t>子类型必须能够替换它们的父类型</a:t>
            </a:r>
            <a:r>
              <a:rPr lang="zh-CN" altLang="en-US" sz="1400" dirty="0" smtClean="0">
                <a:effectLst/>
              </a:rPr>
              <a:t>。</a:t>
            </a:r>
            <a:endParaRPr lang="en-US" altLang="zh-CN" sz="1400" dirty="0" smtClean="0">
              <a:effectLst/>
            </a:endParaRPr>
          </a:p>
          <a:p>
            <a:pPr fontAlgn="auto">
              <a:spcAft>
                <a:spcPts val="0"/>
              </a:spcAft>
              <a:buClrTx/>
              <a:buFontTx/>
            </a:pPr>
            <a:r>
              <a:rPr lang="en-US" altLang="zh-CN" sz="1400" dirty="0">
                <a:effectLst/>
              </a:rPr>
              <a:t>	</a:t>
            </a:r>
            <a:r>
              <a:rPr lang="zh-CN" altLang="en-US" sz="1400" dirty="0" smtClean="0">
                <a:effectLst/>
              </a:rPr>
              <a:t>如果</a:t>
            </a:r>
            <a:r>
              <a:rPr lang="zh-CN" altLang="en-US" sz="1400" dirty="0">
                <a:effectLst/>
              </a:rPr>
              <a:t>调用的是父类的话，那么换成子类也完全可以运行</a:t>
            </a:r>
            <a:r>
              <a:rPr lang="zh-CN" altLang="en-US" sz="1400" dirty="0" smtClean="0">
                <a:effectLst/>
              </a:rPr>
              <a:t>。</a:t>
            </a:r>
            <a:endParaRPr lang="en-US" altLang="zh-CN" sz="1400" dirty="0" smtClean="0">
              <a:effectLst/>
            </a:endParaRPr>
          </a:p>
          <a:p>
            <a:pPr fontAlgn="auto">
              <a:spcAft>
                <a:spcPts val="0"/>
              </a:spcAft>
              <a:buClrTx/>
              <a:buFontTx/>
            </a:pPr>
            <a:r>
              <a:rPr lang="en-US" altLang="zh-CN" sz="1400" dirty="0">
                <a:effectLst/>
              </a:rPr>
              <a:t>	</a:t>
            </a:r>
            <a:r>
              <a:rPr lang="zh-CN" altLang="en-US" sz="1400" dirty="0" smtClean="0">
                <a:effectLst/>
              </a:rPr>
              <a:t>通俗</a:t>
            </a:r>
            <a:r>
              <a:rPr lang="zh-CN" altLang="en-US" sz="1400" dirty="0">
                <a:effectLst/>
              </a:rPr>
              <a:t>的来讲就是：子类可以扩展父类的功能，但不能改变父类原有的功能</a:t>
            </a:r>
            <a:endParaRPr lang="en-US" altLang="zh-CN" sz="1400" dirty="0">
              <a:effectLst/>
            </a:endParaRPr>
          </a:p>
          <a:p>
            <a:pPr fontAlgn="auto">
              <a:spcAft>
                <a:spcPts val="0"/>
              </a:spcAft>
              <a:buClrTx/>
              <a:buFontTx/>
            </a:pPr>
            <a:r>
              <a:rPr lang="zh-CN" altLang="en-US" sz="1400" dirty="0">
                <a:effectLst/>
              </a:rPr>
              <a:t>			</a:t>
            </a:r>
            <a:endParaRPr lang="en-US" altLang="zh-CN" sz="1400" dirty="0">
              <a:effectLst/>
            </a:endParaRPr>
          </a:p>
          <a:p>
            <a:pPr fontAlgn="auto">
              <a:spcAft>
                <a:spcPts val="0"/>
              </a:spcAft>
              <a:buClrTx/>
              <a:buFontTx/>
            </a:pPr>
            <a:r>
              <a:rPr lang="en-US" altLang="zh-CN" sz="1600" dirty="0">
                <a:solidFill>
                  <a:srgbClr val="002060"/>
                </a:solidFill>
                <a:ea typeface="宋体" pitchFamily="2" charset="-122"/>
              </a:rPr>
              <a:t>4 </a:t>
            </a:r>
            <a:r>
              <a:rPr lang="zh-CN" altLang="en-US" sz="1600" dirty="0">
                <a:solidFill>
                  <a:srgbClr val="002060"/>
                </a:solidFill>
                <a:ea typeface="宋体" pitchFamily="2" charset="-122"/>
              </a:rPr>
              <a:t>单一职能原则</a:t>
            </a:r>
          </a:p>
          <a:p>
            <a:pPr fontAlgn="auto">
              <a:spcAft>
                <a:spcPts val="0"/>
              </a:spcAft>
              <a:buClrTx/>
              <a:buFontTx/>
            </a:pPr>
            <a:r>
              <a:rPr lang="zh-CN" altLang="en-US" sz="1600" dirty="0">
                <a:solidFill>
                  <a:srgbClr val="002060"/>
                </a:solidFill>
                <a:ea typeface="宋体" pitchFamily="2" charset="-122"/>
              </a:rPr>
              <a:t>	</a:t>
            </a:r>
            <a:r>
              <a:rPr lang="zh-CN" altLang="en-US" sz="1400" dirty="0">
                <a:effectLst/>
              </a:rPr>
              <a:t>就一个类而言</a:t>
            </a:r>
            <a:r>
              <a:rPr lang="en-US" altLang="zh-CN" sz="1400" dirty="0">
                <a:effectLst/>
              </a:rPr>
              <a:t>,</a:t>
            </a:r>
            <a:r>
              <a:rPr lang="zh-CN" altLang="en-US" sz="1400" dirty="0">
                <a:effectLst/>
              </a:rPr>
              <a:t>应该仅有一个引起他变化的原因 </a:t>
            </a:r>
            <a:endParaRPr lang="en-US" altLang="zh-CN" sz="1400" dirty="0">
              <a:effectLst/>
            </a:endParaRPr>
          </a:p>
          <a:p>
            <a:pPr fontAlgn="auto">
              <a:spcAft>
                <a:spcPts val="0"/>
              </a:spcAft>
              <a:buClrTx/>
              <a:buFontTx/>
            </a:pPr>
            <a:endParaRPr lang="zh-CN" altLang="en-US" sz="1600" dirty="0" smtClean="0">
              <a:solidFill>
                <a:srgbClr val="002060"/>
              </a:solidFill>
              <a:ea typeface="宋体" pitchFamily="2" charset="-122"/>
            </a:endParaRPr>
          </a:p>
          <a:p>
            <a:pPr fontAlgn="auto">
              <a:spcAft>
                <a:spcPts val="0"/>
              </a:spcAft>
              <a:buClrTx/>
              <a:buFontTx/>
            </a:pPr>
            <a:r>
              <a:rPr lang="en-US" altLang="zh-CN" sz="1600" dirty="0" smtClean="0">
                <a:solidFill>
                  <a:srgbClr val="002060"/>
                </a:solidFill>
                <a:ea typeface="宋体" pitchFamily="2" charset="-122"/>
              </a:rPr>
              <a:t>5 </a:t>
            </a:r>
            <a:r>
              <a:rPr lang="zh-CN" altLang="en-US" sz="1600" dirty="0" smtClean="0">
                <a:solidFill>
                  <a:srgbClr val="002060"/>
                </a:solidFill>
                <a:ea typeface="宋体" pitchFamily="2" charset="-122"/>
              </a:rPr>
              <a:t>接口隔离原则</a:t>
            </a:r>
          </a:p>
          <a:p>
            <a:pPr fontAlgn="auto">
              <a:spcAft>
                <a:spcPts val="0"/>
              </a:spcAft>
              <a:buClrTx/>
              <a:buFontTx/>
            </a:pPr>
            <a:r>
              <a:rPr lang="zh-CN" altLang="en-US" sz="1600" dirty="0" smtClean="0">
                <a:solidFill>
                  <a:srgbClr val="002060"/>
                </a:solidFill>
                <a:ea typeface="宋体" pitchFamily="2" charset="-122"/>
              </a:rPr>
              <a:t>	</a:t>
            </a:r>
            <a:r>
              <a:rPr lang="zh-CN" altLang="en-US" sz="1400" dirty="0">
                <a:effectLst/>
              </a:rPr>
              <a:t>客户端不应该依赖它不需要的接口；一个类对另一个类的依赖应该建立在最小的接口上</a:t>
            </a:r>
            <a:endParaRPr lang="en-US" altLang="zh-CN" sz="1400" dirty="0">
              <a:effectLst/>
            </a:endParaRPr>
          </a:p>
          <a:p>
            <a:pPr fontAlgn="auto">
              <a:spcAft>
                <a:spcPts val="0"/>
              </a:spcAft>
              <a:buClrTx/>
              <a:buFontTx/>
            </a:pPr>
            <a:r>
              <a:rPr lang="zh-CN" altLang="en-US" sz="1600" dirty="0" smtClean="0">
                <a:solidFill>
                  <a:srgbClr val="002060"/>
                </a:solidFill>
                <a:ea typeface="宋体" pitchFamily="2" charset="-122"/>
              </a:rPr>
              <a:t>	</a:t>
            </a:r>
          </a:p>
          <a:p>
            <a:pPr fontAlgn="auto">
              <a:spcAft>
                <a:spcPts val="0"/>
              </a:spcAft>
              <a:buClrTx/>
              <a:buFontTx/>
            </a:pPr>
            <a:r>
              <a:rPr lang="en-US" altLang="zh-CN" sz="1600" dirty="0">
                <a:solidFill>
                  <a:srgbClr val="002060"/>
                </a:solidFill>
                <a:ea typeface="宋体" pitchFamily="2" charset="-122"/>
              </a:rPr>
              <a:t>6</a:t>
            </a:r>
            <a:r>
              <a:rPr lang="en-US" altLang="zh-CN" sz="1600" dirty="0" smtClean="0">
                <a:solidFill>
                  <a:srgbClr val="002060"/>
                </a:solidFill>
                <a:ea typeface="宋体" pitchFamily="2" charset="-122"/>
              </a:rPr>
              <a:t> </a:t>
            </a:r>
            <a:r>
              <a:rPr lang="zh-CN" altLang="en-US" sz="1600" dirty="0" smtClean="0">
                <a:solidFill>
                  <a:srgbClr val="002060"/>
                </a:solidFill>
                <a:ea typeface="宋体" pitchFamily="2" charset="-122"/>
              </a:rPr>
              <a:t>迪米特法则</a:t>
            </a:r>
          </a:p>
          <a:p>
            <a:pPr fontAlgn="auto">
              <a:spcAft>
                <a:spcPts val="0"/>
              </a:spcAft>
              <a:buClrTx/>
              <a:buFontTx/>
            </a:pPr>
            <a:r>
              <a:rPr lang="en-US" altLang="zh-CN" sz="1600" dirty="0" smtClean="0">
                <a:solidFill>
                  <a:srgbClr val="002060"/>
                </a:solidFill>
                <a:ea typeface="宋体" pitchFamily="2" charset="-122"/>
              </a:rPr>
              <a:t>	</a:t>
            </a:r>
            <a:r>
              <a:rPr lang="zh-CN" altLang="en-US" sz="1400" dirty="0">
                <a:effectLst/>
              </a:rPr>
              <a:t>一个对象应该对其他对象保持最少的了解</a:t>
            </a:r>
          </a:p>
          <a:p>
            <a:pPr fontAlgn="auto">
              <a:spcAft>
                <a:spcPts val="0"/>
              </a:spcAft>
              <a:buClrTx/>
              <a:buFontTx/>
            </a:pPr>
            <a:endParaRPr lang="zh-CN" altLang="en-US" sz="1600" dirty="0">
              <a:solidFill>
                <a:srgbClr val="002060"/>
              </a:solidFill>
              <a:ea typeface="宋体" pitchFamily="2" charset="-122"/>
            </a:endParaRPr>
          </a:p>
        </p:txBody>
      </p:sp>
    </p:spTree>
    <p:extLst>
      <p:ext uri="{BB962C8B-B14F-4D97-AF65-F5344CB8AC3E}">
        <p14:creationId xmlns:p14="http://schemas.microsoft.com/office/powerpoint/2010/main" val="1267101076"/>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28650" y="116632"/>
            <a:ext cx="7886700" cy="1119658"/>
          </a:xfrm>
        </p:spPr>
        <p:txBody>
          <a:bodyPr>
            <a:normAutofit/>
          </a:bodyPr>
          <a:lstStyle/>
          <a:p>
            <a:r>
              <a:rPr lang="en-US" altLang="zh-CN" dirty="0" smtClean="0"/>
              <a:t>Classification</a:t>
            </a:r>
            <a:endParaRPr lang="zh-CN" altLang="en-US" dirty="0"/>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725" y="1343025"/>
            <a:ext cx="8210550" cy="417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6707427"/>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
          <p:cNvSpPr txBox="1">
            <a:spLocks noChangeArrowheads="1"/>
          </p:cNvSpPr>
          <p:nvPr/>
        </p:nvSpPr>
        <p:spPr>
          <a:xfrm>
            <a:off x="457200" y="1268760"/>
            <a:ext cx="8363272" cy="5400600"/>
          </a:xfrm>
          <a:prstGeom prst="rect">
            <a:avLst/>
          </a:prstGeom>
        </p:spPr>
        <p:txBody>
          <a:bodyPr vert="horz" rtlCol="0" anchor="ctr">
            <a:normAutofit fontScale="77500" lnSpcReduction="20000"/>
            <a:scene3d>
              <a:camera prst="orthographicFront"/>
              <a:lightRig rig="soft" dir="t"/>
            </a:scene3d>
            <a:sp3d prstMaterial="matte">
              <a:bevelT w="12700" h="12700"/>
            </a:sp3d>
          </a:bodyPr>
          <a:lstStyle>
            <a:lvl1pPr algn="l" rtl="0" eaLnBrk="1" latinLnBrk="0" hangingPunct="1">
              <a:spcBef>
                <a:spcPct val="0"/>
              </a:spcBef>
              <a:buNone/>
              <a:defRPr kumimoji="0" lang="zh-CN" altLang="en-US" sz="44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r>
              <a:rPr lang="zh-CN" altLang="en-US" sz="2700" b="1" dirty="0">
                <a:effectLst/>
              </a:rPr>
              <a:t>需求</a:t>
            </a:r>
            <a:r>
              <a:rPr lang="zh-CN" altLang="en-US" sz="2700" b="1" dirty="0" smtClean="0">
                <a:effectLst/>
              </a:rPr>
              <a:t>：</a:t>
            </a:r>
            <a:endParaRPr lang="en-US" altLang="zh-CN" sz="2700" b="1" dirty="0" smtClean="0">
              <a:effectLst/>
            </a:endParaRPr>
          </a:p>
          <a:p>
            <a:endParaRPr lang="en-US" altLang="zh-CN" sz="2700" b="1" dirty="0">
              <a:effectLst/>
            </a:endParaRPr>
          </a:p>
          <a:p>
            <a:r>
              <a:rPr lang="en-US" altLang="zh-CN" sz="1900" dirty="0">
                <a:effectLst/>
              </a:rPr>
              <a:t>	</a:t>
            </a:r>
            <a:r>
              <a:rPr lang="zh-CN" altLang="en-US" sz="1900" dirty="0" smtClean="0">
                <a:effectLst/>
              </a:rPr>
              <a:t>现有多台打印机</a:t>
            </a:r>
            <a:endParaRPr lang="en-US" altLang="zh-CN" sz="1900" dirty="0" smtClean="0">
              <a:effectLst/>
            </a:endParaRPr>
          </a:p>
          <a:p>
            <a:endParaRPr lang="en-US" altLang="zh-CN" sz="1900" dirty="0">
              <a:effectLst/>
            </a:endParaRPr>
          </a:p>
          <a:p>
            <a:r>
              <a:rPr lang="en-US" altLang="zh-CN" sz="1900" dirty="0" smtClean="0">
                <a:effectLst/>
              </a:rPr>
              <a:t>	</a:t>
            </a:r>
            <a:r>
              <a:rPr lang="zh-CN" altLang="en-US" sz="1900" dirty="0" smtClean="0">
                <a:effectLst/>
              </a:rPr>
              <a:t>要求提供打印服务类</a:t>
            </a:r>
            <a:r>
              <a:rPr lang="en-US" altLang="zh-CN" sz="1900" dirty="0" smtClean="0">
                <a:effectLst/>
              </a:rPr>
              <a:t> - </a:t>
            </a:r>
            <a:r>
              <a:rPr lang="zh-CN" altLang="en-US" sz="1900" dirty="0" smtClean="0">
                <a:effectLst/>
              </a:rPr>
              <a:t>接</a:t>
            </a:r>
            <a:r>
              <a:rPr lang="zh-CN" altLang="en-US" sz="1900" dirty="0">
                <a:effectLst/>
              </a:rPr>
              <a:t>收</a:t>
            </a:r>
            <a:r>
              <a:rPr lang="zh-CN" altLang="en-US" sz="1900" dirty="0" smtClean="0">
                <a:effectLst/>
              </a:rPr>
              <a:t>打印请求</a:t>
            </a:r>
            <a:r>
              <a:rPr lang="en-US" altLang="zh-CN" sz="1900" dirty="0" smtClean="0">
                <a:effectLst/>
              </a:rPr>
              <a:t>, </a:t>
            </a:r>
            <a:r>
              <a:rPr lang="zh-CN" altLang="en-US" sz="1900" dirty="0" smtClean="0">
                <a:effectLst/>
              </a:rPr>
              <a:t>执行打印工作</a:t>
            </a:r>
            <a:endParaRPr lang="en-US" altLang="zh-CN" sz="1900" dirty="0" smtClean="0">
              <a:effectLst/>
            </a:endParaRPr>
          </a:p>
          <a:p>
            <a:endParaRPr lang="en-US" altLang="zh-CN" sz="1900" dirty="0" smtClean="0">
              <a:effectLst/>
            </a:endParaRPr>
          </a:p>
          <a:p>
            <a:r>
              <a:rPr lang="zh-CN" altLang="en-US" sz="2700" b="1" dirty="0" smtClean="0">
                <a:effectLst/>
              </a:rPr>
              <a:t>分析 ：</a:t>
            </a:r>
            <a:endParaRPr lang="en-US" altLang="zh-CN" sz="2700" b="1" dirty="0">
              <a:effectLst/>
            </a:endParaRPr>
          </a:p>
          <a:p>
            <a:r>
              <a:rPr lang="en-US" altLang="zh-CN" sz="2600" dirty="0">
                <a:effectLst/>
              </a:rPr>
              <a:t>	</a:t>
            </a:r>
            <a:r>
              <a:rPr lang="en-US" altLang="zh-CN" sz="1900" dirty="0">
                <a:effectLst/>
              </a:rPr>
              <a:t>	</a:t>
            </a:r>
          </a:p>
          <a:p>
            <a:r>
              <a:rPr lang="en-US" altLang="zh-CN" sz="1900" dirty="0" smtClean="0">
                <a:effectLst/>
              </a:rPr>
              <a:t>	</a:t>
            </a:r>
            <a:r>
              <a:rPr lang="zh-CN" altLang="en-US" sz="1900" dirty="0" smtClean="0">
                <a:effectLst/>
              </a:rPr>
              <a:t>尽管有多台打印机，但是应当只有一</a:t>
            </a:r>
            <a:r>
              <a:rPr lang="zh-CN" altLang="en-US" sz="1900" dirty="0">
                <a:effectLst/>
              </a:rPr>
              <a:t>个打印</a:t>
            </a:r>
            <a:r>
              <a:rPr lang="zh-CN" altLang="en-US" sz="1900" dirty="0" smtClean="0">
                <a:effectLst/>
              </a:rPr>
              <a:t>服务实例负责管理</a:t>
            </a:r>
            <a:endParaRPr lang="en-US" altLang="zh-CN" sz="1900" dirty="0">
              <a:effectLst/>
            </a:endParaRPr>
          </a:p>
          <a:p>
            <a:endParaRPr lang="en-US" altLang="zh-CN" sz="1900" dirty="0">
              <a:effectLst/>
            </a:endParaRPr>
          </a:p>
          <a:p>
            <a:r>
              <a:rPr lang="en-US" altLang="zh-CN" sz="1900" dirty="0">
                <a:effectLst/>
              </a:rPr>
              <a:t>	</a:t>
            </a:r>
            <a:r>
              <a:rPr lang="zh-CN" altLang="en-US" sz="1900" dirty="0">
                <a:effectLst/>
              </a:rPr>
              <a:t>打印服务分发打印项某台打印机请求</a:t>
            </a:r>
            <a:r>
              <a:rPr lang="zh-CN" altLang="en-US" sz="1900" dirty="0" smtClean="0">
                <a:effectLst/>
              </a:rPr>
              <a:t>打印</a:t>
            </a:r>
            <a:endParaRPr lang="en-US" altLang="zh-CN" sz="1900" dirty="0" smtClean="0">
              <a:effectLst/>
            </a:endParaRPr>
          </a:p>
          <a:p>
            <a:endParaRPr lang="en-US" altLang="zh-CN" sz="1900" dirty="0">
              <a:effectLst/>
            </a:endParaRPr>
          </a:p>
          <a:p>
            <a:r>
              <a:rPr lang="en-US" altLang="zh-CN" sz="1900" dirty="0" smtClean="0">
                <a:effectLst/>
              </a:rPr>
              <a:t>	</a:t>
            </a:r>
            <a:r>
              <a:rPr lang="zh-CN" altLang="en-US" sz="1900" dirty="0" smtClean="0">
                <a:effectLst/>
              </a:rPr>
              <a:t>打印服务应当支持排队</a:t>
            </a:r>
            <a:r>
              <a:rPr lang="en-US" altLang="zh-CN" sz="1900" dirty="0" smtClean="0">
                <a:effectLst/>
              </a:rPr>
              <a:t>/</a:t>
            </a:r>
            <a:r>
              <a:rPr lang="zh-CN" altLang="en-US" sz="1900" dirty="0" smtClean="0">
                <a:effectLst/>
              </a:rPr>
              <a:t>缓存打印请求</a:t>
            </a:r>
            <a:endParaRPr lang="en-US" altLang="zh-CN" sz="1900" dirty="0" smtClean="0">
              <a:effectLst/>
            </a:endParaRPr>
          </a:p>
          <a:p>
            <a:endParaRPr lang="en-US" altLang="zh-CN" sz="1900" dirty="0">
              <a:effectLst/>
            </a:endParaRPr>
          </a:p>
          <a:p>
            <a:r>
              <a:rPr lang="zh-CN" altLang="en-US" sz="2700" b="1" dirty="0" smtClean="0">
                <a:effectLst/>
              </a:rPr>
              <a:t>设计：</a:t>
            </a:r>
            <a:endParaRPr lang="en-US" altLang="zh-CN" sz="2700" b="1" dirty="0" smtClean="0">
              <a:effectLst/>
            </a:endParaRPr>
          </a:p>
          <a:p>
            <a:r>
              <a:rPr lang="en-US" altLang="zh-CN" sz="2600" dirty="0">
                <a:effectLst/>
              </a:rPr>
              <a:t>	</a:t>
            </a:r>
          </a:p>
          <a:p>
            <a:r>
              <a:rPr lang="en-US" altLang="zh-CN" sz="1900" dirty="0">
                <a:effectLst/>
              </a:rPr>
              <a:t>	</a:t>
            </a:r>
            <a:r>
              <a:rPr lang="zh-CN" altLang="en-US" sz="1900" dirty="0" smtClean="0">
                <a:effectLst/>
              </a:rPr>
              <a:t>保证打印服务类只有一</a:t>
            </a:r>
            <a:r>
              <a:rPr lang="zh-CN" altLang="en-US" sz="1900" dirty="0">
                <a:effectLst/>
              </a:rPr>
              <a:t>个</a:t>
            </a:r>
            <a:r>
              <a:rPr lang="zh-CN" altLang="en-US" sz="1900" dirty="0" smtClean="0">
                <a:effectLst/>
              </a:rPr>
              <a:t>实例</a:t>
            </a:r>
            <a:r>
              <a:rPr lang="en-US" altLang="zh-CN" sz="1900" dirty="0" smtClean="0">
                <a:effectLst/>
              </a:rPr>
              <a:t>(</a:t>
            </a:r>
            <a:r>
              <a:rPr lang="zh-CN" altLang="en-US" sz="1900" dirty="0" smtClean="0">
                <a:effectLst/>
              </a:rPr>
              <a:t>类自身负责保管其唯一实例</a:t>
            </a:r>
            <a:r>
              <a:rPr lang="en-US" altLang="zh-CN" sz="1900" dirty="0" smtClean="0">
                <a:effectLst/>
              </a:rPr>
              <a:t>)</a:t>
            </a:r>
            <a:endParaRPr lang="en-US" altLang="zh-CN" sz="1900" dirty="0">
              <a:effectLst/>
            </a:endParaRPr>
          </a:p>
          <a:p>
            <a:endParaRPr lang="en-US" altLang="zh-CN" sz="1900" dirty="0">
              <a:effectLst/>
            </a:endParaRPr>
          </a:p>
          <a:p>
            <a:r>
              <a:rPr lang="en-US" altLang="zh-CN" sz="1900" dirty="0">
                <a:effectLst/>
              </a:rPr>
              <a:t>	</a:t>
            </a:r>
            <a:r>
              <a:rPr lang="zh-CN" altLang="en-US" sz="1900" dirty="0">
                <a:effectLst/>
              </a:rPr>
              <a:t>提供全局访问点获取该</a:t>
            </a:r>
            <a:r>
              <a:rPr lang="zh-CN" altLang="en-US" sz="1900" dirty="0" smtClean="0">
                <a:effectLst/>
              </a:rPr>
              <a:t>实例</a:t>
            </a:r>
            <a:r>
              <a:rPr lang="en-US" altLang="zh-CN" sz="1900" dirty="0" smtClean="0">
                <a:effectLst/>
              </a:rPr>
              <a:t>(</a:t>
            </a:r>
            <a:r>
              <a:rPr lang="zh-CN" altLang="en-US" sz="1900" dirty="0" smtClean="0">
                <a:effectLst/>
              </a:rPr>
              <a:t>属性</a:t>
            </a:r>
            <a:r>
              <a:rPr lang="en-US" altLang="zh-CN" sz="1900" dirty="0">
                <a:effectLst/>
              </a:rPr>
              <a:t>/</a:t>
            </a:r>
            <a:r>
              <a:rPr lang="zh-CN" altLang="en-US" sz="1900" dirty="0" smtClean="0">
                <a:effectLst/>
              </a:rPr>
              <a:t>方法</a:t>
            </a:r>
            <a:r>
              <a:rPr lang="en-US" altLang="zh-CN" sz="1900" dirty="0" smtClean="0">
                <a:effectLst/>
              </a:rPr>
              <a:t>)</a:t>
            </a:r>
            <a:endParaRPr lang="en-US" altLang="zh-CN" sz="1900" dirty="0">
              <a:effectLst/>
            </a:endParaRPr>
          </a:p>
          <a:p>
            <a:endParaRPr lang="en-US" altLang="zh-CN" sz="1900" dirty="0">
              <a:effectLst/>
            </a:endParaRPr>
          </a:p>
          <a:p>
            <a:r>
              <a:rPr lang="en-US" altLang="zh-CN" sz="1900" dirty="0">
                <a:effectLst/>
              </a:rPr>
              <a:t>	</a:t>
            </a:r>
            <a:r>
              <a:rPr lang="zh-CN" altLang="en-US" sz="1900" dirty="0">
                <a:effectLst/>
              </a:rPr>
              <a:t>暴露一个打印接口</a:t>
            </a:r>
            <a:r>
              <a:rPr lang="en-US" altLang="zh-CN" sz="1900" dirty="0">
                <a:effectLst/>
              </a:rPr>
              <a:t>, </a:t>
            </a:r>
            <a:r>
              <a:rPr lang="zh-CN" altLang="en-US" sz="1900" dirty="0">
                <a:effectLst/>
              </a:rPr>
              <a:t>接收打印项并将打印项放入队列</a:t>
            </a:r>
            <a:endParaRPr lang="en-US" altLang="zh-CN" sz="1900" dirty="0">
              <a:effectLst/>
            </a:endParaRPr>
          </a:p>
          <a:p>
            <a:endParaRPr lang="en-US" altLang="zh-CN" sz="1900" dirty="0">
              <a:effectLst/>
            </a:endParaRPr>
          </a:p>
          <a:p>
            <a:r>
              <a:rPr lang="en-US" altLang="zh-CN" sz="1900" dirty="0">
                <a:effectLst/>
              </a:rPr>
              <a:t>	</a:t>
            </a:r>
            <a:r>
              <a:rPr lang="zh-CN" altLang="en-US" sz="1900" dirty="0">
                <a:effectLst/>
              </a:rPr>
              <a:t>打印服务实例</a:t>
            </a:r>
            <a:r>
              <a:rPr lang="zh-CN" altLang="en-US" sz="1900" dirty="0" smtClean="0">
                <a:effectLst/>
              </a:rPr>
              <a:t>内部</a:t>
            </a:r>
            <a:r>
              <a:rPr lang="zh-CN" altLang="en-US" sz="1900" dirty="0" smtClean="0">
                <a:effectLst/>
              </a:rPr>
              <a:t>封装打印机管理</a:t>
            </a:r>
            <a:r>
              <a:rPr lang="en-US" altLang="zh-CN" sz="1900" dirty="0" smtClean="0">
                <a:effectLst/>
              </a:rPr>
              <a:t>/</a:t>
            </a:r>
            <a:r>
              <a:rPr lang="zh-CN" altLang="en-US" sz="1900" dirty="0" smtClean="0">
                <a:effectLst/>
              </a:rPr>
              <a:t>调度逻辑</a:t>
            </a:r>
            <a:r>
              <a:rPr lang="en-US" altLang="zh-CN" sz="1900" dirty="0" smtClean="0">
                <a:effectLst/>
              </a:rPr>
              <a:t>, </a:t>
            </a:r>
            <a:r>
              <a:rPr lang="zh-CN" altLang="en-US" sz="1900" dirty="0" smtClean="0">
                <a:effectLst/>
              </a:rPr>
              <a:t>对外</a:t>
            </a:r>
            <a:r>
              <a:rPr lang="zh-CN" altLang="en-US" sz="1900" dirty="0">
                <a:effectLst/>
              </a:rPr>
              <a:t>不</a:t>
            </a:r>
            <a:r>
              <a:rPr lang="zh-CN" altLang="en-US" sz="1900" dirty="0" smtClean="0">
                <a:effectLst/>
              </a:rPr>
              <a:t>可见</a:t>
            </a:r>
            <a:endParaRPr lang="en-US" altLang="zh-CN" sz="1900" dirty="0" smtClean="0">
              <a:effectLst/>
            </a:endParaRPr>
          </a:p>
          <a:p>
            <a:endParaRPr lang="en-US" altLang="zh-CN" sz="1900" dirty="0">
              <a:effectLst/>
            </a:endParaRPr>
          </a:p>
          <a:p>
            <a:r>
              <a:rPr lang="en-US" altLang="zh-CN" sz="1900" dirty="0" smtClean="0">
                <a:effectLst/>
              </a:rPr>
              <a:t>	</a:t>
            </a:r>
            <a:r>
              <a:rPr lang="zh-CN" altLang="en-US" sz="1900" dirty="0" smtClean="0">
                <a:effectLst/>
              </a:rPr>
              <a:t>后台</a:t>
            </a:r>
            <a:r>
              <a:rPr lang="en-US" altLang="zh-CN" sz="1900" dirty="0" smtClean="0">
                <a:effectLst/>
              </a:rPr>
              <a:t>Job</a:t>
            </a:r>
            <a:r>
              <a:rPr lang="zh-CN" altLang="en-US" sz="1900" dirty="0" smtClean="0">
                <a:effectLst/>
              </a:rPr>
              <a:t>循环检查打印项队列</a:t>
            </a:r>
            <a:r>
              <a:rPr lang="en-US" altLang="zh-CN" sz="1900" dirty="0" smtClean="0">
                <a:effectLst/>
              </a:rPr>
              <a:t>, </a:t>
            </a:r>
            <a:r>
              <a:rPr lang="zh-CN" altLang="en-US" sz="1900" dirty="0" smtClean="0">
                <a:effectLst/>
              </a:rPr>
              <a:t>每次取出一个打印项并分发至某台打印机请求打印</a:t>
            </a:r>
            <a:endParaRPr lang="en-US" altLang="zh-CN" sz="1900" dirty="0">
              <a:effectLst/>
            </a:endParaRPr>
          </a:p>
        </p:txBody>
      </p:sp>
      <p:sp>
        <p:nvSpPr>
          <p:cNvPr id="3" name="Rectangle 2"/>
          <p:cNvSpPr>
            <a:spLocks noGrp="1" noChangeArrowheads="1"/>
          </p:cNvSpPr>
          <p:nvPr>
            <p:ph type="title"/>
          </p:nvPr>
        </p:nvSpPr>
        <p:spPr>
          <a:xfrm>
            <a:off x="628650" y="44624"/>
            <a:ext cx="7886700" cy="1119658"/>
          </a:xfrm>
        </p:spPr>
        <p:txBody>
          <a:bodyPr>
            <a:normAutofit/>
          </a:bodyPr>
          <a:lstStyle/>
          <a:p>
            <a:r>
              <a:rPr lang="en-US" altLang="zh-CN" dirty="0" smtClean="0"/>
              <a:t>Singleton</a:t>
            </a:r>
            <a:endParaRPr lang="zh-CN" altLang="en-US" dirty="0"/>
          </a:p>
        </p:txBody>
      </p:sp>
    </p:spTree>
    <p:extLst>
      <p:ext uri="{BB962C8B-B14F-4D97-AF65-F5344CB8AC3E}">
        <p14:creationId xmlns:p14="http://schemas.microsoft.com/office/powerpoint/2010/main" val="1432022349"/>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p:cNvSpPr txBox="1"/>
          <p:nvPr/>
        </p:nvSpPr>
        <p:spPr>
          <a:xfrm>
            <a:off x="251520" y="1196752"/>
            <a:ext cx="3672408" cy="353943"/>
          </a:xfrm>
          <a:prstGeom prst="rect">
            <a:avLst/>
          </a:prstGeom>
          <a:noFill/>
        </p:spPr>
        <p:txBody>
          <a:bodyPr wrap="square" rtlCol="0">
            <a:spAutoFit/>
          </a:bodyPr>
          <a:lstStyle/>
          <a:p>
            <a:r>
              <a:rPr lang="en-US" altLang="zh-CN" sz="1700" b="1" spc="50" dirty="0" smtClean="0">
                <a:ln w="12700">
                  <a:noFill/>
                  <a:prstDash val="solid"/>
                </a:ln>
                <a:solidFill>
                  <a:schemeClr val="accent4"/>
                </a:solidFill>
                <a:latin typeface="+mj-lt"/>
                <a:ea typeface="+mj-ea"/>
                <a:cs typeface="+mj-cs"/>
              </a:rPr>
              <a:t>Eager Mode - EagerPrintService</a:t>
            </a:r>
            <a:endParaRPr lang="en-US" altLang="en-US" sz="1700" b="1" spc="50" dirty="0">
              <a:ln w="12700">
                <a:noFill/>
                <a:prstDash val="solid"/>
              </a:ln>
              <a:solidFill>
                <a:schemeClr val="accent4"/>
              </a:solidFill>
              <a:latin typeface="+mj-lt"/>
              <a:ea typeface="+mj-ea"/>
              <a:cs typeface="+mj-cs"/>
            </a:endParaRPr>
          </a:p>
        </p:txBody>
      </p:sp>
      <p:sp>
        <p:nvSpPr>
          <p:cNvPr id="58"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dirty="0" smtClean="0"/>
              <a:t>Singleton</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628800"/>
            <a:ext cx="7677150" cy="500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30027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dirty="0" smtClean="0"/>
              <a:t>Singleton</a:t>
            </a:r>
            <a:endParaRPr lang="zh-CN" altLang="en-US" dirty="0"/>
          </a:p>
        </p:txBody>
      </p:sp>
      <p:sp>
        <p:nvSpPr>
          <p:cNvPr id="7" name="TextBox 6"/>
          <p:cNvSpPr txBox="1"/>
          <p:nvPr/>
        </p:nvSpPr>
        <p:spPr>
          <a:xfrm>
            <a:off x="251520" y="1196752"/>
            <a:ext cx="3672408" cy="353943"/>
          </a:xfrm>
          <a:prstGeom prst="rect">
            <a:avLst/>
          </a:prstGeom>
          <a:noFill/>
        </p:spPr>
        <p:txBody>
          <a:bodyPr wrap="square" rtlCol="0">
            <a:spAutoFit/>
          </a:bodyPr>
          <a:lstStyle/>
          <a:p>
            <a:r>
              <a:rPr lang="en-US" altLang="zh-CN" sz="1700" b="1" spc="50" dirty="0">
                <a:ln w="12700">
                  <a:noFill/>
                  <a:prstDash val="solid"/>
                </a:ln>
                <a:solidFill>
                  <a:schemeClr val="accent4"/>
                </a:solidFill>
              </a:rPr>
              <a:t>Eager </a:t>
            </a:r>
            <a:r>
              <a:rPr lang="en-US" altLang="zh-CN" sz="1700" b="1" spc="50" dirty="0" smtClean="0">
                <a:ln w="12700">
                  <a:noFill/>
                  <a:prstDash val="solid"/>
                </a:ln>
                <a:solidFill>
                  <a:schemeClr val="accent4"/>
                </a:solidFill>
              </a:rPr>
              <a:t>Mode - Key Point</a:t>
            </a:r>
            <a:endParaRPr lang="en-US" altLang="en-US" sz="1700" b="1" spc="50" dirty="0">
              <a:ln w="12700">
                <a:noFill/>
                <a:prstDash val="solid"/>
              </a:ln>
              <a:solidFill>
                <a:schemeClr val="accent4"/>
              </a:solidFill>
              <a:latin typeface="+mj-lt"/>
              <a:ea typeface="+mj-ea"/>
              <a:cs typeface="+mj-cs"/>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325" y="1700808"/>
            <a:ext cx="6991350" cy="364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0257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dirty="0" smtClean="0"/>
              <a:t>Singleton</a:t>
            </a:r>
            <a:endParaRPr lang="zh-CN" altLang="en-US" dirty="0"/>
          </a:p>
        </p:txBody>
      </p:sp>
      <p:sp>
        <p:nvSpPr>
          <p:cNvPr id="7" name="TextBox 6"/>
          <p:cNvSpPr txBox="1"/>
          <p:nvPr/>
        </p:nvSpPr>
        <p:spPr>
          <a:xfrm>
            <a:off x="251520" y="1196752"/>
            <a:ext cx="3672408" cy="353943"/>
          </a:xfrm>
          <a:prstGeom prst="rect">
            <a:avLst/>
          </a:prstGeom>
          <a:noFill/>
        </p:spPr>
        <p:txBody>
          <a:bodyPr wrap="square" rtlCol="0">
            <a:spAutoFit/>
          </a:bodyPr>
          <a:lstStyle/>
          <a:p>
            <a:r>
              <a:rPr lang="en-US" altLang="zh-CN" sz="1700" b="1" spc="50" dirty="0" smtClean="0">
                <a:ln w="12700">
                  <a:noFill/>
                  <a:prstDash val="solid"/>
                </a:ln>
                <a:solidFill>
                  <a:schemeClr val="accent4"/>
                </a:solidFill>
              </a:rPr>
              <a:t>Lazy Mode - Key Point</a:t>
            </a:r>
            <a:endParaRPr lang="en-US" altLang="en-US" sz="1700" b="1" spc="50" dirty="0">
              <a:ln w="12700">
                <a:noFill/>
                <a:prstDash val="solid"/>
              </a:ln>
              <a:solidFill>
                <a:schemeClr val="accent4"/>
              </a:solidFill>
              <a:latin typeface="+mj-lt"/>
              <a:ea typeface="+mj-ea"/>
              <a:cs typeface="+mj-cs"/>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5850" y="1700808"/>
            <a:ext cx="6972300" cy="439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58582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16242</TotalTime>
  <Words>524</Words>
  <Application>Microsoft Office PowerPoint</Application>
  <PresentationFormat>全屏显示(4:3)</PresentationFormat>
  <Paragraphs>281</Paragraphs>
  <Slides>27</Slides>
  <Notes>5</Notes>
  <HiddenSlides>0</HiddenSlides>
  <MMClips>0</MMClips>
  <ScaleCrop>false</ScaleCrop>
  <HeadingPairs>
    <vt:vector size="4" baseType="variant">
      <vt:variant>
        <vt:lpstr>主题</vt:lpstr>
      </vt:variant>
      <vt:variant>
        <vt:i4>1</vt:i4>
      </vt:variant>
      <vt:variant>
        <vt:lpstr>幻灯片标题</vt:lpstr>
      </vt:variant>
      <vt:variant>
        <vt:i4>27</vt:i4>
      </vt:variant>
    </vt:vector>
  </HeadingPairs>
  <TitlesOfParts>
    <vt:vector size="28" baseType="lpstr">
      <vt:lpstr>Office 主题</vt:lpstr>
      <vt:lpstr>PowerPoint 演示文稿</vt:lpstr>
      <vt:lpstr>Agenda</vt:lpstr>
      <vt:lpstr>Principle I</vt:lpstr>
      <vt:lpstr>Principle II</vt:lpstr>
      <vt:lpstr>Classification</vt:lpstr>
      <vt:lpstr>Singleton</vt:lpstr>
      <vt:lpstr>PowerPoint 演示文稿</vt:lpstr>
      <vt:lpstr>PowerPoint 演示文稿</vt:lpstr>
      <vt:lpstr>PowerPoint 演示文稿</vt:lpstr>
      <vt:lpstr>PowerPoint 演示文稿</vt:lpstr>
      <vt:lpstr>PowerPoint 演示文稿</vt:lpstr>
      <vt:lpstr>PowerPoint 演示文稿</vt:lpstr>
      <vt:lpstr>Singleton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Q &amp; A</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内容</dc:title>
  <dc:creator>vlxy罗潇雨</dc:creator>
  <cp:lastModifiedBy>vlxy罗潇雨</cp:lastModifiedBy>
  <cp:revision>364</cp:revision>
  <dcterms:created xsi:type="dcterms:W3CDTF">2015-02-16T08:08:46Z</dcterms:created>
  <dcterms:modified xsi:type="dcterms:W3CDTF">2015-04-20T10:58:49Z</dcterms:modified>
</cp:coreProperties>
</file>