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3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4/14/2015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548680"/>
            <a:ext cx="6858000" cy="794469"/>
          </a:xfrm>
          <a:noFill/>
          <a:ln/>
        </p:spPr>
        <p:txBody>
          <a:bodyPr/>
          <a:lstStyle/>
          <a:p>
            <a:r>
              <a:rPr lang="en-US" altLang="zh-CN" dirty="0" smtClean="0"/>
              <a:t>Builder</a:t>
            </a:r>
            <a:endParaRPr lang="en-US" altLang="zh-CN" sz="5400" dirty="0">
              <a:ea typeface="宋体" pitchFamily="2"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39305"/>
            <a:ext cx="43719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endParaRPr lang="en-US" altLang="en-US" sz="1700" b="1" spc="50" dirty="0">
              <a:ln w="12700">
                <a:noFill/>
                <a:prstDash val="solid"/>
              </a:ln>
              <a:solidFill>
                <a:schemeClr val="accent4"/>
              </a:solidFill>
              <a:latin typeface="+mj-lt"/>
              <a:ea typeface="+mj-ea"/>
              <a:cs typeface="+mj-cs"/>
            </a:endParaRPr>
          </a:p>
        </p:txBody>
      </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548680"/>
            <a:ext cx="6858000" cy="794469"/>
          </a:xfrm>
          <a:noFill/>
          <a:ln/>
        </p:spPr>
        <p:txBody>
          <a:bodyPr/>
          <a:lstStyle/>
          <a:p>
            <a:r>
              <a:rPr lang="en-US" altLang="zh-CN" dirty="0" smtClean="0"/>
              <a:t>Builder</a:t>
            </a:r>
            <a:endParaRPr lang="en-US" altLang="zh-CN" sz="5400" dirty="0">
              <a:ea typeface="宋体" pitchFamily="2" charset="-122"/>
            </a:endParaRPr>
          </a:p>
        </p:txBody>
      </p:sp>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endParaRPr lang="en-US" altLang="en-US" sz="1700" b="1" spc="50" dirty="0">
              <a:ln w="12700">
                <a:noFill/>
                <a:prstDash val="solid"/>
              </a:ln>
              <a:solidFill>
                <a:schemeClr val="accent4"/>
              </a:solidFill>
              <a:latin typeface="+mj-lt"/>
              <a:ea typeface="+mj-ea"/>
              <a:cs typeface="+mj-cs"/>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548680"/>
            <a:ext cx="6858000" cy="794469"/>
          </a:xfrm>
          <a:noFill/>
          <a:ln/>
        </p:spPr>
        <p:txBody>
          <a:bodyPr/>
          <a:lstStyle/>
          <a:p>
            <a:r>
              <a:rPr lang="en-US" altLang="zh-CN" dirty="0" smtClean="0"/>
              <a:t>Builder</a:t>
            </a:r>
            <a:endParaRPr lang="en-US" altLang="zh-CN" sz="5400" dirty="0">
              <a:ea typeface="宋体" pitchFamily="2" charset="-122"/>
            </a:endParaRPr>
          </a:p>
        </p:txBody>
      </p:sp>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endParaRPr lang="en-US" altLang="en-US" sz="1700" b="1" spc="50" dirty="0">
              <a:ln w="12700">
                <a:noFill/>
                <a:prstDash val="solid"/>
              </a:ln>
              <a:solidFill>
                <a:schemeClr val="accent4"/>
              </a:solidFill>
              <a:latin typeface="+mj-lt"/>
              <a:ea typeface="+mj-ea"/>
              <a:cs typeface="+mj-cs"/>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2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2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2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2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2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endParaRPr lang="en-US" altLang="zh-CN" sz="22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a:t>
            </a:r>
            <a:r>
              <a:rPr lang="zh-CN" altLang="en-US" sz="1400" b="1" spc="50" dirty="0">
                <a:ln w="12700">
                  <a:noFill/>
                  <a:prstDash val="solid"/>
                </a:ln>
                <a:solidFill>
                  <a:schemeClr val="accent4"/>
                </a:solidFill>
                <a:latin typeface="+mj-lt"/>
                <a:ea typeface="+mj-ea"/>
                <a:cs typeface="+mj-cs"/>
              </a:rPr>
              <a:t>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构造一个使用</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接口的</a:t>
            </a:r>
            <a:r>
              <a:rPr lang="zh-CN" altLang="en-US" sz="1400" b="1" spc="50" dirty="0" smtClean="0">
                <a:ln w="12700">
                  <a:noFill/>
                  <a:prstDash val="solid"/>
                </a:ln>
                <a:solidFill>
                  <a:schemeClr val="accent4"/>
                </a:solidFill>
                <a:latin typeface="+mj-lt"/>
                <a:ea typeface="+mj-ea"/>
                <a:cs typeface="+mj-cs"/>
              </a:rPr>
              <a:t>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表示被构造的复杂对象</a:t>
            </a:r>
            <a:r>
              <a:rPr lang="zh-CN" altLang="en-US" sz="1400" b="1" spc="50" dirty="0" smtClean="0">
                <a:ln w="12700">
                  <a:noFill/>
                  <a:prstDash val="solid"/>
                </a:ln>
                <a:solidFill>
                  <a:schemeClr val="accent4"/>
                </a:solidFill>
                <a:latin typeface="+mj-lt"/>
                <a:ea typeface="+mj-ea"/>
                <a:cs typeface="+mj-cs"/>
              </a:rPr>
              <a:t>。</a:t>
            </a:r>
            <a:r>
              <a:rPr lang="pt-BR" sz="1400" b="1" spc="50" dirty="0">
                <a:ln w="12700">
                  <a:noFill/>
                  <a:prstDash val="solid"/>
                </a:ln>
                <a:solidFill>
                  <a:schemeClr val="accent4"/>
                </a:solidFill>
              </a:rPr>
              <a:t> </a:t>
            </a:r>
            <a:r>
              <a:rPr lang="pt-BR" sz="1400" b="1" spc="50" dirty="0" smtClean="0">
                <a:ln w="12700">
                  <a:noFill/>
                  <a:prstDash val="solid"/>
                </a:ln>
                <a:solidFill>
                  <a:schemeClr val="accent4"/>
                </a:solidFill>
              </a:rPr>
              <a:t>ConcreteBuilder</a:t>
            </a:r>
            <a:r>
              <a:rPr lang="zh-CN" altLang="en-US" sz="1400" b="1" spc="50" dirty="0" smtClean="0">
                <a:ln w="12700">
                  <a:noFill/>
                  <a:prstDash val="solid"/>
                </a:ln>
                <a:solidFill>
                  <a:schemeClr val="accent4"/>
                </a:solidFill>
                <a:latin typeface="+mj-lt"/>
                <a:ea typeface="+mj-ea"/>
                <a:cs typeface="+mj-cs"/>
              </a:rPr>
              <a:t>创建</a:t>
            </a:r>
            <a:r>
              <a:rPr lang="zh-CN" altLang="en-US" sz="1400" b="1" spc="50" dirty="0">
                <a:ln w="12700">
                  <a:noFill/>
                  <a:prstDash val="solid"/>
                </a:ln>
                <a:solidFill>
                  <a:schemeClr val="accent4"/>
                </a:solidFill>
                <a:latin typeface="+mj-lt"/>
                <a:ea typeface="+mj-ea"/>
                <a:cs typeface="+mj-cs"/>
              </a:rPr>
              <a:t>该产品的内部表示并定义它的装配</a:t>
            </a:r>
            <a:r>
              <a:rPr lang="zh-CN" altLang="en-US" sz="1400" b="1" spc="50" dirty="0" smtClean="0">
                <a:ln w="12700">
                  <a:noFill/>
                  <a:prstDash val="solid"/>
                </a:ln>
                <a:solidFill>
                  <a:schemeClr val="accent4"/>
                </a:solidFill>
                <a:latin typeface="+mj-lt"/>
                <a:ea typeface="+mj-ea"/>
                <a:cs typeface="+mj-cs"/>
              </a:rPr>
              <a:t>过程</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包含定义组成部件的类，包括将这些部件装配成最终产品的</a:t>
            </a:r>
            <a:r>
              <a:rPr lang="zh-CN" altLang="en-US" sz="1400" b="1" spc="50" dirty="0" smtClean="0">
                <a:ln w="12700">
                  <a:noFill/>
                  <a:prstDash val="solid"/>
                </a:ln>
                <a:solidFill>
                  <a:schemeClr val="accent4"/>
                </a:solidFill>
                <a:latin typeface="+mj-lt"/>
                <a:ea typeface="+mj-ea"/>
                <a:cs typeface="+mj-cs"/>
              </a:rPr>
              <a:t>接口</a:t>
            </a:r>
            <a:endParaRPr lang="zh-CN" altLang="en-US" sz="1400" b="1" spc="50" dirty="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sz="1900" b="1" spc="50" dirty="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424847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endPar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需要明确知晓具体</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个体，针对差异点进行不同操作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可提供非虚方法，提供默认操作，或者定义为空方法（忽略该操作）</a:t>
            </a:r>
            <a:endParaRPr lang="en-US" altLang="zh-CN" sz="1600" b="1" spc="50" dirty="0" smtClean="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05050"/>
            <a:ext cx="6973245" cy="285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1520" y="1475492"/>
            <a:ext cx="1656184" cy="353943"/>
          </a:xfrm>
          <a:prstGeom prst="rect">
            <a:avLst/>
          </a:prstGeom>
          <a:noFill/>
        </p:spPr>
        <p:txBody>
          <a:bodyPr wrap="square" rtlCol="0">
            <a:spAutoFit/>
          </a:bodyPr>
          <a:lstStyle/>
          <a:p>
            <a:r>
              <a:rPr lang="en-US" altLang="zh-CN" sz="1700" b="1" spc="50" dirty="0">
                <a:ln w="12700">
                  <a:noFill/>
                  <a:prstDash val="solid"/>
                </a:ln>
                <a:solidFill>
                  <a:schemeClr val="accent4"/>
                </a:solidFill>
                <a:latin typeface="+mj-lt"/>
                <a:ea typeface="+mj-ea"/>
                <a:cs typeface="+mj-cs"/>
              </a:rPr>
              <a:t>GOF</a:t>
            </a:r>
            <a:r>
              <a:rPr lang="en-US" altLang="zh-CN" sz="1700" b="1" spc="50" dirty="0">
                <a:ln w="12700">
                  <a:noFill/>
                  <a:prstDash val="solid"/>
                </a:ln>
                <a:solidFill>
                  <a:schemeClr val="accent4"/>
                </a:solidFill>
                <a:latin typeface="+mj-lt"/>
                <a:ea typeface="+mj-ea"/>
                <a:cs typeface="+mj-cs"/>
              </a:rPr>
              <a:t> Example</a:t>
            </a:r>
            <a:endParaRPr lang="en-US" altLang="en-US" sz="1700" b="1" spc="50" dirty="0">
              <a:ln w="12700">
                <a:noFill/>
                <a:prstDash val="solid"/>
              </a:ln>
              <a:solidFill>
                <a:schemeClr val="accent4"/>
              </a:solidFill>
              <a:latin typeface="+mj-lt"/>
              <a:ea typeface="+mj-ea"/>
              <a:cs typeface="+mj-cs"/>
            </a:endParaRPr>
          </a:p>
        </p:txBody>
      </p:sp>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628800"/>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支持扩展新的产品</a:t>
            </a:r>
            <a:endParaRPr lang="en-US" altLang="zh-CN" sz="1400" dirty="0" smtClean="0">
              <a:solidFill>
                <a:schemeClr val="accent4"/>
              </a:solidFill>
            </a:endParaRPr>
          </a:p>
          <a:p>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为创建对象提供一个统一的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产品构建过程不复杂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p>
          <a:p>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产品内部复杂，构建过程复杂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不要求对产品进行抽象</a:t>
            </a:r>
            <a:endParaRPr lang="en-US" altLang="zh-CN" sz="1400" dirty="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 VS. Factory Method</a:t>
            </a:r>
            <a:endParaRPr lang="zh-CN" altLang="en-US"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41784"/>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1475656" y="1412776"/>
            <a:ext cx="6336704"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VS. Builder</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736304"/>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r>
              <a:rPr lang="zh-CN" altLang="en-US" sz="2700" dirty="0" smtClean="0">
                <a:effectLst/>
              </a:rPr>
              <a:t>：</a:t>
            </a:r>
            <a:endParaRPr lang="en-US" altLang="zh-CN" sz="2700" dirty="0" smtClean="0">
              <a:effectLst/>
            </a:endParaRPr>
          </a:p>
          <a:p>
            <a:endParaRPr lang="en-US" altLang="zh-CN" sz="2600" dirty="0">
              <a:effectLst/>
            </a:endParaRPr>
          </a:p>
          <a:p>
            <a:r>
              <a:rPr lang="en-US" altLang="zh-CN" sz="2400" dirty="0">
                <a:effectLst/>
              </a:rPr>
              <a:t>	</a:t>
            </a:r>
            <a:r>
              <a:rPr lang="zh-CN" altLang="en-US" sz="1900" dirty="0">
                <a:effectLst/>
              </a:rPr>
              <a:t>提供一个</a:t>
            </a:r>
            <a:r>
              <a:rPr lang="en-US" altLang="zh-CN" sz="1900" dirty="0">
                <a:effectLst/>
              </a:rPr>
              <a:t>Web Page</a:t>
            </a:r>
            <a:r>
              <a:rPr lang="zh-CN" altLang="en-US" sz="1900" dirty="0" smtClean="0">
                <a:effectLst/>
              </a:rPr>
              <a:t>，显示多款推荐的</a:t>
            </a:r>
            <a:r>
              <a:rPr lang="en-US" altLang="zh-CN" sz="1900" dirty="0">
                <a:effectLst/>
              </a:rPr>
              <a:t>DIY</a:t>
            </a:r>
            <a:r>
              <a:rPr lang="zh-CN" altLang="en-US" sz="1900" dirty="0" smtClean="0">
                <a:effectLst/>
              </a:rPr>
              <a:t>电脑（家用</a:t>
            </a:r>
            <a:r>
              <a:rPr lang="zh-CN" altLang="en-US" sz="1900" dirty="0" smtClean="0">
                <a:effectLst/>
              </a:rPr>
              <a:t>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a:t>
            </a:r>
            <a:r>
              <a:rPr lang="zh-CN" altLang="en-US" sz="1900" dirty="0" smtClean="0">
                <a:effectLst/>
              </a:rPr>
              <a:t>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a:t>
            </a:r>
            <a:r>
              <a:rPr lang="zh-CN" altLang="en-US" sz="1900" dirty="0" smtClean="0">
                <a:effectLst/>
              </a:rPr>
              <a:t>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endParaRPr lang="en-US" altLang="zh-CN" sz="1900" dirty="0" smtClean="0">
              <a:effectLst/>
            </a:endParaRPr>
          </a:p>
          <a:p>
            <a:r>
              <a:rPr lang="en-US" altLang="zh-CN" sz="1900" dirty="0">
                <a:effectLst/>
              </a:rPr>
              <a:t>	</a:t>
            </a:r>
            <a:r>
              <a:rPr lang="en-US" altLang="zh-CN" sz="1900" dirty="0" smtClean="0">
                <a:effectLst/>
              </a:rPr>
              <a:t>	1</a:t>
            </a:r>
            <a:r>
              <a:rPr lang="zh-CN" altLang="en-US" sz="1900" dirty="0" smtClean="0">
                <a:effectLst/>
              </a:rPr>
              <a:t>个发烧</a:t>
            </a:r>
            <a:r>
              <a:rPr lang="zh-CN" altLang="en-US" sz="1900" dirty="0" smtClean="0">
                <a:effectLst/>
              </a:rPr>
              <a:t>级 </a:t>
            </a:r>
            <a:r>
              <a:rPr lang="en-US" altLang="zh-CN" sz="1900" dirty="0" smtClean="0">
                <a:effectLst/>
              </a:rPr>
              <a:t>(</a:t>
            </a:r>
            <a:r>
              <a:rPr lang="zh-CN" altLang="en-US" sz="1900" dirty="0" smtClean="0">
                <a:effectLst/>
              </a:rPr>
              <a:t>专业显卡、</a:t>
            </a:r>
            <a:r>
              <a:rPr lang="en-US" altLang="zh-CN" sz="1900" dirty="0" smtClean="0">
                <a:effectLst/>
              </a:rPr>
              <a:t>8X</a:t>
            </a:r>
            <a:r>
              <a:rPr lang="en-US" altLang="zh-CN" sz="1900" dirty="0" smtClean="0">
                <a:effectLst/>
              </a:rPr>
              <a:t>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a:t>
            </a:r>
            <a:r>
              <a:rPr lang="zh-CN" altLang="en-US" sz="1900" dirty="0" smtClean="0">
                <a:effectLst/>
              </a:rPr>
              <a:t>弹窗显示</a:t>
            </a:r>
            <a:r>
              <a:rPr lang="zh-CN" altLang="en-US" sz="1900" dirty="0" smtClean="0">
                <a:effectLst/>
              </a:rPr>
              <a:t>该</a:t>
            </a:r>
            <a:r>
              <a:rPr lang="en-US" altLang="zh-CN" sz="1900" dirty="0" smtClean="0">
                <a:effectLst/>
              </a:rPr>
              <a:t>DIY</a:t>
            </a:r>
            <a:r>
              <a:rPr lang="zh-CN" altLang="en-US" sz="1900" dirty="0" smtClean="0">
                <a:effectLst/>
              </a:rPr>
              <a:t>电脑的价格、部件概要信息以及详细属性列表</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a:t>
            </a:r>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电脑本身之间存在个体差异，如有的带有打印机赠品、</a:t>
            </a:r>
            <a:r>
              <a:rPr lang="en-US" altLang="zh-CN" sz="1900" dirty="0"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365127"/>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endParaRPr lang="en-US" altLang="zh-CN" sz="800" dirty="0" smtClean="0"/>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endParaRPr lang="en-US" altLang="zh-CN" sz="800" dirty="0" smtClean="0"/>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412776"/>
            <a:ext cx="8363272" cy="5112568"/>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smtClean="0">
                <a:effectLst/>
              </a:rPr>
              <a:t>分析：</a:t>
            </a:r>
            <a:endParaRPr lang="en-US" altLang="zh-CN" sz="2700" b="1" dirty="0" smtClean="0">
              <a:effectLst/>
            </a:endParaRPr>
          </a:p>
          <a:p>
            <a:r>
              <a:rPr lang="en-US" altLang="zh-CN" sz="1900" dirty="0">
                <a:effectLst/>
              </a:rPr>
              <a:t>	</a:t>
            </a:r>
            <a:endParaRPr lang="en-US" altLang="zh-CN" sz="1900" dirty="0" smtClean="0">
              <a:effectLst/>
            </a:endParaRPr>
          </a:p>
          <a:p>
            <a:r>
              <a:rPr lang="en-US" altLang="zh-CN" sz="1900" dirty="0" smtClean="0">
                <a:effectLst/>
              </a:rPr>
              <a:t>	</a:t>
            </a:r>
            <a:r>
              <a:rPr lang="en-US" altLang="zh-CN" sz="1900" dirty="0" smtClean="0">
                <a:effectLst/>
              </a:rPr>
              <a:t>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r>
              <a:rPr lang="en-US" altLang="zh-CN" sz="1900" dirty="0">
                <a:effectLst/>
              </a:rPr>
              <a:t>	</a:t>
            </a:r>
            <a:r>
              <a:rPr lang="en-US" altLang="zh-CN" sz="1900" dirty="0" smtClean="0">
                <a:effectLst/>
              </a:rPr>
              <a:t>	</a:t>
            </a:r>
            <a:r>
              <a:rPr lang="en-US" altLang="zh-CN" sz="1900" dirty="0" smtClean="0">
                <a:effectLst/>
              </a:rPr>
              <a:t>CPU / Memory / Graphic Card / Mainboard / </a:t>
            </a:r>
          </a:p>
          <a:p>
            <a:r>
              <a:rPr lang="en-US" altLang="zh-CN" sz="1900" dirty="0">
                <a:effectLst/>
              </a:rPr>
              <a:t>	</a:t>
            </a:r>
            <a:r>
              <a:rPr lang="en-US" altLang="zh-CN" sz="1900" dirty="0" smtClean="0">
                <a:effectLst/>
              </a:rPr>
              <a:t>	</a:t>
            </a:r>
            <a:r>
              <a:rPr lang="en-US" altLang="zh-CN" sz="1900" dirty="0" smtClean="0">
                <a:effectLst/>
              </a:rPr>
              <a:t>Disk / Power / Monitor / Mouse / Keyboard…</a:t>
            </a:r>
          </a:p>
          <a:p>
            <a:endParaRPr lang="en-US" altLang="zh-CN" sz="1900" dirty="0" smtClean="0">
              <a:effectLst/>
            </a:endParaRPr>
          </a:p>
          <a:p>
            <a:r>
              <a:rPr lang="en-US" altLang="zh-CN" sz="1900" dirty="0">
                <a:effectLst/>
              </a:rPr>
              <a:t>	</a:t>
            </a:r>
            <a:r>
              <a:rPr lang="zh-CN" altLang="en-US" sz="1900" dirty="0" smtClean="0">
                <a:effectLst/>
              </a:rPr>
              <a:t>即使同一种类的部件存在大量共性，却也无法忽略之间的差异，如：</a:t>
            </a:r>
            <a:endParaRPr lang="en-US" altLang="zh-CN" sz="1900" dirty="0" smtClean="0">
              <a:effectLst/>
            </a:endParaRPr>
          </a:p>
          <a:p>
            <a:r>
              <a:rPr lang="en-US" altLang="zh-CN" sz="1900" dirty="0" smtClean="0">
                <a:effectLst/>
              </a:rPr>
              <a:t>	</a:t>
            </a:r>
            <a:r>
              <a:rPr lang="en-US" altLang="zh-CN" sz="1900" dirty="0" smtClean="0">
                <a:effectLst/>
              </a:rPr>
              <a:t>	Intel CPU / AMD CPU</a:t>
            </a:r>
          </a:p>
          <a:p>
            <a:endParaRPr lang="en-US" altLang="zh-CN" sz="1900" dirty="0">
              <a:effectLst/>
            </a:endParaRPr>
          </a:p>
          <a:p>
            <a:r>
              <a:rPr lang="en-US" altLang="zh-CN" sz="1900" dirty="0" smtClean="0">
                <a:effectLst/>
              </a:rPr>
              <a:t>	</a:t>
            </a:r>
            <a:r>
              <a:rPr lang="zh-CN" altLang="en-US" sz="1900" dirty="0" smtClean="0">
                <a:effectLst/>
              </a:rPr>
              <a:t>复杂部件的差异带来</a:t>
            </a:r>
            <a:r>
              <a:rPr lang="en-US" altLang="zh-CN" sz="1900" dirty="0" smtClean="0">
                <a:effectLst/>
              </a:rPr>
              <a:t>Computer</a:t>
            </a:r>
            <a:r>
              <a:rPr lang="zh-CN" altLang="en-US" sz="1900" dirty="0" smtClean="0">
                <a:effectLst/>
              </a:rPr>
              <a:t>个体之间的差异：</a:t>
            </a:r>
            <a:endParaRPr lang="en-US" altLang="zh-CN" sz="1900" dirty="0" smtClean="0">
              <a:effectLst/>
            </a:endParaRPr>
          </a:p>
          <a:p>
            <a:r>
              <a:rPr lang="en-US" altLang="zh-CN" sz="1900" dirty="0" smtClean="0">
                <a:effectLst/>
              </a:rPr>
              <a:t>		</a:t>
            </a:r>
            <a:r>
              <a:rPr lang="zh-CN" altLang="en-US" sz="1900" dirty="0" smtClean="0">
                <a:effectLst/>
              </a:rPr>
              <a:t>共性</a:t>
            </a:r>
            <a:r>
              <a:rPr lang="en-US" altLang="zh-CN" sz="1900" dirty="0" smtClean="0">
                <a:effectLst/>
              </a:rPr>
              <a:t>: </a:t>
            </a:r>
            <a:r>
              <a:rPr lang="zh-CN" altLang="en-US" sz="1900" dirty="0" smtClean="0">
                <a:effectLst/>
              </a:rPr>
              <a:t>价格</a:t>
            </a:r>
            <a:r>
              <a:rPr lang="en-US" altLang="zh-CN" sz="1900" dirty="0" smtClean="0">
                <a:effectLst/>
              </a:rPr>
              <a:t> </a:t>
            </a:r>
            <a:r>
              <a:rPr lang="en-US" altLang="zh-CN" sz="1900" dirty="0">
                <a:effectLst/>
              </a:rPr>
              <a:t>/ </a:t>
            </a:r>
            <a:r>
              <a:rPr lang="zh-CN" altLang="en-US" sz="1900" dirty="0">
                <a:effectLst/>
              </a:rPr>
              <a:t>好评</a:t>
            </a:r>
            <a:r>
              <a:rPr lang="zh-CN" altLang="en-US" sz="1900" dirty="0" smtClean="0">
                <a:effectLst/>
              </a:rPr>
              <a:t>率 </a:t>
            </a:r>
            <a:r>
              <a:rPr lang="en-US" altLang="zh-CN" sz="1900" dirty="0" smtClean="0">
                <a:effectLst/>
              </a:rPr>
              <a:t>/ </a:t>
            </a:r>
            <a:r>
              <a:rPr lang="zh-CN" altLang="en-US" sz="1900" dirty="0" smtClean="0">
                <a:effectLst/>
              </a:rPr>
              <a:t>部件概要描述</a:t>
            </a:r>
            <a:endParaRPr lang="en-US" altLang="zh-CN" sz="1900" dirty="0" smtClean="0">
              <a:effectLst/>
            </a:endParaRPr>
          </a:p>
          <a:p>
            <a:r>
              <a:rPr lang="en-US" altLang="zh-CN" sz="1900" dirty="0">
                <a:effectLst/>
              </a:rPr>
              <a:t>	</a:t>
            </a:r>
            <a:r>
              <a:rPr lang="en-US" altLang="zh-CN" sz="1900" dirty="0" smtClean="0">
                <a:effectLst/>
              </a:rPr>
              <a:t>	</a:t>
            </a:r>
            <a:r>
              <a:rPr lang="zh-CN" altLang="en-US" sz="1900" dirty="0">
                <a:effectLst/>
              </a:rPr>
              <a:t>差异</a:t>
            </a:r>
            <a:r>
              <a:rPr lang="en-US" altLang="zh-CN" sz="1900" dirty="0" smtClean="0">
                <a:effectLst/>
              </a:rPr>
              <a:t>: </a:t>
            </a:r>
            <a:r>
              <a:rPr lang="zh-CN" altLang="en-US" sz="1900" dirty="0" smtClean="0">
                <a:effectLst/>
              </a:rPr>
              <a:t>各种内部部件</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a:effectLst/>
              </a:rPr>
              <a:t>本身也存在个体差异（赠品</a:t>
            </a:r>
            <a:r>
              <a:rPr lang="zh-CN" altLang="en-US" sz="1900" dirty="0" smtClean="0">
                <a:effectLst/>
              </a:rPr>
              <a:t>）</a:t>
            </a:r>
            <a:endParaRPr lang="en-US" altLang="zh-CN" sz="1900" dirty="0" smtClean="0">
              <a:effectLst/>
            </a:endParaRPr>
          </a:p>
          <a:p>
            <a:endParaRPr lang="en-US" altLang="zh-CN" sz="1900" dirty="0">
              <a:effectLst/>
            </a:endParaRPr>
          </a:p>
          <a:p>
            <a:r>
              <a:rPr lang="en-US" altLang="zh-CN" sz="1900" dirty="0" smtClean="0">
                <a:effectLst/>
              </a:rPr>
              <a:t>	Computer</a:t>
            </a:r>
            <a:r>
              <a:rPr lang="zh-CN" altLang="en-US" sz="1900" dirty="0" smtClean="0">
                <a:effectLst/>
              </a:rPr>
              <a:t>各个部件随需求产生剧烈变化</a:t>
            </a:r>
            <a:endParaRPr lang="en-US" altLang="zh-CN" sz="1900" dirty="0" smtClean="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组装各个部件</a:t>
            </a:r>
            <a:r>
              <a:rPr lang="zh-CN" altLang="en-US" sz="1900" dirty="0">
                <a:effectLst/>
              </a:rPr>
              <a:t>的算法相对</a:t>
            </a:r>
            <a:r>
              <a:rPr lang="zh-CN" altLang="en-US" sz="1900" dirty="0" smtClean="0">
                <a:effectLst/>
              </a:rPr>
              <a:t>稳定</a:t>
            </a:r>
            <a:endParaRPr lang="en-US" altLang="zh-CN" sz="1900" dirty="0" smtClean="0">
              <a:effectLst/>
            </a:endParaRPr>
          </a:p>
          <a:p>
            <a:endParaRPr lang="en-US" altLang="zh-CN" sz="1900" dirty="0">
              <a:effectLst/>
            </a:endParaRPr>
          </a:p>
          <a:p>
            <a:r>
              <a:rPr lang="zh-CN" altLang="en-US" sz="2700" b="1" dirty="0">
                <a:effectLst/>
              </a:rPr>
              <a:t>设计</a:t>
            </a:r>
            <a:r>
              <a:rPr lang="zh-CN" altLang="en-US" sz="2700" b="1" dirty="0" smtClean="0">
                <a:effectLst/>
              </a:rPr>
              <a:t>：</a:t>
            </a:r>
            <a:endParaRPr lang="en-US" altLang="zh-CN" sz="2700" b="1" dirty="0" smtClean="0">
              <a:effectLst/>
            </a:endParaRPr>
          </a:p>
          <a:p>
            <a:r>
              <a:rPr lang="en-US" altLang="zh-CN" sz="2600" dirty="0">
                <a:effectLst/>
              </a:rPr>
              <a:t>	</a:t>
            </a:r>
          </a:p>
          <a:p>
            <a:r>
              <a:rPr lang="en-US" altLang="zh-CN" sz="1900" dirty="0">
                <a:effectLst/>
              </a:rPr>
              <a:t>	</a:t>
            </a:r>
            <a:r>
              <a:rPr lang="zh-CN" altLang="en-US" sz="1900" dirty="0" smtClean="0">
                <a:effectLst/>
              </a:rPr>
              <a:t>无法</a:t>
            </a:r>
            <a:r>
              <a:rPr lang="zh-CN" altLang="en-US" sz="1900" dirty="0" smtClean="0">
                <a:effectLst/>
              </a:rPr>
              <a:t>抽象</a:t>
            </a:r>
            <a:r>
              <a:rPr lang="en-US" altLang="zh-CN" sz="1900" dirty="0" smtClean="0">
                <a:effectLst/>
              </a:rPr>
              <a:t>Computer</a:t>
            </a:r>
            <a:r>
              <a:rPr lang="zh-CN" altLang="en-US" sz="1900" dirty="0" smtClean="0">
                <a:effectLst/>
              </a:rPr>
              <a:t>及其内部部件</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对生产器</a:t>
            </a:r>
            <a:r>
              <a:rPr lang="en-US" altLang="zh-CN" sz="1900" dirty="0" smtClean="0">
                <a:effectLst/>
              </a:rPr>
              <a:t>(Builder)</a:t>
            </a:r>
            <a:r>
              <a:rPr lang="zh-CN" altLang="en-US" sz="1900" dirty="0" smtClean="0">
                <a:effectLst/>
              </a:rPr>
              <a:t>进行抽象</a:t>
            </a:r>
            <a:r>
              <a:rPr lang="en-US" altLang="zh-CN" sz="1900" dirty="0" smtClean="0">
                <a:effectLst/>
              </a:rPr>
              <a:t>, </a:t>
            </a:r>
            <a:r>
              <a:rPr lang="zh-CN" altLang="en-US" sz="1900" dirty="0" smtClean="0">
                <a:effectLst/>
              </a:rPr>
              <a:t>提供方法接口用于创建各个部件</a:t>
            </a:r>
            <a:r>
              <a:rPr lang="en-US" altLang="zh-CN" sz="1900" dirty="0" smtClean="0">
                <a:effectLst/>
              </a:rPr>
              <a:t>: </a:t>
            </a:r>
          </a:p>
          <a:p>
            <a:r>
              <a:rPr lang="en-US" altLang="zh-CN" sz="1900" dirty="0">
                <a:effectLst/>
              </a:rPr>
              <a:t>	</a:t>
            </a:r>
            <a:r>
              <a:rPr lang="en-US" altLang="zh-CN" sz="1900" dirty="0" smtClean="0">
                <a:effectLst/>
              </a:rPr>
              <a:t>	BuildCPU() / BuildMemory() / BuildGraphicCard()…</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365127"/>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548680"/>
            <a:ext cx="6858000" cy="794469"/>
          </a:xfrm>
          <a:noFill/>
          <a:ln/>
        </p:spPr>
        <p:txBody>
          <a:bodyPr/>
          <a:lstStyle/>
          <a:p>
            <a:r>
              <a:rPr lang="en-US" altLang="zh-CN" dirty="0" smtClean="0"/>
              <a:t>Builder</a:t>
            </a:r>
            <a:endParaRPr lang="en-US" altLang="zh-CN" sz="5400" dirty="0">
              <a:ea typeface="宋体" pitchFamily="2" charset="-122"/>
            </a:endParaRPr>
          </a:p>
        </p:txBody>
      </p:sp>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endParaRPr lang="en-US" altLang="en-US" sz="1700" b="1" spc="50" dirty="0">
              <a:ln w="12700">
                <a:noFill/>
                <a:prstDash val="solid"/>
              </a:ln>
              <a:solidFill>
                <a:schemeClr val="accent4"/>
              </a:solidFill>
              <a:latin typeface="+mj-lt"/>
              <a:ea typeface="+mj-ea"/>
              <a:cs typeface="+mj-cs"/>
            </a:endParaRP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548680"/>
            <a:ext cx="6858000" cy="794469"/>
          </a:xfrm>
          <a:noFill/>
          <a:ln/>
        </p:spPr>
        <p:txBody>
          <a:bodyPr/>
          <a:lstStyle/>
          <a:p>
            <a:r>
              <a:rPr lang="en-US" altLang="zh-CN" dirty="0" smtClean="0"/>
              <a:t>Builder</a:t>
            </a:r>
            <a:endParaRPr lang="en-US" altLang="zh-CN" sz="5400" dirty="0">
              <a:ea typeface="宋体" pitchFamily="2" charset="-122"/>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endParaRPr lang="en-US" altLang="en-US" sz="1700" b="1" spc="50" dirty="0">
              <a:ln w="12700">
                <a:noFill/>
                <a:prstDash val="solid"/>
              </a:ln>
              <a:solidFill>
                <a:schemeClr val="accent4"/>
              </a:solidFill>
              <a:latin typeface="+mj-lt"/>
              <a:ea typeface="+mj-ea"/>
              <a:cs typeface="+mj-cs"/>
            </a:endParaRPr>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14201</TotalTime>
  <Words>459</Words>
  <Application>Microsoft Office PowerPoint</Application>
  <PresentationFormat>全屏显示(4:3)</PresentationFormat>
  <Paragraphs>260</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Builder</vt:lpstr>
      <vt:lpstr>Builder</vt:lpstr>
      <vt:lpstr>Builder</vt:lpstr>
      <vt:lpstr>Builder</vt:lpstr>
      <vt:lpstr>Builder</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279</cp:revision>
  <dcterms:created xsi:type="dcterms:W3CDTF">2015-02-16T08:08:46Z</dcterms:created>
  <dcterms:modified xsi:type="dcterms:W3CDTF">2015-04-15T07:39:48Z</dcterms:modified>
</cp:coreProperties>
</file>