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292" r:id="rId20"/>
    <p:sldId id="309" r:id="rId21"/>
    <p:sldId id="28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3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4/22/2015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a:t>
            </a:r>
            <a:r>
              <a:rPr lang="en-US" altLang="zh-CN" sz="1400" b="1" spc="50" dirty="0" smtClean="0">
                <a:ln w="12700">
                  <a:noFill/>
                  <a:prstDash val="solid"/>
                </a:ln>
                <a:solidFill>
                  <a:schemeClr val="accent4"/>
                </a:solidFill>
                <a:latin typeface="+mj-lt"/>
                <a:ea typeface="+mj-ea"/>
                <a:cs typeface="+mj-cs"/>
              </a:rPr>
              <a:t>—</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Builder</a:t>
            </a:r>
            <a:r>
              <a:rPr lang="zh-CN" altLang="en-US" sz="1400" b="1" spc="50" dirty="0" smtClean="0">
                <a:ln w="12700">
                  <a:noFill/>
                  <a:prstDash val="solid"/>
                </a:ln>
                <a:solidFill>
                  <a:schemeClr val="accent4"/>
                </a:solidFill>
                <a:latin typeface="+mj-lt"/>
                <a:ea typeface="+mj-ea"/>
                <a:cs typeface="+mj-cs"/>
              </a:rPr>
              <a:t>的</a:t>
            </a:r>
            <a:r>
              <a:rPr lang="zh-CN" altLang="en-US" sz="1400" b="1" spc="50" dirty="0" smtClean="0">
                <a:ln w="12700">
                  <a:noFill/>
                  <a:prstDash val="solid"/>
                </a:ln>
                <a:solidFill>
                  <a:schemeClr val="accent4"/>
                </a:solidFill>
                <a:latin typeface="+mj-lt"/>
                <a:ea typeface="+mj-ea"/>
                <a:cs typeface="+mj-cs"/>
              </a:rPr>
              <a:t>接口构造</a:t>
            </a:r>
            <a:r>
              <a:rPr lang="zh-CN" altLang="en-US" sz="1400" b="1" spc="50" dirty="0" smtClean="0">
                <a:ln w="12700">
                  <a:noFill/>
                  <a:prstDash val="solid"/>
                </a:ln>
                <a:solidFill>
                  <a:schemeClr val="accent4"/>
                </a:solidFill>
                <a:latin typeface="+mj-lt"/>
                <a:ea typeface="+mj-ea"/>
                <a:cs typeface="+mj-cs"/>
              </a:rPr>
              <a:t>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a:t>
            </a:r>
            <a:r>
              <a:rPr lang="zh-CN" altLang="en-US" sz="1400" b="1" spc="50" dirty="0" smtClean="0">
                <a:ln w="12700">
                  <a:noFill/>
                  <a:prstDash val="solid"/>
                </a:ln>
                <a:solidFill>
                  <a:schemeClr val="accent4"/>
                </a:solidFill>
                <a:latin typeface="+mj-lt"/>
                <a:ea typeface="+mj-ea"/>
                <a:cs typeface="+mj-cs"/>
              </a:rPr>
              <a:t>对象</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a:t>
            </a:r>
            <a:r>
              <a:rPr lang="zh-CN" altLang="en-US" sz="1400" b="1" spc="50" dirty="0" smtClean="0">
                <a:ln w="12700">
                  <a:noFill/>
                  <a:prstDash val="solid"/>
                </a:ln>
                <a:solidFill>
                  <a:schemeClr val="accent4"/>
                </a:solidFill>
                <a:latin typeface="+mj-lt"/>
                <a:ea typeface="+mj-ea"/>
                <a:cs typeface="+mj-cs"/>
              </a:rPr>
              <a:t>类</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
            </a:r>
            <a:b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提供默认操作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无方法体的空方法（忽略该操作）</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zh-CN" altLang="en-US" sz="1600" spc="50" dirty="0" smtClean="0">
                <a:ln w="12700">
                  <a:noFill/>
                  <a:prstDash val="solid"/>
                </a:ln>
                <a:solidFill>
                  <a:schemeClr val="accent4"/>
                </a:solidFill>
              </a:rPr>
              <a:t>有</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但没有独立的</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（构建过程未分离到</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Product</a:t>
            </a:r>
            <a:r>
              <a:rPr lang="zh-CN" altLang="en-US" sz="1600" spc="50" dirty="0" smtClean="0">
                <a:ln w="12700">
                  <a:noFill/>
                  <a:prstDash val="solid"/>
                </a:ln>
                <a:solidFill>
                  <a:schemeClr val="accent4"/>
                </a:solidFill>
              </a:rPr>
              <a:t>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a:t>
            </a:r>
            <a:r>
              <a:rPr lang="en-US" altLang="zh-CN" sz="1600" spc="50" dirty="0" smtClean="0">
                <a:ln w="12700">
                  <a:noFill/>
                  <a:prstDash val="solid"/>
                </a:ln>
                <a:solidFill>
                  <a:schemeClr val="accent4"/>
                </a:solidFill>
              </a:rPr>
              <a:t>Product</a:t>
            </a:r>
            <a:r>
              <a:rPr lang="zh-CN" altLang="en-US" sz="1600" spc="50" dirty="0" smtClean="0">
                <a:ln w="12700">
                  <a:noFill/>
                  <a:prstDash val="solid"/>
                </a:ln>
                <a:solidFill>
                  <a:schemeClr val="accent4"/>
                </a:solidFill>
              </a:rPr>
              <a:t>自己控制构建过程，自己构建自己，</a:t>
            </a:r>
            <a:r>
              <a:rPr lang="zh-CN" altLang="en-US" sz="1600" spc="50" dirty="0">
                <a:ln w="12700">
                  <a:noFill/>
                  <a:prstDash val="solid"/>
                </a:ln>
                <a:solidFill>
                  <a:schemeClr val="accent4"/>
                </a:solidFill>
              </a:rPr>
              <a:t>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t>
            </a:r>
            <a:endParaRPr lang="en-US" altLang="zh-CN" sz="1400" dirty="0">
              <a:solidFill>
                <a:schemeClr val="accent4"/>
              </a:solidFill>
            </a:endParaRP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a:t>
            </a:r>
            <a:r>
              <a:rPr lang="zh-CN" altLang="en-US" sz="1400" dirty="0" smtClean="0">
                <a:solidFill>
                  <a:schemeClr val="accent4"/>
                </a:solidFill>
              </a:rPr>
              <a:t>，支持</a:t>
            </a:r>
            <a:r>
              <a:rPr lang="zh-CN" altLang="en-US" sz="1400" dirty="0" smtClean="0">
                <a:solidFill>
                  <a:schemeClr val="accent4"/>
                </a:solidFill>
              </a:rPr>
              <a:t>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a:t>
            </a:r>
            <a:r>
              <a:rPr lang="zh-CN" altLang="en-US" sz="1400" dirty="0" smtClean="0">
                <a:solidFill>
                  <a:schemeClr val="accent4"/>
                </a:solidFill>
              </a:rPr>
              <a:t>，支持</a:t>
            </a:r>
            <a:r>
              <a:rPr lang="zh-CN" altLang="en-US" sz="1400" dirty="0" smtClean="0">
                <a:solidFill>
                  <a:schemeClr val="accent4"/>
                </a:solidFill>
              </a:rPr>
              <a:t>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t>Builder &amp; Factory Method &amp; Abstract Factory</a:t>
            </a:r>
            <a:endParaRPr lang="zh-CN" altLang="en-US" sz="3200"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a:t>
            </a:r>
            <a:r>
              <a:rPr lang="en-US" altLang="zh-CN" sz="2400" dirty="0" smtClean="0">
                <a:solidFill>
                  <a:srgbClr val="002060"/>
                </a:solidFill>
                <a:effectLst/>
                <a:latin typeface="+mn-ea"/>
              </a:rPr>
              <a:t>&amp; </a:t>
            </a:r>
            <a:r>
              <a:rPr lang="en-US" altLang="zh-CN" sz="2400" dirty="0" smtClean="0">
                <a:solidFill>
                  <a:srgbClr val="002060"/>
                </a:solidFill>
                <a:effectLst/>
                <a:latin typeface="+mn-ea"/>
              </a:rPr>
              <a:t>Factory Method </a:t>
            </a:r>
            <a:r>
              <a:rPr lang="en-US" altLang="zh-CN" sz="2400" dirty="0" smtClean="0">
                <a:solidFill>
                  <a:srgbClr val="002060"/>
                </a:solidFill>
                <a:effectLst/>
                <a:latin typeface="+mn-ea"/>
              </a:rPr>
              <a:t>&amp; </a:t>
            </a:r>
            <a:r>
              <a:rPr lang="en-US" altLang="zh-CN" sz="2400" dirty="0" smtClean="0">
                <a:solidFill>
                  <a:srgbClr val="002060"/>
                </a:solidFill>
                <a:effectLst/>
                <a:latin typeface="+mn-ea"/>
              </a:rPr>
              <a:t>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显示</a:t>
            </a:r>
            <a:r>
              <a:rPr lang="zh-CN" altLang="en-US" sz="1900" dirty="0" smtClean="0">
                <a:effectLst/>
              </a:rPr>
              <a:t>多款推荐</a:t>
            </a:r>
            <a:r>
              <a:rPr lang="zh-CN" altLang="en-US" sz="1900" dirty="0" smtClean="0">
                <a:effectLst/>
              </a:rPr>
              <a:t>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电脑本身之间存在个体差异，如有的因促销而降价，有的则有打印机赠品、</a:t>
            </a:r>
            <a:r>
              <a:rPr lang="en-US" altLang="zh-CN" sz="1900" dirty="0" err="1"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268760"/>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p>
          <a:p>
            <a:endParaRPr lang="en-US" altLang="zh-CN" sz="1900" dirty="0" smtClean="0">
              <a:effectLst/>
            </a:endParaRPr>
          </a:p>
          <a:p>
            <a:r>
              <a:rPr lang="en-US" altLang="zh-CN" sz="1900" dirty="0">
                <a:effectLst/>
              </a:rPr>
              <a:t>	</a:t>
            </a:r>
            <a:r>
              <a:rPr lang="zh-CN" altLang="en-US" sz="1900" dirty="0" smtClean="0">
                <a:effectLst/>
              </a:rPr>
              <a:t>即使同一种类的部件存在大量共性，却也无法忽略之间的差异，如：</a:t>
            </a:r>
            <a:endParaRPr lang="en-US" altLang="zh-CN" sz="1900" dirty="0" smtClean="0">
              <a:effectLst/>
            </a:endParaRPr>
          </a:p>
          <a:p>
            <a:endParaRPr lang="en-US" altLang="zh-CN" sz="1900" dirty="0" smtClean="0">
              <a:effectLst/>
            </a:endParaRPr>
          </a:p>
          <a:p>
            <a:r>
              <a:rPr lang="en-US" altLang="zh-CN" sz="1900" dirty="0" smtClean="0">
                <a:effectLst/>
              </a:rPr>
              <a:t>		Intel CPU / AMD CPU</a:t>
            </a:r>
          </a:p>
          <a:p>
            <a:endParaRPr lang="en-US" altLang="zh-CN" sz="1900" dirty="0">
              <a:effectLst/>
            </a:endParaRPr>
          </a:p>
          <a:p>
            <a:r>
              <a:rPr lang="en-US" altLang="zh-CN" sz="1900" dirty="0" smtClean="0">
                <a:effectLst/>
              </a:rPr>
              <a:t>	</a:t>
            </a:r>
            <a:r>
              <a:rPr lang="zh-CN" altLang="en-US" sz="1900" dirty="0" smtClean="0">
                <a:effectLst/>
              </a:rPr>
              <a:t>复杂部件的差异部分导致</a:t>
            </a:r>
            <a:r>
              <a:rPr lang="en-US" altLang="zh-CN" sz="1900" dirty="0" smtClean="0">
                <a:effectLst/>
              </a:rPr>
              <a:t>Computer</a:t>
            </a:r>
            <a:r>
              <a:rPr lang="zh-CN" altLang="en-US" sz="1900" dirty="0" smtClean="0">
                <a:effectLst/>
              </a:rPr>
              <a:t>个体之间的差异：</a:t>
            </a:r>
            <a:endParaRPr lang="en-US" altLang="zh-CN" sz="1900" dirty="0" smtClean="0">
              <a:effectLst/>
            </a:endParaRPr>
          </a:p>
          <a:p>
            <a:endParaRPr lang="en-US" altLang="zh-CN" sz="1900" dirty="0" smtClean="0">
              <a:effectLst/>
            </a:endParaRPr>
          </a:p>
          <a:p>
            <a:r>
              <a:rPr lang="en-US" altLang="zh-CN" sz="1900" dirty="0" smtClean="0">
                <a:effectLst/>
              </a:rPr>
              <a:t>		</a:t>
            </a:r>
            <a:r>
              <a:rPr lang="zh-CN" altLang="en-US" sz="1900" dirty="0" smtClean="0">
                <a:effectLst/>
              </a:rPr>
              <a:t>共性</a:t>
            </a:r>
            <a:r>
              <a:rPr lang="en-US" altLang="zh-CN" sz="1900" dirty="0" smtClean="0">
                <a:effectLst/>
              </a:rPr>
              <a:t>: </a:t>
            </a:r>
            <a:r>
              <a:rPr lang="zh-CN" altLang="en-US" sz="1900" dirty="0" smtClean="0">
                <a:effectLst/>
              </a:rPr>
              <a:t>价格</a:t>
            </a:r>
            <a:r>
              <a:rPr lang="en-US" altLang="zh-CN" sz="1900" dirty="0" smtClean="0">
                <a:effectLst/>
              </a:rPr>
              <a:t> </a:t>
            </a:r>
            <a:r>
              <a:rPr lang="en-US" altLang="zh-CN" sz="1900" dirty="0">
                <a:effectLst/>
              </a:rPr>
              <a:t>/ </a:t>
            </a:r>
            <a:r>
              <a:rPr lang="zh-CN" altLang="en-US" sz="1900" dirty="0">
                <a:effectLst/>
              </a:rPr>
              <a:t>好评</a:t>
            </a:r>
            <a:r>
              <a:rPr lang="zh-CN" altLang="en-US" sz="1900" dirty="0" smtClean="0">
                <a:effectLst/>
              </a:rPr>
              <a:t>率 </a:t>
            </a:r>
            <a:r>
              <a:rPr lang="en-US" altLang="zh-CN" sz="1900" dirty="0" smtClean="0">
                <a:effectLst/>
              </a:rPr>
              <a:t>/ </a:t>
            </a:r>
            <a:r>
              <a:rPr lang="zh-CN" altLang="en-US" sz="1900" dirty="0" smtClean="0">
                <a:effectLst/>
              </a:rPr>
              <a:t>部件概要描述</a:t>
            </a:r>
            <a:endParaRPr lang="en-US" altLang="zh-CN" sz="1900" dirty="0" smtClean="0">
              <a:effectLst/>
            </a:endParaRPr>
          </a:p>
          <a:p>
            <a:r>
              <a:rPr lang="en-US" altLang="zh-CN" sz="1900" dirty="0">
                <a:effectLst/>
              </a:rPr>
              <a:t>	</a:t>
            </a:r>
            <a:r>
              <a:rPr lang="en-US" altLang="zh-CN" sz="1900" dirty="0" smtClean="0">
                <a:effectLst/>
              </a:rPr>
              <a:t>	</a:t>
            </a:r>
            <a:r>
              <a:rPr lang="zh-CN" altLang="en-US" sz="1900" dirty="0">
                <a:effectLst/>
              </a:rPr>
              <a:t>差异</a:t>
            </a:r>
            <a:r>
              <a:rPr lang="en-US" altLang="zh-CN" sz="1900" dirty="0" smtClean="0">
                <a:effectLst/>
              </a:rPr>
              <a:t>: </a:t>
            </a:r>
            <a:r>
              <a:rPr lang="zh-CN" altLang="en-US" sz="1900" dirty="0" smtClean="0">
                <a:effectLst/>
              </a:rPr>
              <a:t>各种内部部件</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a:effectLst/>
              </a:rPr>
              <a:t>本身也</a:t>
            </a:r>
            <a:r>
              <a:rPr lang="zh-CN" altLang="en-US" sz="1900" dirty="0" smtClean="0">
                <a:effectLst/>
              </a:rPr>
              <a:t>存在大量个体差异</a:t>
            </a:r>
            <a:r>
              <a:rPr lang="zh-CN" altLang="en-US" sz="1900" dirty="0">
                <a:effectLst/>
              </a:rPr>
              <a:t>（</a:t>
            </a:r>
            <a:r>
              <a:rPr lang="zh-CN" altLang="en-US" sz="1900" dirty="0" smtClean="0">
                <a:effectLst/>
              </a:rPr>
              <a:t>赠品、促销价）</a:t>
            </a:r>
            <a:endParaRPr lang="en-US" altLang="zh-CN" sz="1900" dirty="0" smtClean="0">
              <a:effectLst/>
            </a:endParaRPr>
          </a:p>
          <a:p>
            <a:endParaRPr lang="en-US" altLang="zh-CN" sz="1900" dirty="0">
              <a:effectLst/>
            </a:endParaRPr>
          </a:p>
          <a:p>
            <a:r>
              <a:rPr lang="en-US" altLang="zh-CN" sz="1900" dirty="0" smtClean="0">
                <a:effectLst/>
              </a:rPr>
              <a:t>	Computer</a:t>
            </a:r>
            <a:r>
              <a:rPr lang="zh-CN" altLang="en-US" sz="1900" dirty="0" smtClean="0">
                <a:effectLst/>
              </a:rPr>
              <a:t>各个部件将因需求变化而剧烈变化</a:t>
            </a:r>
            <a:endParaRPr lang="en-US" altLang="zh-CN" sz="1900" dirty="0" smtClean="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组装各个部件</a:t>
            </a:r>
            <a:r>
              <a:rPr lang="zh-CN" altLang="en-US" sz="1900" dirty="0">
                <a:effectLst/>
              </a:rPr>
              <a:t>的算法相对</a:t>
            </a:r>
            <a:r>
              <a:rPr lang="zh-CN" altLang="en-US" sz="1900" dirty="0" smtClean="0">
                <a:effectLst/>
              </a:rPr>
              <a:t>稳定</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无法抽象</a:t>
            </a:r>
            <a:r>
              <a:rPr lang="en-US" altLang="zh-CN" sz="1900" dirty="0" smtClean="0">
                <a:effectLst/>
              </a:rPr>
              <a:t>Computer</a:t>
            </a:r>
            <a:r>
              <a:rPr lang="zh-CN" altLang="en-US" sz="1900" dirty="0" smtClean="0">
                <a:effectLst/>
              </a:rPr>
              <a:t>及其内部部件</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a:effectLst/>
              </a:rPr>
              <a:t>将</a:t>
            </a:r>
            <a:r>
              <a:rPr lang="en-US" altLang="zh-CN" sz="1900" dirty="0" smtClean="0">
                <a:effectLst/>
              </a:rPr>
              <a:t>Computer</a:t>
            </a:r>
            <a:r>
              <a:rPr lang="zh-CN" altLang="en-US" sz="1900" dirty="0">
                <a:effectLst/>
              </a:rPr>
              <a:t>创建</a:t>
            </a:r>
            <a:r>
              <a:rPr lang="zh-CN" altLang="en-US" sz="1900" dirty="0" smtClean="0">
                <a:effectLst/>
              </a:rPr>
              <a:t>各个部件的逻辑放至</a:t>
            </a:r>
            <a:r>
              <a:rPr lang="zh-CN" altLang="en-US" sz="1900" dirty="0" smtClean="0">
                <a:effectLst/>
              </a:rPr>
              <a:t>生产</a:t>
            </a:r>
            <a:r>
              <a:rPr lang="zh-CN" altLang="en-US" sz="1900" dirty="0" smtClean="0">
                <a:effectLst/>
              </a:rPr>
              <a:t>器</a:t>
            </a:r>
            <a:r>
              <a:rPr lang="en-US" altLang="zh-CN" sz="1900" dirty="0" smtClean="0">
                <a:effectLst/>
              </a:rPr>
              <a:t>(Builder</a:t>
            </a:r>
            <a:r>
              <a:rPr lang="en-US" altLang="zh-CN" sz="1900" dirty="0" smtClean="0">
                <a:effectLst/>
              </a:rPr>
              <a:t>)</a:t>
            </a:r>
            <a:r>
              <a:rPr lang="zh-CN" altLang="en-US" sz="1900" dirty="0" smtClean="0">
                <a:effectLst/>
              </a:rPr>
              <a:t>中</a:t>
            </a:r>
            <a:r>
              <a:rPr lang="en-US" altLang="zh-CN" sz="1900" dirty="0" smtClean="0">
                <a:effectLst/>
              </a:rPr>
              <a:t>, </a:t>
            </a:r>
            <a:r>
              <a:rPr lang="zh-CN" altLang="en-US" sz="1900" dirty="0" smtClean="0">
                <a:effectLst/>
              </a:rPr>
              <a:t>抽象的</a:t>
            </a:r>
            <a:r>
              <a:rPr lang="en-US" altLang="zh-CN" sz="1900" dirty="0" smtClean="0">
                <a:effectLst/>
              </a:rPr>
              <a:t>Builder</a:t>
            </a:r>
            <a:r>
              <a:rPr lang="zh-CN" altLang="en-US" sz="1900" dirty="0" smtClean="0">
                <a:effectLst/>
              </a:rPr>
              <a:t>提供部件创建接口</a:t>
            </a:r>
            <a:r>
              <a:rPr lang="en-US" altLang="zh-CN" sz="1900" dirty="0" smtClean="0">
                <a:effectLst/>
              </a:rPr>
              <a:t>: </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BuildCPU() / BuildMemory() / BuildGraphicCard()…</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14500</TotalTime>
  <Words>459</Words>
  <Application>Microsoft Office PowerPoint</Application>
  <PresentationFormat>全屏显示(4:3)</PresentationFormat>
  <Paragraphs>290</Paragraphs>
  <Slides>21</Slides>
  <Notes>5</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326</cp:revision>
  <dcterms:created xsi:type="dcterms:W3CDTF">2015-02-16T08:08:46Z</dcterms:created>
  <dcterms:modified xsi:type="dcterms:W3CDTF">2015-04-22T07:37:46Z</dcterms:modified>
</cp:coreProperties>
</file>