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24" r:id="rId3"/>
    <p:sldId id="282" r:id="rId4"/>
    <p:sldId id="287" r:id="rId5"/>
    <p:sldId id="284" r:id="rId6"/>
    <p:sldId id="326" r:id="rId7"/>
    <p:sldId id="328" r:id="rId8"/>
    <p:sldId id="299" r:id="rId9"/>
    <p:sldId id="300" r:id="rId10"/>
    <p:sldId id="306" r:id="rId11"/>
    <p:sldId id="308" r:id="rId12"/>
    <p:sldId id="294" r:id="rId13"/>
    <p:sldId id="313" r:id="rId14"/>
    <p:sldId id="325" r:id="rId15"/>
    <p:sldId id="315" r:id="rId16"/>
    <p:sldId id="292" r:id="rId17"/>
    <p:sldId id="309" r:id="rId18"/>
    <p:sldId id="281"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4/10/2015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8</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9</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a:t>
            </a:r>
            <a:r>
              <a:rPr lang="en-US" altLang="zh-CN" sz="5400" dirty="0" smtClean="0">
                <a:solidFill>
                  <a:schemeClr val="tx1"/>
                </a:solidFill>
                <a:ea typeface="宋体" pitchFamily="2" charset="-122"/>
              </a:rPr>
              <a:t>2</a:t>
            </a:r>
            <a:endParaRPr lang="en-US" altLang="zh-CN" sz="5400" dirty="0" smtClean="0">
              <a:solidFill>
                <a:schemeClr val="tx1"/>
              </a:solidFill>
              <a:ea typeface="宋体" pitchFamily="2" charset="-122"/>
            </a:endParaRP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057958"/>
            <a:ext cx="37814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16"/>
          <p:cNvGrpSpPr/>
          <p:nvPr/>
        </p:nvGrpSpPr>
        <p:grpSpPr>
          <a:xfrm>
            <a:off x="109487" y="1712590"/>
            <a:ext cx="4534521" cy="3300586"/>
            <a:chOff x="-5720" y="1640582"/>
            <a:chExt cx="4534521" cy="3300586"/>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 y="1640582"/>
              <a:ext cx="4534521" cy="330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p:cNvCxnSpPr/>
            <p:nvPr/>
          </p:nvCxnSpPr>
          <p:spPr>
            <a:xfrm flipV="1">
              <a:off x="1763688" y="2132856"/>
              <a:ext cx="5760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763688" y="3212976"/>
              <a:ext cx="57606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548680"/>
            <a:ext cx="6858000" cy="794469"/>
          </a:xfrm>
          <a:noFill/>
          <a:ln/>
        </p:spPr>
        <p:txBody>
          <a:bodyPr/>
          <a:lstStyle/>
          <a:p>
            <a:r>
              <a:rPr lang="en-US" altLang="zh-CN" dirty="0" smtClean="0"/>
              <a:t>Builder</a:t>
            </a:r>
            <a:endParaRPr lang="en-US" altLang="zh-CN" sz="5400" dirty="0">
              <a:ea typeface="宋体" pitchFamily="2"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947312"/>
            <a:ext cx="22193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63688" y="5728652"/>
            <a:ext cx="2304256"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996430"/>
            <a:ext cx="5083719" cy="366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772816"/>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a:t>
            </a:r>
            <a:r>
              <a:rPr lang="zh-CN" altLang="en-US" sz="1600" b="1" spc="50" dirty="0">
                <a:ln w="12700">
                  <a:noFill/>
                  <a:prstDash val="solid"/>
                </a:ln>
                <a:solidFill>
                  <a:schemeClr val="accent4"/>
                </a:solidFill>
                <a:latin typeface="+mj-lt"/>
                <a:ea typeface="+mj-ea"/>
                <a:cs typeface="+mj-cs"/>
              </a:rPr>
              <a:t>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a:t>
            </a:r>
            <a:r>
              <a:rPr lang="zh-CN" altLang="en-US" sz="1600" b="1" spc="50" dirty="0">
                <a:ln w="12700">
                  <a:noFill/>
                  <a:prstDash val="solid"/>
                </a:ln>
                <a:solidFill>
                  <a:schemeClr val="accent4"/>
                </a:solidFill>
                <a:latin typeface="+mj-lt"/>
                <a:ea typeface="+mj-ea"/>
                <a:cs typeface="+mj-cs"/>
              </a:rPr>
              <a:t>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200" b="1" spc="50" dirty="0" smtClean="0">
                <a:ln w="12700">
                  <a:noFill/>
                  <a:prstDash val="solid"/>
                </a:ln>
                <a:solidFill>
                  <a:schemeClr val="accent4"/>
                </a:solidFill>
              </a:rPr>
              <a:t>结构</a:t>
            </a:r>
            <a:r>
              <a:rPr lang="en-US" altLang="zh-CN" sz="2200" b="1" spc="50" dirty="0">
                <a:ln w="12700">
                  <a:noFill/>
                  <a:prstDash val="solid"/>
                </a:ln>
                <a:solidFill>
                  <a:schemeClr val="accent4"/>
                </a:solidFill>
              </a:rPr>
              <a:t>(Structure)</a:t>
            </a:r>
            <a:r>
              <a:rPr lang="zh-CN" altLang="en-US" sz="2200" b="1" spc="50" dirty="0">
                <a:ln w="12700">
                  <a:noFill/>
                  <a:prstDash val="solid"/>
                </a:ln>
                <a:solidFill>
                  <a:schemeClr val="accent4"/>
                </a:solidFill>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r>
              <a:rPr lang="zh-CN" altLang="en-US" sz="2200" b="1" spc="50" dirty="0" smtClean="0">
                <a:ln w="12700">
                  <a:noFill/>
                  <a:prstDash val="solid"/>
                </a:ln>
                <a:solidFill>
                  <a:schemeClr val="accent4"/>
                </a:solidFill>
                <a:latin typeface="+mj-lt"/>
                <a:ea typeface="+mj-ea"/>
                <a:cs typeface="+mj-cs"/>
              </a:rPr>
              <a:t>参与者</a:t>
            </a:r>
            <a:r>
              <a:rPr lang="en-US" altLang="zh-CN" sz="2200" b="1" spc="50" dirty="0">
                <a:ln w="12700">
                  <a:noFill/>
                  <a:prstDash val="solid"/>
                </a:ln>
                <a:solidFill>
                  <a:schemeClr val="accent4"/>
                </a:solidFill>
                <a:latin typeface="+mj-lt"/>
                <a:ea typeface="+mj-ea"/>
                <a:cs typeface="+mj-cs"/>
              </a:rPr>
              <a:t>(Participants):</a:t>
            </a:r>
            <a:endParaRPr lang="en-US" altLang="zh-CN" sz="2200" b="1" spc="50" dirty="0" smtClean="0">
              <a:ln w="12700">
                <a:noFill/>
                <a:prstDash val="solid"/>
              </a:ln>
              <a:solidFill>
                <a:schemeClr val="accent4"/>
              </a:solidFill>
              <a:latin typeface="+mj-lt"/>
              <a:ea typeface="+mj-ea"/>
              <a:cs typeface="+mj-cs"/>
            </a:endParaRPr>
          </a:p>
          <a:p>
            <a:endParaRPr lang="en-US" sz="19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P r o d u c </a:t>
            </a:r>
            <a:r>
              <a:rPr lang="pt-BR" sz="1400" b="1" spc="50" dirty="0" smtClean="0">
                <a:ln w="12700">
                  <a:noFill/>
                  <a:prstDash val="solid"/>
                </a:ln>
                <a:solidFill>
                  <a:schemeClr val="accent4"/>
                </a:solidFill>
                <a:latin typeface="+mj-lt"/>
                <a:ea typeface="+mj-ea"/>
                <a:cs typeface="+mj-cs"/>
              </a:rPr>
              <a:t>t</a:t>
            </a:r>
            <a:r>
              <a:rPr lang="pt-BR" sz="1400" b="1" spc="50" dirty="0">
                <a:ln w="12700">
                  <a:noFill/>
                  <a:prstDash val="solid"/>
                </a:ln>
                <a:solidFill>
                  <a:schemeClr val="accent4"/>
                </a:solidFill>
              </a:rPr>
              <a:t>（</a:t>
            </a:r>
            <a:r>
              <a:rPr lang="en-US" altLang="zh-CN" sz="1400" b="1" spc="50" dirty="0" err="1" smtClean="0">
                <a:ln w="12700">
                  <a:noFill/>
                  <a:prstDash val="solid"/>
                </a:ln>
                <a:solidFill>
                  <a:schemeClr val="accent4"/>
                </a:solidFill>
                <a:latin typeface="+mj-lt"/>
                <a:ea typeface="+mj-ea"/>
                <a:cs typeface="+mj-cs"/>
              </a:rPr>
              <a:t>WorkArea</a:t>
            </a:r>
            <a:r>
              <a:rPr lang="pt-BR" sz="1400" b="1" spc="50" dirty="0">
                <a:ln w="12700">
                  <a:noFill/>
                  <a:prstDash val="solid"/>
                </a:ln>
                <a:solidFill>
                  <a:schemeClr val="accent4"/>
                </a:solidFill>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定义工厂方法所创建的对象的接口</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o n c r e t e P r o d u c t（MailWorkArea, CalendarWorkArea, ContactWorkArea）</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接口</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r e a t o r（Component）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声明工厂方法，该方法返回一个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类型的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    Creator</a:t>
            </a:r>
            <a:r>
              <a:rPr lang="zh-CN" altLang="en-US" sz="1400" b="1" spc="50" dirty="0">
                <a:ln w="12700">
                  <a:noFill/>
                  <a:prstDash val="solid"/>
                </a:ln>
                <a:solidFill>
                  <a:schemeClr val="accent4"/>
                </a:solidFill>
                <a:latin typeface="+mj-lt"/>
                <a:ea typeface="+mj-ea"/>
                <a:cs typeface="+mj-cs"/>
              </a:rPr>
              <a:t>也可以定义一个工厂方法的缺省实现，它返回一个缺省的</a:t>
            </a:r>
            <a:r>
              <a:rPr lang="en-US" sz="1400" b="1" spc="50" dirty="0" err="1">
                <a:ln w="12700">
                  <a:noFill/>
                  <a:prstDash val="solid"/>
                </a:ln>
                <a:solidFill>
                  <a:schemeClr val="accent4"/>
                </a:solidFill>
                <a:latin typeface="+mj-lt"/>
                <a:ea typeface="+mj-ea"/>
                <a:cs typeface="+mj-cs"/>
              </a:rPr>
              <a:t>ConcreteProduct</a:t>
            </a:r>
            <a:r>
              <a:rPr lang="zh-CN" altLang="en-US" sz="1400" b="1" spc="50" dirty="0">
                <a:ln w="12700">
                  <a:noFill/>
                  <a:prstDash val="solid"/>
                </a:ln>
                <a:solidFill>
                  <a:schemeClr val="accent4"/>
                </a:solidFill>
                <a:latin typeface="+mj-lt"/>
                <a:ea typeface="+mj-ea"/>
                <a:cs typeface="+mj-cs"/>
              </a:rPr>
              <a:t>对象</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可以调用工厂方法以创建一个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a:t>
            </a:r>
            <a:endParaRPr lang="en-US" altLang="zh-CN" sz="1400" b="1" spc="50" dirty="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C o n c r e t e C r e a t o r（MailComponent, CalendarComponent, ContactComponent）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重定义工厂方法以返回一个</a:t>
            </a:r>
            <a:r>
              <a:rPr lang="en-US" sz="1400" b="1" spc="50" dirty="0" err="1">
                <a:ln w="12700">
                  <a:noFill/>
                  <a:prstDash val="solid"/>
                </a:ln>
                <a:solidFill>
                  <a:schemeClr val="accent4"/>
                </a:solidFill>
                <a:latin typeface="+mj-lt"/>
                <a:ea typeface="+mj-ea"/>
                <a:cs typeface="+mj-cs"/>
              </a:rPr>
              <a:t>ConcreteProduct</a:t>
            </a:r>
            <a:r>
              <a:rPr lang="zh-CN" altLang="en-US" sz="1400" b="1" spc="50" dirty="0" smtClean="0">
                <a:ln w="12700">
                  <a:noFill/>
                  <a:prstDash val="solid"/>
                </a:ln>
                <a:solidFill>
                  <a:schemeClr val="accent4"/>
                </a:solidFill>
                <a:latin typeface="+mj-lt"/>
                <a:ea typeface="+mj-ea"/>
                <a:cs typeface="+mj-cs"/>
              </a:rPr>
              <a:t>实例</a:t>
            </a:r>
            <a:endParaRPr lang="zh-CN" altLang="en-US" sz="16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772816"/>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96855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en-US" altLang="zh-CN" sz="1500" b="1" spc="50" dirty="0" smtClean="0">
                <a:ln w="12700">
                  <a:noFill/>
                  <a:prstDash val="solid"/>
                </a:ln>
                <a:solidFill>
                  <a:schemeClr val="accent4"/>
                </a:solidFill>
                <a:latin typeface="+mj-lt"/>
                <a:ea typeface="+mj-ea"/>
                <a:cs typeface="+mj-cs"/>
              </a:rPr>
              <a:t>Builder</a:t>
            </a:r>
            <a:r>
              <a:rPr lang="zh-CN" altLang="en-US" sz="1500" b="1" spc="50" dirty="0" smtClean="0">
                <a:ln w="12700">
                  <a:noFill/>
                  <a:prstDash val="solid"/>
                </a:ln>
                <a:solidFill>
                  <a:schemeClr val="accent4"/>
                </a:solidFill>
                <a:latin typeface="+mj-lt"/>
                <a:ea typeface="+mj-ea"/>
                <a:cs typeface="+mj-cs"/>
              </a:rPr>
              <a:t>的</a:t>
            </a:r>
            <a:r>
              <a:rPr lang="zh-CN" altLang="en-US" sz="1500" b="1" spc="50" dirty="0" smtClean="0">
                <a:ln w="12700">
                  <a:noFill/>
                  <a:prstDash val="solid"/>
                </a:ln>
                <a:solidFill>
                  <a:schemeClr val="accent4"/>
                </a:solidFill>
                <a:latin typeface="+mj-lt"/>
                <a:ea typeface="+mj-ea"/>
                <a:cs typeface="+mj-cs"/>
              </a:rPr>
              <a:t>一种变体（从</a:t>
            </a:r>
            <a:r>
              <a:rPr lang="en-US" altLang="zh-CN" sz="1500" b="1" spc="50" dirty="0" smtClean="0">
                <a:ln w="12700">
                  <a:noFill/>
                  <a:prstDash val="solid"/>
                </a:ln>
                <a:solidFill>
                  <a:schemeClr val="accent4"/>
                </a:solidFill>
                <a:latin typeface="+mj-lt"/>
                <a:ea typeface="+mj-ea"/>
                <a:cs typeface="+mj-cs"/>
              </a:rPr>
              <a:t>Creator</a:t>
            </a:r>
            <a:r>
              <a:rPr lang="zh-CN" altLang="en-US" sz="1500" b="1" spc="50" dirty="0" smtClean="0">
                <a:ln w="12700">
                  <a:noFill/>
                  <a:prstDash val="solid"/>
                </a:ln>
                <a:solidFill>
                  <a:schemeClr val="accent4"/>
                </a:solidFill>
                <a:latin typeface="+mj-lt"/>
                <a:ea typeface="+mj-ea"/>
                <a:cs typeface="+mj-cs"/>
              </a:rPr>
              <a:t>分离出创建职责到</a:t>
            </a:r>
            <a:r>
              <a:rPr lang="en-US" altLang="zh-CN" sz="1500" b="1" spc="50" dirty="0" smtClean="0">
                <a:ln w="12700">
                  <a:noFill/>
                  <a:prstDash val="solid"/>
                </a:ln>
                <a:solidFill>
                  <a:schemeClr val="accent4"/>
                </a:solidFill>
                <a:latin typeface="+mj-lt"/>
                <a:ea typeface="+mj-ea"/>
                <a:cs typeface="+mj-cs"/>
              </a:rPr>
              <a:t>Factory</a:t>
            </a:r>
            <a:r>
              <a:rPr lang="zh-CN" altLang="en-US" sz="1500" b="1" spc="50" dirty="0" smtClean="0">
                <a:ln w="12700">
                  <a:noFill/>
                  <a:prstDash val="solid"/>
                </a:ln>
                <a:solidFill>
                  <a:schemeClr val="accent4"/>
                </a:solidFill>
                <a:latin typeface="+mj-lt"/>
                <a:ea typeface="+mj-ea"/>
                <a:cs typeface="+mj-cs"/>
              </a:rPr>
              <a:t>）</a:t>
            </a:r>
            <a:endParaRPr lang="en-US" altLang="zh-CN" sz="1500" b="1" spc="50" dirty="0" smtClean="0">
              <a:ln w="12700">
                <a:noFill/>
                <a:prstDash val="solid"/>
              </a:ln>
              <a:solidFill>
                <a:schemeClr val="accent4"/>
              </a:solidFill>
              <a:latin typeface="+mj-lt"/>
              <a:ea typeface="+mj-ea"/>
              <a:cs typeface="+mj-cs"/>
            </a:endParaRPr>
          </a:p>
          <a:p>
            <a:pPr>
              <a:spcBef>
                <a:spcPct val="0"/>
              </a:spcBef>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r>
              <a:rPr lang="zh-CN" altLang="en-US" sz="1500" b="1" spc="50" dirty="0" smtClean="0">
                <a:ln w="12700">
                  <a:noFill/>
                  <a:prstDash val="solid"/>
                </a:ln>
                <a:solidFill>
                  <a:schemeClr val="accent4"/>
                </a:solidFill>
                <a:latin typeface="+mj-lt"/>
                <a:ea typeface="+mj-ea"/>
                <a:cs typeface="+mj-cs"/>
              </a:rPr>
              <a:t>标准</a:t>
            </a: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r>
              <a:rPr lang="zh-CN" altLang="en-US" sz="1500" b="1" spc="50" dirty="0" smtClean="0">
                <a:ln w="12700">
                  <a:noFill/>
                  <a:prstDash val="solid"/>
                </a:ln>
                <a:solidFill>
                  <a:schemeClr val="accent4"/>
                </a:solidFill>
                <a:latin typeface="+mj-lt"/>
                <a:ea typeface="+mj-ea"/>
                <a:cs typeface="+mj-cs"/>
              </a:rPr>
              <a:t>变体</a:t>
            </a: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a:p>
            <a:pPr marL="342900" indent="-342900">
              <a:spcBef>
                <a:spcPct val="0"/>
              </a:spcBef>
              <a:buAutoNum type="arabicPeriod"/>
            </a:pPr>
            <a:endParaRPr lang="en-US" altLang="zh-CN" sz="1500" b="1" spc="50" dirty="0" smtClean="0">
              <a:ln w="12700">
                <a:noFill/>
                <a:prstDash val="solid"/>
              </a:ln>
              <a:solidFill>
                <a:schemeClr val="accent4"/>
              </a:solidFill>
              <a:latin typeface="+mj-lt"/>
              <a:ea typeface="+mj-ea"/>
              <a:cs typeface="+mj-cs"/>
            </a:endParaRPr>
          </a:p>
        </p:txBody>
      </p:sp>
      <p:sp>
        <p:nvSpPr>
          <p:cNvPr id="4"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zh-CN" alt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658" y="4437112"/>
            <a:ext cx="6154638" cy="181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7" y="2380589"/>
            <a:ext cx="3672407" cy="1768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03848" y="5805264"/>
            <a:ext cx="2304256"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4893647"/>
          </a:xfrm>
          <a:prstGeom prst="rect">
            <a:avLst/>
          </a:prstGeom>
        </p:spPr>
        <p:txBody>
          <a:bodyPr wrap="square">
            <a:spAutoFit/>
          </a:bodyPr>
          <a:lstStyle/>
          <a:p>
            <a:r>
              <a:rPr lang="en-US" altLang="zh-CN" sz="1600" b="1" dirty="0" smtClean="0">
                <a:solidFill>
                  <a:schemeClr val="accent4"/>
                </a:solidFill>
              </a:rPr>
              <a:t>Simple Factory</a:t>
            </a:r>
            <a:r>
              <a:rPr lang="zh-CN" altLang="en-US" sz="1400" b="1" dirty="0" smtClean="0">
                <a:solidFill>
                  <a:schemeClr val="accent4"/>
                </a:solidFill>
              </a:rPr>
              <a:t>：</a:t>
            </a:r>
            <a:endParaRPr lang="en-US" altLang="zh-CN" sz="1400" b="1"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简单的工厂</a:t>
            </a:r>
            <a:r>
              <a:rPr lang="zh-CN" altLang="en-US" sz="1400" dirty="0">
                <a:solidFill>
                  <a:schemeClr val="accent4"/>
                </a:solidFill>
              </a:rPr>
              <a:t>，</a:t>
            </a:r>
            <a:r>
              <a:rPr lang="zh-CN" altLang="en-US" sz="1400" dirty="0" smtClean="0">
                <a:solidFill>
                  <a:schemeClr val="accent4"/>
                </a:solidFill>
              </a:rPr>
              <a:t>提供一个创建对象的简单方法</a:t>
            </a:r>
            <a:endParaRPr lang="en-US" altLang="zh-CN" sz="1400"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a:t>
            </a:r>
            <a:r>
              <a:rPr lang="zh-CN" altLang="en-US" sz="1400" dirty="0">
                <a:solidFill>
                  <a:schemeClr val="accent4"/>
                </a:solidFill>
              </a:rPr>
              <a:t>生产同一等级结构中的某个</a:t>
            </a:r>
            <a:r>
              <a:rPr lang="zh-CN" altLang="en-US" sz="1400" dirty="0" smtClean="0">
                <a:solidFill>
                  <a:schemeClr val="accent4"/>
                </a:solidFill>
              </a:rPr>
              <a:t>产品</a:t>
            </a:r>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无法扩展新的</a:t>
            </a:r>
            <a:r>
              <a:rPr lang="zh-CN" altLang="en-US" sz="1400" dirty="0" smtClean="0">
                <a:solidFill>
                  <a:schemeClr val="accent4"/>
                </a:solidFill>
              </a:rPr>
              <a:t>产品</a:t>
            </a:r>
            <a:endParaRPr lang="en-US" altLang="zh-CN" sz="1400" dirty="0" smtClean="0">
              <a:solidFill>
                <a:schemeClr val="accent4"/>
              </a:solidFill>
            </a:endParaRPr>
          </a:p>
          <a:p>
            <a:endParaRPr lang="zh-CN" altLang="en-US" sz="1400" dirty="0">
              <a:solidFill>
                <a:schemeClr val="accent4"/>
              </a:solidFill>
            </a:endParaRPr>
          </a:p>
          <a:p>
            <a:r>
              <a:rPr lang="en-US" altLang="zh-CN" sz="1600" b="1" dirty="0" smtClean="0">
                <a:solidFill>
                  <a:schemeClr val="accent4"/>
                </a:solidFill>
              </a:rPr>
              <a:t>Builder</a:t>
            </a:r>
            <a:r>
              <a:rPr lang="zh-CN" altLang="en-US" sz="1600" b="1" dirty="0" smtClean="0">
                <a:solidFill>
                  <a:schemeClr val="accent4"/>
                </a:solidFill>
              </a:rPr>
              <a:t>：</a:t>
            </a:r>
            <a:endParaRPr lang="en-US" altLang="zh-CN" sz="1600" b="1"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 </a:t>
            </a:r>
            <a:r>
              <a:rPr lang="zh-CN" altLang="en-US" sz="1400" dirty="0" smtClean="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定义</a:t>
            </a:r>
            <a:r>
              <a:rPr lang="zh-CN" altLang="en-US" sz="1400" dirty="0">
                <a:solidFill>
                  <a:schemeClr val="accent4"/>
                </a:solidFill>
              </a:rPr>
              <a:t>一个创建对象的</a:t>
            </a:r>
            <a:r>
              <a:rPr lang="zh-CN" altLang="en-US" sz="1400" dirty="0" smtClean="0">
                <a:solidFill>
                  <a:schemeClr val="accent4"/>
                </a:solidFill>
              </a:rPr>
              <a:t>接口</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重点在于接口，即</a:t>
            </a:r>
            <a:r>
              <a:rPr lang="en-US" altLang="zh-CN" sz="1400" dirty="0" smtClean="0">
                <a:solidFill>
                  <a:schemeClr val="accent4"/>
                </a:solidFill>
              </a:rPr>
              <a:t>Factory</a:t>
            </a:r>
            <a:r>
              <a:rPr lang="zh-CN" altLang="en-US" sz="1400" dirty="0" smtClean="0">
                <a:solidFill>
                  <a:schemeClr val="accent4"/>
                </a:solidFill>
              </a:rPr>
              <a:t>“</a:t>
            </a:r>
            <a:r>
              <a:rPr lang="en-US" altLang="zh-CN" sz="1400" dirty="0" smtClean="0">
                <a:solidFill>
                  <a:srgbClr val="FF0000"/>
                </a:solidFill>
              </a:rPr>
              <a:t>Method</a:t>
            </a:r>
            <a:r>
              <a:rPr lang="zh-CN" altLang="en-US" sz="1400" dirty="0" smtClean="0">
                <a:solidFill>
                  <a:schemeClr val="accent4"/>
                </a:solidFill>
              </a:rPr>
              <a:t>”</a:t>
            </a:r>
            <a:endParaRPr lang="en-US" altLang="zh-CN" sz="1400" dirty="0" smtClean="0">
              <a:solidFill>
                <a:schemeClr val="accent4"/>
              </a:solidFill>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a:t>
            </a:r>
            <a:r>
              <a:rPr lang="zh-CN" altLang="en-US" sz="1400" dirty="0">
                <a:solidFill>
                  <a:schemeClr val="accent4"/>
                </a:solidFill>
              </a:rPr>
              <a:t>生产同一等级结构中</a:t>
            </a:r>
            <a:r>
              <a:rPr lang="zh-CN" altLang="en-US" sz="1400" dirty="0" smtClean="0">
                <a:solidFill>
                  <a:schemeClr val="accent4"/>
                </a:solidFill>
              </a:rPr>
              <a:t>的某个产品</a:t>
            </a:r>
            <a:endParaRPr lang="en-US" altLang="zh-CN" sz="1400" dirty="0" smtClean="0">
              <a:solidFill>
                <a:schemeClr val="accent4"/>
              </a:solidFill>
            </a:endParaRPr>
          </a:p>
          <a:p>
            <a:r>
              <a:rPr lang="en-US" altLang="zh-CN" sz="1400" dirty="0">
                <a:solidFill>
                  <a:schemeClr val="accent4"/>
                </a:solidFill>
              </a:rPr>
              <a:t>	</a:t>
            </a:r>
            <a:r>
              <a:rPr lang="zh-CN" altLang="en-US" sz="1400" dirty="0">
                <a:solidFill>
                  <a:schemeClr val="accent4"/>
                </a:solidFill>
              </a:rPr>
              <a:t>支持扩展</a:t>
            </a:r>
            <a:r>
              <a:rPr lang="zh-CN" altLang="en-US" sz="1400" dirty="0" smtClean="0">
                <a:solidFill>
                  <a:schemeClr val="accent4"/>
                </a:solidFill>
              </a:rPr>
              <a:t>新的产品 </a:t>
            </a:r>
            <a:endParaRPr lang="en-US" altLang="zh-CN" sz="1400" dirty="0" smtClean="0">
              <a:solidFill>
                <a:schemeClr val="accent4"/>
              </a:solidFill>
            </a:endParaRPr>
          </a:p>
          <a:p>
            <a:endParaRPr lang="zh-CN" altLang="en-US" sz="1400" dirty="0">
              <a:solidFill>
                <a:schemeClr val="accent4"/>
              </a:solidFill>
            </a:endParaRPr>
          </a:p>
          <a:p>
            <a:r>
              <a:rPr lang="en-US" altLang="zh-CN" sz="1600" b="1" dirty="0" smtClean="0">
                <a:solidFill>
                  <a:schemeClr val="accent4"/>
                </a:solidFill>
              </a:rPr>
              <a:t>Abstract Factory</a:t>
            </a:r>
            <a:r>
              <a:rPr lang="zh-CN" altLang="en-US" sz="1600" b="1" dirty="0" smtClean="0">
                <a:solidFill>
                  <a:schemeClr val="accent4"/>
                </a:solidFill>
              </a:rPr>
              <a:t>：</a:t>
            </a:r>
            <a:r>
              <a:rPr lang="en-US" sz="1600" b="1" dirty="0" smtClean="0">
                <a:solidFill>
                  <a:schemeClr val="accent4"/>
                </a:solidFill>
              </a:rPr>
              <a:t> </a:t>
            </a:r>
          </a:p>
          <a:p>
            <a:endParaRPr lang="en-US" sz="1400" dirty="0" smtClean="0">
              <a:solidFill>
                <a:schemeClr val="accent4"/>
              </a:solidFill>
            </a:endParaRPr>
          </a:p>
          <a:p>
            <a:r>
              <a:rPr lang="en-US" sz="1400" dirty="0">
                <a:solidFill>
                  <a:schemeClr val="accent4"/>
                </a:solidFill>
              </a:rPr>
              <a:t>	</a:t>
            </a:r>
            <a:r>
              <a:rPr lang="zh-CN" altLang="en-US" sz="1400" dirty="0" smtClean="0">
                <a:solidFill>
                  <a:schemeClr val="accent4"/>
                </a:solidFill>
              </a:rPr>
              <a:t>意图 </a:t>
            </a:r>
            <a:r>
              <a:rPr lang="en-US" altLang="zh-CN" sz="1400" dirty="0" smtClean="0">
                <a:solidFill>
                  <a:schemeClr val="accent4"/>
                </a:solidFill>
              </a:rPr>
              <a:t>- </a:t>
            </a:r>
            <a:r>
              <a:rPr lang="zh-CN" altLang="en-US" sz="1400" dirty="0" smtClean="0">
                <a:solidFill>
                  <a:schemeClr val="accent4"/>
                </a:solidFill>
              </a:rPr>
              <a:t>提供</a:t>
            </a:r>
            <a:r>
              <a:rPr lang="zh-CN" altLang="en-US" sz="1400" dirty="0">
                <a:solidFill>
                  <a:schemeClr val="accent4"/>
                </a:solidFill>
              </a:rPr>
              <a:t>一个创建一系列相关或相互依赖对象的</a:t>
            </a:r>
            <a:r>
              <a:rPr lang="zh-CN" altLang="en-US" sz="1400" dirty="0" smtClean="0">
                <a:solidFill>
                  <a:schemeClr val="accent4"/>
                </a:solidFill>
              </a:rPr>
              <a:t>接口</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                重点在于提供创建</a:t>
            </a:r>
            <a:r>
              <a:rPr lang="zh-CN" altLang="en-US" sz="1400" dirty="0">
                <a:solidFill>
                  <a:schemeClr val="accent4"/>
                </a:solidFill>
              </a:rPr>
              <a:t>一系列</a:t>
            </a:r>
            <a:r>
              <a:rPr lang="zh-CN" altLang="en-US" sz="1400" dirty="0" smtClean="0">
                <a:solidFill>
                  <a:schemeClr val="accent4"/>
                </a:solidFill>
              </a:rPr>
              <a:t>产品接口的工厂，即</a:t>
            </a:r>
            <a:r>
              <a:rPr lang="en-US" altLang="zh-CN" sz="1400" dirty="0" smtClean="0">
                <a:solidFill>
                  <a:schemeClr val="accent4"/>
                </a:solidFill>
              </a:rPr>
              <a:t>Abstract</a:t>
            </a:r>
            <a:r>
              <a:rPr lang="zh-CN" altLang="en-US" sz="1400" dirty="0" smtClean="0">
                <a:solidFill>
                  <a:schemeClr val="accent4"/>
                </a:solidFill>
              </a:rPr>
              <a:t>“</a:t>
            </a:r>
            <a:r>
              <a:rPr lang="en-US" altLang="zh-CN" sz="1400" dirty="0" smtClean="0">
                <a:solidFill>
                  <a:srgbClr val="FF0000"/>
                </a:solidFill>
              </a:rPr>
              <a:t>Factory</a:t>
            </a:r>
            <a:r>
              <a:rPr lang="zh-CN" altLang="en-US" sz="1400" dirty="0" smtClean="0">
                <a:solidFill>
                  <a:schemeClr val="accent4"/>
                </a:solidFill>
              </a:rPr>
              <a:t>”</a:t>
            </a:r>
            <a:endParaRPr lang="en-US" altLang="zh-CN" sz="1400" dirty="0" smtClean="0">
              <a:solidFill>
                <a:schemeClr val="accent4"/>
              </a:solidFill>
            </a:endParaRPr>
          </a:p>
          <a:p>
            <a:endParaRPr lang="en-US"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用来生产相互关联</a:t>
            </a:r>
            <a:r>
              <a:rPr lang="zh-CN" altLang="en-US" sz="1400" dirty="0">
                <a:solidFill>
                  <a:schemeClr val="accent4"/>
                </a:solidFill>
              </a:rPr>
              <a:t>的整个产品</a:t>
            </a:r>
            <a:r>
              <a:rPr lang="zh-CN" altLang="en-US" sz="1400" dirty="0" smtClean="0">
                <a:solidFill>
                  <a:schemeClr val="accent4"/>
                </a:solidFill>
              </a:rPr>
              <a:t>系列</a:t>
            </a:r>
            <a:r>
              <a:rPr lang="en-US" altLang="zh-CN" sz="1400" dirty="0" smtClean="0">
                <a:solidFill>
                  <a:schemeClr val="accent4"/>
                </a:solidFill>
              </a:rPr>
              <a:t>/</a:t>
            </a:r>
            <a:r>
              <a:rPr lang="zh-CN" altLang="en-US" sz="1400" dirty="0" smtClean="0">
                <a:solidFill>
                  <a:schemeClr val="accent4"/>
                </a:solidFill>
              </a:rPr>
              <a:t>产品族</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无法扩展新</a:t>
            </a:r>
            <a:r>
              <a:rPr lang="zh-CN" altLang="en-US" sz="1400" dirty="0">
                <a:solidFill>
                  <a:schemeClr val="accent4"/>
                </a:solidFill>
              </a:rPr>
              <a:t>的</a:t>
            </a:r>
            <a:r>
              <a:rPr lang="zh-CN" altLang="en-US" sz="1400" dirty="0" smtClean="0">
                <a:solidFill>
                  <a:schemeClr val="accent4"/>
                </a:solidFill>
              </a:rPr>
              <a:t>产品个体，支持扩展</a:t>
            </a:r>
            <a:r>
              <a:rPr lang="zh-CN" altLang="en-US" sz="1400" dirty="0">
                <a:solidFill>
                  <a:schemeClr val="accent4"/>
                </a:solidFill>
              </a:rPr>
              <a:t>产品系列</a:t>
            </a:r>
            <a:r>
              <a:rPr lang="en-US" altLang="zh-CN" sz="1400" dirty="0">
                <a:solidFill>
                  <a:schemeClr val="accent4"/>
                </a:solidFill>
              </a:rPr>
              <a:t>/</a:t>
            </a:r>
            <a:r>
              <a:rPr lang="zh-CN" altLang="en-US" sz="1400" dirty="0">
                <a:solidFill>
                  <a:schemeClr val="accent4"/>
                </a:solidFill>
              </a:rPr>
              <a:t>产品族</a:t>
            </a:r>
          </a:p>
        </p:txBody>
      </p:sp>
      <p:sp>
        <p:nvSpPr>
          <p:cNvPr id="3" name="Rectangle 2"/>
          <p:cNvSpPr txBox="1">
            <a:spLocks noChangeArrowheads="1"/>
          </p:cNvSpPr>
          <p:nvPr/>
        </p:nvSpPr>
        <p:spPr>
          <a:xfrm>
            <a:off x="628650" y="365127"/>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 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323528" y="1412776"/>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800" dirty="0" smtClean="0">
                <a:solidFill>
                  <a:srgbClr val="002060"/>
                </a:solidFill>
                <a:effectLst/>
                <a:latin typeface="+mn-ea"/>
                <a:ea typeface="+mn-ea"/>
              </a:rPr>
              <a:t>Builder (</a:t>
            </a:r>
            <a:r>
              <a:rPr lang="en-US" altLang="zh-CN" sz="2800" dirty="0" smtClean="0">
                <a:solidFill>
                  <a:srgbClr val="002060"/>
                </a:solidFill>
                <a:effectLst/>
                <a:latin typeface="+mn-ea"/>
              </a:rPr>
              <a:t>Creational </a:t>
            </a:r>
            <a:r>
              <a:rPr lang="en-US" altLang="zh-CN" sz="2800" dirty="0">
                <a:solidFill>
                  <a:srgbClr val="002060"/>
                </a:solidFill>
                <a:effectLst/>
                <a:latin typeface="+mn-ea"/>
              </a:rPr>
              <a:t>Design </a:t>
            </a:r>
            <a:r>
              <a:rPr lang="en-US" altLang="zh-CN" sz="2800" dirty="0" smtClean="0">
                <a:solidFill>
                  <a:srgbClr val="002060"/>
                </a:solidFill>
                <a:effectLst/>
                <a:latin typeface="+mn-ea"/>
              </a:rPr>
              <a:t>Pattern</a:t>
            </a:r>
            <a:r>
              <a:rPr lang="en-US" altLang="zh-CN" sz="2800" dirty="0" smtClean="0">
                <a:solidFill>
                  <a:srgbClr val="002060"/>
                </a:solidFill>
                <a:effectLst/>
                <a:latin typeface="+mn-ea"/>
                <a:ea typeface="+mn-ea"/>
              </a:rPr>
              <a:t>)</a:t>
            </a:r>
          </a:p>
          <a:p>
            <a:pPr marL="342900" indent="-342900">
              <a:buAutoNum type="arabicPeriod"/>
            </a:pPr>
            <a:endParaRPr lang="en-US" altLang="zh-CN" sz="2800" dirty="0">
              <a:solidFill>
                <a:srgbClr val="002060"/>
              </a:solidFill>
              <a:effectLst/>
              <a:latin typeface="+mn-ea"/>
            </a:endParaRPr>
          </a:p>
          <a:p>
            <a:pPr marL="342900" indent="-342900">
              <a:buFont typeface="Arial" panose="020B0604020202020204" pitchFamily="34" charset="0"/>
              <a:buChar char="•"/>
            </a:pPr>
            <a:r>
              <a:rPr lang="en-US" altLang="zh-CN" sz="2800" dirty="0" smtClean="0">
                <a:solidFill>
                  <a:srgbClr val="002060"/>
                </a:solidFill>
                <a:effectLst/>
                <a:latin typeface="+mn-ea"/>
              </a:rPr>
              <a:t>Builder VS. Builder</a:t>
            </a:r>
            <a:endParaRPr lang="zh-CN" altLang="en-US" sz="28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412776"/>
            <a:ext cx="8363272" cy="2473567"/>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r>
              <a:rPr lang="zh-CN" altLang="en-US" sz="2700" dirty="0" smtClean="0">
                <a:effectLst/>
              </a:rPr>
              <a:t>：</a:t>
            </a:r>
            <a:endParaRPr lang="en-US" altLang="zh-CN" sz="2700" dirty="0" smtClean="0">
              <a:effectLst/>
            </a:endParaRPr>
          </a:p>
          <a:p>
            <a:endParaRPr lang="en-US" altLang="zh-CN" sz="2600" dirty="0">
              <a:effectLst/>
            </a:endParaRPr>
          </a:p>
          <a:p>
            <a:r>
              <a:rPr lang="en-US" altLang="zh-CN" sz="2400" dirty="0">
                <a:effectLst/>
              </a:rPr>
              <a:t>	</a:t>
            </a:r>
            <a:r>
              <a:rPr lang="zh-CN" altLang="en-US" sz="1900" dirty="0">
                <a:effectLst/>
              </a:rPr>
              <a:t>提供一个</a:t>
            </a:r>
            <a:r>
              <a:rPr lang="en-US" altLang="zh-CN" sz="1900" dirty="0">
                <a:effectLst/>
              </a:rPr>
              <a:t>Web Page</a:t>
            </a:r>
            <a:r>
              <a:rPr lang="zh-CN" altLang="en-US" sz="1900" dirty="0" smtClean="0">
                <a:effectLst/>
              </a:rPr>
              <a:t>，显示多款推荐的</a:t>
            </a:r>
            <a:r>
              <a:rPr lang="en-US" altLang="zh-CN" sz="1900" dirty="0">
                <a:effectLst/>
              </a:rPr>
              <a:t>DIY</a:t>
            </a:r>
            <a:r>
              <a:rPr lang="zh-CN" altLang="en-US" sz="1900" dirty="0" smtClean="0">
                <a:effectLst/>
              </a:rPr>
              <a:t>电脑（家用级</a:t>
            </a:r>
            <a:r>
              <a:rPr lang="en-US" altLang="zh-CN" sz="1900" dirty="0" smtClean="0">
                <a:effectLst/>
              </a:rPr>
              <a:t>DIY</a:t>
            </a:r>
            <a:r>
              <a:rPr lang="zh-CN" altLang="en-US" sz="1900" dirty="0">
                <a:effectLst/>
              </a:rPr>
              <a:t>，游戏级</a:t>
            </a:r>
            <a:r>
              <a:rPr lang="en-US" altLang="zh-CN" sz="1900" dirty="0" smtClean="0">
                <a:effectLst/>
              </a:rPr>
              <a:t>DIY</a:t>
            </a:r>
            <a:r>
              <a:rPr lang="zh-CN" altLang="en-US" sz="1900" dirty="0">
                <a:effectLst/>
              </a:rPr>
              <a:t>，豪华级</a:t>
            </a:r>
            <a:r>
              <a:rPr lang="en-US" altLang="zh-CN" sz="1900" dirty="0" smtClean="0">
                <a:effectLst/>
              </a:rPr>
              <a:t>DIY</a:t>
            </a:r>
            <a:r>
              <a:rPr lang="zh-CN" altLang="en-US" sz="1900" dirty="0" smtClean="0">
                <a:effectLst/>
              </a:rPr>
              <a:t>，发烧级</a:t>
            </a:r>
            <a:r>
              <a:rPr lang="en-US" altLang="zh-CN" sz="1900" dirty="0" smtClean="0">
                <a:effectLst/>
              </a:rPr>
              <a:t>DIY</a:t>
            </a:r>
            <a:r>
              <a:rPr lang="zh-CN" altLang="en-US" sz="1900" dirty="0" smtClean="0">
                <a:effectLst/>
              </a:rPr>
              <a:t>）</a:t>
            </a:r>
            <a:endParaRPr lang="en-US" altLang="zh-CN" sz="1900" dirty="0" smtClean="0">
              <a:effectLst/>
            </a:endParaRPr>
          </a:p>
          <a:p>
            <a:r>
              <a:rPr lang="en-US" altLang="zh-CN" sz="1900" dirty="0">
                <a:effectLst/>
              </a:rPr>
              <a:t>	</a:t>
            </a:r>
            <a:r>
              <a:rPr lang="zh-CN" altLang="en-US" sz="1900" dirty="0" smtClean="0">
                <a:effectLst/>
              </a:rPr>
              <a:t>同一种级别的电脑推荐个数不定，比如：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a:t>
            </a:r>
            <a:r>
              <a:rPr lang="zh-CN" altLang="en-US" sz="1900" dirty="0">
                <a:effectLst/>
              </a:rPr>
              <a:t>级</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a:t>
            </a:r>
            <a:endParaRPr lang="en-US" altLang="zh-CN" sz="1900" dirty="0" smtClean="0">
              <a:effectLst/>
            </a:endParaRPr>
          </a:p>
          <a:p>
            <a:r>
              <a:rPr lang="en-US" altLang="zh-CN" sz="1900" dirty="0">
                <a:effectLst/>
              </a:rPr>
              <a:t>	</a:t>
            </a:r>
            <a:r>
              <a:rPr lang="en-US" altLang="zh-CN" sz="1900" dirty="0" smtClean="0">
                <a:effectLst/>
              </a:rPr>
              <a:t>	1</a:t>
            </a:r>
            <a:r>
              <a:rPr lang="zh-CN" altLang="en-US" sz="1900" dirty="0" smtClean="0">
                <a:effectLst/>
              </a:rPr>
              <a:t>个发烧级</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电脑时，弹出窗口显示该</a:t>
            </a:r>
            <a:r>
              <a:rPr lang="en-US" altLang="zh-CN" sz="1900" dirty="0" smtClean="0">
                <a:effectLst/>
              </a:rPr>
              <a:t>DIY</a:t>
            </a:r>
            <a:r>
              <a:rPr lang="zh-CN" altLang="en-US" sz="1900" dirty="0" smtClean="0">
                <a:effectLst/>
              </a:rPr>
              <a:t>电脑的详细配置、价格、好评率等信息</a:t>
            </a:r>
            <a:endParaRPr lang="en-US" altLang="zh-CN" sz="1900" dirty="0" smtClean="0">
              <a:effectLst/>
            </a:endParaRPr>
          </a:p>
          <a:p>
            <a:r>
              <a:rPr lang="en-US" altLang="zh-CN" sz="1900" dirty="0">
                <a:effectLst/>
              </a:rPr>
              <a:t>	</a:t>
            </a:r>
            <a:r>
              <a:rPr lang="zh-CN" altLang="en-US" sz="1900" dirty="0" smtClean="0">
                <a:effectLst/>
              </a:rPr>
              <a:t>价格来自各个配件的价格总和</a:t>
            </a:r>
            <a:endParaRPr lang="en-US" altLang="zh-CN" sz="2400" dirty="0">
              <a:effectLst/>
            </a:endParaRPr>
          </a:p>
          <a:p>
            <a:endParaRPr lang="en-US" altLang="zh-CN" sz="2400" b="1" dirty="0" smtClean="0">
              <a:effectLst/>
            </a:endParaRPr>
          </a:p>
        </p:txBody>
      </p:sp>
      <p:sp>
        <p:nvSpPr>
          <p:cNvPr id="3" name="Rectangle 2"/>
          <p:cNvSpPr>
            <a:spLocks noGrp="1" noChangeArrowheads="1"/>
          </p:cNvSpPr>
          <p:nvPr>
            <p:ph type="title"/>
          </p:nvPr>
        </p:nvSpPr>
        <p:spPr>
          <a:xfrm>
            <a:off x="628650" y="365127"/>
            <a:ext cx="7886700" cy="1119658"/>
          </a:xfrm>
        </p:spPr>
        <p:txBody>
          <a:bodyPr>
            <a:normAutofit/>
          </a:bodyPr>
          <a:lstStyle/>
          <a:p>
            <a:r>
              <a:rPr lang="en-US" altLang="zh-CN" dirty="0"/>
              <a:t>Builder</a:t>
            </a:r>
            <a:endParaRPr lang="zh-CN" altLang="en-US" dirty="0"/>
          </a:p>
        </p:txBody>
      </p:sp>
      <p:grpSp>
        <p:nvGrpSpPr>
          <p:cNvPr id="33" name="组合 32"/>
          <p:cNvGrpSpPr/>
          <p:nvPr/>
        </p:nvGrpSpPr>
        <p:grpSpPr>
          <a:xfrm>
            <a:off x="5220072"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732240"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732240"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4005064"/>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804248" y="3320988"/>
              <a:ext cx="2016224" cy="1548172"/>
              <a:chOff x="6804248" y="3275269"/>
              <a:chExt cx="1323764" cy="1548172"/>
            </a:xfrm>
          </p:grpSpPr>
          <p:sp>
            <p:nvSpPr>
              <p:cNvPr id="55" name="矩形 54"/>
              <p:cNvSpPr/>
              <p:nvPr/>
            </p:nvSpPr>
            <p:spPr>
              <a:xfrm>
                <a:off x="6804248" y="3275269"/>
                <a:ext cx="1323764"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371575"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804248" y="3501008"/>
                <a:ext cx="132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804248" y="3717032"/>
                <a:ext cx="132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804248" y="3933056"/>
                <a:ext cx="132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804248" y="4149080"/>
                <a:ext cx="132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804248" y="4365104"/>
                <a:ext cx="132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804248" y="4581128"/>
                <a:ext cx="132376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876256"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2" name="TextBox 41"/>
            <p:cNvSpPr txBox="1"/>
            <p:nvPr/>
          </p:nvSpPr>
          <p:spPr>
            <a:xfrm>
              <a:off x="6876256" y="3573016"/>
              <a:ext cx="445858" cy="153888"/>
            </a:xfrm>
            <a:prstGeom prst="rect">
              <a:avLst/>
            </a:prstGeom>
            <a:noFill/>
          </p:spPr>
          <p:txBody>
            <a:bodyPr wrap="square" lIns="0" tIns="0" rIns="0" bIns="0" rtlCol="0">
              <a:spAutoFit/>
            </a:bodyPr>
            <a:lstStyle/>
            <a:p>
              <a:r>
                <a:rPr lang="en-US" altLang="zh-CN" sz="1000" dirty="0" smtClean="0"/>
                <a:t>Memory</a:t>
              </a:r>
              <a:endParaRPr lang="en-US" sz="1000" dirty="0"/>
            </a:p>
          </p:txBody>
        </p:sp>
        <p:sp>
          <p:nvSpPr>
            <p:cNvPr id="43" name="TextBox 42"/>
            <p:cNvSpPr txBox="1"/>
            <p:nvPr/>
          </p:nvSpPr>
          <p:spPr>
            <a:xfrm>
              <a:off x="6876256" y="3789040"/>
              <a:ext cx="709529" cy="153888"/>
            </a:xfrm>
            <a:prstGeom prst="rect">
              <a:avLst/>
            </a:prstGeom>
            <a:noFill/>
          </p:spPr>
          <p:txBody>
            <a:bodyPr wrap="square" lIns="0" tIns="0" rIns="0" bIns="0" rtlCol="0">
              <a:spAutoFit/>
            </a:bodyPr>
            <a:lstStyle/>
            <a:p>
              <a:r>
                <a:rPr lang="en-US" altLang="zh-CN" sz="1000" dirty="0" smtClean="0"/>
                <a:t>Graphic Card</a:t>
              </a:r>
              <a:endParaRPr lang="en-US" sz="1000" dirty="0"/>
            </a:p>
          </p:txBody>
        </p:sp>
        <p:sp>
          <p:nvSpPr>
            <p:cNvPr id="44" name="TextBox 43"/>
            <p:cNvSpPr txBox="1"/>
            <p:nvPr/>
          </p:nvSpPr>
          <p:spPr>
            <a:xfrm>
              <a:off x="6886807" y="4005064"/>
              <a:ext cx="709529" cy="153888"/>
            </a:xfrm>
            <a:prstGeom prst="rect">
              <a:avLst/>
            </a:prstGeom>
            <a:noFill/>
          </p:spPr>
          <p:txBody>
            <a:bodyPr wrap="square" lIns="0" tIns="0" rIns="0" bIns="0" rtlCol="0">
              <a:spAutoFit/>
            </a:bodyPr>
            <a:lstStyle/>
            <a:p>
              <a:r>
                <a:rPr lang="en-US" altLang="zh-CN" sz="1000" dirty="0"/>
                <a:t>Monitor</a:t>
              </a:r>
              <a:endParaRPr lang="en-US" sz="1000" dirty="0"/>
            </a:p>
          </p:txBody>
        </p:sp>
        <p:sp>
          <p:nvSpPr>
            <p:cNvPr id="45" name="TextBox 44"/>
            <p:cNvSpPr txBox="1"/>
            <p:nvPr/>
          </p:nvSpPr>
          <p:spPr>
            <a:xfrm>
              <a:off x="6886807" y="4221088"/>
              <a:ext cx="709529"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6" name="TextBox 45"/>
            <p:cNvSpPr txBox="1"/>
            <p:nvPr/>
          </p:nvSpPr>
          <p:spPr>
            <a:xfrm>
              <a:off x="6886807" y="4437112"/>
              <a:ext cx="709529" cy="153888"/>
            </a:xfrm>
            <a:prstGeom prst="rect">
              <a:avLst/>
            </a:prstGeom>
            <a:noFill/>
          </p:spPr>
          <p:txBody>
            <a:bodyPr wrap="square" lIns="0" tIns="0" rIns="0" bIns="0" rtlCol="0">
              <a:spAutoFit/>
            </a:bodyPr>
            <a:lstStyle/>
            <a:p>
              <a:r>
                <a:rPr lang="en-US" altLang="zh-CN" sz="1000" dirty="0" smtClean="0"/>
                <a:t>Disk</a:t>
              </a:r>
              <a:endParaRPr lang="en-US" sz="1000" dirty="0"/>
            </a:p>
          </p:txBody>
        </p:sp>
        <p:sp>
          <p:nvSpPr>
            <p:cNvPr id="47" name="TextBox 46"/>
            <p:cNvSpPr txBox="1"/>
            <p:nvPr/>
          </p:nvSpPr>
          <p:spPr>
            <a:xfrm>
              <a:off x="6886807" y="4653136"/>
              <a:ext cx="709529" cy="153888"/>
            </a:xfrm>
            <a:prstGeom prst="rect">
              <a:avLst/>
            </a:prstGeom>
            <a:noFill/>
          </p:spPr>
          <p:txBody>
            <a:bodyPr wrap="square" lIns="0" tIns="0" rIns="0" bIns="0" rtlCol="0">
              <a:spAutoFit/>
            </a:bodyPr>
            <a:lstStyle/>
            <a:p>
              <a:r>
                <a:rPr lang="en-US" altLang="zh-CN" sz="1000" dirty="0" smtClean="0"/>
                <a:t>Power</a:t>
              </a:r>
              <a:endParaRPr lang="en-US" sz="1000" dirty="0"/>
            </a:p>
          </p:txBody>
        </p:sp>
        <p:sp>
          <p:nvSpPr>
            <p:cNvPr id="48" name="TextBox 47"/>
            <p:cNvSpPr txBox="1"/>
            <p:nvPr/>
          </p:nvSpPr>
          <p:spPr>
            <a:xfrm>
              <a:off x="7750903" y="3356992"/>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49" name="TextBox 48"/>
            <p:cNvSpPr txBox="1"/>
            <p:nvPr/>
          </p:nvSpPr>
          <p:spPr>
            <a:xfrm>
              <a:off x="7740352" y="3573016"/>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50" name="TextBox 49"/>
            <p:cNvSpPr txBox="1"/>
            <p:nvPr/>
          </p:nvSpPr>
          <p:spPr>
            <a:xfrm>
              <a:off x="7740352" y="3779168"/>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51" name="TextBox 50"/>
            <p:cNvSpPr txBox="1"/>
            <p:nvPr/>
          </p:nvSpPr>
          <p:spPr>
            <a:xfrm>
              <a:off x="7740352" y="3995192"/>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52" name="TextBox 51"/>
            <p:cNvSpPr txBox="1"/>
            <p:nvPr/>
          </p:nvSpPr>
          <p:spPr>
            <a:xfrm>
              <a:off x="7740352" y="4211216"/>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53" name="TextBox 52"/>
            <p:cNvSpPr txBox="1"/>
            <p:nvPr/>
          </p:nvSpPr>
          <p:spPr>
            <a:xfrm>
              <a:off x="7740352" y="4427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sp>
          <p:nvSpPr>
            <p:cNvPr id="54" name="TextBox 53"/>
            <p:cNvSpPr txBox="1"/>
            <p:nvPr/>
          </p:nvSpPr>
          <p:spPr>
            <a:xfrm>
              <a:off x="7740352" y="4643264"/>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gr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628800"/>
            <a:ext cx="8363272" cy="3528392"/>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smtClean="0">
                <a:effectLst/>
              </a:rPr>
              <a:t>分析</a:t>
            </a:r>
            <a:r>
              <a:rPr lang="zh-CN" altLang="en-US" sz="2700" b="1" dirty="0" smtClean="0">
                <a:effectLst/>
              </a:rPr>
              <a:t>：</a:t>
            </a:r>
            <a:endParaRPr lang="en-US" altLang="zh-CN" sz="2700" b="1" dirty="0" smtClean="0">
              <a:effectLst/>
            </a:endParaRPr>
          </a:p>
          <a:p>
            <a:endParaRPr lang="en-US" altLang="zh-CN" sz="2600" b="1" dirty="0">
              <a:effectLst/>
            </a:endParaRPr>
          </a:p>
          <a:p>
            <a:r>
              <a:rPr lang="en-US" altLang="zh-CN" sz="1900" dirty="0" smtClean="0">
                <a:effectLst/>
              </a:rPr>
              <a:t>	</a:t>
            </a:r>
            <a:r>
              <a:rPr lang="zh-CN" altLang="en-US" sz="1900" dirty="0" smtClean="0">
                <a:effectLst/>
              </a:rPr>
              <a:t>显示同一个厂商的产品（同</a:t>
            </a:r>
            <a:r>
              <a:rPr lang="zh-CN" altLang="en-US" sz="1900" dirty="0" smtClean="0">
                <a:solidFill>
                  <a:srgbClr val="FF0000"/>
                </a:solidFill>
                <a:effectLst/>
              </a:rPr>
              <a:t>一个系列</a:t>
            </a:r>
            <a:r>
              <a:rPr lang="en-US" altLang="zh-CN" sz="1900" dirty="0" smtClean="0">
                <a:solidFill>
                  <a:srgbClr val="FF0000"/>
                </a:solidFill>
                <a:effectLst/>
              </a:rPr>
              <a:t>/</a:t>
            </a:r>
            <a:r>
              <a:rPr lang="zh-CN" altLang="en-US" sz="1900" dirty="0" smtClean="0">
                <a:solidFill>
                  <a:srgbClr val="FF0000"/>
                </a:solidFill>
                <a:effectLst/>
              </a:rPr>
              <a:t>产品族</a:t>
            </a:r>
            <a:r>
              <a:rPr lang="zh-CN" altLang="en-US" sz="1900" dirty="0" smtClean="0">
                <a:effectLst/>
              </a:rPr>
              <a:t>）：</a:t>
            </a:r>
            <a:endParaRPr lang="en-US" altLang="zh-CN" sz="1900" dirty="0" smtClean="0">
              <a:effectLst/>
            </a:endParaRPr>
          </a:p>
          <a:p>
            <a:r>
              <a:rPr lang="en-US" altLang="zh-CN" sz="1900" dirty="0">
                <a:effectLst/>
              </a:rPr>
              <a:t>	</a:t>
            </a:r>
            <a:r>
              <a:rPr lang="en-US" altLang="zh-CN" sz="1900" dirty="0" smtClean="0">
                <a:effectLst/>
              </a:rPr>
              <a:t>	Window Phone + Surface      VS.     iPhone + iPad</a:t>
            </a:r>
          </a:p>
          <a:p>
            <a:endParaRPr lang="en-US" altLang="zh-CN" sz="1900" dirty="0">
              <a:effectLst/>
            </a:endParaRPr>
          </a:p>
          <a:p>
            <a:r>
              <a:rPr lang="zh-CN" altLang="en-US" sz="2700" b="1" dirty="0">
                <a:effectLst/>
              </a:rPr>
              <a:t>设计</a:t>
            </a:r>
            <a:r>
              <a:rPr lang="zh-CN" altLang="en-US" sz="2700" b="1" dirty="0" smtClean="0">
                <a:effectLst/>
              </a:rPr>
              <a:t>：</a:t>
            </a:r>
            <a:endParaRPr lang="en-US" altLang="zh-CN" sz="2700" b="1" dirty="0" smtClean="0">
              <a:effectLst/>
            </a:endParaRPr>
          </a:p>
          <a:p>
            <a:r>
              <a:rPr lang="en-US" altLang="zh-CN" sz="2600" dirty="0">
                <a:effectLst/>
              </a:rPr>
              <a:t>	</a:t>
            </a:r>
          </a:p>
          <a:p>
            <a:r>
              <a:rPr lang="en-US" altLang="zh-CN" sz="1900" dirty="0">
                <a:effectLst/>
              </a:rPr>
              <a:t>	</a:t>
            </a:r>
            <a:r>
              <a:rPr lang="zh-CN" altLang="en-US" sz="1900" dirty="0">
                <a:effectLst/>
              </a:rPr>
              <a:t>产品种类都一致：</a:t>
            </a:r>
            <a:endParaRPr lang="en-US" altLang="zh-CN" sz="1900" dirty="0">
              <a:effectLst/>
            </a:endParaRPr>
          </a:p>
          <a:p>
            <a:r>
              <a:rPr lang="en-US" altLang="zh-CN" sz="1900" dirty="0">
                <a:effectLst/>
              </a:rPr>
              <a:t>		Phone + Pad</a:t>
            </a:r>
            <a:r>
              <a:rPr lang="zh-CN" altLang="en-US" sz="1900" dirty="0">
                <a:effectLst/>
              </a:rPr>
              <a:t>，可以对每种产品进行抽象</a:t>
            </a:r>
            <a:endParaRPr lang="en-US" altLang="zh-CN" sz="1900" dirty="0">
              <a:effectLst/>
            </a:endParaRPr>
          </a:p>
          <a:p>
            <a:endParaRPr lang="en-US" altLang="zh-CN" sz="1900" dirty="0" smtClean="0">
              <a:effectLst/>
            </a:endParaRPr>
          </a:p>
          <a:p>
            <a:r>
              <a:rPr lang="en-US" altLang="zh-CN" sz="1900" dirty="0">
                <a:effectLst/>
              </a:rPr>
              <a:t>	</a:t>
            </a:r>
            <a:r>
              <a:rPr lang="zh-CN" altLang="en-US" sz="1900" dirty="0">
                <a:effectLst/>
              </a:rPr>
              <a:t>产品</a:t>
            </a:r>
            <a:r>
              <a:rPr lang="zh-CN" altLang="en-US" sz="1900" dirty="0" smtClean="0">
                <a:effectLst/>
              </a:rPr>
              <a:t>厂商生产的产品系列</a:t>
            </a:r>
            <a:r>
              <a:rPr lang="en-US" altLang="zh-CN" sz="1900" dirty="0" smtClean="0">
                <a:effectLst/>
              </a:rPr>
              <a:t>/</a:t>
            </a:r>
            <a:r>
              <a:rPr lang="zh-CN" altLang="en-US" sz="1900" dirty="0" smtClean="0">
                <a:effectLst/>
              </a:rPr>
              <a:t>产品族都</a:t>
            </a:r>
            <a:r>
              <a:rPr lang="zh-CN" altLang="en-US" sz="1900" dirty="0">
                <a:effectLst/>
              </a:rPr>
              <a:t>一致</a:t>
            </a:r>
            <a:r>
              <a:rPr lang="zh-CN" altLang="en-US" sz="1900" dirty="0" smtClean="0">
                <a:effectLst/>
              </a:rPr>
              <a:t>：</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smtClean="0">
                <a:effectLst/>
              </a:rPr>
              <a:t>生产</a:t>
            </a:r>
            <a:r>
              <a:rPr lang="en-US" altLang="zh-CN" sz="1900" dirty="0">
                <a:effectLst/>
              </a:rPr>
              <a:t>Phone + Pad</a:t>
            </a:r>
            <a:r>
              <a:rPr lang="zh-CN" altLang="en-US" sz="1900" dirty="0">
                <a:effectLst/>
              </a:rPr>
              <a:t>，可以对厂商进行</a:t>
            </a:r>
            <a:r>
              <a:rPr lang="zh-CN" altLang="en-US" sz="1900" dirty="0" smtClean="0">
                <a:effectLst/>
              </a:rPr>
              <a:t>抽象（</a:t>
            </a:r>
            <a:r>
              <a:rPr lang="zh-CN" altLang="en-US" sz="1900" dirty="0" smtClean="0">
                <a:solidFill>
                  <a:srgbClr val="FF0000"/>
                </a:solidFill>
                <a:effectLst/>
              </a:rPr>
              <a:t>提供一系列一致的产品生产接口：抽象工厂</a:t>
            </a:r>
            <a:r>
              <a:rPr lang="zh-CN" altLang="en-US" sz="1900" dirty="0" smtClean="0">
                <a:effectLst/>
              </a:rPr>
              <a:t>）</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en-US" altLang="zh-CN" sz="1900" dirty="0" smtClean="0">
                <a:effectLst/>
              </a:rPr>
              <a:t>Web Page</a:t>
            </a:r>
            <a:r>
              <a:rPr lang="zh-CN" altLang="en-US" sz="1900" dirty="0" smtClean="0">
                <a:effectLst/>
              </a:rPr>
              <a:t>只知晓抽象的产品 和 抽象的工厂</a:t>
            </a:r>
            <a:endParaRPr lang="en-US" altLang="zh-CN" sz="1900" dirty="0">
              <a:effectLst/>
            </a:endParaRPr>
          </a:p>
        </p:txBody>
      </p:sp>
      <p:sp>
        <p:nvSpPr>
          <p:cNvPr id="3" name="Rectangle 2"/>
          <p:cNvSpPr>
            <a:spLocks noGrp="1" noChangeArrowheads="1"/>
          </p:cNvSpPr>
          <p:nvPr>
            <p:ph type="title"/>
          </p:nvPr>
        </p:nvSpPr>
        <p:spPr>
          <a:xfrm>
            <a:off x="628650" y="365127"/>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7"/>
            <a:ext cx="7886700" cy="1119658"/>
          </a:xfrm>
        </p:spPr>
        <p:txBody>
          <a:bodyPr>
            <a:normAutofit/>
          </a:bodyPr>
          <a:lstStyle/>
          <a:p>
            <a:r>
              <a:rPr lang="en-US" altLang="zh-CN" dirty="0" smtClean="0"/>
              <a:t>Builder</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需求</a:t>
            </a:r>
            <a:r>
              <a:rPr lang="zh-CN" altLang="en-US" sz="1900" dirty="0" smtClean="0">
                <a:effectLst/>
              </a:rPr>
              <a:t>：</a:t>
            </a:r>
            <a:endParaRPr lang="en-US" altLang="zh-CN" sz="1900" dirty="0" smtClean="0">
              <a:effectLst/>
            </a:endParaRPr>
          </a:p>
          <a:p>
            <a:endParaRPr lang="en-US" altLang="zh-CN" sz="1900" dirty="0">
              <a:effectLst/>
            </a:endParaRPr>
          </a:p>
          <a:p>
            <a:r>
              <a:rPr lang="en-US" altLang="zh-CN" sz="1800" dirty="0" smtClean="0">
                <a:effectLst/>
              </a:rPr>
              <a:t>	</a:t>
            </a:r>
            <a:r>
              <a:rPr lang="zh-CN" altLang="en-US" sz="1800" dirty="0" smtClean="0">
                <a:effectLst/>
              </a:rPr>
              <a:t>设计一个</a:t>
            </a:r>
            <a:r>
              <a:rPr lang="en-US" altLang="zh-CN" sz="1800" dirty="0" smtClean="0">
                <a:effectLst/>
              </a:rPr>
              <a:t>Outlook</a:t>
            </a:r>
            <a:r>
              <a:rPr lang="zh-CN" altLang="en-US" sz="1800" dirty="0" smtClean="0">
                <a:effectLst/>
              </a:rPr>
              <a:t>，组件可以灵活拔插：</a:t>
            </a:r>
            <a:endParaRPr lang="en-US" altLang="zh-CN" sz="1800" dirty="0" smtClean="0">
              <a:effectLst/>
            </a:endParaRPr>
          </a:p>
          <a:p>
            <a:endParaRPr lang="en-US" altLang="zh-CN" sz="1800" dirty="0" smtClean="0">
              <a:effectLst/>
            </a:endParaRPr>
          </a:p>
          <a:p>
            <a:r>
              <a:rPr lang="en-US" altLang="zh-CN" sz="1800" dirty="0">
                <a:effectLst/>
              </a:rPr>
              <a:t>	</a:t>
            </a:r>
            <a:r>
              <a:rPr lang="en-US" altLang="zh-CN" sz="1800" dirty="0" smtClean="0">
                <a:effectLst/>
              </a:rPr>
              <a:t>Mail</a:t>
            </a:r>
          </a:p>
          <a:p>
            <a:r>
              <a:rPr lang="en-US" altLang="zh-CN" sz="1800" dirty="0">
                <a:effectLst/>
              </a:rPr>
              <a:t>	</a:t>
            </a:r>
            <a:r>
              <a:rPr lang="en-US" altLang="zh-CN" sz="1800" dirty="0" smtClean="0">
                <a:effectLst/>
              </a:rPr>
              <a:t>Calendar</a:t>
            </a:r>
          </a:p>
          <a:p>
            <a:r>
              <a:rPr lang="en-US" altLang="zh-CN" sz="1800" dirty="0">
                <a:effectLst/>
              </a:rPr>
              <a:t>	</a:t>
            </a:r>
            <a:r>
              <a:rPr lang="en-US" altLang="zh-CN" sz="1800" dirty="0" smtClean="0">
                <a:effectLst/>
              </a:rPr>
              <a:t>Contact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p>
          <a:p>
            <a:r>
              <a:rPr lang="en-US" altLang="zh-CN" sz="1800" dirty="0">
                <a:effectLst/>
              </a:rPr>
              <a:t>	</a:t>
            </a:r>
            <a:r>
              <a:rPr lang="en-US" altLang="zh-CN" sz="1800" dirty="0" smtClean="0">
                <a:effectLst/>
              </a:rPr>
              <a:t>…</a:t>
            </a:r>
            <a:endParaRPr lang="zh-CN" altLang="en-US" sz="1800" dirty="0">
              <a:effectLst/>
            </a:endParaRPr>
          </a:p>
        </p:txBody>
      </p:sp>
    </p:spTree>
    <p:extLst>
      <p:ext uri="{BB962C8B-B14F-4D97-AF65-F5344CB8AC3E}">
        <p14:creationId xmlns:p14="http://schemas.microsoft.com/office/powerpoint/2010/main" val="180392049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484784"/>
            <a:ext cx="8363272" cy="5112568"/>
          </a:xfrm>
          <a:prstGeom prst="rect">
            <a:avLst/>
          </a:prstGeom>
        </p:spPr>
        <p:txBody>
          <a:bodyPr vert="horz" rtlCol="0" anchor="ctr">
            <a:normAutofit fontScale="700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400" b="1" dirty="0" smtClean="0">
                <a:effectLst/>
              </a:rPr>
              <a:t>分析</a:t>
            </a:r>
            <a:r>
              <a:rPr lang="zh-CN" altLang="en-US" sz="2400" dirty="0" smtClean="0">
                <a:effectLst/>
              </a:rPr>
              <a:t>：</a:t>
            </a:r>
            <a:endParaRPr lang="en-US" altLang="zh-CN" sz="2400" dirty="0" smtClean="0">
              <a:effectLst/>
            </a:endParaRPr>
          </a:p>
          <a:p>
            <a:r>
              <a:rPr lang="en-US" altLang="zh-CN" sz="1900" dirty="0" smtClean="0">
                <a:effectLst/>
              </a:rPr>
              <a:t>	</a:t>
            </a:r>
            <a:r>
              <a:rPr lang="zh-CN" altLang="en-US" sz="1900" dirty="0" smtClean="0">
                <a:effectLst/>
              </a:rPr>
              <a:t>界面结构都有共同点，框架式结构</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每个组件</a:t>
            </a:r>
            <a:r>
              <a:rPr lang="en-US" altLang="zh-CN" sz="1900" dirty="0" smtClean="0">
                <a:effectLst/>
              </a:rPr>
              <a:t>Component</a:t>
            </a:r>
            <a:r>
              <a:rPr lang="zh-CN" altLang="en-US" sz="1900" dirty="0" smtClean="0">
                <a:effectLst/>
              </a:rPr>
              <a:t>由</a:t>
            </a:r>
            <a:r>
              <a:rPr lang="en-US" altLang="zh-CN" sz="1900" dirty="0" smtClean="0">
                <a:effectLst/>
              </a:rPr>
              <a:t>3</a:t>
            </a:r>
            <a:r>
              <a:rPr lang="zh-CN" altLang="en-US" sz="1900" dirty="0" smtClean="0">
                <a:effectLst/>
              </a:rPr>
              <a:t>个部分组成</a:t>
            </a:r>
            <a:endParaRPr lang="en-US" altLang="zh-CN" sz="1900" dirty="0">
              <a:effectLst/>
            </a:endParaRPr>
          </a:p>
          <a:p>
            <a:r>
              <a:rPr lang="en-US" altLang="zh-CN" sz="1900" dirty="0">
                <a:effectLst/>
              </a:rPr>
              <a:t>	</a:t>
            </a:r>
            <a:r>
              <a:rPr lang="en-US" altLang="zh-CN" sz="1900" dirty="0" smtClean="0">
                <a:effectLst/>
              </a:rPr>
              <a:t>    - </a:t>
            </a:r>
            <a:r>
              <a:rPr lang="en-US" altLang="zh-CN" sz="1900" dirty="0">
                <a:effectLst/>
              </a:rPr>
              <a:t>Menu</a:t>
            </a:r>
          </a:p>
          <a:p>
            <a:r>
              <a:rPr lang="en-US" altLang="zh-CN" sz="1900" dirty="0">
                <a:effectLst/>
              </a:rPr>
              <a:t>	</a:t>
            </a:r>
            <a:r>
              <a:rPr lang="en-US" altLang="zh-CN" sz="1900" dirty="0" smtClean="0">
                <a:effectLst/>
              </a:rPr>
              <a:t>    - </a:t>
            </a:r>
            <a:r>
              <a:rPr lang="en-US" altLang="zh-CN" sz="1900" dirty="0">
                <a:effectLst/>
              </a:rPr>
              <a:t>Navigator</a:t>
            </a:r>
          </a:p>
          <a:p>
            <a:r>
              <a:rPr lang="en-US" altLang="zh-CN" sz="1900" dirty="0">
                <a:effectLst/>
              </a:rPr>
              <a:t>	</a:t>
            </a:r>
            <a:r>
              <a:rPr lang="en-US" altLang="zh-CN" sz="1900" dirty="0" smtClean="0">
                <a:effectLst/>
              </a:rPr>
              <a:t>    - </a:t>
            </a:r>
            <a:r>
              <a:rPr lang="en-US" altLang="zh-CN" sz="1900" dirty="0">
                <a:effectLst/>
              </a:rPr>
              <a:t>Work </a:t>
            </a:r>
            <a:r>
              <a:rPr lang="en-US" altLang="zh-CN" sz="1900" dirty="0" smtClean="0">
                <a:effectLst/>
              </a:rPr>
              <a:t>Area</a:t>
            </a:r>
          </a:p>
          <a:p>
            <a:endParaRPr lang="en-US" altLang="zh-CN" sz="1900" dirty="0">
              <a:effectLst/>
            </a:endParaRPr>
          </a:p>
          <a:p>
            <a:r>
              <a:rPr lang="en-US" altLang="zh-CN" sz="1900" dirty="0" smtClean="0">
                <a:effectLst/>
              </a:rPr>
              <a:t>	</a:t>
            </a:r>
            <a:r>
              <a:rPr lang="zh-CN" altLang="en-US" sz="1900" dirty="0">
                <a:solidFill>
                  <a:srgbClr val="FF0000"/>
                </a:solidFill>
                <a:effectLst/>
              </a:rPr>
              <a:t>不同的组件</a:t>
            </a:r>
            <a:r>
              <a:rPr lang="zh-CN" altLang="en-US" sz="1900" dirty="0" smtClean="0">
                <a:solidFill>
                  <a:srgbClr val="FF0000"/>
                </a:solidFill>
                <a:effectLst/>
              </a:rPr>
              <a:t>有大相径庭的</a:t>
            </a:r>
            <a:r>
              <a:rPr lang="en-US" altLang="zh-CN" sz="1900" dirty="0" smtClean="0">
                <a:solidFill>
                  <a:srgbClr val="FF0000"/>
                </a:solidFill>
                <a:effectLst/>
              </a:rPr>
              <a:t>Work Area</a:t>
            </a:r>
          </a:p>
          <a:p>
            <a:endParaRPr lang="en-US" altLang="zh-CN" sz="1900" dirty="0" smtClean="0">
              <a:solidFill>
                <a:srgbClr val="FF0000"/>
              </a:solidFill>
              <a:effectLst/>
            </a:endParaRPr>
          </a:p>
          <a:p>
            <a:r>
              <a:rPr lang="en-US" altLang="zh-CN" sz="1900" dirty="0" smtClean="0">
                <a:solidFill>
                  <a:srgbClr val="FF0000"/>
                </a:solidFill>
                <a:effectLst/>
              </a:rPr>
              <a:t>	</a:t>
            </a:r>
            <a:r>
              <a:rPr lang="zh-CN" altLang="en-US" sz="1900" dirty="0" smtClean="0">
                <a:solidFill>
                  <a:srgbClr val="FF0000"/>
                </a:solidFill>
                <a:effectLst/>
              </a:rPr>
              <a:t>将来会有新的组件加入，伴随着新的</a:t>
            </a:r>
            <a:r>
              <a:rPr lang="en-US" altLang="zh-CN" sz="1900" dirty="0" smtClean="0">
                <a:solidFill>
                  <a:srgbClr val="FF0000"/>
                </a:solidFill>
                <a:effectLst/>
              </a:rPr>
              <a:t>Work Area</a:t>
            </a:r>
            <a:endParaRPr lang="en-US" altLang="zh-CN" sz="1900" dirty="0">
              <a:solidFill>
                <a:srgbClr val="FF0000"/>
              </a:solidFill>
              <a:effectLst/>
            </a:endParaRPr>
          </a:p>
          <a:p>
            <a:endParaRPr lang="en-US" altLang="zh-CN" sz="1900" dirty="0">
              <a:effectLst/>
            </a:endParaRPr>
          </a:p>
          <a:p>
            <a:r>
              <a:rPr lang="zh-CN" altLang="en-US" sz="2400" b="1" dirty="0" smtClean="0">
                <a:effectLst/>
              </a:rPr>
              <a:t>设计</a:t>
            </a:r>
            <a:r>
              <a:rPr lang="zh-CN" altLang="en-US" sz="2400" dirty="0" smtClean="0">
                <a:effectLst/>
              </a:rPr>
              <a:t>：</a:t>
            </a:r>
            <a:endParaRPr lang="en-US" altLang="zh-CN" sz="2400" dirty="0" smtClean="0">
              <a:effectLst/>
            </a:endParaRPr>
          </a:p>
          <a:p>
            <a:r>
              <a:rPr lang="en-US" altLang="zh-CN" sz="1900" dirty="0">
                <a:effectLst/>
              </a:rPr>
              <a:t>	</a:t>
            </a:r>
            <a:r>
              <a:rPr lang="zh-CN" altLang="en-US" sz="1900" dirty="0" smtClean="0">
                <a:effectLst/>
              </a:rPr>
              <a:t>对组件进行抽象，外部依赖只知晓组件的</a:t>
            </a:r>
            <a:r>
              <a:rPr lang="en-US" altLang="zh-CN" sz="1900" dirty="0" smtClean="0">
                <a:effectLst/>
              </a:rPr>
              <a:t>3</a:t>
            </a:r>
            <a:r>
              <a:rPr lang="zh-CN" altLang="en-US" sz="1900" dirty="0" smtClean="0">
                <a:effectLst/>
              </a:rPr>
              <a:t>个抽象成员：</a:t>
            </a:r>
            <a:endParaRPr lang="en-US" altLang="zh-CN" sz="1900" dirty="0" smtClean="0">
              <a:effectLst/>
            </a:endParaRPr>
          </a:p>
          <a:p>
            <a:r>
              <a:rPr lang="en-US" altLang="zh-CN" sz="1900" dirty="0">
                <a:effectLst/>
              </a:rPr>
              <a:t>	</a:t>
            </a:r>
            <a:r>
              <a:rPr lang="en-US" altLang="zh-CN" sz="1900" dirty="0" smtClean="0">
                <a:effectLst/>
              </a:rPr>
              <a:t>    - Menu</a:t>
            </a:r>
            <a:endParaRPr lang="en-US" altLang="zh-CN" sz="1900" dirty="0">
              <a:effectLst/>
            </a:endParaRPr>
          </a:p>
          <a:p>
            <a:r>
              <a:rPr lang="en-US" altLang="zh-CN" sz="1900" dirty="0">
                <a:effectLst/>
              </a:rPr>
              <a:t>	</a:t>
            </a:r>
            <a:r>
              <a:rPr lang="en-US" altLang="zh-CN" sz="1900" dirty="0" smtClean="0">
                <a:effectLst/>
              </a:rPr>
              <a:t>    - Navigator</a:t>
            </a:r>
            <a:endParaRPr lang="en-US" altLang="zh-CN" sz="1900" dirty="0">
              <a:effectLst/>
            </a:endParaRPr>
          </a:p>
          <a:p>
            <a:r>
              <a:rPr lang="en-US" altLang="zh-CN" sz="1900" dirty="0">
                <a:effectLst/>
              </a:rPr>
              <a:t>	</a:t>
            </a:r>
            <a:r>
              <a:rPr lang="en-US" altLang="zh-CN" sz="1900" dirty="0" smtClean="0">
                <a:effectLst/>
              </a:rPr>
              <a:t>    - </a:t>
            </a:r>
            <a:r>
              <a:rPr lang="en-US" altLang="zh-CN" sz="1900" dirty="0" err="1" smtClean="0">
                <a:effectLst/>
              </a:rPr>
              <a:t>CreateWorkArea</a:t>
            </a:r>
            <a:r>
              <a:rPr lang="en-US" altLang="zh-CN" sz="1900" dirty="0" smtClean="0">
                <a:effectLst/>
              </a:rPr>
              <a:t>()</a:t>
            </a:r>
          </a:p>
          <a:p>
            <a:r>
              <a:rPr lang="en-US" altLang="zh-CN" sz="1900" dirty="0" smtClean="0">
                <a:effectLst/>
              </a:rPr>
              <a:t/>
            </a:r>
            <a:br>
              <a:rPr lang="en-US" altLang="zh-CN" sz="1900" dirty="0" smtClean="0">
                <a:effectLst/>
              </a:rPr>
            </a:br>
            <a:r>
              <a:rPr lang="en-US" altLang="zh-CN" sz="1900" dirty="0" smtClean="0">
                <a:effectLst/>
              </a:rPr>
              <a:t>	</a:t>
            </a:r>
            <a:r>
              <a:rPr lang="zh-CN" altLang="en-US" sz="1900" dirty="0">
                <a:effectLst/>
              </a:rPr>
              <a:t>外部</a:t>
            </a:r>
            <a:r>
              <a:rPr lang="zh-CN" altLang="en-US" sz="1900" dirty="0" smtClean="0">
                <a:effectLst/>
              </a:rPr>
              <a:t>使用以上成员填充框架，填充</a:t>
            </a:r>
            <a:r>
              <a:rPr lang="zh-CN" altLang="en-US" sz="1900" dirty="0">
                <a:effectLst/>
              </a:rPr>
              <a:t>逻辑分离到组件</a:t>
            </a:r>
            <a:r>
              <a:rPr lang="zh-CN" altLang="en-US" sz="1900" dirty="0" smtClean="0">
                <a:effectLst/>
              </a:rPr>
              <a:t>之外</a:t>
            </a:r>
            <a:endParaRPr lang="en-US" altLang="zh-CN" sz="1900" dirty="0" smtClean="0">
              <a:effectLst/>
            </a:endParaRPr>
          </a:p>
          <a:p>
            <a:endParaRPr lang="en-US" altLang="zh-CN" sz="1900" dirty="0">
              <a:effectLst/>
            </a:endParaRPr>
          </a:p>
          <a:p>
            <a:r>
              <a:rPr lang="en-US" altLang="zh-CN" sz="1900" dirty="0">
                <a:effectLst/>
              </a:rPr>
              <a:t>	</a:t>
            </a:r>
            <a:r>
              <a:rPr lang="zh-CN" altLang="en-US" sz="1900" dirty="0" smtClean="0">
                <a:effectLst/>
              </a:rPr>
              <a:t>对组件的主要成员</a:t>
            </a:r>
            <a:r>
              <a:rPr lang="en-US" altLang="zh-CN" sz="1900" dirty="0" smtClean="0">
                <a:effectLst/>
              </a:rPr>
              <a:t>Work Area</a:t>
            </a:r>
            <a:r>
              <a:rPr lang="zh-CN" altLang="en-US" sz="1900" dirty="0" smtClean="0">
                <a:effectLst/>
              </a:rPr>
              <a:t>进行抽象</a:t>
            </a:r>
            <a:endParaRPr lang="en-US" altLang="zh-CN" sz="1900" dirty="0" smtClean="0">
              <a:effectLst/>
            </a:endParaRPr>
          </a:p>
          <a:p>
            <a:r>
              <a:rPr lang="en-US" altLang="zh-CN" sz="1900" dirty="0">
                <a:effectLst/>
              </a:rPr>
              <a:t>	</a:t>
            </a:r>
            <a:r>
              <a:rPr lang="en-US" altLang="zh-CN" sz="1900" dirty="0" smtClean="0">
                <a:effectLst/>
              </a:rPr>
              <a:t>    - </a:t>
            </a:r>
            <a:r>
              <a:rPr lang="zh-CN" altLang="en-US" sz="1900" dirty="0" smtClean="0">
                <a:effectLst/>
              </a:rPr>
              <a:t>外部使用组件的抽象</a:t>
            </a:r>
            <a:r>
              <a:rPr lang="en-US" altLang="zh-CN" sz="1900" dirty="0" smtClean="0">
                <a:effectLst/>
              </a:rPr>
              <a:t>Work Area</a:t>
            </a:r>
            <a:r>
              <a:rPr lang="zh-CN" altLang="en-US" sz="1900" dirty="0" smtClean="0">
                <a:effectLst/>
              </a:rPr>
              <a:t>填充框架</a:t>
            </a:r>
            <a:endParaRPr lang="en-US" altLang="zh-CN" sz="1900" dirty="0" smtClean="0">
              <a:effectLst/>
            </a:endParaRPr>
          </a:p>
          <a:p>
            <a:r>
              <a:rPr lang="en-US" altLang="zh-CN" sz="1900" dirty="0">
                <a:effectLst/>
              </a:rPr>
              <a:t>	    - </a:t>
            </a:r>
            <a:r>
              <a:rPr lang="zh-CN" altLang="en-US" sz="1900" dirty="0">
                <a:effectLst/>
              </a:rPr>
              <a:t>每个组件持有各自不同的具体的</a:t>
            </a:r>
            <a:r>
              <a:rPr lang="en-US" altLang="zh-CN" sz="1900" dirty="0">
                <a:effectLst/>
              </a:rPr>
              <a:t>Work </a:t>
            </a:r>
            <a:r>
              <a:rPr lang="en-US" altLang="zh-CN" sz="1900" dirty="0" smtClean="0">
                <a:effectLst/>
              </a:rPr>
              <a:t>Area</a:t>
            </a:r>
          </a:p>
          <a:p>
            <a:r>
              <a:rPr lang="en-US" altLang="zh-CN" sz="1900" dirty="0">
                <a:effectLst/>
              </a:rPr>
              <a:t>	</a:t>
            </a:r>
            <a:r>
              <a:rPr lang="en-US" altLang="zh-CN" sz="1900" dirty="0" smtClean="0">
                <a:effectLst/>
              </a:rPr>
              <a:t>	Mail Work Area</a:t>
            </a:r>
          </a:p>
          <a:p>
            <a:r>
              <a:rPr lang="en-US" altLang="zh-CN" sz="1900" dirty="0">
                <a:effectLst/>
              </a:rPr>
              <a:t>	</a:t>
            </a:r>
            <a:r>
              <a:rPr lang="en-US" altLang="zh-CN" sz="1900" dirty="0" smtClean="0">
                <a:effectLst/>
              </a:rPr>
              <a:t>	Calendar Work Area</a:t>
            </a:r>
          </a:p>
          <a:p>
            <a:r>
              <a:rPr lang="en-US" altLang="zh-CN" sz="1900" dirty="0">
                <a:effectLst/>
              </a:rPr>
              <a:t>	</a:t>
            </a:r>
            <a:r>
              <a:rPr lang="en-US" altLang="zh-CN" sz="1900" dirty="0" smtClean="0">
                <a:effectLst/>
              </a:rPr>
              <a:t>	Contact Work Area</a:t>
            </a:r>
          </a:p>
          <a:p>
            <a:r>
              <a:rPr lang="en-US" altLang="zh-CN" sz="1900" dirty="0">
                <a:effectLst/>
              </a:rPr>
              <a:t>	</a:t>
            </a:r>
            <a:r>
              <a:rPr lang="en-US" altLang="zh-CN" sz="1900" dirty="0" smtClean="0">
                <a:effectLst/>
              </a:rPr>
              <a:t>	…</a:t>
            </a:r>
          </a:p>
          <a:p>
            <a:r>
              <a:rPr lang="en-US" altLang="zh-CN" sz="1900" dirty="0">
                <a:effectLst/>
              </a:rPr>
              <a:t>	</a:t>
            </a:r>
            <a:r>
              <a:rPr lang="en-US" altLang="zh-CN" sz="1900" dirty="0" smtClean="0">
                <a:effectLst/>
              </a:rPr>
              <a:t>	…</a:t>
            </a:r>
          </a:p>
          <a:p>
            <a:endParaRPr lang="en-US" altLang="zh-CN" sz="1900" dirty="0">
              <a:effectLst/>
            </a:endParaRPr>
          </a:p>
          <a:p>
            <a:r>
              <a:rPr lang="en-US" altLang="zh-CN" sz="1900" dirty="0" smtClean="0">
                <a:effectLst/>
              </a:rPr>
              <a:t>	</a:t>
            </a:r>
            <a:r>
              <a:rPr lang="zh-CN" altLang="en-US" sz="1900" dirty="0" smtClean="0">
                <a:effectLst/>
              </a:rPr>
              <a:t>使组件提供一个</a:t>
            </a:r>
            <a:r>
              <a:rPr lang="zh-CN" altLang="en-US" sz="1900" dirty="0" smtClean="0">
                <a:solidFill>
                  <a:srgbClr val="FF0000"/>
                </a:solidFill>
                <a:effectLst/>
              </a:rPr>
              <a:t>一致接口</a:t>
            </a:r>
            <a:r>
              <a:rPr lang="en-US" altLang="zh-CN" sz="1900" smtClean="0">
                <a:solidFill>
                  <a:srgbClr val="FF0000"/>
                </a:solidFill>
                <a:effectLst/>
              </a:rPr>
              <a:t>CreateWorkArea</a:t>
            </a:r>
            <a:r>
              <a:rPr lang="en-US" altLang="zh-CN" sz="1900" dirty="0" smtClean="0">
                <a:solidFill>
                  <a:srgbClr val="FF0000"/>
                </a:solidFill>
                <a:effectLst/>
              </a:rPr>
              <a:t>()</a:t>
            </a:r>
            <a:r>
              <a:rPr lang="zh-CN" altLang="en-US" sz="1900" dirty="0" smtClean="0">
                <a:solidFill>
                  <a:srgbClr val="FF0000"/>
                </a:solidFill>
                <a:effectLst/>
              </a:rPr>
              <a:t>（工厂方法）</a:t>
            </a:r>
            <a:r>
              <a:rPr lang="zh-CN" altLang="en-US" sz="1900" dirty="0" smtClean="0">
                <a:effectLst/>
              </a:rPr>
              <a:t>，用于创建相应的</a:t>
            </a:r>
            <a:r>
              <a:rPr lang="en-US" altLang="zh-CN" sz="1900" dirty="0" err="1" smtClean="0">
                <a:effectLst/>
              </a:rPr>
              <a:t>WorkArea</a:t>
            </a:r>
            <a:endParaRPr lang="en-US" altLang="zh-CN" sz="1900" dirty="0" smtClean="0">
              <a:effectLs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308" y="1916832"/>
            <a:ext cx="1566900" cy="116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7"/>
          <p:cNvSpPr txBox="1">
            <a:spLocks noChangeArrowheads="1"/>
          </p:cNvSpPr>
          <p:nvPr/>
        </p:nvSpPr>
        <p:spPr>
          <a:xfrm>
            <a:off x="1043608" y="548680"/>
            <a:ext cx="6858000" cy="794469"/>
          </a:xfrm>
          <a:prstGeom prst="rect">
            <a:avLst/>
          </a:prstGeom>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Builder</a:t>
            </a:r>
            <a:endParaRPr lang="en-US" altLang="zh-CN" sz="5400" dirty="0">
              <a:ea typeface="宋体" pitchFamily="2" charset="-122"/>
            </a:endParaRPr>
          </a:p>
        </p:txBody>
      </p:sp>
    </p:spTree>
    <p:extLst>
      <p:ext uri="{BB962C8B-B14F-4D97-AF65-F5344CB8AC3E}">
        <p14:creationId xmlns:p14="http://schemas.microsoft.com/office/powerpoint/2010/main" val="40412401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12461</TotalTime>
  <Words>490</Words>
  <Application>Microsoft Office PowerPoint</Application>
  <PresentationFormat>全屏显示(4:3)</PresentationFormat>
  <Paragraphs>276</Paragraphs>
  <Slides>18</Slides>
  <Notes>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Agenda</vt:lpstr>
      <vt:lpstr>Principle I</vt:lpstr>
      <vt:lpstr>Principle II</vt:lpstr>
      <vt:lpstr>Classification</vt:lpstr>
      <vt:lpstr>Builder</vt:lpstr>
      <vt:lpstr>Builder</vt:lpstr>
      <vt:lpstr>Builder</vt:lpstr>
      <vt:lpstr>PowerPoint 演示文稿</vt:lpstr>
      <vt:lpstr>Builder</vt:lpstr>
      <vt:lpstr>Builder</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191</cp:revision>
  <dcterms:created xsi:type="dcterms:W3CDTF">2015-02-16T08:08:46Z</dcterms:created>
  <dcterms:modified xsi:type="dcterms:W3CDTF">2015-04-13T11:06:20Z</dcterms:modified>
</cp:coreProperties>
</file>