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8" r:id="rId7"/>
    <p:sldId id="306" r:id="rId8"/>
    <p:sldId id="332" r:id="rId9"/>
    <p:sldId id="334" r:id="rId10"/>
    <p:sldId id="335" r:id="rId11"/>
    <p:sldId id="336" r:id="rId12"/>
    <p:sldId id="308" r:id="rId13"/>
    <p:sldId id="337" r:id="rId14"/>
    <p:sldId id="294" r:id="rId15"/>
    <p:sldId id="313"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84" autoAdjust="0"/>
  </p:normalViewPr>
  <p:slideViewPr>
    <p:cSldViewPr>
      <p:cViewPr>
        <p:scale>
          <a:sx n="100" d="100"/>
          <a:sy n="100" d="100"/>
        </p:scale>
        <p:origin x="-1296"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4/16/2015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13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smtClean="0">
                <a:solidFill>
                  <a:schemeClr val="tx1"/>
                </a:solidFill>
                <a:ea typeface="宋体" pitchFamily="2" charset="-122"/>
              </a:rPr>
              <a:t>Part 3</a:t>
            </a:r>
            <a:endParaRPr lang="en-US" altLang="zh-CN" sz="5400" dirty="0" smtClean="0">
              <a:solidFill>
                <a:schemeClr val="tx1"/>
              </a:solidFill>
              <a:ea typeface="宋体" pitchFamily="2" charset="-122"/>
            </a:endParaRP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36724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rPr>
              <a:t>Lazy Mode - Improved(V1)</a:t>
            </a:r>
            <a:endParaRPr lang="en-US" altLang="en-US" sz="1700" b="1" spc="50" dirty="0">
              <a:ln w="12700">
                <a:noFill/>
                <a:prstDash val="solid"/>
              </a:ln>
              <a:solidFill>
                <a:schemeClr val="accent4"/>
              </a:solidFill>
              <a:latin typeface="+mj-lt"/>
              <a:ea typeface="+mj-ea"/>
              <a:cs typeface="+mj-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628800"/>
            <a:ext cx="69627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40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36724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rPr>
              <a:t>Lazy Mode - Improved(V2)</a:t>
            </a:r>
            <a:endParaRPr lang="en-US" altLang="en-US" sz="1700"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628800"/>
            <a:ext cx="6924675"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40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14" name="矩形 13"/>
          <p:cNvSpPr/>
          <p:nvPr/>
        </p:nvSpPr>
        <p:spPr>
          <a:xfrm>
            <a:off x="2843808" y="2492896"/>
            <a:ext cx="3888432" cy="2088232"/>
          </a:xfrm>
          <a:prstGeom prst="rect">
            <a:avLst/>
          </a:prstGeom>
        </p:spPr>
        <p:txBody>
          <a:bodyPr vert="horz" rtlCol="0" anchor="ctr">
            <a:normAutofit lnSpcReduction="10000"/>
            <a:scene3d>
              <a:camera prst="orthographicFront"/>
              <a:lightRig rig="soft" dir="t"/>
            </a:scene3d>
            <a:sp3d prstMaterial="matte">
              <a:bevelT w="12700" h="12700"/>
            </a:sp3d>
          </a:bodyPr>
          <a:lstStyle/>
          <a:p>
            <a:r>
              <a:rPr lang="en-US" altLang="zh-CN" sz="2000" b="1" i="1" spc="50" dirty="0">
                <a:ln w="12700">
                  <a:noFill/>
                  <a:prstDash val="solid"/>
                </a:ln>
                <a:solidFill>
                  <a:srgbClr val="00B050"/>
                </a:solidFill>
              </a:rPr>
              <a:t>Is Eager Mode really </a:t>
            </a:r>
            <a:r>
              <a:rPr lang="en-US" altLang="zh-CN" sz="2000" b="1" i="1" spc="50" dirty="0" smtClean="0">
                <a:ln w="12700">
                  <a:noFill/>
                  <a:prstDash val="solid"/>
                </a:ln>
                <a:solidFill>
                  <a:srgbClr val="00B050"/>
                </a:solidFill>
              </a:rPr>
              <a:t>“eager”?</a:t>
            </a:r>
          </a:p>
          <a:p>
            <a:endParaRPr lang="en-US" sz="2000" b="1" i="1" spc="50" dirty="0">
              <a:ln w="12700">
                <a:noFill/>
                <a:prstDash val="solid"/>
              </a:ln>
              <a:solidFill>
                <a:srgbClr val="00B050"/>
              </a:solidFill>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.Net Static Member</a:t>
            </a: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latin typeface="+mj-lt"/>
                <a:ea typeface="+mj-ea"/>
                <a:cs typeface="+mj-cs"/>
              </a:rPr>
              <a:t>.Net Static Constructor</a:t>
            </a: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.Net Compiler</a:t>
            </a:r>
            <a:endParaRPr lang="zh-CN" altLang="en-US" sz="1600" b="1" spc="50" dirty="0">
              <a:ln w="12700">
                <a:noFill/>
                <a:prstDash val="solid"/>
              </a:ln>
              <a:solidFill>
                <a:schemeClr val="accent4"/>
              </a:solidFill>
              <a:latin typeface="+mj-lt"/>
              <a:ea typeface="+mj-ea"/>
              <a:cs typeface="+mj-cs"/>
            </a:endParaRPr>
          </a:p>
        </p:txBody>
      </p:sp>
      <p:sp>
        <p:nvSpPr>
          <p:cNvPr id="17" name="TextBox 16"/>
          <p:cNvSpPr txBox="1"/>
          <p:nvPr/>
        </p:nvSpPr>
        <p:spPr>
          <a:xfrm>
            <a:off x="251520" y="1196752"/>
            <a:ext cx="3672408" cy="353943"/>
          </a:xfrm>
          <a:prstGeom prst="rect">
            <a:avLst/>
          </a:prstGeom>
          <a:noFill/>
        </p:spPr>
        <p:txBody>
          <a:bodyPr wrap="square" rtlCol="0">
            <a:spAutoFit/>
          </a:bodyPr>
          <a:lstStyle/>
          <a:p>
            <a:r>
              <a:rPr lang="en-US" altLang="zh-CN" sz="1700" b="1" spc="50" dirty="0">
                <a:ln w="12700">
                  <a:noFill/>
                  <a:prstDash val="solid"/>
                </a:ln>
                <a:solidFill>
                  <a:schemeClr val="accent4"/>
                </a:solidFill>
              </a:rPr>
              <a:t>Thinking - Eager / Lazy</a:t>
            </a:r>
            <a:endParaRPr lang="en-US" altLang="en-US" sz="1700" b="1" spc="50" dirty="0">
              <a:ln w="12700">
                <a:noFill/>
                <a:prstDash val="solid"/>
              </a:ln>
              <a:solidFill>
                <a:schemeClr val="accent4"/>
              </a:solidFill>
            </a:endParaRPr>
          </a:p>
        </p:txBody>
      </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70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b="1" dirty="0" smtClean="0">
                <a:effectLst/>
              </a:rPr>
              <a:t>：</a:t>
            </a:r>
            <a:endParaRPr lang="en-US" altLang="zh-CN" sz="2700" b="1" dirty="0" smtClean="0">
              <a:effectLst/>
            </a:endParaRPr>
          </a:p>
          <a:p>
            <a:endParaRPr lang="en-US" altLang="zh-CN" sz="2700" b="1" dirty="0">
              <a:effectLst/>
            </a:endParaRPr>
          </a:p>
          <a:p>
            <a:r>
              <a:rPr lang="en-US" altLang="zh-CN" sz="1900" dirty="0">
                <a:effectLst/>
              </a:rPr>
              <a:t>	</a:t>
            </a:r>
            <a:r>
              <a:rPr lang="zh-CN" altLang="en-US" sz="1900" dirty="0" smtClean="0">
                <a:effectLst/>
              </a:rPr>
              <a:t>现有多台打印机，分为两组</a:t>
            </a:r>
            <a:r>
              <a:rPr lang="en-US" altLang="zh-CN" sz="1900" dirty="0" smtClean="0">
                <a:effectLst/>
              </a:rPr>
              <a:t> - </a:t>
            </a:r>
            <a:r>
              <a:rPr lang="zh-CN" altLang="en-US" sz="1900" dirty="0" smtClean="0">
                <a:effectLst/>
              </a:rPr>
              <a:t>黑白 </a:t>
            </a:r>
            <a:r>
              <a:rPr lang="en-US" altLang="zh-CN" sz="1900" dirty="0" smtClean="0">
                <a:effectLst/>
              </a:rPr>
              <a:t>/ </a:t>
            </a:r>
            <a:r>
              <a:rPr lang="zh-CN" altLang="en-US" sz="1900" dirty="0" smtClean="0">
                <a:effectLst/>
              </a:rPr>
              <a:t>彩色</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要求提供打印服务类</a:t>
            </a:r>
            <a:r>
              <a:rPr lang="en-US" altLang="zh-CN" sz="1900" dirty="0" smtClean="0">
                <a:effectLst/>
              </a:rPr>
              <a:t> - </a:t>
            </a:r>
            <a:r>
              <a:rPr lang="zh-CN" altLang="en-US" sz="1900" dirty="0" smtClean="0">
                <a:effectLst/>
              </a:rPr>
              <a:t>接</a:t>
            </a:r>
            <a:r>
              <a:rPr lang="zh-CN" altLang="en-US" sz="1900" dirty="0">
                <a:effectLst/>
              </a:rPr>
              <a:t>收</a:t>
            </a:r>
            <a:r>
              <a:rPr lang="zh-CN" altLang="en-US" sz="1900" dirty="0" smtClean="0">
                <a:effectLst/>
              </a:rPr>
              <a:t>打印请求</a:t>
            </a:r>
            <a:r>
              <a:rPr lang="en-US" altLang="zh-CN" sz="1900" dirty="0" smtClean="0">
                <a:effectLst/>
              </a:rPr>
              <a:t>, </a:t>
            </a:r>
            <a:r>
              <a:rPr lang="zh-CN" altLang="en-US" sz="1900" dirty="0" smtClean="0">
                <a:effectLst/>
              </a:rPr>
              <a:t>执行打印工作</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两种打印服务</a:t>
            </a:r>
            <a:r>
              <a:rPr lang="en-US" altLang="zh-CN" sz="1900" dirty="0" smtClean="0">
                <a:effectLst/>
              </a:rPr>
              <a:t>: </a:t>
            </a:r>
          </a:p>
          <a:p>
            <a:r>
              <a:rPr lang="en-US" altLang="zh-CN" sz="1900" dirty="0">
                <a:effectLst/>
              </a:rPr>
              <a:t>	</a:t>
            </a:r>
            <a:r>
              <a:rPr lang="en-US" altLang="zh-CN" sz="1900" dirty="0" smtClean="0">
                <a:effectLst/>
              </a:rPr>
              <a:t>	      - </a:t>
            </a:r>
            <a:r>
              <a:rPr lang="zh-CN" altLang="en-US" sz="1900" dirty="0" smtClean="0">
                <a:effectLst/>
              </a:rPr>
              <a:t>黑白打印服务 </a:t>
            </a:r>
            <a:endParaRPr lang="en-US" altLang="zh-CN" sz="1900" dirty="0" smtClean="0">
              <a:effectLst/>
            </a:endParaRPr>
          </a:p>
          <a:p>
            <a:r>
              <a:rPr lang="en-US" altLang="zh-CN" sz="1900" dirty="0">
                <a:effectLst/>
              </a:rPr>
              <a:t>	</a:t>
            </a:r>
            <a:r>
              <a:rPr lang="en-US" altLang="zh-CN" sz="1900" dirty="0" smtClean="0">
                <a:effectLst/>
              </a:rPr>
              <a:t>	      - </a:t>
            </a:r>
            <a:r>
              <a:rPr lang="zh-CN" altLang="en-US" sz="1900" dirty="0" smtClean="0">
                <a:effectLst/>
              </a:rPr>
              <a:t>彩色打印服务</a:t>
            </a:r>
            <a:endParaRPr lang="en-US" altLang="zh-CN" sz="1900" dirty="0" smtClean="0">
              <a:effectLst/>
            </a:endParaRPr>
          </a:p>
          <a:p>
            <a:endParaRPr lang="en-US" altLang="zh-CN" sz="1900" dirty="0" smtClean="0">
              <a:effectLst/>
            </a:endParaRPr>
          </a:p>
          <a:p>
            <a:r>
              <a:rPr lang="zh-CN" altLang="en-US" sz="2700" b="1" dirty="0" smtClean="0">
                <a:effectLst/>
              </a:rPr>
              <a:t>分析 ：</a:t>
            </a:r>
            <a:endParaRPr lang="en-US" altLang="zh-CN" sz="2700" b="1" dirty="0">
              <a:effectLst/>
            </a:endParaRPr>
          </a:p>
          <a:p>
            <a:r>
              <a:rPr lang="en-US" altLang="zh-CN" sz="2600" dirty="0">
                <a:effectLst/>
              </a:rPr>
              <a:t>	</a:t>
            </a:r>
            <a:r>
              <a:rPr lang="en-US" altLang="zh-CN" sz="1900" dirty="0">
                <a:effectLst/>
              </a:rPr>
              <a:t>	</a:t>
            </a:r>
          </a:p>
          <a:p>
            <a:r>
              <a:rPr lang="en-US" altLang="zh-CN" sz="1900" dirty="0" smtClean="0">
                <a:effectLst/>
              </a:rPr>
              <a:t>	</a:t>
            </a:r>
            <a:r>
              <a:rPr lang="zh-CN" altLang="en-US" sz="1900" dirty="0" smtClean="0">
                <a:effectLst/>
              </a:rPr>
              <a:t>每种打印服务应当各只有一</a:t>
            </a:r>
            <a:r>
              <a:rPr lang="zh-CN" altLang="en-US" sz="1900" dirty="0">
                <a:effectLst/>
              </a:rPr>
              <a:t>个打印</a:t>
            </a:r>
            <a:r>
              <a:rPr lang="zh-CN" altLang="en-US" sz="1900" dirty="0" smtClean="0">
                <a:effectLst/>
              </a:rPr>
              <a:t>服务实例</a:t>
            </a:r>
            <a:endParaRPr lang="en-US" altLang="zh-CN" sz="1900" dirty="0">
              <a:effectLst/>
            </a:endParaRPr>
          </a:p>
          <a:p>
            <a:endParaRPr lang="en-US" altLang="zh-CN" sz="1900" dirty="0">
              <a:effectLst/>
            </a:endParaRPr>
          </a:p>
          <a:p>
            <a:r>
              <a:rPr lang="en-US" altLang="zh-CN" sz="1900" dirty="0">
                <a:effectLst/>
              </a:rPr>
              <a:t>	</a:t>
            </a:r>
            <a:r>
              <a:rPr lang="zh-CN" altLang="en-US" sz="1900" dirty="0" smtClean="0">
                <a:effectLst/>
              </a:rPr>
              <a:t>两种打印服务类有大量逻辑可以共用</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最好能提供一个集中式的打印服务实例访问点</a:t>
            </a:r>
            <a:endParaRPr lang="en-US" altLang="zh-CN" sz="1900" dirty="0" smtClean="0">
              <a:effectLst/>
            </a:endParaRPr>
          </a:p>
          <a:p>
            <a:endParaRPr lang="en-US" altLang="zh-CN" sz="1900" dirty="0">
              <a:effectLst/>
            </a:endParaRPr>
          </a:p>
          <a:p>
            <a:r>
              <a:rPr lang="zh-CN" altLang="en-US" sz="2700" b="1" dirty="0" smtClean="0">
                <a:effectLst/>
              </a:rPr>
              <a:t>设计</a:t>
            </a:r>
            <a:r>
              <a:rPr lang="zh-CN" altLang="en-US" sz="2700" b="1" dirty="0" smtClean="0">
                <a:effectLst/>
              </a:rPr>
              <a:t>：</a:t>
            </a:r>
            <a:endParaRPr lang="en-US" altLang="zh-CN" sz="2700" b="1" dirty="0" smtClean="0">
              <a:effectLst/>
            </a:endParaRPr>
          </a:p>
          <a:p>
            <a:r>
              <a:rPr lang="en-US" altLang="zh-CN" sz="2600" dirty="0">
                <a:effectLst/>
              </a:rPr>
              <a:t>	</a:t>
            </a:r>
          </a:p>
          <a:p>
            <a:r>
              <a:rPr lang="en-US" altLang="zh-CN" sz="1900" dirty="0">
                <a:effectLst/>
              </a:rPr>
              <a:t>	</a:t>
            </a:r>
            <a:r>
              <a:rPr lang="zh-CN" altLang="en-US" sz="1900" dirty="0" smtClean="0">
                <a:effectLst/>
              </a:rPr>
              <a:t>提供打印服务基类</a:t>
            </a:r>
            <a:r>
              <a:rPr lang="en-US" altLang="zh-CN" sz="1900" dirty="0" smtClean="0">
                <a:effectLst/>
              </a:rPr>
              <a:t>Print Service</a:t>
            </a:r>
            <a:r>
              <a:rPr lang="zh-CN" altLang="en-US" sz="1900" dirty="0" smtClean="0">
                <a:effectLst/>
              </a:rPr>
              <a:t>及其衍生类</a:t>
            </a:r>
            <a:r>
              <a:rPr lang="en-US" altLang="zh-CN" sz="1900" dirty="0" smtClean="0">
                <a:effectLst/>
              </a:rPr>
              <a:t>BlackWhitePrintService / ColourPrintService</a:t>
            </a:r>
          </a:p>
          <a:p>
            <a:endParaRPr lang="en-US" altLang="zh-CN" sz="1900" dirty="0">
              <a:effectLst/>
            </a:endParaRPr>
          </a:p>
          <a:p>
            <a:r>
              <a:rPr lang="en-US" altLang="zh-CN" sz="1900" dirty="0" smtClean="0">
                <a:effectLst/>
              </a:rPr>
              <a:t>	</a:t>
            </a:r>
            <a:r>
              <a:rPr lang="zh-CN" altLang="en-US" sz="1900" dirty="0">
                <a:effectLst/>
              </a:rPr>
              <a:t>基类</a:t>
            </a:r>
            <a:r>
              <a:rPr lang="en-US" altLang="zh-CN" sz="1900" dirty="0">
                <a:effectLst/>
              </a:rPr>
              <a:t>Print Service</a:t>
            </a:r>
            <a:r>
              <a:rPr lang="zh-CN" altLang="en-US" sz="1900" dirty="0" smtClean="0">
                <a:effectLst/>
              </a:rPr>
              <a:t>全局</a:t>
            </a:r>
            <a:r>
              <a:rPr lang="zh-CN" altLang="en-US" sz="1900" dirty="0">
                <a:effectLst/>
              </a:rPr>
              <a:t>访问</a:t>
            </a:r>
            <a:r>
              <a:rPr lang="zh-CN" altLang="en-US" sz="1900" dirty="0" smtClean="0">
                <a:effectLst/>
              </a:rPr>
              <a:t>点集中式获取指定打印服务实例</a:t>
            </a:r>
            <a:endParaRPr lang="en-US" altLang="zh-CN" sz="1900" dirty="0">
              <a:effectLst/>
            </a:endParaRPr>
          </a:p>
          <a:p>
            <a:endParaRPr lang="en-US" altLang="zh-CN" sz="1900" dirty="0">
              <a:effectLst/>
            </a:endParaRPr>
          </a:p>
          <a:p>
            <a:r>
              <a:rPr lang="en-US" altLang="zh-CN" sz="1900" dirty="0">
                <a:effectLst/>
              </a:rPr>
              <a:t>	</a:t>
            </a:r>
            <a:r>
              <a:rPr lang="zh-CN" altLang="en-US" sz="1900" dirty="0" smtClean="0">
                <a:effectLst/>
              </a:rPr>
              <a:t>具体打印</a:t>
            </a:r>
            <a:r>
              <a:rPr lang="zh-CN" altLang="en-US" sz="1900" dirty="0">
                <a:effectLst/>
              </a:rPr>
              <a:t>服务实例</a:t>
            </a:r>
            <a:r>
              <a:rPr lang="zh-CN" altLang="en-US" sz="1900" dirty="0" smtClean="0">
                <a:effectLst/>
              </a:rPr>
              <a:t>内部各自管理</a:t>
            </a:r>
            <a:r>
              <a:rPr lang="en-US" altLang="zh-CN" sz="1900" dirty="0" smtClean="0">
                <a:effectLst/>
              </a:rPr>
              <a:t>/</a:t>
            </a:r>
            <a:r>
              <a:rPr lang="zh-CN" altLang="en-US" sz="1900" dirty="0" smtClean="0">
                <a:effectLst/>
              </a:rPr>
              <a:t>调度黑白</a:t>
            </a:r>
            <a:r>
              <a:rPr lang="en-US" altLang="zh-CN" sz="1900" dirty="0" smtClean="0">
                <a:effectLst/>
              </a:rPr>
              <a:t>/</a:t>
            </a:r>
            <a:r>
              <a:rPr lang="zh-CN" altLang="en-US" sz="1900" dirty="0" smtClean="0">
                <a:effectLst/>
              </a:rPr>
              <a:t>彩色打印机</a:t>
            </a:r>
            <a:r>
              <a:rPr lang="en-US" altLang="zh-CN" sz="1900" dirty="0" smtClean="0">
                <a:effectLst/>
              </a:rPr>
              <a:t>, </a:t>
            </a:r>
            <a:r>
              <a:rPr lang="zh-CN" altLang="en-US" sz="1900" dirty="0" smtClean="0">
                <a:effectLst/>
              </a:rPr>
              <a:t>对外</a:t>
            </a:r>
            <a:r>
              <a:rPr lang="zh-CN" altLang="en-US" sz="1900" dirty="0">
                <a:effectLst/>
              </a:rPr>
              <a:t>不</a:t>
            </a:r>
            <a:r>
              <a:rPr lang="zh-CN" altLang="en-US" sz="1900" dirty="0" smtClean="0">
                <a:effectLst/>
              </a:rPr>
              <a:t>可见</a:t>
            </a:r>
            <a:endParaRPr lang="en-US" altLang="zh-CN" sz="1900" dirty="0">
              <a:effectLst/>
            </a:endParaRPr>
          </a:p>
          <a:p>
            <a:endParaRPr lang="en-US" altLang="zh-CN" sz="1900" dirty="0">
              <a:effectLst/>
            </a:endParaRPr>
          </a:p>
          <a:p>
            <a:r>
              <a:rPr lang="en-US" altLang="zh-CN" sz="1900" dirty="0" smtClean="0">
                <a:effectLst/>
              </a:rPr>
              <a:t>	</a:t>
            </a:r>
            <a:r>
              <a:rPr lang="zh-CN" altLang="en-US" sz="1900" dirty="0">
                <a:effectLst/>
              </a:rPr>
              <a:t>具体打印服务</a:t>
            </a:r>
            <a:r>
              <a:rPr lang="zh-CN" altLang="en-US" sz="1900" dirty="0" smtClean="0">
                <a:effectLst/>
              </a:rPr>
              <a:t>实例打印接口接收打印项并将其放入相应黑白</a:t>
            </a:r>
            <a:r>
              <a:rPr lang="en-US" altLang="zh-CN" sz="1900" dirty="0" smtClean="0">
                <a:effectLst/>
              </a:rPr>
              <a:t>/</a:t>
            </a:r>
            <a:r>
              <a:rPr lang="zh-CN" altLang="en-US" sz="1900" dirty="0" smtClean="0">
                <a:effectLst/>
              </a:rPr>
              <a:t>彩色打印项队列</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具体打印服务实例各自内部</a:t>
            </a:r>
            <a:r>
              <a:rPr lang="en-US" altLang="zh-CN" sz="1900" dirty="0" smtClean="0">
                <a:effectLst/>
              </a:rPr>
              <a:t>Job</a:t>
            </a:r>
            <a:r>
              <a:rPr lang="zh-CN" altLang="en-US" sz="1900" dirty="0" smtClean="0">
                <a:effectLst/>
              </a:rPr>
              <a:t>循环检查打印项队列</a:t>
            </a:r>
            <a:r>
              <a:rPr lang="en-US" altLang="zh-CN" sz="1900" dirty="0" smtClean="0">
                <a:effectLst/>
              </a:rPr>
              <a:t>, </a:t>
            </a:r>
            <a:r>
              <a:rPr lang="zh-CN" altLang="en-US" sz="1900" dirty="0" smtClean="0">
                <a:effectLst/>
              </a:rPr>
              <a:t>并分发打印项至打印机</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smtClean="0"/>
              <a:t>Singleton</a:t>
            </a:r>
            <a:endParaRPr lang="zh-CN" altLang="en-US" dirty="0"/>
          </a:p>
        </p:txBody>
      </p:sp>
    </p:spTree>
    <p:extLst>
      <p:ext uri="{BB962C8B-B14F-4D97-AF65-F5344CB8AC3E}">
        <p14:creationId xmlns:p14="http://schemas.microsoft.com/office/powerpoint/2010/main" val="13421135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a:t>
            </a:r>
            <a:r>
              <a:rPr lang="zh-CN" altLang="en-US" sz="1600" b="1" spc="50" dirty="0" smtClean="0">
                <a:ln w="12700">
                  <a:noFill/>
                  <a:prstDash val="solid"/>
                </a:ln>
                <a:solidFill>
                  <a:schemeClr val="accent4"/>
                </a:solidFill>
                <a:latin typeface="+mj-lt"/>
                <a:ea typeface="+mj-ea"/>
                <a:cs typeface="+mj-cs"/>
              </a:rPr>
              <a:t>使用</a:t>
            </a:r>
            <a:r>
              <a:rPr lang="en-US"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模式</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Singleton（ComputerSingleton）</a:t>
            </a:r>
            <a:endParaRPr lang="pt-BR" sz="1400" b="1" spc="50" dirty="0" smtClean="0">
              <a:ln w="12700">
                <a:noFill/>
                <a:prstDash val="solid"/>
              </a:ln>
              <a:solidFill>
                <a:schemeClr val="accent4"/>
              </a:solidFill>
              <a:latin typeface="+mj-lt"/>
              <a:ea typeface="+mj-ea"/>
              <a:cs typeface="+mj-cs"/>
            </a:endParaRP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ConcreteSingleton（ComputerDomesticLevel001Singleton, ComputerGameLevel001Singleton...）</a:t>
            </a:r>
            <a:endParaRPr lang="pt-BR" sz="1400" b="1" spc="50" dirty="0" smtClean="0">
              <a:ln w="12700">
                <a:noFill/>
                <a:prstDash val="solid"/>
              </a:ln>
              <a:solidFill>
                <a:schemeClr val="accent4"/>
              </a:solidFill>
              <a:latin typeface="+mj-lt"/>
              <a:ea typeface="+mj-ea"/>
              <a:cs typeface="+mj-cs"/>
            </a:endParaRP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smtClean="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Singleton</a:t>
            </a:r>
            <a:r>
              <a:rPr lang="zh-CN" altLang="en-US" sz="1400" b="1" spc="50" dirty="0" smtClean="0">
                <a:ln w="12700">
                  <a:noFill/>
                  <a:prstDash val="solid"/>
                </a:ln>
                <a:solidFill>
                  <a:schemeClr val="accent4"/>
                </a:solidFill>
                <a:latin typeface="+mj-lt"/>
                <a:ea typeface="+mj-ea"/>
                <a:cs typeface="+mj-cs"/>
              </a:rPr>
              <a:t>的</a:t>
            </a:r>
            <a:r>
              <a:rPr lang="zh-CN" altLang="en-US" sz="1400" b="1" spc="50" dirty="0">
                <a:ln w="12700">
                  <a:noFill/>
                  <a:prstDash val="solid"/>
                </a:ln>
                <a:solidFill>
                  <a:schemeClr val="accent4"/>
                </a:solidFill>
                <a:latin typeface="+mj-lt"/>
                <a:ea typeface="+mj-ea"/>
                <a:cs typeface="+mj-cs"/>
              </a:rPr>
              <a:t>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构造一个</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Singleton</a:t>
            </a:r>
            <a:r>
              <a:rPr lang="zh-CN" altLang="en-US" sz="1400" b="1" spc="50" dirty="0" smtClean="0">
                <a:ln w="12700">
                  <a:noFill/>
                  <a:prstDash val="solid"/>
                </a:ln>
                <a:solidFill>
                  <a:schemeClr val="accent4"/>
                </a:solidFill>
                <a:latin typeface="+mj-lt"/>
                <a:ea typeface="+mj-ea"/>
                <a:cs typeface="+mj-cs"/>
              </a:rPr>
              <a:t>接口</a:t>
            </a:r>
            <a:r>
              <a:rPr lang="zh-CN" altLang="en-US" sz="1400" b="1" spc="50" dirty="0">
                <a:ln w="12700">
                  <a:noFill/>
                  <a:prstDash val="solid"/>
                </a:ln>
                <a:solidFill>
                  <a:schemeClr val="accent4"/>
                </a:solidFill>
                <a:latin typeface="+mj-lt"/>
                <a:ea typeface="+mj-ea"/>
                <a:cs typeface="+mj-cs"/>
              </a:rPr>
              <a:t>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表示被构造的复杂对象</a:t>
            </a:r>
            <a:r>
              <a:rPr lang="zh-CN" altLang="en-US" sz="1400" b="1" spc="50" dirty="0" smtClean="0">
                <a:ln w="12700">
                  <a:noFill/>
                  <a:prstDash val="solid"/>
                </a:ln>
                <a:solidFill>
                  <a:schemeClr val="accent4"/>
                </a:solidFill>
                <a:latin typeface="+mj-lt"/>
                <a:ea typeface="+mj-ea"/>
                <a:cs typeface="+mj-cs"/>
              </a:rPr>
              <a:t>。</a:t>
            </a:r>
            <a:r>
              <a:rPr lang="pt-BR" sz="1400" b="1" spc="50" dirty="0">
                <a:ln w="12700">
                  <a:noFill/>
                  <a:prstDash val="solid"/>
                </a:ln>
                <a:solidFill>
                  <a:schemeClr val="accent4"/>
                </a:solidFill>
              </a:rPr>
              <a:t> </a:t>
            </a:r>
            <a:r>
              <a:rPr lang="pt-BR" sz="1400" b="1" spc="50" dirty="0" smtClean="0">
                <a:ln w="12700">
                  <a:noFill/>
                  <a:prstDash val="solid"/>
                </a:ln>
                <a:solidFill>
                  <a:schemeClr val="accent4"/>
                </a:solidFill>
              </a:rPr>
              <a:t>ConcreteSingleton</a:t>
            </a:r>
            <a:r>
              <a:rPr lang="zh-CN" altLang="en-US" sz="1400" b="1" spc="50" dirty="0" smtClean="0">
                <a:ln w="12700">
                  <a:noFill/>
                  <a:prstDash val="solid"/>
                </a:ln>
                <a:solidFill>
                  <a:schemeClr val="accent4"/>
                </a:solidFill>
                <a:latin typeface="+mj-lt"/>
                <a:ea typeface="+mj-ea"/>
                <a:cs typeface="+mj-cs"/>
              </a:rPr>
              <a:t>创建</a:t>
            </a:r>
            <a:r>
              <a:rPr lang="zh-CN" altLang="en-US" sz="1400" b="1" spc="50" dirty="0">
                <a:ln w="12700">
                  <a:noFill/>
                  <a:prstDash val="solid"/>
                </a:ln>
                <a:solidFill>
                  <a:schemeClr val="accent4"/>
                </a:solidFill>
                <a:latin typeface="+mj-lt"/>
                <a:ea typeface="+mj-ea"/>
                <a:cs typeface="+mj-cs"/>
              </a:rPr>
              <a:t>该产品的内部表示并定义它的装配</a:t>
            </a:r>
            <a:r>
              <a:rPr lang="zh-CN" altLang="en-US" sz="1400" b="1" spc="50" dirty="0" smtClean="0">
                <a:ln w="12700">
                  <a:noFill/>
                  <a:prstDash val="solid"/>
                </a:ln>
                <a:solidFill>
                  <a:schemeClr val="accent4"/>
                </a:solidFill>
                <a:latin typeface="+mj-lt"/>
                <a:ea typeface="+mj-ea"/>
                <a:cs typeface="+mj-cs"/>
              </a:rPr>
              <a:t>过程</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包含定义组成部件的类，包括将这些部件装配成最终产品的</a:t>
            </a:r>
            <a:r>
              <a:rPr lang="zh-CN" altLang="en-US" sz="1400" b="1" spc="50" dirty="0" smtClean="0">
                <a:ln w="12700">
                  <a:noFill/>
                  <a:prstDash val="solid"/>
                </a:ln>
                <a:solidFill>
                  <a:schemeClr val="accent4"/>
                </a:solidFill>
                <a:latin typeface="+mj-lt"/>
                <a:ea typeface="+mj-ea"/>
                <a:cs typeface="+mj-cs"/>
              </a:rPr>
              <a:t>接口</a:t>
            </a:r>
            <a:endParaRPr lang="zh-CN" altLang="en-US" sz="14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424847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endPar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Singleton</a:t>
            </a:r>
            <a:r>
              <a:rPr lang="zh-CN" altLang="en-US" sz="1600" spc="50" dirty="0" smtClean="0">
                <a:ln w="12700">
                  <a:noFill/>
                  <a:prstDash val="solid"/>
                </a:ln>
                <a:solidFill>
                  <a:schemeClr val="accent4"/>
                </a:solidFill>
                <a:latin typeface="+mj-lt"/>
                <a:ea typeface="+mj-ea"/>
                <a:cs typeface="+mj-cs"/>
              </a:rPr>
              <a:t>返回的</a:t>
            </a:r>
            <a:r>
              <a:rPr lang="zh-CN" altLang="en-US" sz="1600" spc="50" dirty="0" smtClean="0">
                <a:ln w="12700">
                  <a:noFill/>
                  <a:prstDash val="solid"/>
                </a:ln>
                <a:solidFill>
                  <a:schemeClr val="accent4"/>
                </a:solidFill>
                <a:latin typeface="+mj-lt"/>
                <a:ea typeface="+mj-ea"/>
                <a:cs typeface="+mj-cs"/>
              </a:rPr>
              <a:t>部件模型再</a:t>
            </a:r>
            <a:r>
              <a:rPr lang="zh-CN" altLang="en-US" sz="1600" spc="50" dirty="0" smtClean="0">
                <a:ln w="12700">
                  <a:noFill/>
                  <a:prstDash val="solid"/>
                </a:ln>
                <a:solidFill>
                  <a:schemeClr val="accent4"/>
                </a:solidFill>
                <a:latin typeface="+mj-lt"/>
                <a:ea typeface="+mj-ea"/>
                <a:cs typeface="+mj-cs"/>
              </a:rPr>
              <a:t>传入</a:t>
            </a:r>
            <a:r>
              <a:rPr lang="en-US" altLang="zh-CN" sz="1600" spc="50" dirty="0" smtClean="0">
                <a:ln w="12700">
                  <a:noFill/>
                  <a:prstDash val="solid"/>
                </a:ln>
                <a:solidFill>
                  <a:schemeClr val="accent4"/>
                </a:solidFill>
                <a:latin typeface="+mj-lt"/>
                <a:ea typeface="+mj-ea"/>
                <a:cs typeface="+mj-cs"/>
              </a:rPr>
              <a:t>Singleton</a:t>
            </a:r>
            <a:r>
              <a:rPr lang="zh-CN" altLang="en-US" sz="1600" spc="50" dirty="0" smtClean="0">
                <a:ln w="12700">
                  <a:noFill/>
                  <a:prstDash val="solid"/>
                </a:ln>
                <a:solidFill>
                  <a:schemeClr val="accent4"/>
                </a:solidFill>
                <a:latin typeface="+mj-lt"/>
                <a:ea typeface="+mj-ea"/>
                <a:cs typeface="+mj-cs"/>
              </a:rPr>
              <a:t>使得</a:t>
            </a:r>
            <a:r>
              <a:rPr lang="zh-CN" altLang="en-US" sz="1600" spc="50" dirty="0" smtClean="0">
                <a:ln w="12700">
                  <a:noFill/>
                  <a:prstDash val="solid"/>
                </a:ln>
                <a:solidFill>
                  <a:schemeClr val="accent4"/>
                </a:solidFill>
                <a:latin typeface="+mj-lt"/>
                <a:ea typeface="+mj-ea"/>
                <a:cs typeface="+mj-cs"/>
              </a:rPr>
              <a:t>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需要明确知晓具体</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个体，针对差异点进行不同操作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可</a:t>
            </a:r>
            <a:r>
              <a:rPr lang="zh-CN" altLang="en-US" sz="1600" b="1" spc="50" dirty="0" smtClean="0">
                <a:ln w="12700">
                  <a:noFill/>
                  <a:prstDash val="solid"/>
                </a:ln>
                <a:solidFill>
                  <a:schemeClr val="accent4"/>
                </a:solidFill>
                <a:latin typeface="+mj-lt"/>
                <a:ea typeface="+mj-ea"/>
                <a:cs typeface="+mj-cs"/>
              </a:rPr>
              <a:t>提供非虚方法，提供默认操作，或者定义为空方法（忽略该操作）</a:t>
            </a:r>
            <a:endParaRPr lang="en-US" altLang="zh-CN" sz="1600" b="1"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05050"/>
            <a:ext cx="6973245" cy="285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1475492"/>
            <a:ext cx="1656184" cy="353943"/>
          </a:xfrm>
          <a:prstGeom prst="rect">
            <a:avLst/>
          </a:prstGeom>
          <a:noFill/>
        </p:spPr>
        <p:txBody>
          <a:bodyPr wrap="square" rtlCol="0">
            <a:spAutoFit/>
          </a:bodyPr>
          <a:lstStyle/>
          <a:p>
            <a:r>
              <a:rPr lang="en-US" altLang="zh-CN" sz="1700" b="1" spc="50" dirty="0">
                <a:ln w="12700">
                  <a:noFill/>
                  <a:prstDash val="solid"/>
                </a:ln>
                <a:solidFill>
                  <a:schemeClr val="accent4"/>
                </a:solidFill>
                <a:latin typeface="+mj-lt"/>
                <a:ea typeface="+mj-ea"/>
                <a:cs typeface="+mj-cs"/>
              </a:rPr>
              <a:t>GOF Example</a:t>
            </a:r>
            <a:endParaRPr lang="en-US" altLang="en-US" sz="1700" b="1" spc="50" dirty="0">
              <a:ln w="12700">
                <a:noFill/>
                <a:prstDash val="solid"/>
              </a:ln>
              <a:solidFill>
                <a:schemeClr val="accent4"/>
              </a:solidFill>
              <a:latin typeface="+mj-lt"/>
              <a:ea typeface="+mj-ea"/>
              <a:cs typeface="+mj-cs"/>
            </a:endParaRPr>
          </a:p>
        </p:txBody>
      </p:sp>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支持扩展新的产品</a:t>
            </a:r>
            <a:endParaRPr lang="en-US" altLang="zh-CN" sz="1400" dirty="0" smtClean="0">
              <a:solidFill>
                <a:schemeClr val="accent4"/>
              </a:solidFill>
            </a:endParaRPr>
          </a:p>
          <a:p>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为创建对象提供一个统一的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产品构建过程不复杂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Singleton</a:t>
            </a:r>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产品内部复杂，构建过程复杂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不要求对产品进行抽象</a:t>
            </a:r>
            <a:endParaRPr lang="en-US" altLang="zh-CN" sz="1400" dirty="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a:t>
            </a:r>
            <a:r>
              <a:rPr lang="zh-CN" altLang="en-US" sz="1400" dirty="0" smtClean="0">
                <a:solidFill>
                  <a:schemeClr val="accent4"/>
                </a:solidFill>
              </a:rPr>
              <a:t>具体</a:t>
            </a:r>
            <a:r>
              <a:rPr lang="en-US" altLang="zh-CN" sz="1400" dirty="0" smtClean="0">
                <a:solidFill>
                  <a:schemeClr val="accent4"/>
                </a:solidFill>
              </a:rPr>
              <a:t>Singleton</a:t>
            </a:r>
            <a:r>
              <a:rPr lang="zh-CN" altLang="en-US" sz="1400" dirty="0" smtClean="0">
                <a:solidFill>
                  <a:schemeClr val="accent4"/>
                </a:solidFill>
              </a:rPr>
              <a:t>返回</a:t>
            </a:r>
            <a:r>
              <a:rPr lang="zh-CN" altLang="en-US" sz="1400" dirty="0" smtClean="0">
                <a:solidFill>
                  <a:schemeClr val="accent4"/>
                </a:solidFill>
              </a:rPr>
              <a:t>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 </a:t>
            </a:r>
            <a:r>
              <a:rPr lang="en-US" altLang="zh-CN" dirty="0" smtClean="0"/>
              <a:t>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1475656" y="1412776"/>
            <a:ext cx="6336704"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Singleton</a:t>
            </a:r>
            <a:endParaRPr lang="en-US" altLang="zh-CN" sz="2400" dirty="0" smtClean="0">
              <a:solidFill>
                <a:srgbClr val="002060"/>
              </a:solidFill>
              <a:effectLst/>
              <a:latin typeface="+mn-ea"/>
              <a:ea typeface="+mn-ea"/>
            </a:endParaRP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Singleton </a:t>
            </a:r>
            <a:r>
              <a:rPr lang="en-US" altLang="zh-CN" sz="2400" dirty="0" smtClean="0">
                <a:solidFill>
                  <a:srgbClr val="002060"/>
                </a:solidFill>
                <a:effectLst/>
                <a:latin typeface="+mn-ea"/>
              </a:rPr>
              <a:t>VS. </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b="1" dirty="0" smtClean="0">
                <a:effectLst/>
              </a:rPr>
              <a:t>：</a:t>
            </a:r>
            <a:endParaRPr lang="en-US" altLang="zh-CN" sz="2700" b="1" dirty="0" smtClean="0">
              <a:effectLst/>
            </a:endParaRPr>
          </a:p>
          <a:p>
            <a:endParaRPr lang="en-US" altLang="zh-CN" sz="2700" b="1" dirty="0">
              <a:effectLst/>
            </a:endParaRPr>
          </a:p>
          <a:p>
            <a:r>
              <a:rPr lang="en-US" altLang="zh-CN" sz="1900" dirty="0">
                <a:effectLst/>
              </a:rPr>
              <a:t>	</a:t>
            </a:r>
            <a:r>
              <a:rPr lang="zh-CN" altLang="en-US" sz="1900" dirty="0" smtClean="0">
                <a:effectLst/>
              </a:rPr>
              <a:t>现有多台打印机</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要求提供打印服务类</a:t>
            </a:r>
            <a:r>
              <a:rPr lang="en-US" altLang="zh-CN" sz="1900" dirty="0" smtClean="0">
                <a:effectLst/>
              </a:rPr>
              <a:t> - </a:t>
            </a:r>
            <a:r>
              <a:rPr lang="zh-CN" altLang="en-US" sz="1900" dirty="0" smtClean="0">
                <a:effectLst/>
              </a:rPr>
              <a:t>接</a:t>
            </a:r>
            <a:r>
              <a:rPr lang="zh-CN" altLang="en-US" sz="1900" dirty="0">
                <a:effectLst/>
              </a:rPr>
              <a:t>收</a:t>
            </a:r>
            <a:r>
              <a:rPr lang="zh-CN" altLang="en-US" sz="1900" dirty="0" smtClean="0">
                <a:effectLst/>
              </a:rPr>
              <a:t>打印请求</a:t>
            </a:r>
            <a:r>
              <a:rPr lang="en-US" altLang="zh-CN" sz="1900" dirty="0" smtClean="0">
                <a:effectLst/>
              </a:rPr>
              <a:t>, </a:t>
            </a:r>
            <a:r>
              <a:rPr lang="zh-CN" altLang="en-US" sz="1900" dirty="0" smtClean="0">
                <a:effectLst/>
              </a:rPr>
              <a:t>执行打印工作</a:t>
            </a:r>
            <a:endParaRPr lang="en-US" altLang="zh-CN" sz="1900" dirty="0" smtClean="0">
              <a:effectLst/>
            </a:endParaRPr>
          </a:p>
          <a:p>
            <a:endParaRPr lang="en-US" altLang="zh-CN" sz="1900" dirty="0" smtClean="0">
              <a:effectLst/>
            </a:endParaRPr>
          </a:p>
          <a:p>
            <a:r>
              <a:rPr lang="zh-CN" altLang="en-US" sz="2700" b="1" dirty="0" smtClean="0">
                <a:effectLst/>
              </a:rPr>
              <a:t>分析 ：</a:t>
            </a:r>
            <a:endParaRPr lang="en-US" altLang="zh-CN" sz="2700" b="1" dirty="0">
              <a:effectLst/>
            </a:endParaRPr>
          </a:p>
          <a:p>
            <a:r>
              <a:rPr lang="en-US" altLang="zh-CN" sz="2600" dirty="0">
                <a:effectLst/>
              </a:rPr>
              <a:t>	</a:t>
            </a:r>
            <a:r>
              <a:rPr lang="en-US" altLang="zh-CN" sz="1900" dirty="0">
                <a:effectLst/>
              </a:rPr>
              <a:t>	</a:t>
            </a:r>
          </a:p>
          <a:p>
            <a:r>
              <a:rPr lang="en-US" altLang="zh-CN" sz="1900" dirty="0" smtClean="0">
                <a:effectLst/>
              </a:rPr>
              <a:t>	</a:t>
            </a:r>
            <a:r>
              <a:rPr lang="zh-CN" altLang="en-US" sz="1900" dirty="0" smtClean="0">
                <a:effectLst/>
              </a:rPr>
              <a:t>尽管有多台打印机，但是应当只有一</a:t>
            </a:r>
            <a:r>
              <a:rPr lang="zh-CN" altLang="en-US" sz="1900" dirty="0">
                <a:effectLst/>
              </a:rPr>
              <a:t>个打印</a:t>
            </a:r>
            <a:r>
              <a:rPr lang="zh-CN" altLang="en-US" sz="1900" dirty="0" smtClean="0">
                <a:effectLst/>
              </a:rPr>
              <a:t>服务实例负责管理</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打印服务分发打印项某台打印机请求</a:t>
            </a:r>
            <a:r>
              <a:rPr lang="zh-CN" altLang="en-US" sz="1900" dirty="0" smtClean="0">
                <a:effectLst/>
              </a:rPr>
              <a:t>打印</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打印服务应当支持排队</a:t>
            </a:r>
            <a:r>
              <a:rPr lang="en-US" altLang="zh-CN" sz="1900" dirty="0" smtClean="0">
                <a:effectLst/>
              </a:rPr>
              <a:t>/</a:t>
            </a:r>
            <a:r>
              <a:rPr lang="zh-CN" altLang="en-US" sz="1900" dirty="0" smtClean="0">
                <a:effectLst/>
              </a:rPr>
              <a:t>缓存打印请求</a:t>
            </a:r>
            <a:endParaRPr lang="en-US" altLang="zh-CN" sz="1900" dirty="0" smtClean="0">
              <a:effectLst/>
            </a:endParaRPr>
          </a:p>
          <a:p>
            <a:endParaRPr lang="en-US" altLang="zh-CN" sz="1900" dirty="0">
              <a:effectLst/>
            </a:endParaRPr>
          </a:p>
          <a:p>
            <a:r>
              <a:rPr lang="zh-CN" altLang="en-US" sz="2700" b="1" dirty="0" smtClean="0">
                <a:effectLst/>
              </a:rPr>
              <a:t>设计</a:t>
            </a:r>
            <a:r>
              <a:rPr lang="zh-CN" altLang="en-US" sz="2700" b="1" dirty="0" smtClean="0">
                <a:effectLst/>
              </a:rPr>
              <a:t>：</a:t>
            </a:r>
            <a:endParaRPr lang="en-US" altLang="zh-CN" sz="2700" b="1" dirty="0" smtClean="0">
              <a:effectLst/>
            </a:endParaRPr>
          </a:p>
          <a:p>
            <a:r>
              <a:rPr lang="en-US" altLang="zh-CN" sz="2600" dirty="0">
                <a:effectLst/>
              </a:rPr>
              <a:t>	</a:t>
            </a:r>
          </a:p>
          <a:p>
            <a:r>
              <a:rPr lang="en-US" altLang="zh-CN" sz="1900" dirty="0">
                <a:effectLst/>
              </a:rPr>
              <a:t>	</a:t>
            </a:r>
            <a:r>
              <a:rPr lang="zh-CN" altLang="en-US" sz="1900" dirty="0" smtClean="0">
                <a:effectLst/>
              </a:rPr>
              <a:t>保证打印服务类只有一</a:t>
            </a:r>
            <a:r>
              <a:rPr lang="zh-CN" altLang="en-US" sz="1900" dirty="0">
                <a:effectLst/>
              </a:rPr>
              <a:t>个</a:t>
            </a:r>
            <a:r>
              <a:rPr lang="zh-CN" altLang="en-US" sz="1900" dirty="0" smtClean="0">
                <a:effectLst/>
              </a:rPr>
              <a:t>实例</a:t>
            </a:r>
            <a:r>
              <a:rPr lang="en-US" altLang="zh-CN" sz="1900" dirty="0" smtClean="0">
                <a:effectLst/>
              </a:rPr>
              <a:t>, </a:t>
            </a:r>
            <a:r>
              <a:rPr lang="zh-CN" altLang="en-US" sz="1900" dirty="0" smtClean="0">
                <a:effectLst/>
              </a:rPr>
              <a:t>暴露</a:t>
            </a:r>
            <a:r>
              <a:rPr lang="zh-CN" altLang="en-US" sz="1900" dirty="0">
                <a:effectLst/>
              </a:rPr>
              <a:t>一个打印</a:t>
            </a:r>
            <a:r>
              <a:rPr lang="zh-CN" altLang="en-US" sz="1900" dirty="0" smtClean="0">
                <a:effectLst/>
              </a:rPr>
              <a:t>接口</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提供全局访问点获取该实例（属性</a:t>
            </a:r>
            <a:r>
              <a:rPr lang="en-US" altLang="zh-CN" sz="1900" dirty="0">
                <a:effectLst/>
              </a:rPr>
              <a:t>/</a:t>
            </a:r>
            <a:r>
              <a:rPr lang="zh-CN" altLang="en-US" sz="1900" dirty="0">
                <a:effectLst/>
              </a:rPr>
              <a:t>方法</a:t>
            </a:r>
            <a:r>
              <a:rPr lang="en-US" altLang="zh-CN" sz="1900" dirty="0" smtClean="0">
                <a:effectLst/>
              </a:rPr>
              <a:t>)</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打印服务实例内部</a:t>
            </a:r>
            <a:r>
              <a:rPr lang="zh-CN" altLang="en-US" sz="1900" dirty="0" smtClean="0">
                <a:effectLst/>
              </a:rPr>
              <a:t>管理</a:t>
            </a:r>
            <a:r>
              <a:rPr lang="en-US" altLang="zh-CN" sz="1900" dirty="0" smtClean="0">
                <a:effectLst/>
              </a:rPr>
              <a:t>/</a:t>
            </a:r>
            <a:r>
              <a:rPr lang="zh-CN" altLang="en-US" sz="1900" dirty="0" smtClean="0">
                <a:effectLst/>
              </a:rPr>
              <a:t>调度打印机</a:t>
            </a:r>
            <a:r>
              <a:rPr lang="en-US" altLang="zh-CN" sz="1900" dirty="0" smtClean="0">
                <a:effectLst/>
              </a:rPr>
              <a:t>, </a:t>
            </a:r>
            <a:r>
              <a:rPr lang="zh-CN" altLang="en-US" sz="1900" dirty="0" smtClean="0">
                <a:effectLst/>
              </a:rPr>
              <a:t>对外</a:t>
            </a:r>
            <a:r>
              <a:rPr lang="zh-CN" altLang="en-US" sz="1900" dirty="0">
                <a:effectLst/>
              </a:rPr>
              <a:t>不</a:t>
            </a:r>
            <a:r>
              <a:rPr lang="zh-CN" altLang="en-US" sz="1900" dirty="0" smtClean="0">
                <a:effectLst/>
              </a:rPr>
              <a:t>可见</a:t>
            </a:r>
            <a:endParaRPr lang="en-US" altLang="zh-CN" sz="1900" dirty="0">
              <a:effectLst/>
            </a:endParaRPr>
          </a:p>
          <a:p>
            <a:endParaRPr lang="en-US" altLang="zh-CN" sz="1900" dirty="0">
              <a:effectLst/>
            </a:endParaRPr>
          </a:p>
          <a:p>
            <a:r>
              <a:rPr lang="en-US" altLang="zh-CN" sz="1900" dirty="0" smtClean="0">
                <a:effectLst/>
              </a:rPr>
              <a:t>	</a:t>
            </a:r>
            <a:r>
              <a:rPr lang="zh-CN" altLang="en-US" sz="1900" dirty="0" smtClean="0">
                <a:effectLst/>
              </a:rPr>
              <a:t>打印接口接收打印项并将打印项放入队列</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后台</a:t>
            </a:r>
            <a:r>
              <a:rPr lang="en-US" altLang="zh-CN" sz="1900" dirty="0" smtClean="0">
                <a:effectLst/>
              </a:rPr>
              <a:t>Job</a:t>
            </a:r>
            <a:r>
              <a:rPr lang="zh-CN" altLang="en-US" sz="1900" dirty="0" smtClean="0">
                <a:effectLst/>
              </a:rPr>
              <a:t>循环检查打印项队列</a:t>
            </a:r>
            <a:r>
              <a:rPr lang="en-US" altLang="zh-CN" sz="1900" dirty="0" smtClean="0">
                <a:effectLst/>
              </a:rPr>
              <a:t>, </a:t>
            </a:r>
            <a:r>
              <a:rPr lang="zh-CN" altLang="en-US" sz="1900" dirty="0" smtClean="0">
                <a:effectLst/>
              </a:rPr>
              <a:t>每次取出一个打印项并分发至某台打印机请求打印</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smtClean="0"/>
              <a:t>Singleton</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196752"/>
            <a:ext cx="36724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Eager Mode - EagerPrintService</a:t>
            </a:r>
            <a:endParaRPr lang="en-US" altLang="en-US" sz="1700" b="1" spc="50" dirty="0">
              <a:ln w="12700">
                <a:noFill/>
                <a:prstDash val="solid"/>
              </a:ln>
              <a:solidFill>
                <a:schemeClr val="accent4"/>
              </a:solidFill>
              <a:latin typeface="+mj-lt"/>
              <a:ea typeface="+mj-ea"/>
              <a:cs typeface="+mj-cs"/>
            </a:endParaRPr>
          </a:p>
        </p:txBody>
      </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67715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3672408" cy="353943"/>
          </a:xfrm>
          <a:prstGeom prst="rect">
            <a:avLst/>
          </a:prstGeom>
          <a:noFill/>
        </p:spPr>
        <p:txBody>
          <a:bodyPr wrap="square" rtlCol="0">
            <a:spAutoFit/>
          </a:bodyPr>
          <a:lstStyle/>
          <a:p>
            <a:r>
              <a:rPr lang="en-US" altLang="zh-CN" sz="1700" b="1" spc="50" dirty="0">
                <a:ln w="12700">
                  <a:noFill/>
                  <a:prstDash val="solid"/>
                </a:ln>
                <a:solidFill>
                  <a:schemeClr val="accent4"/>
                </a:solidFill>
              </a:rPr>
              <a:t>Eager </a:t>
            </a:r>
            <a:r>
              <a:rPr lang="en-US" altLang="zh-CN" sz="1700" b="1" spc="50" dirty="0" smtClean="0">
                <a:ln w="12700">
                  <a:noFill/>
                  <a:prstDash val="solid"/>
                </a:ln>
                <a:solidFill>
                  <a:schemeClr val="accent4"/>
                </a:solidFill>
              </a:rPr>
              <a:t>Mode - Key Point</a:t>
            </a:r>
            <a:endParaRPr lang="en-US" altLang="en-US" sz="1700" b="1" spc="50" dirty="0">
              <a:ln w="12700">
                <a:noFill/>
                <a:prstDash val="solid"/>
              </a:ln>
              <a:solidFill>
                <a:schemeClr val="accent4"/>
              </a:solidFill>
              <a:latin typeface="+mj-lt"/>
              <a:ea typeface="+mj-ea"/>
              <a:cs typeface="+mj-cs"/>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700808"/>
            <a:ext cx="69913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36724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rPr>
              <a:t>Lazy Mode - Key Point</a:t>
            </a:r>
            <a:endParaRPr lang="en-US" altLang="en-US" sz="1700" b="1" spc="50" dirty="0">
              <a:ln w="12700">
                <a:noFill/>
                <a:prstDash val="solid"/>
              </a:ln>
              <a:solidFill>
                <a:schemeClr val="accent4"/>
              </a:solidFill>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700808"/>
            <a:ext cx="69723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858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16047</TotalTime>
  <Words>441</Words>
  <Application>Microsoft Office PowerPoint</Application>
  <PresentationFormat>全屏显示(4:3)</PresentationFormat>
  <Paragraphs>251</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Singleton</vt:lpstr>
      <vt:lpstr>PowerPoint 演示文稿</vt:lpstr>
      <vt:lpstr>PowerPoint 演示文稿</vt:lpstr>
      <vt:lpstr>PowerPoint 演示文稿</vt:lpstr>
      <vt:lpstr>PowerPoint 演示文稿</vt:lpstr>
      <vt:lpstr>PowerPoint 演示文稿</vt:lpstr>
      <vt:lpstr>PowerPoint 演示文稿</vt:lpstr>
      <vt:lpstr>Singleton</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336</cp:revision>
  <dcterms:created xsi:type="dcterms:W3CDTF">2015-02-16T08:08:46Z</dcterms:created>
  <dcterms:modified xsi:type="dcterms:W3CDTF">2015-04-17T08:05:16Z</dcterms:modified>
</cp:coreProperties>
</file>