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24" r:id="rId3"/>
    <p:sldId id="282" r:id="rId4"/>
    <p:sldId id="287" r:id="rId5"/>
    <p:sldId id="284" r:id="rId6"/>
    <p:sldId id="328" r:id="rId7"/>
    <p:sldId id="306" r:id="rId8"/>
    <p:sldId id="332" r:id="rId9"/>
    <p:sldId id="334" r:id="rId10"/>
    <p:sldId id="335" r:id="rId11"/>
    <p:sldId id="336" r:id="rId12"/>
    <p:sldId id="338" r:id="rId13"/>
    <p:sldId id="337" r:id="rId14"/>
    <p:sldId id="339" r:id="rId15"/>
    <p:sldId id="342" r:id="rId16"/>
    <p:sldId id="340" r:id="rId17"/>
    <p:sldId id="341" r:id="rId18"/>
    <p:sldId id="343" r:id="rId19"/>
    <p:sldId id="344" r:id="rId20"/>
    <p:sldId id="294" r:id="rId21"/>
    <p:sldId id="325" r:id="rId22"/>
    <p:sldId id="292" r:id="rId23"/>
    <p:sldId id="309" r:id="rId24"/>
    <p:sldId id="28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84" autoAdjust="0"/>
  </p:normalViewPr>
  <p:slideViewPr>
    <p:cSldViewPr>
      <p:cViewPr>
        <p:scale>
          <a:sx n="100" d="100"/>
          <a:sy n="100" d="100"/>
        </p:scale>
        <p:origin x="-1296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479FA-1253-41AA-8ABD-DCCC0F2E9FAF}" type="datetimeFigureOut">
              <a:rPr lang="en-US" smtClean="0"/>
              <a:t>9/21/2015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A6EF4-A491-4BFF-8620-4D2D0A6385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</a:t>
            </a:fld>
            <a:endParaRPr lang="en-US" altLang="zh-CN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</a:t>
            </a:fld>
            <a:endParaRPr lang="en-US" altLang="zh-CN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5</a:t>
            </a:fld>
            <a:endParaRPr lang="en-US" altLang="zh-CN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6</a:t>
            </a:fld>
            <a:endParaRPr lang="en-US" altLang="zh-CN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13</a:t>
            </a:fld>
            <a:endParaRPr lang="en-US" altLang="zh-CN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23528" y="764704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algn="ctr"/>
            <a:r>
              <a:rPr lang="en-US" altLang="zh-CN" sz="5400" dirty="0">
                <a:solidFill>
                  <a:schemeClr val="tx1"/>
                </a:solidFill>
                <a:ea typeface="宋体" pitchFamily="2" charset="-122"/>
              </a:rPr>
              <a:t>Design Pattern (C</a:t>
            </a:r>
            <a:r>
              <a:rPr lang="en-US" altLang="zh-CN" sz="5400" dirty="0" smtClean="0">
                <a:solidFill>
                  <a:schemeClr val="tx1"/>
                </a:solidFill>
                <a:ea typeface="宋体" pitchFamily="2" charset="-122"/>
              </a:rPr>
              <a:t>#) </a:t>
            </a:r>
          </a:p>
          <a:p>
            <a:pPr algn="ctr"/>
            <a:r>
              <a:rPr lang="en-US" altLang="zh-CN" sz="5400" dirty="0" smtClean="0">
                <a:solidFill>
                  <a:schemeClr val="tx1"/>
                </a:solidFill>
                <a:ea typeface="宋体" pitchFamily="2" charset="-122"/>
              </a:rPr>
              <a:t>Part 3</a:t>
            </a:r>
          </a:p>
          <a:p>
            <a:pPr algn="r"/>
            <a:endParaRPr lang="en-US" altLang="zh-CN" sz="1600" dirty="0">
              <a:solidFill>
                <a:schemeClr val="tx1"/>
              </a:solidFill>
              <a:ea typeface="宋体" pitchFamily="2" charset="-122"/>
            </a:endParaRPr>
          </a:p>
          <a:p>
            <a:pPr algn="r"/>
            <a:endParaRPr lang="en-US" altLang="zh-CN" sz="16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罗潇雨</a:t>
            </a:r>
            <a:r>
              <a:rPr lang="en-US" altLang="zh-CN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(Terry) @ </a:t>
            </a:r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团队游</a:t>
            </a:r>
            <a:r>
              <a:rPr lang="en-US" altLang="zh-CN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团队产品  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62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196752"/>
            <a:ext cx="50405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Lazy - Improved(V1: performance?)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628800"/>
            <a:ext cx="696277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908720"/>
            <a:ext cx="51125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Lazy - Improved(V2: not recommended)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268760"/>
            <a:ext cx="692467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Thinking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1340768"/>
            <a:ext cx="7776864" cy="5040560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lang="en-US" altLang="zh-CN" sz="2000" b="1" i="1" spc="50" dirty="0" smtClean="0">
                <a:ln w="12700">
                  <a:noFill/>
                  <a:prstDash val="solid"/>
                </a:ln>
                <a:solidFill>
                  <a:srgbClr val="00B050"/>
                </a:solidFill>
              </a:rPr>
              <a:t>“</a:t>
            </a:r>
            <a:r>
              <a:rPr lang="en-US" altLang="zh-CN" sz="2000" b="1" i="1" spc="50" dirty="0" smtClean="0">
                <a:ln w="12700">
                  <a:noFill/>
                  <a:prstDash val="solid"/>
                </a:ln>
                <a:solidFill>
                  <a:srgbClr val="00B050"/>
                </a:solidFill>
              </a:rPr>
              <a:t>E</a:t>
            </a:r>
            <a:r>
              <a:rPr lang="en-US" altLang="zh-CN" sz="2000" b="1" i="1" spc="50" dirty="0" smtClean="0">
                <a:ln w="12700">
                  <a:noFill/>
                  <a:prstDash val="solid"/>
                </a:ln>
                <a:solidFill>
                  <a:srgbClr val="00B050"/>
                </a:solidFill>
              </a:rPr>
              <a:t>ager” &amp; “Lazy” </a:t>
            </a:r>
            <a:r>
              <a:rPr lang="en-US" altLang="zh-CN" sz="2000" b="1" i="1" spc="50" dirty="0" smtClean="0">
                <a:ln w="12700">
                  <a:noFill/>
                  <a:prstDash val="solid"/>
                </a:ln>
                <a:solidFill>
                  <a:srgbClr val="00B050"/>
                </a:solidFill>
              </a:rPr>
              <a:t>by C#</a:t>
            </a:r>
            <a:endParaRPr lang="en-US" sz="2000" b="1" i="1" spc="50" dirty="0">
              <a:ln w="12700">
                <a:noFill/>
                <a:prstDash val="solid"/>
              </a:ln>
              <a:solidFill>
                <a:srgbClr val="00B050"/>
              </a:solidFill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Eager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模式是否真的如此迫不及待？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</a:b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C# static member</a:t>
            </a: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a.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编译器动作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b.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等同于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把</a:t>
            </a:r>
            <a:r>
              <a:rPr lang="en-US" altLang="zh-CN" sz="1200" i="1" spc="50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new </a:t>
            </a:r>
            <a:r>
              <a:rPr lang="en-US" altLang="zh-CN" sz="1200" i="1" spc="50" dirty="0">
                <a:ln w="12700">
                  <a:noFill/>
                  <a:prstDash val="solid"/>
                </a:ln>
                <a:solidFill>
                  <a:srgbClr val="00B0F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SingletonClass</a:t>
            </a:r>
            <a:r>
              <a:rPr lang="en-US" altLang="zh-CN" sz="1200" i="1" spc="50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()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放入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static constructor</a:t>
            </a:r>
            <a:b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</a:b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C# static constructor</a:t>
            </a: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a.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执行时机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b.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情形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类型语法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	</a:t>
            </a:r>
            <a:r>
              <a:rPr lang="en-US" altLang="zh-CN" sz="1200" i="1" spc="50" dirty="0" smtClean="0">
                <a:ln w="12700">
                  <a:noFill/>
                  <a:prstDash val="solid"/>
                </a:ln>
                <a:solidFill>
                  <a:srgbClr val="0070C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typeof </a:t>
            </a:r>
            <a:r>
              <a:rPr lang="en-US" altLang="zh-CN" sz="1200" i="1" spc="5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 SingletonClass )</a:t>
            </a:r>
            <a:endParaRPr lang="en-US" altLang="zh-CN" sz="1200" i="1" spc="50" dirty="0">
              <a:ln w="12700">
                <a:noFill/>
                <a:prstDash val="solid"/>
              </a:ln>
              <a:solidFill>
                <a:srgbClr val="00B0F0"/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Constant members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200" i="1" spc="50" dirty="0" smtClean="0">
                <a:ln w="12700">
                  <a:noFill/>
                  <a:prstDash val="solid"/>
                </a:ln>
                <a:solidFill>
                  <a:srgbClr val="0070C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public </a:t>
            </a:r>
            <a:r>
              <a:rPr lang="en-US" altLang="zh-CN" sz="1200" i="1" spc="50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const int </a:t>
            </a:r>
            <a:r>
              <a:rPr lang="en-US" altLang="zh-CN" sz="1200" i="1" spc="5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MaxLength = 10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- Lazy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模式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VS. Eager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模式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/>
            </a:r>
            <a:b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</a:b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-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创建时机几乎同时 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Lazy:          Instance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属性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         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Eager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Static constructor</a:t>
            </a:r>
            <a:b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</a:b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Thread Safety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          Lazy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    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需要自己实现同步机制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Eager:        .Net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内部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机制保障（简单高效）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282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268760"/>
            <a:ext cx="8363272" cy="5400600"/>
          </a:xfrm>
          <a:prstGeom prst="rect">
            <a:avLst/>
          </a:prstGeom>
        </p:spPr>
        <p:txBody>
          <a:bodyPr vert="horz" rtlCol="0" anchor="ctr">
            <a:normAutofit fontScale="70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700" b="1" dirty="0">
                <a:effectLst/>
              </a:rPr>
              <a:t>新</a:t>
            </a:r>
            <a:r>
              <a:rPr lang="zh-CN" altLang="en-US" sz="2700" b="1" dirty="0" smtClean="0">
                <a:effectLst/>
              </a:rPr>
              <a:t>需求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endParaRPr lang="en-US" altLang="zh-CN" sz="2700" b="1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现有多台打印机，分为两组</a:t>
            </a:r>
            <a:r>
              <a:rPr lang="en-US" altLang="zh-CN" sz="1900" dirty="0" smtClean="0">
                <a:effectLst/>
              </a:rPr>
              <a:t> - </a:t>
            </a:r>
            <a:r>
              <a:rPr lang="zh-CN" altLang="en-US" sz="1900" dirty="0" smtClean="0">
                <a:effectLst/>
              </a:rPr>
              <a:t>黑白 </a:t>
            </a:r>
            <a:r>
              <a:rPr lang="en-US" altLang="zh-CN" sz="1900" dirty="0" smtClean="0">
                <a:effectLst/>
              </a:rPr>
              <a:t>/ </a:t>
            </a:r>
            <a:r>
              <a:rPr lang="zh-CN" altLang="en-US" sz="1900" dirty="0" smtClean="0">
                <a:effectLst/>
              </a:rPr>
              <a:t>彩色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要求提供打印服务类</a:t>
            </a:r>
            <a:r>
              <a:rPr lang="en-US" altLang="zh-CN" sz="1900" dirty="0" smtClean="0">
                <a:effectLst/>
              </a:rPr>
              <a:t> - </a:t>
            </a:r>
            <a:r>
              <a:rPr lang="zh-CN" altLang="en-US" sz="1900" dirty="0" smtClean="0">
                <a:effectLst/>
              </a:rPr>
              <a:t>接</a:t>
            </a:r>
            <a:r>
              <a:rPr lang="zh-CN" altLang="en-US" sz="1900" dirty="0">
                <a:effectLst/>
              </a:rPr>
              <a:t>收</a:t>
            </a:r>
            <a:r>
              <a:rPr lang="zh-CN" altLang="en-US" sz="1900" dirty="0" smtClean="0">
                <a:effectLst/>
              </a:rPr>
              <a:t>打印请求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执行打印工作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两种打印服务</a:t>
            </a:r>
            <a:r>
              <a:rPr lang="en-US" altLang="zh-CN" sz="1900" dirty="0" smtClean="0">
                <a:effectLst/>
              </a:rPr>
              <a:t>: 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      - </a:t>
            </a:r>
            <a:r>
              <a:rPr lang="zh-CN" altLang="en-US" sz="1900" dirty="0" smtClean="0">
                <a:effectLst/>
              </a:rPr>
              <a:t>黑白打印服务 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      - </a:t>
            </a:r>
            <a:r>
              <a:rPr lang="zh-CN" altLang="en-US" sz="1900" dirty="0" smtClean="0">
                <a:effectLst/>
              </a:rPr>
              <a:t>彩色打印服务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zh-CN" altLang="en-US" sz="2700" b="1" dirty="0" smtClean="0">
                <a:effectLst/>
              </a:rPr>
              <a:t>分析 ：</a:t>
            </a:r>
            <a:endParaRPr lang="en-US" altLang="zh-CN" sz="2700" b="1" dirty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  <a:r>
              <a:rPr lang="en-US" altLang="zh-CN" sz="1900" dirty="0">
                <a:effectLst/>
              </a:rPr>
              <a:t>	</a:t>
            </a: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每种打印服务应当各只有一</a:t>
            </a:r>
            <a:r>
              <a:rPr lang="zh-CN" altLang="en-US" sz="1900" dirty="0">
                <a:effectLst/>
              </a:rPr>
              <a:t>个打印</a:t>
            </a:r>
            <a:r>
              <a:rPr lang="zh-CN" altLang="en-US" sz="1900" dirty="0" smtClean="0">
                <a:effectLst/>
              </a:rPr>
              <a:t>服务实例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两种打印服务类有大量逻辑可以共用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最好能提供一个集中式的打印服务实例访问点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zh-CN" altLang="en-US" sz="2700" b="1" dirty="0" smtClean="0">
                <a:effectLst/>
              </a:rPr>
              <a:t>设计：</a:t>
            </a:r>
            <a:endParaRPr lang="en-US" altLang="zh-CN" sz="2700" b="1" dirty="0" smtClean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提供打印服务基类</a:t>
            </a:r>
            <a:r>
              <a:rPr lang="en-US" altLang="zh-CN" sz="1900" dirty="0" smtClean="0">
                <a:effectLst/>
              </a:rPr>
              <a:t>Print Service</a:t>
            </a:r>
            <a:r>
              <a:rPr lang="zh-CN" altLang="en-US" sz="1900" dirty="0" smtClean="0">
                <a:effectLst/>
              </a:rPr>
              <a:t>及其衍生类</a:t>
            </a:r>
            <a:r>
              <a:rPr lang="en-US" altLang="zh-CN" sz="1900" dirty="0" smtClean="0">
                <a:effectLst/>
              </a:rPr>
              <a:t>BlackWhitePrintService / ColourPrintService</a:t>
            </a: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基类</a:t>
            </a:r>
            <a:r>
              <a:rPr lang="en-US" altLang="zh-CN" sz="1900" dirty="0">
                <a:effectLst/>
              </a:rPr>
              <a:t>Print Service</a:t>
            </a:r>
            <a:r>
              <a:rPr lang="zh-CN" altLang="en-US" sz="1900" dirty="0" smtClean="0">
                <a:effectLst/>
              </a:rPr>
              <a:t>全局</a:t>
            </a:r>
            <a:r>
              <a:rPr lang="zh-CN" altLang="en-US" sz="1900" dirty="0">
                <a:effectLst/>
              </a:rPr>
              <a:t>访问</a:t>
            </a:r>
            <a:r>
              <a:rPr lang="zh-CN" altLang="en-US" sz="1900" dirty="0" smtClean="0">
                <a:effectLst/>
              </a:rPr>
              <a:t>点集中式获取指定打印服务实例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具体打印</a:t>
            </a:r>
            <a:r>
              <a:rPr lang="zh-CN" altLang="en-US" sz="1900" dirty="0">
                <a:effectLst/>
              </a:rPr>
              <a:t>服务实例</a:t>
            </a:r>
            <a:r>
              <a:rPr lang="zh-CN" altLang="en-US" sz="1900" dirty="0" smtClean="0">
                <a:effectLst/>
              </a:rPr>
              <a:t>内部各自管理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调度黑白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彩色打印机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对外</a:t>
            </a:r>
            <a:r>
              <a:rPr lang="zh-CN" altLang="en-US" sz="1900" dirty="0">
                <a:effectLst/>
              </a:rPr>
              <a:t>不</a:t>
            </a:r>
            <a:r>
              <a:rPr lang="zh-CN" altLang="en-US" sz="1900" dirty="0" smtClean="0">
                <a:effectLst/>
              </a:rPr>
              <a:t>可见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具体打印服务</a:t>
            </a:r>
            <a:r>
              <a:rPr lang="zh-CN" altLang="en-US" sz="1900" dirty="0" smtClean="0">
                <a:effectLst/>
              </a:rPr>
              <a:t>实例打印接口接收打印项并将其放入相应黑白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彩色打印项队列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具体打印服务实例各自内部</a:t>
            </a:r>
            <a:r>
              <a:rPr lang="en-US" altLang="zh-CN" sz="1900" dirty="0" smtClean="0">
                <a:effectLst/>
              </a:rPr>
              <a:t>Job</a:t>
            </a:r>
            <a:r>
              <a:rPr lang="zh-CN" altLang="en-US" sz="1900" dirty="0" smtClean="0">
                <a:effectLst/>
              </a:rPr>
              <a:t>循环检查打印项队列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并分发打印项至打印机</a:t>
            </a:r>
            <a:endParaRPr lang="en-US" altLang="zh-CN" sz="1900" dirty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4624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113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1520" y="980728"/>
            <a:ext cx="66247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Registry - PrintService V1 (</a:t>
            </a:r>
            <a:r>
              <a:rPr lang="en-US" altLang="zh-CN" sz="17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Register instances by base class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45" y="1448034"/>
            <a:ext cx="7615187" cy="5221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0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1520" y="980728"/>
            <a:ext cx="72728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Registry -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V1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</a:t>
            </a:r>
            <a:r>
              <a:rPr lang="en-US" altLang="zh-CN" sz="1700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Register instances by base class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9121"/>
            <a:ext cx="3346499" cy="258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139952" y="1916832"/>
            <a:ext cx="4752528" cy="187220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sz="1400" b="1" dirty="0" smtClean="0">
                <a:effectLst/>
              </a:rPr>
              <a:t>Shortage:</a:t>
            </a:r>
          </a:p>
          <a:p>
            <a:endParaRPr lang="en-US" altLang="zh-CN" sz="1200" b="1" dirty="0" smtClean="0">
              <a:effectLst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1" dirty="0" smtClean="0">
                <a:effectLst/>
              </a:rPr>
              <a:t>Base class must know all derived classes</a:t>
            </a:r>
          </a:p>
          <a:p>
            <a:pPr marL="171450" indent="-171450">
              <a:buFontTx/>
              <a:buChar char="-"/>
            </a:pPr>
            <a:endParaRPr lang="en-US" altLang="zh-CN" sz="1200" b="1" dirty="0" smtClean="0">
              <a:effectLst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1" dirty="0" smtClean="0">
                <a:effectLst/>
              </a:rPr>
              <a:t>Derived classes’ constructors have to be </a:t>
            </a:r>
            <a:r>
              <a:rPr lang="en-US" altLang="zh-CN" sz="1200" b="1" dirty="0" smtClean="0">
                <a:solidFill>
                  <a:srgbClr val="FF0000"/>
                </a:solidFill>
                <a:effectLst/>
              </a:rPr>
              <a:t>public</a:t>
            </a:r>
          </a:p>
          <a:p>
            <a:pPr marL="171450" indent="-171450">
              <a:buFontTx/>
              <a:buChar char="-"/>
            </a:pPr>
            <a:endParaRPr lang="en-US" altLang="zh-CN" sz="1200" b="1" dirty="0">
              <a:solidFill>
                <a:srgbClr val="FF0000"/>
              </a:solidFill>
              <a:effectLst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1" dirty="0" smtClean="0">
                <a:effectLst/>
              </a:rPr>
              <a:t>Cannot prevent clients creating many instances</a:t>
            </a:r>
            <a:endParaRPr lang="en-US" altLang="zh-CN" sz="1200" b="1" dirty="0">
              <a:solidFill>
                <a:srgbClr val="FF0000"/>
              </a:solidFill>
              <a:effectLst/>
            </a:endParaRPr>
          </a:p>
          <a:p>
            <a:pPr marL="171450" indent="-171450">
              <a:buFontTx/>
              <a:buChar char="-"/>
            </a:pPr>
            <a:endParaRPr lang="en-US" altLang="zh-CN" sz="1200" b="1" dirty="0">
              <a:solidFill>
                <a:srgbClr val="FF0000"/>
              </a:solidFill>
              <a:effectLst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1" dirty="0" smtClean="0">
                <a:effectLst/>
              </a:rPr>
              <a:t>Derived classes’ instances are ALL created unnecessarily</a:t>
            </a:r>
            <a:endParaRPr lang="en-US" altLang="zh-CN" sz="1200" b="1" dirty="0">
              <a:effectLst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37112"/>
            <a:ext cx="644842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94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80728"/>
            <a:ext cx="826383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Registry -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V2 </a:t>
            </a:r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</a:t>
            </a:r>
            <a:r>
              <a:rPr lang="en-US" altLang="zh-CN" sz="1700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Register instances by </a:t>
            </a:r>
            <a:r>
              <a:rPr lang="en-US" altLang="zh-CN" sz="17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derived classes themselves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444546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0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80728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Registry -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V2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</a:t>
            </a:r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</a:t>
            </a:r>
            <a:r>
              <a:rPr lang="en-US" altLang="zh-CN" sz="1700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Register instances by derived classes themselves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565126"/>
            <a:ext cx="641985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31639" y="5229200"/>
            <a:ext cx="6450285" cy="136815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sz="1200" b="1" dirty="0" smtClean="0">
                <a:effectLst/>
              </a:rPr>
              <a:t>It seems perfect:</a:t>
            </a:r>
            <a:br>
              <a:rPr lang="en-US" altLang="zh-CN" sz="1200" b="1" dirty="0" smtClean="0">
                <a:effectLst/>
              </a:rPr>
            </a:br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   - “Private” modifier is back!</a:t>
            </a:r>
          </a:p>
          <a:p>
            <a:r>
              <a:rPr lang="en-US" altLang="zh-CN" sz="1200" b="1" dirty="0" smtClean="0">
                <a:effectLst/>
              </a:rPr>
              <a:t>       -  Static </a:t>
            </a:r>
            <a:r>
              <a:rPr lang="en-US" altLang="zh-CN" sz="1200" b="1" dirty="0">
                <a:effectLst/>
              </a:rPr>
              <a:t>constructor can register </a:t>
            </a:r>
            <a:r>
              <a:rPr lang="en-US" altLang="zh-CN" sz="1200" b="1" dirty="0" smtClean="0">
                <a:effectLst/>
              </a:rPr>
              <a:t>instance </a:t>
            </a:r>
            <a:r>
              <a:rPr lang="en-US" altLang="zh-CN" sz="1200" b="1" dirty="0">
                <a:effectLst/>
              </a:rPr>
              <a:t>by </a:t>
            </a:r>
            <a:r>
              <a:rPr lang="en-US" altLang="zh-CN" sz="1200" b="1" dirty="0" smtClean="0">
                <a:effectLst/>
              </a:rPr>
              <a:t>itself</a:t>
            </a:r>
          </a:p>
          <a:p>
            <a:endParaRPr lang="en-US" altLang="zh-CN" sz="1200" b="1" dirty="0">
              <a:effectLst/>
            </a:endParaRPr>
          </a:p>
          <a:p>
            <a:r>
              <a:rPr lang="en-US" altLang="zh-CN" sz="1200" b="1" i="1" dirty="0" smtClean="0">
                <a:effectLst/>
              </a:rPr>
              <a:t>The only question is: </a:t>
            </a:r>
            <a:r>
              <a:rPr lang="en-US" altLang="zh-CN" sz="1200" b="1" i="1" dirty="0" smtClean="0">
                <a:solidFill>
                  <a:srgbClr val="FF0000"/>
                </a:solidFill>
                <a:effectLst/>
              </a:rPr>
              <a:t>Does it work?</a:t>
            </a:r>
            <a:endParaRPr lang="en-US" altLang="zh-CN" sz="1200" b="1" i="1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50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1520" y="980728"/>
            <a:ext cx="66247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Registry -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V3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</a:t>
            </a:r>
            <a:r>
              <a:rPr lang="en-US" altLang="zh-CN" sz="17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Improved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596355"/>
            <a:ext cx="66675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5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1520" y="980728"/>
            <a:ext cx="66247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Registry -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V3 (</a:t>
            </a:r>
            <a:r>
              <a:rPr lang="en-US" altLang="zh-CN" sz="17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Improved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12" y="1556792"/>
            <a:ext cx="55245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63688" y="2996952"/>
            <a:ext cx="6552728" cy="3717032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sz="1400" b="1" dirty="0" smtClean="0">
                <a:effectLst/>
              </a:rPr>
              <a:t>Detailed process:</a:t>
            </a:r>
          </a:p>
          <a:p>
            <a:endParaRPr lang="en-US" altLang="zh-CN" sz="1200" b="1" dirty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1. A client accesses </a:t>
            </a:r>
            <a:r>
              <a:rPr lang="en-US" altLang="zh-CN" sz="1200" i="1" dirty="0" smtClean="0">
                <a:effectLst/>
              </a:rPr>
              <a:t>ColourPrintService</a:t>
            </a:r>
            <a:r>
              <a:rPr lang="en-US" altLang="zh-CN" sz="1200" dirty="0" smtClean="0">
                <a:effectLst/>
              </a:rPr>
              <a:t>’s</a:t>
            </a:r>
            <a:r>
              <a:rPr lang="en-US" altLang="zh-CN" sz="1200" b="1" dirty="0" smtClean="0">
                <a:effectLst/>
              </a:rPr>
              <a:t> public member: </a:t>
            </a:r>
            <a:r>
              <a:rPr lang="en-US" altLang="zh-CN" sz="1200" b="1" i="1" dirty="0" smtClean="0">
                <a:effectLst/>
              </a:rPr>
              <a:t>InstanceKey</a:t>
            </a:r>
          </a:p>
          <a:p>
            <a:endParaRPr lang="en-US" altLang="zh-CN" sz="1200" b="1" i="1" dirty="0" smtClean="0">
              <a:effectLst/>
            </a:endParaRPr>
          </a:p>
          <a:p>
            <a:r>
              <a:rPr lang="en-US" altLang="zh-CN" sz="1200" b="1" dirty="0">
                <a:effectLst/>
              </a:rPr>
              <a:t>  </a:t>
            </a:r>
            <a:r>
              <a:rPr lang="en-US" altLang="zh-CN" sz="1200" b="1" dirty="0" smtClean="0">
                <a:effectLst/>
              </a:rPr>
              <a:t>  2. First-time </a:t>
            </a:r>
            <a:r>
              <a:rPr lang="en-US" altLang="zh-CN" sz="1200" b="1" dirty="0">
                <a:effectLst/>
              </a:rPr>
              <a:t>member </a:t>
            </a:r>
            <a:r>
              <a:rPr lang="en-US" altLang="zh-CN" sz="1200" b="1" dirty="0" smtClean="0">
                <a:effectLst/>
              </a:rPr>
              <a:t>accessing triggers </a:t>
            </a:r>
            <a:r>
              <a:rPr lang="en-US" altLang="zh-CN" sz="1200" i="1" dirty="0" smtClean="0">
                <a:effectLst/>
              </a:rPr>
              <a:t>ColourPrintService</a:t>
            </a:r>
            <a:r>
              <a:rPr lang="en-US" altLang="zh-CN" sz="1200" dirty="0" smtClean="0">
                <a:effectLst/>
              </a:rPr>
              <a:t>’s </a:t>
            </a:r>
            <a:r>
              <a:rPr lang="en-US" altLang="zh-CN" sz="1200" b="1" dirty="0" smtClean="0">
                <a:effectLst/>
              </a:rPr>
              <a:t>static constructor</a:t>
            </a:r>
          </a:p>
          <a:p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3. Static constructor finishes singleton instance registration: adding itself into a dictionary</a:t>
            </a:r>
          </a:p>
          <a:p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4. </a:t>
            </a:r>
            <a:r>
              <a:rPr lang="en-US" altLang="zh-CN" sz="1200" i="1" dirty="0" smtClean="0">
                <a:effectLst/>
              </a:rPr>
              <a:t>PrintService.GetInstance(string key)</a:t>
            </a:r>
            <a:r>
              <a:rPr lang="en-US" altLang="zh-CN" sz="1200" b="1" dirty="0" smtClean="0">
                <a:effectLst/>
              </a:rPr>
              <a:t> gets the singleton instance from the dictionary</a:t>
            </a:r>
          </a:p>
          <a:p>
            <a:endParaRPr lang="en-US" altLang="zh-CN" sz="1200" b="1" dirty="0" smtClean="0">
              <a:effectLst/>
            </a:endParaRPr>
          </a:p>
          <a:p>
            <a:endParaRPr lang="en-US" altLang="zh-CN" sz="1200" b="1" dirty="0">
              <a:effectLst/>
            </a:endParaRPr>
          </a:p>
          <a:p>
            <a:r>
              <a:rPr lang="en-US" altLang="zh-CN" sz="1400" b="1" dirty="0" smtClean="0">
                <a:effectLst/>
              </a:rPr>
              <a:t>Restriction:</a:t>
            </a:r>
          </a:p>
          <a:p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-  Clients should always use </a:t>
            </a:r>
            <a:r>
              <a:rPr lang="en-US" altLang="zh-CN" sz="1200" i="1" dirty="0" smtClean="0">
                <a:effectLst/>
              </a:rPr>
              <a:t>ColourPrintService.InstanceKey</a:t>
            </a:r>
            <a:r>
              <a:rPr lang="en-US" altLang="zh-CN" sz="1200" b="1" i="1" dirty="0" smtClean="0">
                <a:effectLst/>
              </a:rPr>
              <a:t> to get the instance</a:t>
            </a:r>
          </a:p>
          <a:p>
            <a:pPr marL="171450" indent="-171450">
              <a:buFontTx/>
              <a:buChar char="-"/>
            </a:pPr>
            <a:endParaRPr lang="en-US" altLang="zh-CN" sz="1200" b="1" dirty="0">
              <a:effectLst/>
            </a:endParaRPr>
          </a:p>
          <a:p>
            <a:endParaRPr lang="en-US" altLang="zh-CN" sz="1200" b="1" dirty="0">
              <a:effectLst/>
            </a:endParaRPr>
          </a:p>
          <a:p>
            <a:r>
              <a:rPr lang="en-US" altLang="zh-CN" sz="1400" b="1" dirty="0" smtClean="0">
                <a:effectLst/>
              </a:rPr>
              <a:t>V3 VS. V1:</a:t>
            </a:r>
            <a:endParaRPr lang="en-US" altLang="zh-CN" sz="1400" b="1" dirty="0">
              <a:effectLst/>
            </a:endParaRPr>
          </a:p>
          <a:p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-  PrintService don’t know derived classes</a:t>
            </a:r>
          </a:p>
          <a:p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-  Derived classes’ constructors are still private to control instances by itself</a:t>
            </a:r>
          </a:p>
          <a:p>
            <a:endParaRPr lang="en-US" altLang="zh-CN" sz="1200" b="1" dirty="0">
              <a:effectLst/>
            </a:endParaRPr>
          </a:p>
          <a:p>
            <a:r>
              <a:rPr lang="en-US" altLang="zh-CN" sz="1200" b="1" i="1" dirty="0" smtClean="0">
                <a:effectLst/>
              </a:rPr>
              <a:t>    -  </a:t>
            </a:r>
            <a:r>
              <a:rPr lang="en-US" altLang="zh-CN" sz="1200" i="1" dirty="0" smtClean="0">
                <a:effectLst/>
              </a:rPr>
              <a:t>BlackWhitePrintService / ColourPrintService</a:t>
            </a:r>
            <a:r>
              <a:rPr lang="en-US" altLang="zh-CN" sz="1200" b="1" i="1" dirty="0" smtClean="0">
                <a:effectLst/>
              </a:rPr>
              <a:t> </a:t>
            </a:r>
            <a:r>
              <a:rPr lang="en-US" altLang="zh-CN" sz="1200" b="1" dirty="0" smtClean="0">
                <a:effectLst/>
              </a:rPr>
              <a:t>will be created as needed</a:t>
            </a:r>
          </a:p>
        </p:txBody>
      </p:sp>
    </p:spTree>
    <p:extLst>
      <p:ext uri="{BB962C8B-B14F-4D97-AF65-F5344CB8AC3E}">
        <p14:creationId xmlns:p14="http://schemas.microsoft.com/office/powerpoint/2010/main" val="10365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Agenda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1475656" y="1412776"/>
            <a:ext cx="6336704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Eager Singleton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Lazy Singleton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Thinking - Eager &amp; Lazy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Registry Singleton - </a:t>
            </a:r>
            <a:r>
              <a:rPr lang="en-US" altLang="zh-CN" sz="2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Derivative</a:t>
            </a:r>
          </a:p>
        </p:txBody>
      </p:sp>
    </p:spTree>
    <p:extLst>
      <p:ext uri="{BB962C8B-B14F-4D97-AF65-F5344CB8AC3E}">
        <p14:creationId xmlns:p14="http://schemas.microsoft.com/office/powerpoint/2010/main" val="2916733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124744"/>
            <a:ext cx="7776864" cy="399291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动机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(Motivation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):</a:t>
            </a: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对一些类来说，只有一个实例是很重要的。怎么样才能保证一个类只有一个实例并且这个实例易于被访问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？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一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个全局变量使得一个对象可以被访问，但它不能防止你实例化多个对象。更好的办法是，让类自身负责保存它的唯一实例。这个类可以保证没有其他实例可以被创建，并且它可以提供一个访问该实例的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方法。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2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2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意图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(Intent):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保证一个类仅有一个实例，并提供一个访问它的全局访问点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2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2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</a:t>
            </a:r>
            <a:r>
              <a:rPr lang="en-US" altLang="zh-CN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(Structure)</a:t>
            </a:r>
            <a:r>
              <a:rPr lang="zh-CN" altLang="en-US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301208"/>
            <a:ext cx="4248472" cy="152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8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340768"/>
            <a:ext cx="7776864" cy="460851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效果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(Consequences):</a:t>
            </a: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实例唯一，访问受控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自身存储其唯一实例，并严格控制对该实例的访问方式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-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支持扩展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继承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 Singleton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子类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实例数量可变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内部封装一定数量的实例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,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当客户端请求时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返回其中一个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池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返回多个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修改返回类型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97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628800"/>
            <a:ext cx="763284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相关模式：</a:t>
            </a:r>
            <a:endParaRPr lang="en-US" altLang="zh-CN" b="1" spc="50" dirty="0">
              <a:ln w="12700">
                <a:noFill/>
                <a:prstDash val="solid"/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en-US" altLang="zh-CN" sz="1400" dirty="0" smtClean="0">
                <a:solidFill>
                  <a:schemeClr val="accent4"/>
                </a:solidFill>
              </a:rPr>
              <a:t>Abstract Factory - Concrete </a:t>
            </a:r>
            <a:r>
              <a:rPr lang="en-US" altLang="zh-CN" sz="1400" dirty="0" smtClean="0">
                <a:solidFill>
                  <a:schemeClr val="accent4"/>
                </a:solidFill>
              </a:rPr>
              <a:t>Factory</a:t>
            </a:r>
          </a:p>
          <a:p>
            <a:endParaRPr lang="en-US" altLang="zh-CN" sz="1400" dirty="0">
              <a:solidFill>
                <a:schemeClr val="accent4"/>
              </a:solidFill>
            </a:endParaRPr>
          </a:p>
          <a:p>
            <a:r>
              <a:rPr lang="en-US" altLang="zh-CN" sz="1400" dirty="0" smtClean="0">
                <a:solidFill>
                  <a:schemeClr val="accent4"/>
                </a:solidFill>
              </a:rPr>
              <a:t>	Builder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en-US" altLang="zh-CN" sz="1400" dirty="0">
              <a:solidFill>
                <a:schemeClr val="accent4"/>
              </a:solidFill>
            </a:endParaRPr>
          </a:p>
          <a:p>
            <a:r>
              <a:rPr lang="en-US" altLang="zh-CN" sz="1400" dirty="0" smtClean="0">
                <a:solidFill>
                  <a:schemeClr val="accent4"/>
                </a:solidFill>
              </a:rPr>
              <a:t>	Prototype</a:t>
            </a:r>
          </a:p>
          <a:p>
            <a:endParaRPr lang="en-US" altLang="zh-CN" sz="1400" dirty="0">
              <a:solidFill>
                <a:schemeClr val="accent4"/>
              </a:solidFill>
            </a:endParaRPr>
          </a:p>
          <a:p>
            <a:r>
              <a:rPr lang="en-US" altLang="zh-CN" sz="1400" dirty="0" smtClean="0">
                <a:solidFill>
                  <a:schemeClr val="accent4"/>
                </a:solidFill>
              </a:rPr>
              <a:t>	Facade</a:t>
            </a:r>
            <a:endParaRPr lang="zh-CN" altLang="en-US" sz="1400" dirty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2706539"/>
            <a:ext cx="6858000" cy="794469"/>
          </a:xfrm>
          <a:noFill/>
          <a:ln/>
        </p:spPr>
        <p:txBody>
          <a:bodyPr>
            <a:noAutofit/>
          </a:bodyPr>
          <a:lstStyle/>
          <a:p>
            <a:r>
              <a:rPr lang="en-US" altLang="zh-CN" sz="5400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0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zh-CN" sz="5400" dirty="0" smtClean="0">
                <a:ea typeface="宋体" pitchFamily="2" charset="-122"/>
              </a:rPr>
              <a:t>Thank </a:t>
            </a:r>
            <a:r>
              <a:rPr lang="en-US" altLang="zh-CN" sz="5400" dirty="0">
                <a:ea typeface="宋体" pitchFamily="2" charset="-122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13466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6632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>
                <a:effectLst/>
              </a:rPr>
              <a:t> 针对接口编程，而不是针对实现编程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客户无需知道所使用对象的特定类型，只需要知道对象拥有客户所期望的接口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优先</a:t>
            </a:r>
            <a:r>
              <a:rPr lang="zh-CN" altLang="en-US" sz="1600" b="1" dirty="0">
                <a:effectLst/>
              </a:rPr>
              <a:t>使用对象组合，而不是类继承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类继承通常为“白箱复用”，对象组合对象为“黑箱复用”。继承在某种程度上破坏了封闭性，子类父类耦合度高</a:t>
            </a:r>
            <a:r>
              <a:rPr lang="zh-CN" altLang="en-US" sz="1200" b="1" dirty="0" smtClean="0">
                <a:effectLst/>
              </a:rPr>
              <a:t>；而</a:t>
            </a:r>
            <a:r>
              <a:rPr lang="zh-CN" altLang="en-US" sz="1200" b="1" dirty="0">
                <a:effectLst/>
              </a:rPr>
              <a:t>对象组合则只要求被组合的对象拥有良好定义的接口，耦合度低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封</a:t>
            </a:r>
            <a:r>
              <a:rPr lang="zh-CN" altLang="en-US" sz="1600" b="1" dirty="0">
                <a:effectLst/>
              </a:rPr>
              <a:t>装</a:t>
            </a:r>
            <a:r>
              <a:rPr lang="zh-CN" altLang="en-US" sz="1600" b="1" dirty="0" smtClean="0">
                <a:effectLst/>
              </a:rPr>
              <a:t>变化</a:t>
            </a:r>
            <a:r>
              <a:rPr lang="zh-CN" altLang="en-US" sz="1600" b="1" dirty="0">
                <a:effectLst/>
              </a:rPr>
              <a:t>点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对软件中易变的部分进行封装，从而实现在不改变设计的前提下进行灵活的扩展</a:t>
            </a:r>
          </a:p>
          <a:p>
            <a:endParaRPr lang="zh-CN" altLang="en-US" sz="1600" b="1" dirty="0" smtClean="0">
              <a:effectLst/>
            </a:endParaRPr>
          </a:p>
          <a:p>
            <a:r>
              <a:rPr lang="zh-CN" altLang="en-US" sz="1600" b="1" dirty="0" smtClean="0">
                <a:effectLst/>
              </a:rPr>
              <a:t>使用重构得到模式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通过不断的重构来获得设计模式，没有必要硬套设计模式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endParaRPr lang="zh-CN" altLang="en-US" sz="13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774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6632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具体原则：</a:t>
            </a:r>
            <a:endParaRPr lang="en-US" altLang="zh-CN" sz="19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“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开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－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闭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”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原则，</a:t>
            </a:r>
            <a:r>
              <a:rPr lang="zh-CN" altLang="en-US" sz="1500" dirty="0">
                <a:solidFill>
                  <a:srgbClr val="FF0000"/>
                </a:solidFill>
                <a:ea typeface="宋体" pitchFamily="2" charset="-122"/>
              </a:rPr>
              <a:t>一切的一切都是围绕着"开-闭"原则展开的</a:t>
            </a:r>
            <a:endParaRPr lang="en-US" altLang="zh-CN" sz="1500" dirty="0">
              <a:solidFill>
                <a:srgbClr val="FF000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solidFill>
                  <a:srgbClr val="002060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1400" dirty="0">
                <a:effectLst/>
              </a:rPr>
              <a:t>Open - Closed Principle </a:t>
            </a:r>
            <a:r>
              <a:rPr lang="zh-CN" altLang="en-US" sz="1400" dirty="0">
                <a:effectLst/>
              </a:rPr>
              <a:t>缩写</a:t>
            </a:r>
            <a:r>
              <a:rPr lang="en-US" altLang="zh-CN" sz="1400" dirty="0">
                <a:effectLst/>
              </a:rPr>
              <a:t>:OCP</a:t>
            </a:r>
            <a:r>
              <a:rPr lang="zh-CN" altLang="en-US" sz="1400" dirty="0">
                <a:effectLst/>
              </a:rPr>
              <a:t>，</a:t>
            </a:r>
            <a:r>
              <a:rPr lang="en-US" altLang="zh-CN" sz="1400" dirty="0">
                <a:effectLst/>
              </a:rPr>
              <a:t>open for extension, closed for modification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>
                <a:effectLst/>
              </a:rPr>
              <a:t>模块应对扩展开放，而对修改关闭。尽量在不修改已有代码的情况下进行扩展。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en-US" altLang="zh-CN" sz="16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2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依赖倒转原则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高层模块不应该</a:t>
            </a:r>
            <a:r>
              <a:rPr lang="zh-CN" altLang="en-US" sz="1400" dirty="0" smtClean="0">
                <a:effectLst/>
              </a:rPr>
              <a:t>依赖具体低层</a:t>
            </a:r>
            <a:r>
              <a:rPr lang="zh-CN" altLang="en-US" sz="1400" dirty="0">
                <a:effectLst/>
              </a:rPr>
              <a:t>模块，二者都应该依赖其抽象</a:t>
            </a:r>
            <a:r>
              <a:rPr lang="zh-CN" altLang="en-US" sz="1400" dirty="0" smtClean="0">
                <a:effectLst/>
              </a:rPr>
              <a:t>；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抽象</a:t>
            </a:r>
            <a:r>
              <a:rPr lang="zh-CN" altLang="en-US" sz="1400" dirty="0">
                <a:effectLst/>
              </a:rPr>
              <a:t>不应该依赖细节；细节应该依赖抽象。</a:t>
            </a:r>
            <a:endParaRPr lang="zh-CN" altLang="en-US" sz="14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3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 里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氏代换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</a:t>
            </a:r>
            <a:endParaRPr lang="en-US" altLang="zh-CN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子类型必须能够替换它们的父类型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如果</a:t>
            </a:r>
            <a:r>
              <a:rPr lang="zh-CN" altLang="en-US" sz="1400" dirty="0">
                <a:effectLst/>
              </a:rPr>
              <a:t>调用的是父类的话，那么换成子类也完全可以运行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通俗</a:t>
            </a:r>
            <a:r>
              <a:rPr lang="zh-CN" altLang="en-US" sz="1400" dirty="0">
                <a:effectLst/>
              </a:rPr>
              <a:t>的来讲就是：子类可以扩展父类的功能，但不能改变父类原有的功能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400" dirty="0">
                <a:effectLst/>
              </a:rPr>
              <a:t>			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4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单一职能原则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就一个类而言</a:t>
            </a:r>
            <a:r>
              <a:rPr lang="en-US" altLang="zh-CN" sz="1400" dirty="0">
                <a:effectLst/>
              </a:rPr>
              <a:t>,</a:t>
            </a:r>
            <a:r>
              <a:rPr lang="zh-CN" altLang="en-US" sz="1400" dirty="0">
                <a:effectLst/>
              </a:rPr>
              <a:t>应该仅有一个引起他变化的原因 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5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接口隔离原则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客户端不应该依赖它不需要的接口；一个类对另一个类的依赖应该建立在最小的接口上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6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迪米特法则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一个对象应该对其他对象保持最少的了解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101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6632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343025"/>
            <a:ext cx="821055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07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268760"/>
            <a:ext cx="8363272" cy="5400600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700" b="1" dirty="0">
                <a:effectLst/>
              </a:rPr>
              <a:t>需求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endParaRPr lang="en-US" altLang="zh-CN" sz="2700" b="1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现有多台打印机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要求提供打印服务类</a:t>
            </a:r>
            <a:r>
              <a:rPr lang="en-US" altLang="zh-CN" sz="1900" dirty="0" smtClean="0">
                <a:effectLst/>
              </a:rPr>
              <a:t> - </a:t>
            </a:r>
            <a:r>
              <a:rPr lang="zh-CN" altLang="en-US" sz="1900" dirty="0" smtClean="0">
                <a:effectLst/>
              </a:rPr>
              <a:t>接</a:t>
            </a:r>
            <a:r>
              <a:rPr lang="zh-CN" altLang="en-US" sz="1900" dirty="0">
                <a:effectLst/>
              </a:rPr>
              <a:t>收</a:t>
            </a:r>
            <a:r>
              <a:rPr lang="zh-CN" altLang="en-US" sz="1900" dirty="0" smtClean="0">
                <a:effectLst/>
              </a:rPr>
              <a:t>打印请求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执行打印工作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zh-CN" altLang="en-US" sz="2700" b="1" dirty="0" smtClean="0">
                <a:effectLst/>
              </a:rPr>
              <a:t>分析 ：</a:t>
            </a:r>
            <a:endParaRPr lang="en-US" altLang="zh-CN" sz="2700" b="1" dirty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  <a:r>
              <a:rPr lang="en-US" altLang="zh-CN" sz="1900" dirty="0">
                <a:effectLst/>
              </a:rPr>
              <a:t>	</a:t>
            </a: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尽管有多台打印机，但是应当只有一</a:t>
            </a:r>
            <a:r>
              <a:rPr lang="zh-CN" altLang="en-US" sz="1900" dirty="0">
                <a:effectLst/>
              </a:rPr>
              <a:t>个打印</a:t>
            </a:r>
            <a:r>
              <a:rPr lang="zh-CN" altLang="en-US" sz="1900" dirty="0" smtClean="0">
                <a:effectLst/>
              </a:rPr>
              <a:t>服务实例负责管理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打印服务分发打印项某台打印机请求</a:t>
            </a:r>
            <a:r>
              <a:rPr lang="zh-CN" altLang="en-US" sz="1900" dirty="0" smtClean="0">
                <a:effectLst/>
              </a:rPr>
              <a:t>打印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打印服务应当支持排队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缓存打印请求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zh-CN" altLang="en-US" sz="2700" b="1" dirty="0" smtClean="0">
                <a:effectLst/>
              </a:rPr>
              <a:t>设计：</a:t>
            </a:r>
            <a:endParaRPr lang="en-US" altLang="zh-CN" sz="2700" b="1" dirty="0" smtClean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保证打印服务类只有一</a:t>
            </a:r>
            <a:r>
              <a:rPr lang="zh-CN" altLang="en-US" sz="1900" dirty="0">
                <a:effectLst/>
              </a:rPr>
              <a:t>个</a:t>
            </a:r>
            <a:r>
              <a:rPr lang="zh-CN" altLang="en-US" sz="1900" dirty="0" smtClean="0">
                <a:effectLst/>
              </a:rPr>
              <a:t>实例</a:t>
            </a:r>
            <a:r>
              <a:rPr lang="en-US" altLang="zh-CN" sz="1900" dirty="0" smtClean="0">
                <a:effectLst/>
              </a:rPr>
              <a:t>(</a:t>
            </a:r>
            <a:r>
              <a:rPr lang="zh-CN" altLang="en-US" sz="1900" dirty="0" smtClean="0">
                <a:effectLst/>
              </a:rPr>
              <a:t>类自身负责保管其唯一实例</a:t>
            </a:r>
            <a:r>
              <a:rPr lang="en-US" altLang="zh-CN" sz="1900" dirty="0" smtClean="0">
                <a:effectLst/>
              </a:rPr>
              <a:t>)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提供全局访问点获取该</a:t>
            </a:r>
            <a:r>
              <a:rPr lang="zh-CN" altLang="en-US" sz="1900" dirty="0" smtClean="0">
                <a:effectLst/>
              </a:rPr>
              <a:t>实例</a:t>
            </a:r>
            <a:r>
              <a:rPr lang="en-US" altLang="zh-CN" sz="1900" dirty="0" smtClean="0">
                <a:effectLst/>
              </a:rPr>
              <a:t>(</a:t>
            </a:r>
            <a:r>
              <a:rPr lang="zh-CN" altLang="en-US" sz="1900" dirty="0" smtClean="0">
                <a:effectLst/>
              </a:rPr>
              <a:t>属性</a:t>
            </a:r>
            <a:r>
              <a:rPr lang="en-US" altLang="zh-CN" sz="1900" dirty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方法</a:t>
            </a:r>
            <a:r>
              <a:rPr lang="en-US" altLang="zh-CN" sz="1900" dirty="0" smtClean="0">
                <a:effectLst/>
              </a:rPr>
              <a:t>)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暴露一个打印接口</a:t>
            </a:r>
            <a:r>
              <a:rPr lang="en-US" altLang="zh-CN" sz="1900" dirty="0">
                <a:effectLst/>
              </a:rPr>
              <a:t>, </a:t>
            </a:r>
            <a:r>
              <a:rPr lang="zh-CN" altLang="en-US" sz="1900" dirty="0">
                <a:effectLst/>
              </a:rPr>
              <a:t>接收打印项并将打印项放入队列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打印服务实例</a:t>
            </a:r>
            <a:r>
              <a:rPr lang="zh-CN" altLang="en-US" sz="1900" dirty="0" smtClean="0">
                <a:effectLst/>
              </a:rPr>
              <a:t>内部封装打印机管理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调度逻辑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对外</a:t>
            </a:r>
            <a:r>
              <a:rPr lang="zh-CN" altLang="en-US" sz="1900" dirty="0">
                <a:effectLst/>
              </a:rPr>
              <a:t>不</a:t>
            </a:r>
            <a:r>
              <a:rPr lang="zh-CN" altLang="en-US" sz="1900" dirty="0" smtClean="0">
                <a:effectLst/>
              </a:rPr>
              <a:t>可见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后台</a:t>
            </a:r>
            <a:r>
              <a:rPr lang="en-US" altLang="zh-CN" sz="1900" dirty="0" smtClean="0">
                <a:effectLst/>
              </a:rPr>
              <a:t>Job</a:t>
            </a:r>
            <a:r>
              <a:rPr lang="zh-CN" altLang="en-US" sz="1900" dirty="0" smtClean="0">
                <a:effectLst/>
              </a:rPr>
              <a:t>循环检查打印项队列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每次取出一个打印项并分发至某台打印机请求打印</a:t>
            </a:r>
            <a:endParaRPr lang="en-US" altLang="zh-CN" sz="1900" dirty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4624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022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1520" y="1196752"/>
            <a:ext cx="36724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Eager - EagerPrintService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67715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0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196752"/>
            <a:ext cx="36724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Eager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- Key Point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700808"/>
            <a:ext cx="69913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2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196752"/>
            <a:ext cx="36724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Lazy - Key Point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700808"/>
            <a:ext cx="697230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8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18910</TotalTime>
  <Words>534</Words>
  <Application>Microsoft Office PowerPoint</Application>
  <PresentationFormat>全屏显示(4:3)</PresentationFormat>
  <Paragraphs>237</Paragraphs>
  <Slides>24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Agenda</vt:lpstr>
      <vt:lpstr>Principle I</vt:lpstr>
      <vt:lpstr>Principle II</vt:lpstr>
      <vt:lpstr>Classification</vt:lpstr>
      <vt:lpstr>Singleton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Singleton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</dc:title>
  <dc:creator>vlxy罗潇雨</dc:creator>
  <cp:lastModifiedBy>vlxy罗潇雨</cp:lastModifiedBy>
  <cp:revision>403</cp:revision>
  <dcterms:created xsi:type="dcterms:W3CDTF">2015-02-16T08:08:46Z</dcterms:created>
  <dcterms:modified xsi:type="dcterms:W3CDTF">2015-09-22T03:25:19Z</dcterms:modified>
</cp:coreProperties>
</file>