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324" r:id="rId3"/>
    <p:sldId id="282" r:id="rId4"/>
    <p:sldId id="287" r:id="rId5"/>
    <p:sldId id="284" r:id="rId6"/>
    <p:sldId id="326" r:id="rId7"/>
    <p:sldId id="328" r:id="rId8"/>
    <p:sldId id="306" r:id="rId9"/>
    <p:sldId id="332" r:id="rId10"/>
    <p:sldId id="308" r:id="rId11"/>
    <p:sldId id="329" r:id="rId12"/>
    <p:sldId id="330" r:id="rId13"/>
    <p:sldId id="294" r:id="rId14"/>
    <p:sldId id="313" r:id="rId15"/>
    <p:sldId id="331" r:id="rId16"/>
    <p:sldId id="325" r:id="rId17"/>
    <p:sldId id="333" r:id="rId18"/>
    <p:sldId id="315" r:id="rId19"/>
    <p:sldId id="334" r:id="rId20"/>
    <p:sldId id="335" r:id="rId21"/>
    <p:sldId id="292" r:id="rId22"/>
    <p:sldId id="309" r:id="rId23"/>
    <p:sldId id="281" r:id="rId2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970" autoAdjust="0"/>
  </p:normalViewPr>
  <p:slideViewPr>
    <p:cSldViewPr>
      <p:cViewPr>
        <p:scale>
          <a:sx n="100" d="100"/>
          <a:sy n="100" d="100"/>
        </p:scale>
        <p:origin x="-1932" y="-30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8479FA-1253-41AA-8ABD-DCCC0F2E9FAF}" type="datetimeFigureOut">
              <a:rPr lang="en-US" smtClean="0"/>
              <a:t>9/17/2015</a:t>
            </a:fld>
            <a:endParaRPr 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45A6EF4-A491-4BFF-8620-4D2D0A638522}" type="slidenum">
              <a:rPr lang="en-US" smtClean="0"/>
              <a:t>‹#›</a:t>
            </a:fld>
            <a:endParaRPr lang="en-US"/>
          </a:p>
        </p:txBody>
      </p:sp>
    </p:spTree>
    <p:extLst>
      <p:ext uri="{BB962C8B-B14F-4D97-AF65-F5344CB8AC3E}">
        <p14:creationId xmlns:p14="http://schemas.microsoft.com/office/powerpoint/2010/main" val="3819363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E55076-787F-488D-BD7B-26DDA3674524}" type="slidenum">
              <a:rPr lang="zh-CN" altLang="en-US"/>
              <a:pPr/>
              <a:t>3</a:t>
            </a:fld>
            <a:endParaRPr lang="en-US" altLang="zh-CN"/>
          </a:p>
        </p:txBody>
      </p:sp>
      <p:sp>
        <p:nvSpPr>
          <p:cNvPr id="48130" name="Rectangle 2"/>
          <p:cNvSpPr>
            <a:spLocks noGrp="1" noRot="1" noChangeAspect="1" noChangeArrowheads="1" noTextEdit="1"/>
          </p:cNvSpPr>
          <p:nvPr>
            <p:ph type="sldImg"/>
          </p:nvPr>
        </p:nvSpPr>
        <p:spPr>
          <a:xfrm>
            <a:off x="1144588" y="685800"/>
            <a:ext cx="4572000" cy="3429000"/>
          </a:xfrm>
          <a:ln/>
        </p:spPr>
      </p:sp>
      <p:sp>
        <p:nvSpPr>
          <p:cNvPr id="48131"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1800116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E55076-787F-488D-BD7B-26DDA3674524}" type="slidenum">
              <a:rPr lang="zh-CN" altLang="en-US"/>
              <a:pPr/>
              <a:t>4</a:t>
            </a:fld>
            <a:endParaRPr lang="en-US" altLang="zh-CN"/>
          </a:p>
        </p:txBody>
      </p:sp>
      <p:sp>
        <p:nvSpPr>
          <p:cNvPr id="48130" name="Rectangle 2"/>
          <p:cNvSpPr>
            <a:spLocks noGrp="1" noRot="1" noChangeAspect="1" noChangeArrowheads="1" noTextEdit="1"/>
          </p:cNvSpPr>
          <p:nvPr>
            <p:ph type="sldImg"/>
          </p:nvPr>
        </p:nvSpPr>
        <p:spPr>
          <a:xfrm>
            <a:off x="1144588" y="685800"/>
            <a:ext cx="4572000" cy="3429000"/>
          </a:xfrm>
          <a:ln/>
        </p:spPr>
      </p:sp>
      <p:sp>
        <p:nvSpPr>
          <p:cNvPr id="48131"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18001162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E55076-787F-488D-BD7B-26DDA3674524}" type="slidenum">
              <a:rPr lang="zh-CN" altLang="en-US"/>
              <a:pPr/>
              <a:t>5</a:t>
            </a:fld>
            <a:endParaRPr lang="en-US" altLang="zh-CN"/>
          </a:p>
        </p:txBody>
      </p:sp>
      <p:sp>
        <p:nvSpPr>
          <p:cNvPr id="48130" name="Rectangle 2"/>
          <p:cNvSpPr>
            <a:spLocks noGrp="1" noRot="1" noChangeAspect="1" noChangeArrowheads="1" noTextEdit="1"/>
          </p:cNvSpPr>
          <p:nvPr>
            <p:ph type="sldImg"/>
          </p:nvPr>
        </p:nvSpPr>
        <p:spPr>
          <a:xfrm>
            <a:off x="1144588" y="685800"/>
            <a:ext cx="4572000" cy="3429000"/>
          </a:xfrm>
          <a:ln/>
        </p:spPr>
      </p:sp>
      <p:sp>
        <p:nvSpPr>
          <p:cNvPr id="48131"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18001162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E55076-787F-488D-BD7B-26DDA3674524}" type="slidenum">
              <a:rPr lang="zh-CN" altLang="en-US"/>
              <a:pPr/>
              <a:t>6</a:t>
            </a:fld>
            <a:endParaRPr lang="en-US" altLang="zh-CN"/>
          </a:p>
        </p:txBody>
      </p:sp>
      <p:sp>
        <p:nvSpPr>
          <p:cNvPr id="48130" name="Rectangle 2"/>
          <p:cNvSpPr>
            <a:spLocks noGrp="1" noRot="1" noChangeAspect="1" noChangeArrowheads="1" noTextEdit="1"/>
          </p:cNvSpPr>
          <p:nvPr>
            <p:ph type="sldImg"/>
          </p:nvPr>
        </p:nvSpPr>
        <p:spPr>
          <a:xfrm>
            <a:off x="1144588" y="685800"/>
            <a:ext cx="4572000" cy="3429000"/>
          </a:xfrm>
          <a:ln/>
        </p:spPr>
      </p:sp>
      <p:sp>
        <p:nvSpPr>
          <p:cNvPr id="48131"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18001162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E55076-787F-488D-BD7B-26DDA3674524}" type="slidenum">
              <a:rPr lang="zh-CN" altLang="en-US"/>
              <a:pPr/>
              <a:t>7</a:t>
            </a:fld>
            <a:endParaRPr lang="en-US" altLang="zh-CN"/>
          </a:p>
        </p:txBody>
      </p:sp>
      <p:sp>
        <p:nvSpPr>
          <p:cNvPr id="48130" name="Rectangle 2"/>
          <p:cNvSpPr>
            <a:spLocks noGrp="1" noRot="1" noChangeAspect="1" noChangeArrowheads="1" noTextEdit="1"/>
          </p:cNvSpPr>
          <p:nvPr>
            <p:ph type="sldImg"/>
          </p:nvPr>
        </p:nvSpPr>
        <p:spPr>
          <a:xfrm>
            <a:off x="1144588" y="685800"/>
            <a:ext cx="4572000" cy="3429000"/>
          </a:xfrm>
          <a:ln/>
        </p:spPr>
      </p:sp>
      <p:sp>
        <p:nvSpPr>
          <p:cNvPr id="48131"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18001162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意图 </a:t>
            </a:r>
            <a:r>
              <a:rPr lang="en-US" altLang="zh-CN" dirty="0" smtClean="0"/>
              <a:t>-</a:t>
            </a:r>
            <a:r>
              <a:rPr lang="en-US" altLang="zh-CN" baseline="0" dirty="0" smtClean="0"/>
              <a:t> </a:t>
            </a:r>
            <a:r>
              <a:rPr lang="zh-CN" altLang="en-US" dirty="0" smtClean="0"/>
              <a:t>是回答下列问题的简单陈述：设计模式是做什么的？它的基本原理和意图是什么？它解决的是什么样的特定设计</a:t>
            </a:r>
            <a:r>
              <a:rPr lang="zh-CN" altLang="en-US" smtClean="0"/>
              <a:t>问题？</a:t>
            </a:r>
            <a:endParaRPr lang="zh-CN" altLang="en-US" dirty="0" smtClean="0"/>
          </a:p>
          <a:p>
            <a:r>
              <a:rPr lang="zh-CN" altLang="en-US" dirty="0" smtClean="0"/>
              <a:t>动机 </a:t>
            </a:r>
            <a:r>
              <a:rPr lang="en-US" altLang="zh-CN" dirty="0" smtClean="0"/>
              <a:t>- </a:t>
            </a:r>
            <a:r>
              <a:rPr lang="zh-CN" altLang="en-US" dirty="0" smtClean="0"/>
              <a:t>用以说明一个设计问题以及如何用模式中的类、对象来解决该问题的特定情景。该情景会帮助你理解随后对模式更抽象的描述。</a:t>
            </a:r>
            <a:endParaRPr lang="en-US" dirty="0"/>
          </a:p>
        </p:txBody>
      </p:sp>
      <p:sp>
        <p:nvSpPr>
          <p:cNvPr id="4" name="灯片编号占位符 3"/>
          <p:cNvSpPr>
            <a:spLocks noGrp="1"/>
          </p:cNvSpPr>
          <p:nvPr>
            <p:ph type="sldNum" sz="quarter" idx="10"/>
          </p:nvPr>
        </p:nvSpPr>
        <p:spPr/>
        <p:txBody>
          <a:bodyPr/>
          <a:lstStyle/>
          <a:p>
            <a:fld id="{C45A6EF4-A491-4BFF-8620-4D2D0A638522}" type="slidenum">
              <a:rPr lang="en-US" smtClean="0"/>
              <a:t>13</a:t>
            </a:fld>
            <a:endParaRPr lang="en-US"/>
          </a:p>
        </p:txBody>
      </p:sp>
    </p:spTree>
    <p:extLst>
      <p:ext uri="{BB962C8B-B14F-4D97-AF65-F5344CB8AC3E}">
        <p14:creationId xmlns:p14="http://schemas.microsoft.com/office/powerpoint/2010/main" val="3236241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2015/9/17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2015/9/17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2015/9/17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2015/9/17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2015/9/17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2015/9/17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2015/9/17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2015/9/17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2015/9/17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2015/9/17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2015/9/17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2015/9/17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2"/>
          <p:cNvSpPr txBox="1">
            <a:spLocks noChangeArrowheads="1"/>
          </p:cNvSpPr>
          <p:nvPr/>
        </p:nvSpPr>
        <p:spPr>
          <a:xfrm>
            <a:off x="323528" y="764704"/>
            <a:ext cx="8363272" cy="5035698"/>
          </a:xfrm>
          <a:prstGeom prst="rect">
            <a:avLst/>
          </a:prstGeom>
        </p:spPr>
        <p:txBody>
          <a:bodyPr vert="horz" rtlCol="0" anchor="ctr">
            <a:normAutofit/>
            <a:scene3d>
              <a:camera prst="orthographicFront"/>
              <a:lightRig rig="soft" dir="t"/>
            </a:scene3d>
            <a:sp3d prstMaterial="matte">
              <a:bevelT w="12700" h="12700"/>
            </a:sp3d>
          </a:bodyPr>
          <a:lstStyle>
            <a:lvl1pPr algn="l" rtl="0" eaLnBrk="1" latinLnBrk="0" hangingPunct="1">
              <a:spcBef>
                <a:spcPct val="0"/>
              </a:spcBef>
              <a:buNone/>
              <a:defRPr kumimoji="0" lang="zh-CN" altLang="en-US" sz="44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pPr marL="342900" indent="-342900">
              <a:buAutoNum type="arabicPeriod"/>
            </a:pPr>
            <a:endParaRPr lang="en-US" altLang="zh-CN" sz="1400" dirty="0" smtClean="0">
              <a:solidFill>
                <a:srgbClr val="002060"/>
              </a:solidFill>
              <a:effectLst/>
              <a:latin typeface="+mn-ea"/>
              <a:ea typeface="+mn-ea"/>
            </a:endParaRPr>
          </a:p>
          <a:p>
            <a:pPr algn="ctr"/>
            <a:r>
              <a:rPr lang="en-US" altLang="zh-CN" sz="5400" dirty="0">
                <a:solidFill>
                  <a:schemeClr val="tx1"/>
                </a:solidFill>
                <a:ea typeface="宋体" pitchFamily="2" charset="-122"/>
              </a:rPr>
              <a:t>Design Pattern (C</a:t>
            </a:r>
            <a:r>
              <a:rPr lang="en-US" altLang="zh-CN" sz="5400" dirty="0" smtClean="0">
                <a:solidFill>
                  <a:schemeClr val="tx1"/>
                </a:solidFill>
                <a:ea typeface="宋体" pitchFamily="2" charset="-122"/>
              </a:rPr>
              <a:t>#) </a:t>
            </a:r>
          </a:p>
          <a:p>
            <a:pPr algn="ctr"/>
            <a:r>
              <a:rPr lang="en-US" altLang="zh-CN" sz="5400" dirty="0" smtClean="0">
                <a:solidFill>
                  <a:schemeClr val="tx1"/>
                </a:solidFill>
                <a:ea typeface="宋体" pitchFamily="2" charset="-122"/>
              </a:rPr>
              <a:t>Part 2</a:t>
            </a:r>
          </a:p>
          <a:p>
            <a:pPr algn="r"/>
            <a:endParaRPr lang="en-US" altLang="zh-CN" sz="1600" dirty="0">
              <a:solidFill>
                <a:schemeClr val="tx1"/>
              </a:solidFill>
              <a:ea typeface="宋体" pitchFamily="2" charset="-122"/>
            </a:endParaRPr>
          </a:p>
          <a:p>
            <a:pPr algn="r"/>
            <a:endParaRPr lang="en-US" altLang="zh-CN" sz="1600" dirty="0" smtClean="0">
              <a:solidFill>
                <a:schemeClr val="tx1"/>
              </a:solidFill>
              <a:latin typeface="宋体" pitchFamily="2" charset="-122"/>
              <a:ea typeface="宋体" pitchFamily="2" charset="-122"/>
            </a:endParaRPr>
          </a:p>
          <a:p>
            <a:pPr algn="ctr"/>
            <a:endParaRPr lang="en-US" altLang="zh-CN" sz="1400" dirty="0">
              <a:solidFill>
                <a:schemeClr val="tx1"/>
              </a:solidFill>
              <a:latin typeface="宋体" pitchFamily="2" charset="-122"/>
              <a:ea typeface="宋体" pitchFamily="2" charset="-122"/>
            </a:endParaRPr>
          </a:p>
          <a:p>
            <a:pPr algn="ctr"/>
            <a:r>
              <a:rPr lang="zh-CN" altLang="en-US" sz="1400" dirty="0" smtClean="0">
                <a:solidFill>
                  <a:schemeClr val="tx1"/>
                </a:solidFill>
                <a:latin typeface="宋体" pitchFamily="2" charset="-122"/>
                <a:ea typeface="宋体" pitchFamily="2" charset="-122"/>
              </a:rPr>
              <a:t>罗潇雨</a:t>
            </a:r>
            <a:r>
              <a:rPr lang="en-US" altLang="zh-CN" sz="1400" dirty="0" smtClean="0">
                <a:solidFill>
                  <a:schemeClr val="tx1"/>
                </a:solidFill>
                <a:latin typeface="宋体" pitchFamily="2" charset="-122"/>
                <a:ea typeface="宋体" pitchFamily="2" charset="-122"/>
              </a:rPr>
              <a:t>(Terry) @ </a:t>
            </a:r>
            <a:r>
              <a:rPr lang="zh-CN" altLang="en-US" sz="1400" dirty="0" smtClean="0">
                <a:solidFill>
                  <a:schemeClr val="tx1"/>
                </a:solidFill>
                <a:latin typeface="宋体" pitchFamily="2" charset="-122"/>
                <a:ea typeface="宋体" pitchFamily="2" charset="-122"/>
              </a:rPr>
              <a:t>团队游</a:t>
            </a:r>
            <a:r>
              <a:rPr lang="en-US" altLang="zh-CN" sz="1400" dirty="0" smtClean="0">
                <a:solidFill>
                  <a:schemeClr val="tx1"/>
                </a:solidFill>
                <a:latin typeface="宋体" pitchFamily="2" charset="-122"/>
                <a:ea typeface="宋体" pitchFamily="2" charset="-122"/>
              </a:rPr>
              <a:t>-</a:t>
            </a:r>
            <a:r>
              <a:rPr lang="zh-CN" altLang="en-US" sz="1400" dirty="0" smtClean="0">
                <a:solidFill>
                  <a:schemeClr val="tx1"/>
                </a:solidFill>
                <a:latin typeface="宋体" pitchFamily="2" charset="-122"/>
                <a:ea typeface="宋体" pitchFamily="2" charset="-122"/>
              </a:rPr>
              <a:t>团队产品  </a:t>
            </a:r>
            <a:endParaRPr lang="zh-CN" altLang="en-US" sz="1400" dirty="0">
              <a:solidFill>
                <a:schemeClr val="tx1"/>
              </a:solidFill>
              <a:latin typeface="+mn-ea"/>
              <a:ea typeface="+mn-ea"/>
            </a:endParaRPr>
          </a:p>
        </p:txBody>
      </p:sp>
    </p:spTree>
    <p:extLst>
      <p:ext uri="{BB962C8B-B14F-4D97-AF65-F5344CB8AC3E}">
        <p14:creationId xmlns:p14="http://schemas.microsoft.com/office/powerpoint/2010/main" val="3965629487"/>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0032" y="2339305"/>
            <a:ext cx="4048125" cy="360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251520" y="1475492"/>
            <a:ext cx="3816424" cy="369332"/>
          </a:xfrm>
          <a:prstGeom prst="rect">
            <a:avLst/>
          </a:prstGeom>
          <a:noFill/>
        </p:spPr>
        <p:txBody>
          <a:bodyPr wrap="square" rtlCol="0">
            <a:spAutoFit/>
          </a:bodyPr>
          <a:lstStyle/>
          <a:p>
            <a:r>
              <a:rPr lang="en-US" altLang="en-US" sz="1700" b="1" spc="50" dirty="0">
                <a:ln w="12700">
                  <a:noFill/>
                  <a:prstDash val="solid"/>
                </a:ln>
                <a:solidFill>
                  <a:schemeClr val="accent4"/>
                </a:solidFill>
                <a:latin typeface="+mj-lt"/>
                <a:ea typeface="+mj-ea"/>
                <a:cs typeface="+mj-cs"/>
              </a:rPr>
              <a:t>ComputerDirector</a:t>
            </a:r>
            <a:r>
              <a:rPr lang="en-US" dirty="0" smtClean="0"/>
              <a:t> </a:t>
            </a:r>
            <a:r>
              <a:rPr lang="en-US" altLang="en-US" sz="1700" b="1" spc="50" dirty="0">
                <a:ln w="12700">
                  <a:noFill/>
                  <a:prstDash val="solid"/>
                </a:ln>
                <a:solidFill>
                  <a:schemeClr val="accent4"/>
                </a:solidFill>
                <a:latin typeface="+mj-lt"/>
                <a:ea typeface="+mj-ea"/>
                <a:cs typeface="+mj-cs"/>
              </a:rPr>
              <a:t>&amp;</a:t>
            </a:r>
            <a:r>
              <a:rPr lang="en-US" dirty="0" smtClean="0"/>
              <a:t> </a:t>
            </a:r>
            <a:r>
              <a:rPr lang="en-US" altLang="en-US" sz="1700" b="1" spc="50" dirty="0">
                <a:ln w="12700">
                  <a:noFill/>
                  <a:prstDash val="solid"/>
                </a:ln>
                <a:solidFill>
                  <a:schemeClr val="accent4"/>
                </a:solidFill>
                <a:latin typeface="+mj-lt"/>
                <a:ea typeface="+mj-ea"/>
                <a:cs typeface="+mj-cs"/>
              </a:rPr>
              <a:t>ComputerBuilder</a:t>
            </a:r>
          </a:p>
        </p:txBody>
      </p:sp>
      <p:sp>
        <p:nvSpPr>
          <p:cNvPr id="13"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mtClean="0"/>
              <a:t>Builder</a:t>
            </a:r>
            <a:endParaRPr lang="zh-CN" altLang="en-US" dirty="0"/>
          </a:p>
        </p:txBody>
      </p:sp>
      <p:grpSp>
        <p:nvGrpSpPr>
          <p:cNvPr id="9" name="组合 8"/>
          <p:cNvGrpSpPr/>
          <p:nvPr/>
        </p:nvGrpSpPr>
        <p:grpSpPr>
          <a:xfrm>
            <a:off x="251520" y="2348880"/>
            <a:ext cx="4391025" cy="2457450"/>
            <a:chOff x="251520" y="2348880"/>
            <a:chExt cx="4391025" cy="2457450"/>
          </a:xfrm>
        </p:grpSpPr>
        <p:pic>
          <p:nvPicPr>
            <p:cNvPr id="205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2348880"/>
              <a:ext cx="4391025" cy="245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直接箭头连接符 7"/>
            <p:cNvCxnSpPr/>
            <p:nvPr/>
          </p:nvCxnSpPr>
          <p:spPr>
            <a:xfrm>
              <a:off x="2339752" y="2708920"/>
              <a:ext cx="21602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982877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51520" y="1475492"/>
            <a:ext cx="1872208" cy="353943"/>
          </a:xfrm>
          <a:prstGeom prst="rect">
            <a:avLst/>
          </a:prstGeom>
          <a:noFill/>
        </p:spPr>
        <p:txBody>
          <a:bodyPr wrap="square" rtlCol="0">
            <a:spAutoFit/>
          </a:bodyPr>
          <a:lstStyle/>
          <a:p>
            <a:r>
              <a:rPr lang="en-US" altLang="en-US" sz="1700" b="1" spc="50" dirty="0">
                <a:ln w="12700">
                  <a:noFill/>
                  <a:prstDash val="solid"/>
                </a:ln>
                <a:solidFill>
                  <a:schemeClr val="accent4"/>
                </a:solidFill>
                <a:latin typeface="+mj-lt"/>
                <a:ea typeface="+mj-ea"/>
                <a:cs typeface="+mj-cs"/>
              </a:rPr>
              <a:t>ComputerBuilder</a:t>
            </a: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5704" y="1822215"/>
            <a:ext cx="6180632" cy="5035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3491880" y="5589240"/>
            <a:ext cx="2088232" cy="338554"/>
          </a:xfrm>
          <a:prstGeom prst="rect">
            <a:avLst/>
          </a:prstGeom>
          <a:noFill/>
        </p:spPr>
        <p:txBody>
          <a:bodyPr wrap="square" rtlCol="0">
            <a:spAutoFit/>
          </a:bodyPr>
          <a:lstStyle/>
          <a:p>
            <a:r>
              <a:rPr lang="zh-CN" altLang="en-US" sz="1600" b="1" spc="50" dirty="0">
                <a:ln w="12700">
                  <a:noFill/>
                  <a:prstDash val="solid"/>
                </a:ln>
                <a:solidFill>
                  <a:schemeClr val="accent4"/>
                </a:solidFill>
                <a:latin typeface="+mj-lt"/>
                <a:ea typeface="+mj-ea"/>
                <a:cs typeface="+mj-cs"/>
              </a:rPr>
              <a:t>具体实现，参考代码</a:t>
            </a:r>
            <a:endParaRPr lang="en-US" sz="1600" b="1" spc="50" dirty="0">
              <a:ln w="12700">
                <a:noFill/>
                <a:prstDash val="solid"/>
              </a:ln>
              <a:solidFill>
                <a:schemeClr val="accent4"/>
              </a:solidFill>
              <a:latin typeface="+mj-lt"/>
              <a:ea typeface="+mj-ea"/>
              <a:cs typeface="+mj-cs"/>
            </a:endParaRPr>
          </a:p>
        </p:txBody>
      </p:sp>
      <p:sp>
        <p:nvSpPr>
          <p:cNvPr id="11"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mtClean="0"/>
              <a:t>Builder</a:t>
            </a:r>
            <a:endParaRPr lang="zh-CN" altLang="en-US" dirty="0"/>
          </a:p>
        </p:txBody>
      </p:sp>
    </p:spTree>
    <p:extLst>
      <p:ext uri="{BB962C8B-B14F-4D97-AF65-F5344CB8AC3E}">
        <p14:creationId xmlns:p14="http://schemas.microsoft.com/office/powerpoint/2010/main" val="19803997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1520" y="1475492"/>
            <a:ext cx="1152128" cy="353943"/>
          </a:xfrm>
          <a:prstGeom prst="rect">
            <a:avLst/>
          </a:prstGeom>
          <a:noFill/>
        </p:spPr>
        <p:txBody>
          <a:bodyPr wrap="square" rtlCol="0">
            <a:spAutoFit/>
          </a:bodyPr>
          <a:lstStyle/>
          <a:p>
            <a:r>
              <a:rPr lang="en-US" altLang="en-US" sz="1700" b="1" spc="50" dirty="0">
                <a:ln w="12700">
                  <a:noFill/>
                  <a:prstDash val="solid"/>
                </a:ln>
                <a:solidFill>
                  <a:schemeClr val="accent4"/>
                </a:solidFill>
                <a:latin typeface="+mj-lt"/>
                <a:ea typeface="+mj-ea"/>
                <a:cs typeface="+mj-cs"/>
              </a:rPr>
              <a:t>Computer</a:t>
            </a: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9288" y="2060848"/>
            <a:ext cx="5305425" cy="371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mtClean="0"/>
              <a:t>Builder</a:t>
            </a:r>
            <a:endParaRPr lang="zh-CN" altLang="en-US" dirty="0"/>
          </a:p>
        </p:txBody>
      </p:sp>
    </p:spTree>
    <p:extLst>
      <p:ext uri="{BB962C8B-B14F-4D97-AF65-F5344CB8AC3E}">
        <p14:creationId xmlns:p14="http://schemas.microsoft.com/office/powerpoint/2010/main" val="923127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83568" y="1556792"/>
            <a:ext cx="7776864" cy="4608512"/>
          </a:xfrm>
          <a:prstGeom prst="rect">
            <a:avLst/>
          </a:prstGeom>
        </p:spPr>
        <p:txBody>
          <a:bodyPr vert="horz" rtlCol="0" anchor="ctr">
            <a:normAutofit fontScale="92500" lnSpcReduction="10000"/>
            <a:scene3d>
              <a:camera prst="orthographicFront"/>
              <a:lightRig rig="soft" dir="t"/>
            </a:scene3d>
            <a:sp3d prstMaterial="matte">
              <a:bevelT w="12700" h="12700"/>
            </a:sp3d>
          </a:bodyPr>
          <a:lstStyle/>
          <a:p>
            <a:pPr>
              <a:spcBef>
                <a:spcPct val="0"/>
              </a:spcBef>
            </a:pPr>
            <a:r>
              <a:rPr lang="zh-CN" altLang="en-US" sz="1900" b="1" spc="50" dirty="0" smtClean="0">
                <a:ln w="12700">
                  <a:noFill/>
                  <a:prstDash val="solid"/>
                </a:ln>
                <a:solidFill>
                  <a:schemeClr val="accent4"/>
                </a:solidFill>
                <a:effectLst>
                  <a:outerShdw blurRad="38100" dist="38100" dir="2700000" algn="tl">
                    <a:srgbClr val="000000">
                      <a:alpha val="43137"/>
                    </a:srgbClr>
                  </a:outerShdw>
                </a:effectLst>
                <a:latin typeface="+mj-lt"/>
                <a:ea typeface="+mj-ea"/>
                <a:cs typeface="+mj-cs"/>
              </a:rPr>
              <a:t>动机</a:t>
            </a:r>
            <a:r>
              <a:rPr lang="en-US" altLang="zh-CN" sz="1900"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(Motivation):</a:t>
            </a:r>
          </a:p>
          <a:p>
            <a:pPr>
              <a:spcBef>
                <a:spcPct val="0"/>
              </a:spcBef>
            </a:pPr>
            <a:endParaRPr lang="zh-CN" altLang="en-US" sz="1900" b="1" spc="50" dirty="0">
              <a:ln w="12700">
                <a:noFill/>
                <a:prstDash val="solid"/>
              </a:ln>
              <a:solidFill>
                <a:schemeClr val="accent4"/>
              </a:solidFill>
              <a:latin typeface="+mj-lt"/>
              <a:ea typeface="+mj-ea"/>
              <a:cs typeface="+mj-cs"/>
            </a:endParaRPr>
          </a:p>
          <a:p>
            <a:pPr>
              <a:spcBef>
                <a:spcPct val="0"/>
              </a:spcBef>
            </a:pPr>
            <a:r>
              <a:rPr lang="zh-CN" altLang="en-US" sz="1600" b="1" spc="50" dirty="0">
                <a:ln w="12700">
                  <a:noFill/>
                  <a:prstDash val="solid"/>
                </a:ln>
                <a:solidFill>
                  <a:schemeClr val="accent4"/>
                </a:solidFill>
                <a:latin typeface="+mj-lt"/>
                <a:ea typeface="+mj-ea"/>
                <a:cs typeface="+mj-cs"/>
              </a:rPr>
              <a:t>    在软件系统中，有时候面临一个</a:t>
            </a:r>
            <a:r>
              <a:rPr lang="en-US" altLang="zh-CN" sz="1600" b="1" spc="50" dirty="0">
                <a:ln w="12700">
                  <a:noFill/>
                  <a:prstDash val="solid"/>
                </a:ln>
                <a:solidFill>
                  <a:schemeClr val="accent4"/>
                </a:solidFill>
                <a:latin typeface="+mj-lt"/>
                <a:ea typeface="+mj-ea"/>
                <a:cs typeface="+mj-cs"/>
              </a:rPr>
              <a:t>"</a:t>
            </a:r>
            <a:r>
              <a:rPr lang="zh-CN" altLang="en-US" sz="1600" b="1" spc="50" dirty="0">
                <a:ln w="12700">
                  <a:noFill/>
                  <a:prstDash val="solid"/>
                </a:ln>
                <a:solidFill>
                  <a:schemeClr val="accent4"/>
                </a:solidFill>
                <a:latin typeface="+mj-lt"/>
                <a:ea typeface="+mj-ea"/>
                <a:cs typeface="+mj-cs"/>
              </a:rPr>
              <a:t>复杂对象</a:t>
            </a:r>
            <a:r>
              <a:rPr lang="en-US" altLang="zh-CN" sz="1600" b="1" spc="50" dirty="0">
                <a:ln w="12700">
                  <a:noFill/>
                  <a:prstDash val="solid"/>
                </a:ln>
                <a:solidFill>
                  <a:schemeClr val="accent4"/>
                </a:solidFill>
                <a:latin typeface="+mj-lt"/>
                <a:ea typeface="+mj-ea"/>
                <a:cs typeface="+mj-cs"/>
              </a:rPr>
              <a:t>"</a:t>
            </a:r>
            <a:r>
              <a:rPr lang="zh-CN" altLang="en-US" sz="1600" b="1" spc="50" dirty="0">
                <a:ln w="12700">
                  <a:noFill/>
                  <a:prstDash val="solid"/>
                </a:ln>
                <a:solidFill>
                  <a:schemeClr val="accent4"/>
                </a:solidFill>
                <a:latin typeface="+mj-lt"/>
                <a:ea typeface="+mj-ea"/>
                <a:cs typeface="+mj-cs"/>
              </a:rPr>
              <a:t>的创建工作，其通常由各个部分的子对象用一定算法构成</a:t>
            </a:r>
            <a:r>
              <a:rPr lang="en-US" altLang="zh-CN" sz="1600" b="1" spc="50" dirty="0">
                <a:ln w="12700">
                  <a:noFill/>
                  <a:prstDash val="solid"/>
                </a:ln>
                <a:solidFill>
                  <a:schemeClr val="accent4"/>
                </a:solidFill>
                <a:latin typeface="+mj-lt"/>
                <a:ea typeface="+mj-ea"/>
                <a:cs typeface="+mj-cs"/>
              </a:rPr>
              <a:t>;</a:t>
            </a:r>
            <a:r>
              <a:rPr lang="zh-CN" altLang="en-US" sz="1600" b="1" spc="50" dirty="0">
                <a:ln w="12700">
                  <a:noFill/>
                  <a:prstDash val="solid"/>
                </a:ln>
                <a:solidFill>
                  <a:schemeClr val="accent4"/>
                </a:solidFill>
                <a:latin typeface="+mj-lt"/>
                <a:ea typeface="+mj-ea"/>
                <a:cs typeface="+mj-cs"/>
              </a:rPr>
              <a:t>由于需求的变化，这个复杂对象的各个部分经常面临着剧烈的变化，但是将它们组合到一起的算法却相对稳定</a:t>
            </a:r>
            <a:r>
              <a:rPr lang="zh-CN" altLang="en-US" sz="1600" b="1" spc="50" dirty="0" smtClean="0">
                <a:ln w="12700">
                  <a:noFill/>
                  <a:prstDash val="solid"/>
                </a:ln>
                <a:solidFill>
                  <a:schemeClr val="accent4"/>
                </a:solidFill>
                <a:latin typeface="+mj-lt"/>
                <a:ea typeface="+mj-ea"/>
                <a:cs typeface="+mj-cs"/>
              </a:rPr>
              <a:t>。</a:t>
            </a:r>
            <a:endParaRPr lang="en-US" altLang="zh-CN" sz="1600" b="1" spc="50" dirty="0" smtClean="0">
              <a:ln w="12700">
                <a:noFill/>
                <a:prstDash val="solid"/>
              </a:ln>
              <a:solidFill>
                <a:schemeClr val="accent4"/>
              </a:solidFill>
              <a:latin typeface="+mj-lt"/>
              <a:ea typeface="+mj-ea"/>
              <a:cs typeface="+mj-cs"/>
            </a:endParaRPr>
          </a:p>
          <a:p>
            <a:pPr>
              <a:spcBef>
                <a:spcPct val="0"/>
              </a:spcBef>
            </a:pPr>
            <a:endParaRPr lang="zh-CN" altLang="en-US" sz="1600" b="1" spc="50" dirty="0">
              <a:ln w="12700">
                <a:noFill/>
                <a:prstDash val="solid"/>
              </a:ln>
              <a:solidFill>
                <a:schemeClr val="accent4"/>
              </a:solidFill>
              <a:latin typeface="+mj-lt"/>
              <a:ea typeface="+mj-ea"/>
              <a:cs typeface="+mj-cs"/>
            </a:endParaRPr>
          </a:p>
          <a:p>
            <a:pPr>
              <a:spcBef>
                <a:spcPct val="0"/>
              </a:spcBef>
            </a:pPr>
            <a:r>
              <a:rPr lang="zh-CN" altLang="en-US" sz="1600" b="1" spc="50" dirty="0">
                <a:ln w="12700">
                  <a:noFill/>
                  <a:prstDash val="solid"/>
                </a:ln>
                <a:solidFill>
                  <a:schemeClr val="accent4"/>
                </a:solidFill>
                <a:latin typeface="+mj-lt"/>
                <a:ea typeface="+mj-ea"/>
                <a:cs typeface="+mj-cs"/>
              </a:rPr>
              <a:t>    如何应对种变化呢？如何提供一种</a:t>
            </a:r>
            <a:r>
              <a:rPr lang="en-US" altLang="zh-CN" sz="1600" b="1" spc="50" dirty="0">
                <a:ln w="12700">
                  <a:noFill/>
                  <a:prstDash val="solid"/>
                </a:ln>
                <a:solidFill>
                  <a:schemeClr val="accent4"/>
                </a:solidFill>
                <a:latin typeface="+mj-lt"/>
                <a:ea typeface="+mj-ea"/>
                <a:cs typeface="+mj-cs"/>
              </a:rPr>
              <a:t>"</a:t>
            </a:r>
            <a:r>
              <a:rPr lang="zh-CN" altLang="en-US" sz="1600" b="1" spc="50" dirty="0">
                <a:ln w="12700">
                  <a:noFill/>
                  <a:prstDash val="solid"/>
                </a:ln>
                <a:solidFill>
                  <a:schemeClr val="accent4"/>
                </a:solidFill>
                <a:latin typeface="+mj-lt"/>
                <a:ea typeface="+mj-ea"/>
                <a:cs typeface="+mj-cs"/>
              </a:rPr>
              <a:t>封装机制</a:t>
            </a:r>
            <a:r>
              <a:rPr lang="en-US" altLang="zh-CN" sz="1600" b="1" spc="50" dirty="0">
                <a:ln w="12700">
                  <a:noFill/>
                  <a:prstDash val="solid"/>
                </a:ln>
                <a:solidFill>
                  <a:schemeClr val="accent4"/>
                </a:solidFill>
                <a:latin typeface="+mj-lt"/>
                <a:ea typeface="+mj-ea"/>
                <a:cs typeface="+mj-cs"/>
              </a:rPr>
              <a:t>"</a:t>
            </a:r>
            <a:r>
              <a:rPr lang="zh-CN" altLang="en-US" sz="1600" b="1" spc="50" dirty="0">
                <a:ln w="12700">
                  <a:noFill/>
                  <a:prstDash val="solid"/>
                </a:ln>
                <a:solidFill>
                  <a:schemeClr val="accent4"/>
                </a:solidFill>
                <a:latin typeface="+mj-lt"/>
                <a:ea typeface="+mj-ea"/>
                <a:cs typeface="+mj-cs"/>
              </a:rPr>
              <a:t>来隔离出</a:t>
            </a:r>
            <a:r>
              <a:rPr lang="en-US" altLang="zh-CN" sz="1600" b="1" spc="50" dirty="0">
                <a:ln w="12700">
                  <a:noFill/>
                  <a:prstDash val="solid"/>
                </a:ln>
                <a:solidFill>
                  <a:schemeClr val="accent4"/>
                </a:solidFill>
                <a:latin typeface="+mj-lt"/>
                <a:ea typeface="+mj-ea"/>
                <a:cs typeface="+mj-cs"/>
              </a:rPr>
              <a:t>"</a:t>
            </a:r>
            <a:r>
              <a:rPr lang="zh-CN" altLang="en-US" sz="1600" b="1" spc="50" dirty="0">
                <a:ln w="12700">
                  <a:noFill/>
                  <a:prstDash val="solid"/>
                </a:ln>
                <a:solidFill>
                  <a:schemeClr val="accent4"/>
                </a:solidFill>
                <a:latin typeface="+mj-lt"/>
                <a:ea typeface="+mj-ea"/>
                <a:cs typeface="+mj-cs"/>
              </a:rPr>
              <a:t>复杂对象的各个部分</a:t>
            </a:r>
            <a:r>
              <a:rPr lang="en-US" altLang="zh-CN" sz="1600" b="1" spc="50" dirty="0">
                <a:ln w="12700">
                  <a:noFill/>
                  <a:prstDash val="solid"/>
                </a:ln>
                <a:solidFill>
                  <a:schemeClr val="accent4"/>
                </a:solidFill>
                <a:latin typeface="+mj-lt"/>
                <a:ea typeface="+mj-ea"/>
                <a:cs typeface="+mj-cs"/>
              </a:rPr>
              <a:t>"</a:t>
            </a:r>
            <a:r>
              <a:rPr lang="zh-CN" altLang="en-US" sz="1600" b="1" spc="50" dirty="0">
                <a:ln w="12700">
                  <a:noFill/>
                  <a:prstDash val="solid"/>
                </a:ln>
                <a:solidFill>
                  <a:schemeClr val="accent4"/>
                </a:solidFill>
                <a:latin typeface="+mj-lt"/>
                <a:ea typeface="+mj-ea"/>
                <a:cs typeface="+mj-cs"/>
              </a:rPr>
              <a:t>的变化，从而保持系统中的</a:t>
            </a:r>
            <a:r>
              <a:rPr lang="en-US" altLang="zh-CN" sz="1600" b="1" spc="50" dirty="0">
                <a:ln w="12700">
                  <a:noFill/>
                  <a:prstDash val="solid"/>
                </a:ln>
                <a:solidFill>
                  <a:schemeClr val="accent4"/>
                </a:solidFill>
                <a:latin typeface="+mj-lt"/>
                <a:ea typeface="+mj-ea"/>
                <a:cs typeface="+mj-cs"/>
              </a:rPr>
              <a:t>"</a:t>
            </a:r>
            <a:r>
              <a:rPr lang="zh-CN" altLang="en-US" sz="1600" b="1" spc="50" dirty="0">
                <a:ln w="12700">
                  <a:noFill/>
                  <a:prstDash val="solid"/>
                </a:ln>
                <a:solidFill>
                  <a:schemeClr val="accent4"/>
                </a:solidFill>
                <a:latin typeface="+mj-lt"/>
                <a:ea typeface="+mj-ea"/>
                <a:cs typeface="+mj-cs"/>
              </a:rPr>
              <a:t>稳定构建算法</a:t>
            </a:r>
            <a:r>
              <a:rPr lang="en-US" altLang="zh-CN" sz="1600" b="1" spc="50" dirty="0">
                <a:ln w="12700">
                  <a:noFill/>
                  <a:prstDash val="solid"/>
                </a:ln>
                <a:solidFill>
                  <a:schemeClr val="accent4"/>
                </a:solidFill>
                <a:latin typeface="+mj-lt"/>
                <a:ea typeface="+mj-ea"/>
                <a:cs typeface="+mj-cs"/>
              </a:rPr>
              <a:t>"</a:t>
            </a:r>
            <a:r>
              <a:rPr lang="zh-CN" altLang="en-US" sz="1600" b="1" spc="50" dirty="0">
                <a:ln w="12700">
                  <a:noFill/>
                  <a:prstDash val="solid"/>
                </a:ln>
                <a:solidFill>
                  <a:schemeClr val="accent4"/>
                </a:solidFill>
                <a:latin typeface="+mj-lt"/>
                <a:ea typeface="+mj-ea"/>
                <a:cs typeface="+mj-cs"/>
              </a:rPr>
              <a:t>不随需求的改变而改变</a:t>
            </a:r>
            <a:r>
              <a:rPr lang="zh-CN" altLang="en-US" sz="1600" b="1" spc="50" dirty="0" smtClean="0">
                <a:ln w="12700">
                  <a:noFill/>
                  <a:prstDash val="solid"/>
                </a:ln>
                <a:solidFill>
                  <a:schemeClr val="accent4"/>
                </a:solidFill>
                <a:latin typeface="+mj-lt"/>
                <a:ea typeface="+mj-ea"/>
                <a:cs typeface="+mj-cs"/>
              </a:rPr>
              <a:t>？</a:t>
            </a:r>
            <a:endParaRPr lang="en-US" altLang="zh-CN" sz="1600" b="1" spc="50" dirty="0" smtClean="0">
              <a:ln w="12700">
                <a:noFill/>
                <a:prstDash val="solid"/>
              </a:ln>
              <a:solidFill>
                <a:schemeClr val="accent4"/>
              </a:solidFill>
              <a:latin typeface="+mj-lt"/>
              <a:ea typeface="+mj-ea"/>
              <a:cs typeface="+mj-cs"/>
            </a:endParaRPr>
          </a:p>
          <a:p>
            <a:pPr>
              <a:spcBef>
                <a:spcPct val="0"/>
              </a:spcBef>
            </a:pPr>
            <a:endParaRPr lang="en-US" altLang="zh-CN" sz="1900" b="1" spc="50" dirty="0">
              <a:ln w="12700">
                <a:noFill/>
                <a:prstDash val="solid"/>
              </a:ln>
              <a:solidFill>
                <a:schemeClr val="accent4"/>
              </a:solidFill>
              <a:latin typeface="+mj-lt"/>
              <a:ea typeface="+mj-ea"/>
              <a:cs typeface="+mj-cs"/>
            </a:endParaRPr>
          </a:p>
          <a:p>
            <a:pPr>
              <a:spcBef>
                <a:spcPct val="0"/>
              </a:spcBef>
            </a:pPr>
            <a:endParaRPr lang="zh-CN" altLang="en-US" sz="1900" b="1" spc="50" dirty="0">
              <a:ln w="12700">
                <a:noFill/>
                <a:prstDash val="solid"/>
              </a:ln>
              <a:solidFill>
                <a:schemeClr val="accent4"/>
              </a:solidFill>
              <a:latin typeface="+mj-lt"/>
              <a:ea typeface="+mj-ea"/>
              <a:cs typeface="+mj-cs"/>
            </a:endParaRPr>
          </a:p>
          <a:p>
            <a:pPr>
              <a:spcBef>
                <a:spcPct val="0"/>
              </a:spcBef>
            </a:pPr>
            <a:r>
              <a:rPr lang="zh-CN" altLang="en-US" sz="1900"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意图</a:t>
            </a:r>
            <a:r>
              <a:rPr lang="en-US" altLang="zh-CN" sz="1900"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(Intent):</a:t>
            </a:r>
          </a:p>
          <a:p>
            <a:pPr>
              <a:spcBef>
                <a:spcPct val="0"/>
              </a:spcBef>
            </a:pPr>
            <a:endParaRPr lang="zh-CN" altLang="en-US" sz="1900" b="1" spc="50" dirty="0">
              <a:ln w="12700">
                <a:noFill/>
                <a:prstDash val="solid"/>
              </a:ln>
              <a:solidFill>
                <a:schemeClr val="accent4"/>
              </a:solidFill>
              <a:latin typeface="+mj-lt"/>
              <a:ea typeface="+mj-ea"/>
              <a:cs typeface="+mj-cs"/>
            </a:endParaRPr>
          </a:p>
          <a:p>
            <a:pPr>
              <a:spcBef>
                <a:spcPct val="0"/>
              </a:spcBef>
            </a:pPr>
            <a:r>
              <a:rPr lang="zh-CN" altLang="en-US" sz="1600" b="1" spc="50" dirty="0">
                <a:ln w="12700">
                  <a:noFill/>
                  <a:prstDash val="solid"/>
                </a:ln>
                <a:solidFill>
                  <a:schemeClr val="accent4"/>
                </a:solidFill>
                <a:latin typeface="+mj-lt"/>
                <a:ea typeface="+mj-ea"/>
                <a:cs typeface="+mj-cs"/>
              </a:rPr>
              <a:t>    将一个复杂对象的构建与它的表示分离，使得同样的构建过程可以创建不同的表示</a:t>
            </a:r>
            <a:r>
              <a:rPr lang="zh-CN" altLang="en-US" sz="1600" b="1" spc="50" dirty="0" smtClean="0">
                <a:ln w="12700">
                  <a:noFill/>
                  <a:prstDash val="solid"/>
                </a:ln>
                <a:solidFill>
                  <a:schemeClr val="accent4"/>
                </a:solidFill>
                <a:latin typeface="+mj-lt"/>
                <a:ea typeface="+mj-ea"/>
                <a:cs typeface="+mj-cs"/>
              </a:rPr>
              <a:t>。</a:t>
            </a:r>
            <a:endParaRPr lang="en-US" altLang="zh-CN" sz="1600" b="1" spc="50" dirty="0" smtClean="0">
              <a:ln w="12700">
                <a:noFill/>
                <a:prstDash val="solid"/>
              </a:ln>
              <a:solidFill>
                <a:schemeClr val="accent4"/>
              </a:solidFill>
              <a:latin typeface="+mj-lt"/>
              <a:ea typeface="+mj-ea"/>
              <a:cs typeface="+mj-cs"/>
            </a:endParaRPr>
          </a:p>
          <a:p>
            <a:pPr>
              <a:spcBef>
                <a:spcPct val="0"/>
              </a:spcBef>
            </a:pPr>
            <a:endParaRPr lang="en-US" altLang="zh-CN" sz="1600" b="1" spc="50" dirty="0" smtClean="0">
              <a:ln w="12700">
                <a:noFill/>
                <a:prstDash val="solid"/>
              </a:ln>
              <a:solidFill>
                <a:schemeClr val="accent4"/>
              </a:solidFill>
              <a:latin typeface="+mj-lt"/>
              <a:ea typeface="+mj-ea"/>
              <a:cs typeface="+mj-cs"/>
            </a:endParaRPr>
          </a:p>
          <a:p>
            <a:pPr>
              <a:spcBef>
                <a:spcPct val="0"/>
              </a:spcBef>
            </a:pPr>
            <a:endParaRPr lang="en-US" altLang="zh-CN" sz="1600" b="1" spc="50" dirty="0">
              <a:ln w="12700">
                <a:noFill/>
                <a:prstDash val="solid"/>
              </a:ln>
              <a:solidFill>
                <a:schemeClr val="accent4"/>
              </a:solidFill>
              <a:latin typeface="+mj-lt"/>
              <a:ea typeface="+mj-ea"/>
              <a:cs typeface="+mj-cs"/>
            </a:endParaRPr>
          </a:p>
          <a:p>
            <a:pPr>
              <a:spcBef>
                <a:spcPct val="0"/>
              </a:spcBef>
            </a:pPr>
            <a:r>
              <a:rPr lang="zh-CN" altLang="en-US" sz="1900" b="1" spc="50" dirty="0" smtClean="0">
                <a:ln w="12700">
                  <a:noFill/>
                  <a:prstDash val="solid"/>
                </a:ln>
                <a:solidFill>
                  <a:schemeClr val="accent4"/>
                </a:solidFill>
                <a:effectLst>
                  <a:outerShdw blurRad="38100" dist="38100" dir="2700000" algn="tl">
                    <a:srgbClr val="000000">
                      <a:alpha val="43137"/>
                    </a:srgbClr>
                  </a:outerShdw>
                </a:effectLst>
                <a:latin typeface="+mj-lt"/>
                <a:ea typeface="+mj-ea"/>
                <a:cs typeface="+mj-cs"/>
              </a:rPr>
              <a:t>适用性</a:t>
            </a:r>
            <a:r>
              <a:rPr lang="en-US" altLang="zh-CN" sz="1900" b="1" spc="50" dirty="0" smtClean="0">
                <a:ln w="12700">
                  <a:noFill/>
                  <a:prstDash val="solid"/>
                </a:ln>
                <a:solidFill>
                  <a:schemeClr val="accent4"/>
                </a:solidFill>
                <a:effectLst>
                  <a:outerShdw blurRad="38100" dist="38100" dir="2700000" algn="tl">
                    <a:srgbClr val="000000">
                      <a:alpha val="43137"/>
                    </a:srgbClr>
                  </a:outerShdw>
                </a:effectLst>
                <a:latin typeface="+mj-lt"/>
                <a:ea typeface="+mj-ea"/>
                <a:cs typeface="+mj-cs"/>
              </a:rPr>
              <a:t>(Applicability):</a:t>
            </a:r>
          </a:p>
          <a:p>
            <a:pPr>
              <a:spcBef>
                <a:spcPct val="0"/>
              </a:spcBef>
            </a:pPr>
            <a:endParaRPr lang="zh-CN" altLang="en-US" sz="1900" b="1" spc="50" dirty="0">
              <a:ln w="12700">
                <a:noFill/>
                <a:prstDash val="solid"/>
              </a:ln>
              <a:solidFill>
                <a:schemeClr val="accent4"/>
              </a:solidFill>
              <a:latin typeface="+mj-lt"/>
              <a:ea typeface="+mj-ea"/>
              <a:cs typeface="+mj-cs"/>
            </a:endParaRPr>
          </a:p>
          <a:p>
            <a:r>
              <a:rPr lang="zh-CN" altLang="en-US" sz="1600" b="1" spc="50" dirty="0" smtClean="0">
                <a:ln w="12700">
                  <a:noFill/>
                  <a:prstDash val="solid"/>
                </a:ln>
                <a:solidFill>
                  <a:schemeClr val="accent4"/>
                </a:solidFill>
                <a:latin typeface="+mj-lt"/>
                <a:ea typeface="+mj-ea"/>
                <a:cs typeface="+mj-cs"/>
              </a:rPr>
              <a:t>    在</a:t>
            </a:r>
            <a:r>
              <a:rPr lang="zh-CN" altLang="en-US" sz="1600" b="1" spc="50" dirty="0">
                <a:ln w="12700">
                  <a:noFill/>
                  <a:prstDash val="solid"/>
                </a:ln>
                <a:solidFill>
                  <a:schemeClr val="accent4"/>
                </a:solidFill>
                <a:latin typeface="+mj-lt"/>
                <a:ea typeface="+mj-ea"/>
                <a:cs typeface="+mj-cs"/>
              </a:rPr>
              <a:t>以下情况使用</a:t>
            </a:r>
            <a:r>
              <a:rPr lang="en-US" sz="1600" b="1" spc="50" dirty="0" smtClean="0">
                <a:ln w="12700">
                  <a:noFill/>
                  <a:prstDash val="solid"/>
                </a:ln>
                <a:solidFill>
                  <a:schemeClr val="accent4"/>
                </a:solidFill>
                <a:latin typeface="+mj-lt"/>
                <a:ea typeface="+mj-ea"/>
                <a:cs typeface="+mj-cs"/>
              </a:rPr>
              <a:t>Builder</a:t>
            </a:r>
            <a:r>
              <a:rPr lang="zh-CN" altLang="en-US" sz="1600" b="1" spc="50" dirty="0">
                <a:ln w="12700">
                  <a:noFill/>
                  <a:prstDash val="solid"/>
                </a:ln>
                <a:solidFill>
                  <a:schemeClr val="accent4"/>
                </a:solidFill>
                <a:latin typeface="+mj-lt"/>
                <a:ea typeface="+mj-ea"/>
                <a:cs typeface="+mj-cs"/>
              </a:rPr>
              <a:t>模式</a:t>
            </a:r>
          </a:p>
          <a:p>
            <a:r>
              <a:rPr lang="en-US" altLang="zh-CN" sz="1600" b="1" spc="50" dirty="0" smtClean="0">
                <a:ln w="12700">
                  <a:noFill/>
                  <a:prstDash val="solid"/>
                </a:ln>
                <a:solidFill>
                  <a:schemeClr val="accent4"/>
                </a:solidFill>
                <a:latin typeface="+mj-lt"/>
                <a:ea typeface="+mj-ea"/>
                <a:cs typeface="+mj-cs"/>
              </a:rPr>
              <a:t>      - </a:t>
            </a:r>
            <a:r>
              <a:rPr lang="zh-CN" altLang="en-US" sz="1600" b="1" spc="50" dirty="0" smtClean="0">
                <a:ln w="12700">
                  <a:noFill/>
                  <a:prstDash val="solid"/>
                </a:ln>
                <a:solidFill>
                  <a:schemeClr val="accent4"/>
                </a:solidFill>
                <a:latin typeface="+mj-lt"/>
                <a:ea typeface="+mj-ea"/>
                <a:cs typeface="+mj-cs"/>
              </a:rPr>
              <a:t>当</a:t>
            </a:r>
            <a:r>
              <a:rPr lang="zh-CN" altLang="en-US" sz="1600" b="1" spc="50" dirty="0">
                <a:ln w="12700">
                  <a:noFill/>
                  <a:prstDash val="solid"/>
                </a:ln>
                <a:solidFill>
                  <a:schemeClr val="accent4"/>
                </a:solidFill>
                <a:latin typeface="+mj-lt"/>
                <a:ea typeface="+mj-ea"/>
                <a:cs typeface="+mj-cs"/>
              </a:rPr>
              <a:t>创建复杂对象的算法应该独立于该对象的组成部分以及它们的装配方式</a:t>
            </a:r>
            <a:r>
              <a:rPr lang="zh-CN" altLang="en-US" sz="1600" b="1" spc="50" dirty="0" smtClean="0">
                <a:ln w="12700">
                  <a:noFill/>
                  <a:prstDash val="solid"/>
                </a:ln>
                <a:solidFill>
                  <a:schemeClr val="accent4"/>
                </a:solidFill>
                <a:latin typeface="+mj-lt"/>
                <a:ea typeface="+mj-ea"/>
                <a:cs typeface="+mj-cs"/>
              </a:rPr>
              <a:t>时</a:t>
            </a:r>
            <a:endParaRPr lang="zh-CN" altLang="en-US" sz="1600" b="1" spc="50" dirty="0">
              <a:ln w="12700">
                <a:noFill/>
                <a:prstDash val="solid"/>
              </a:ln>
              <a:solidFill>
                <a:schemeClr val="accent4"/>
              </a:solidFill>
              <a:latin typeface="+mj-lt"/>
              <a:ea typeface="+mj-ea"/>
              <a:cs typeface="+mj-cs"/>
            </a:endParaRPr>
          </a:p>
          <a:p>
            <a:r>
              <a:rPr lang="en-US" altLang="zh-CN" sz="1600" b="1" spc="50" dirty="0" smtClean="0">
                <a:ln w="12700">
                  <a:noFill/>
                  <a:prstDash val="solid"/>
                </a:ln>
                <a:solidFill>
                  <a:schemeClr val="accent4"/>
                </a:solidFill>
                <a:latin typeface="+mj-lt"/>
                <a:ea typeface="+mj-ea"/>
                <a:cs typeface="+mj-cs"/>
              </a:rPr>
              <a:t>      - </a:t>
            </a:r>
            <a:r>
              <a:rPr lang="zh-CN" altLang="en-US" sz="1600" b="1" spc="50" dirty="0" smtClean="0">
                <a:ln w="12700">
                  <a:noFill/>
                  <a:prstDash val="solid"/>
                </a:ln>
                <a:solidFill>
                  <a:schemeClr val="accent4"/>
                </a:solidFill>
                <a:latin typeface="+mj-lt"/>
                <a:ea typeface="+mj-ea"/>
                <a:cs typeface="+mj-cs"/>
              </a:rPr>
              <a:t>当</a:t>
            </a:r>
            <a:r>
              <a:rPr lang="zh-CN" altLang="en-US" sz="1600" b="1" spc="50" dirty="0">
                <a:ln w="12700">
                  <a:noFill/>
                  <a:prstDash val="solid"/>
                </a:ln>
                <a:solidFill>
                  <a:schemeClr val="accent4"/>
                </a:solidFill>
                <a:latin typeface="+mj-lt"/>
                <a:ea typeface="+mj-ea"/>
                <a:cs typeface="+mj-cs"/>
              </a:rPr>
              <a:t>构造过程必须允许被构造的对象有不同的表示时</a:t>
            </a:r>
          </a:p>
        </p:txBody>
      </p:sp>
      <p:sp>
        <p:nvSpPr>
          <p:cNvPr id="5"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mtClean="0"/>
              <a:t>Builder</a:t>
            </a:r>
            <a:endParaRPr lang="zh-CN" altLang="en-US" dirty="0"/>
          </a:p>
        </p:txBody>
      </p:sp>
    </p:spTree>
    <p:extLst>
      <p:ext uri="{BB962C8B-B14F-4D97-AF65-F5344CB8AC3E}">
        <p14:creationId xmlns:p14="http://schemas.microsoft.com/office/powerpoint/2010/main" val="24518203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85900" y="1484784"/>
            <a:ext cx="7776864" cy="5256584"/>
          </a:xfrm>
          <a:prstGeom prst="rect">
            <a:avLst/>
          </a:prstGeom>
        </p:spPr>
        <p:txBody>
          <a:bodyPr vert="horz" rtlCol="0" anchor="ctr">
            <a:normAutofit fontScale="85000" lnSpcReduction="20000"/>
            <a:scene3d>
              <a:camera prst="orthographicFront"/>
              <a:lightRig rig="soft" dir="t"/>
            </a:scene3d>
            <a:sp3d prstMaterial="matte">
              <a:bevelT w="12700" h="12700"/>
            </a:sp3d>
          </a:bodyPr>
          <a:lstStyle/>
          <a:p>
            <a:pPr>
              <a:spcBef>
                <a:spcPct val="0"/>
              </a:spcBef>
            </a:pPr>
            <a:r>
              <a:rPr lang="zh-CN" altLang="en-US" sz="2100"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结构</a:t>
            </a:r>
            <a:r>
              <a:rPr lang="en-US" altLang="zh-CN" sz="2100"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(Structure)</a:t>
            </a:r>
            <a:r>
              <a:rPr lang="zh-CN" altLang="en-US" sz="2100"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a:t>
            </a:r>
          </a:p>
          <a:p>
            <a:pPr>
              <a:spcBef>
                <a:spcPct val="0"/>
              </a:spcBef>
            </a:pPr>
            <a:endParaRPr lang="en-US" altLang="zh-CN" sz="1900" b="1" spc="50" dirty="0" smtClean="0">
              <a:ln w="12700">
                <a:noFill/>
                <a:prstDash val="solid"/>
              </a:ln>
              <a:solidFill>
                <a:schemeClr val="accent4"/>
              </a:solidFill>
              <a:latin typeface="+mj-lt"/>
              <a:ea typeface="+mj-ea"/>
              <a:cs typeface="+mj-cs"/>
            </a:endParaRPr>
          </a:p>
          <a:p>
            <a:pPr>
              <a:spcBef>
                <a:spcPct val="0"/>
              </a:spcBef>
            </a:pPr>
            <a:endParaRPr lang="en-US" altLang="zh-CN" sz="1900" b="1" spc="50" dirty="0">
              <a:ln w="12700">
                <a:noFill/>
                <a:prstDash val="solid"/>
              </a:ln>
              <a:solidFill>
                <a:schemeClr val="accent4"/>
              </a:solidFill>
              <a:latin typeface="+mj-lt"/>
              <a:ea typeface="+mj-ea"/>
              <a:cs typeface="+mj-cs"/>
            </a:endParaRPr>
          </a:p>
          <a:p>
            <a:pPr>
              <a:spcBef>
                <a:spcPct val="0"/>
              </a:spcBef>
            </a:pPr>
            <a:endParaRPr lang="en-US" altLang="zh-CN" sz="1900" b="1" spc="50" dirty="0" smtClean="0">
              <a:ln w="12700">
                <a:noFill/>
                <a:prstDash val="solid"/>
              </a:ln>
              <a:solidFill>
                <a:schemeClr val="accent4"/>
              </a:solidFill>
              <a:latin typeface="+mj-lt"/>
              <a:ea typeface="+mj-ea"/>
              <a:cs typeface="+mj-cs"/>
            </a:endParaRPr>
          </a:p>
          <a:p>
            <a:pPr>
              <a:spcBef>
                <a:spcPct val="0"/>
              </a:spcBef>
            </a:pPr>
            <a:endParaRPr lang="en-US" altLang="zh-CN" sz="1900" b="1" spc="50" dirty="0" smtClean="0">
              <a:ln w="12700">
                <a:noFill/>
                <a:prstDash val="solid"/>
              </a:ln>
              <a:solidFill>
                <a:schemeClr val="accent4"/>
              </a:solidFill>
              <a:latin typeface="+mj-lt"/>
              <a:ea typeface="+mj-ea"/>
              <a:cs typeface="+mj-cs"/>
            </a:endParaRPr>
          </a:p>
          <a:p>
            <a:pPr>
              <a:spcBef>
                <a:spcPct val="0"/>
              </a:spcBef>
            </a:pPr>
            <a:endParaRPr lang="en-US" altLang="zh-CN" sz="1900" b="1" spc="50" dirty="0">
              <a:ln w="12700">
                <a:noFill/>
                <a:prstDash val="solid"/>
              </a:ln>
              <a:solidFill>
                <a:schemeClr val="accent4"/>
              </a:solidFill>
              <a:latin typeface="+mj-lt"/>
              <a:ea typeface="+mj-ea"/>
              <a:cs typeface="+mj-cs"/>
            </a:endParaRPr>
          </a:p>
          <a:p>
            <a:pPr>
              <a:spcBef>
                <a:spcPct val="0"/>
              </a:spcBef>
            </a:pPr>
            <a:endParaRPr lang="en-US" altLang="zh-CN" sz="1900" b="1" spc="50" dirty="0" smtClean="0">
              <a:ln w="12700">
                <a:noFill/>
                <a:prstDash val="solid"/>
              </a:ln>
              <a:solidFill>
                <a:schemeClr val="accent4"/>
              </a:solidFill>
              <a:latin typeface="+mj-lt"/>
              <a:ea typeface="+mj-ea"/>
              <a:cs typeface="+mj-cs"/>
            </a:endParaRPr>
          </a:p>
          <a:p>
            <a:pPr>
              <a:spcBef>
                <a:spcPct val="0"/>
              </a:spcBef>
            </a:pPr>
            <a:endParaRPr lang="en-US" altLang="zh-CN" sz="1900" b="1" spc="50" dirty="0">
              <a:ln w="12700">
                <a:noFill/>
                <a:prstDash val="solid"/>
              </a:ln>
              <a:solidFill>
                <a:schemeClr val="accent4"/>
              </a:solidFill>
              <a:latin typeface="+mj-lt"/>
              <a:ea typeface="+mj-ea"/>
              <a:cs typeface="+mj-cs"/>
            </a:endParaRPr>
          </a:p>
          <a:p>
            <a:pPr>
              <a:spcBef>
                <a:spcPct val="0"/>
              </a:spcBef>
            </a:pPr>
            <a:endParaRPr lang="en-US" altLang="zh-CN" sz="1900" b="1" spc="50" dirty="0">
              <a:ln w="12700">
                <a:noFill/>
                <a:prstDash val="solid"/>
              </a:ln>
              <a:solidFill>
                <a:schemeClr val="accent4"/>
              </a:solidFill>
              <a:latin typeface="+mj-lt"/>
              <a:ea typeface="+mj-ea"/>
              <a:cs typeface="+mj-cs"/>
            </a:endParaRPr>
          </a:p>
          <a:p>
            <a:pPr>
              <a:spcBef>
                <a:spcPct val="0"/>
              </a:spcBef>
            </a:pPr>
            <a:r>
              <a:rPr lang="zh-CN" altLang="en-US" sz="2100" b="1" spc="50" dirty="0" smtClean="0">
                <a:ln w="12700">
                  <a:noFill/>
                  <a:prstDash val="solid"/>
                </a:ln>
                <a:solidFill>
                  <a:schemeClr val="accent4"/>
                </a:solidFill>
                <a:effectLst>
                  <a:outerShdw blurRad="38100" dist="38100" dir="2700000" algn="tl">
                    <a:srgbClr val="000000">
                      <a:alpha val="43137"/>
                    </a:srgbClr>
                  </a:outerShdw>
                </a:effectLst>
                <a:latin typeface="+mj-lt"/>
                <a:ea typeface="+mj-ea"/>
                <a:cs typeface="+mj-cs"/>
              </a:rPr>
              <a:t>参与者</a:t>
            </a:r>
            <a:r>
              <a:rPr lang="en-US" altLang="zh-CN" sz="2100"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(Participants):</a:t>
            </a:r>
          </a:p>
          <a:p>
            <a:endParaRPr lang="en-US" sz="1900" b="1" spc="50" dirty="0">
              <a:ln w="12700">
                <a:noFill/>
                <a:prstDash val="solid"/>
              </a:ln>
              <a:solidFill>
                <a:schemeClr val="accent4"/>
              </a:solidFill>
              <a:latin typeface="+mj-lt"/>
              <a:ea typeface="+mj-ea"/>
              <a:cs typeface="+mj-cs"/>
            </a:endParaRPr>
          </a:p>
          <a:p>
            <a:r>
              <a:rPr lang="pt-BR" sz="1400" b="1" spc="50" dirty="0" smtClean="0">
                <a:ln w="12700">
                  <a:noFill/>
                  <a:prstDash val="solid"/>
                </a:ln>
                <a:solidFill>
                  <a:schemeClr val="accent4"/>
                </a:solidFill>
                <a:latin typeface="+mj-lt"/>
                <a:ea typeface="+mj-ea"/>
                <a:cs typeface="+mj-cs"/>
              </a:rPr>
              <a:t>• </a:t>
            </a:r>
            <a:r>
              <a:rPr lang="pt-BR" sz="1400" b="1" spc="50" dirty="0">
                <a:ln w="12700">
                  <a:noFill/>
                  <a:prstDash val="solid"/>
                </a:ln>
                <a:solidFill>
                  <a:schemeClr val="accent4"/>
                </a:solidFill>
                <a:latin typeface="+mj-lt"/>
                <a:ea typeface="+mj-ea"/>
                <a:cs typeface="+mj-cs"/>
              </a:rPr>
              <a:t>Builder（ComputerBuilder</a:t>
            </a:r>
            <a:r>
              <a:rPr lang="pt-BR" sz="1400" b="1" spc="50" dirty="0" smtClean="0">
                <a:ln w="12700">
                  <a:noFill/>
                  <a:prstDash val="solid"/>
                </a:ln>
                <a:solidFill>
                  <a:schemeClr val="accent4"/>
                </a:solidFill>
                <a:latin typeface="+mj-lt"/>
                <a:ea typeface="+mj-ea"/>
                <a:cs typeface="+mj-cs"/>
              </a:rPr>
              <a:t>）</a:t>
            </a:r>
          </a:p>
          <a:p>
            <a:endParaRPr lang="pt-BR" sz="1400" b="1" spc="50" dirty="0">
              <a:ln w="12700">
                <a:noFill/>
                <a:prstDash val="solid"/>
              </a:ln>
              <a:solidFill>
                <a:schemeClr val="accent4"/>
              </a:solidFill>
              <a:latin typeface="+mj-lt"/>
              <a:ea typeface="+mj-ea"/>
              <a:cs typeface="+mj-cs"/>
            </a:endParaRPr>
          </a:p>
          <a:p>
            <a:r>
              <a:rPr lang="en-US" altLang="zh-CN" sz="1400" b="1" spc="50" dirty="0">
                <a:ln w="12700">
                  <a:noFill/>
                  <a:prstDash val="solid"/>
                </a:ln>
                <a:solidFill>
                  <a:schemeClr val="accent4"/>
                </a:solidFill>
                <a:latin typeface="+mj-lt"/>
                <a:ea typeface="+mj-ea"/>
                <a:cs typeface="+mj-cs"/>
              </a:rPr>
              <a:t>	— </a:t>
            </a:r>
            <a:r>
              <a:rPr lang="zh-CN" altLang="en-US" sz="1400" b="1" spc="50" dirty="0">
                <a:ln w="12700">
                  <a:noFill/>
                  <a:prstDash val="solid"/>
                </a:ln>
                <a:solidFill>
                  <a:schemeClr val="accent4"/>
                </a:solidFill>
                <a:latin typeface="+mj-lt"/>
                <a:ea typeface="+mj-ea"/>
                <a:cs typeface="+mj-cs"/>
              </a:rPr>
              <a:t>为创建一个</a:t>
            </a:r>
            <a:r>
              <a:rPr lang="en-US" sz="1400" b="1" spc="50" dirty="0">
                <a:ln w="12700">
                  <a:noFill/>
                  <a:prstDash val="solid"/>
                </a:ln>
                <a:solidFill>
                  <a:schemeClr val="accent4"/>
                </a:solidFill>
                <a:latin typeface="+mj-lt"/>
                <a:ea typeface="+mj-ea"/>
                <a:cs typeface="+mj-cs"/>
              </a:rPr>
              <a:t>Product</a:t>
            </a:r>
            <a:r>
              <a:rPr lang="zh-CN" altLang="en-US" sz="1400" b="1" spc="50" dirty="0">
                <a:ln w="12700">
                  <a:noFill/>
                  <a:prstDash val="solid"/>
                </a:ln>
                <a:solidFill>
                  <a:schemeClr val="accent4"/>
                </a:solidFill>
                <a:latin typeface="+mj-lt"/>
                <a:ea typeface="+mj-ea"/>
                <a:cs typeface="+mj-cs"/>
              </a:rPr>
              <a:t>对象的各个部件指定抽象</a:t>
            </a:r>
            <a:r>
              <a:rPr lang="zh-CN" altLang="en-US" sz="1400" b="1" spc="50" dirty="0" smtClean="0">
                <a:ln w="12700">
                  <a:noFill/>
                  <a:prstDash val="solid"/>
                </a:ln>
                <a:solidFill>
                  <a:schemeClr val="accent4"/>
                </a:solidFill>
                <a:latin typeface="+mj-lt"/>
                <a:ea typeface="+mj-ea"/>
                <a:cs typeface="+mj-cs"/>
              </a:rPr>
              <a:t>接口</a:t>
            </a:r>
            <a:endParaRPr lang="en-US" altLang="zh-CN" sz="1400" b="1" spc="50" dirty="0" smtClean="0">
              <a:ln w="12700">
                <a:noFill/>
                <a:prstDash val="solid"/>
              </a:ln>
              <a:solidFill>
                <a:schemeClr val="accent4"/>
              </a:solidFill>
              <a:latin typeface="+mj-lt"/>
              <a:ea typeface="+mj-ea"/>
              <a:cs typeface="+mj-cs"/>
            </a:endParaRPr>
          </a:p>
          <a:p>
            <a:endParaRPr lang="zh-CN" altLang="en-US" sz="1400" b="1" spc="50" dirty="0">
              <a:ln w="12700">
                <a:noFill/>
                <a:prstDash val="solid"/>
              </a:ln>
              <a:solidFill>
                <a:schemeClr val="accent4"/>
              </a:solidFill>
              <a:latin typeface="+mj-lt"/>
              <a:ea typeface="+mj-ea"/>
              <a:cs typeface="+mj-cs"/>
            </a:endParaRPr>
          </a:p>
          <a:p>
            <a:r>
              <a:rPr lang="pt-BR" sz="1400" b="1" spc="50" dirty="0">
                <a:ln w="12700">
                  <a:noFill/>
                  <a:prstDash val="solid"/>
                </a:ln>
                <a:solidFill>
                  <a:schemeClr val="accent4"/>
                </a:solidFill>
                <a:latin typeface="+mj-lt"/>
                <a:ea typeface="+mj-ea"/>
                <a:cs typeface="+mj-cs"/>
              </a:rPr>
              <a:t>• </a:t>
            </a:r>
            <a:r>
              <a:rPr lang="pt-BR" sz="1400" b="1" spc="50" dirty="0" smtClean="0">
                <a:ln w="12700">
                  <a:noFill/>
                  <a:prstDash val="solid"/>
                </a:ln>
                <a:solidFill>
                  <a:schemeClr val="accent4"/>
                </a:solidFill>
                <a:latin typeface="+mj-lt"/>
                <a:ea typeface="+mj-ea"/>
                <a:cs typeface="+mj-cs"/>
              </a:rPr>
              <a:t>ConcreteBuilder（ComputerDomesticLevel001Builder</a:t>
            </a:r>
            <a:r>
              <a:rPr lang="pt-BR" sz="1400" b="1" spc="50" dirty="0">
                <a:ln w="12700">
                  <a:noFill/>
                  <a:prstDash val="solid"/>
                </a:ln>
                <a:solidFill>
                  <a:schemeClr val="accent4"/>
                </a:solidFill>
                <a:latin typeface="+mj-lt"/>
                <a:ea typeface="+mj-ea"/>
                <a:cs typeface="+mj-cs"/>
              </a:rPr>
              <a:t>, </a:t>
            </a:r>
            <a:r>
              <a:rPr lang="pt-BR" sz="1400" b="1" spc="50" dirty="0" smtClean="0">
                <a:ln w="12700">
                  <a:noFill/>
                  <a:prstDash val="solid"/>
                </a:ln>
                <a:solidFill>
                  <a:schemeClr val="accent4"/>
                </a:solidFill>
                <a:latin typeface="+mj-lt"/>
                <a:ea typeface="+mj-ea"/>
                <a:cs typeface="+mj-cs"/>
              </a:rPr>
              <a:t>ComputerGameLevel001Builder...）</a:t>
            </a:r>
          </a:p>
          <a:p>
            <a:endParaRPr lang="pt-BR" sz="1400" b="1" spc="50" dirty="0">
              <a:ln w="12700">
                <a:noFill/>
                <a:prstDash val="solid"/>
              </a:ln>
              <a:solidFill>
                <a:schemeClr val="accent4"/>
              </a:solidFill>
              <a:latin typeface="+mj-lt"/>
              <a:ea typeface="+mj-ea"/>
              <a:cs typeface="+mj-cs"/>
            </a:endParaRPr>
          </a:p>
          <a:p>
            <a:r>
              <a:rPr lang="en-US" altLang="zh-CN" sz="1400" b="1" spc="50" dirty="0">
                <a:ln w="12700">
                  <a:noFill/>
                  <a:prstDash val="solid"/>
                </a:ln>
                <a:solidFill>
                  <a:schemeClr val="accent4"/>
                </a:solidFill>
                <a:latin typeface="+mj-lt"/>
                <a:ea typeface="+mj-ea"/>
                <a:cs typeface="+mj-cs"/>
              </a:rPr>
              <a:t>	— </a:t>
            </a:r>
            <a:r>
              <a:rPr lang="zh-CN" altLang="en-US" sz="1400" b="1" spc="50" dirty="0">
                <a:ln w="12700">
                  <a:noFill/>
                  <a:prstDash val="solid"/>
                </a:ln>
                <a:solidFill>
                  <a:schemeClr val="accent4"/>
                </a:solidFill>
                <a:latin typeface="+mj-lt"/>
                <a:ea typeface="+mj-ea"/>
                <a:cs typeface="+mj-cs"/>
              </a:rPr>
              <a:t>实现</a:t>
            </a:r>
            <a:r>
              <a:rPr lang="en-US" sz="1400" b="1" spc="50" dirty="0" smtClean="0">
                <a:ln w="12700">
                  <a:noFill/>
                  <a:prstDash val="solid"/>
                </a:ln>
                <a:solidFill>
                  <a:schemeClr val="accent4"/>
                </a:solidFill>
                <a:latin typeface="+mj-lt"/>
                <a:ea typeface="+mj-ea"/>
                <a:cs typeface="+mj-cs"/>
              </a:rPr>
              <a:t>Builder</a:t>
            </a:r>
            <a:r>
              <a:rPr lang="zh-CN" altLang="en-US" sz="1400" b="1" spc="50" dirty="0">
                <a:ln w="12700">
                  <a:noFill/>
                  <a:prstDash val="solid"/>
                </a:ln>
                <a:solidFill>
                  <a:schemeClr val="accent4"/>
                </a:solidFill>
                <a:latin typeface="+mj-lt"/>
                <a:ea typeface="+mj-ea"/>
                <a:cs typeface="+mj-cs"/>
              </a:rPr>
              <a:t>的接口以构造和装配该产品的各个</a:t>
            </a:r>
            <a:r>
              <a:rPr lang="zh-CN" altLang="en-US" sz="1400" b="1" spc="50" dirty="0" smtClean="0">
                <a:ln w="12700">
                  <a:noFill/>
                  <a:prstDash val="solid"/>
                </a:ln>
                <a:solidFill>
                  <a:schemeClr val="accent4"/>
                </a:solidFill>
                <a:latin typeface="+mj-lt"/>
                <a:ea typeface="+mj-ea"/>
                <a:cs typeface="+mj-cs"/>
              </a:rPr>
              <a:t>部件</a:t>
            </a:r>
            <a:endParaRPr lang="zh-CN" altLang="en-US" sz="1400" b="1" spc="50" dirty="0">
              <a:ln w="12700">
                <a:noFill/>
                <a:prstDash val="solid"/>
              </a:ln>
              <a:solidFill>
                <a:schemeClr val="accent4"/>
              </a:solidFill>
              <a:latin typeface="+mj-lt"/>
              <a:ea typeface="+mj-ea"/>
              <a:cs typeface="+mj-cs"/>
            </a:endParaRPr>
          </a:p>
          <a:p>
            <a:r>
              <a:rPr lang="en-US" altLang="zh-CN" sz="1400" b="1" spc="50" dirty="0">
                <a:ln w="12700">
                  <a:noFill/>
                  <a:prstDash val="solid"/>
                </a:ln>
                <a:solidFill>
                  <a:schemeClr val="accent4"/>
                </a:solidFill>
                <a:latin typeface="+mj-lt"/>
                <a:ea typeface="+mj-ea"/>
                <a:cs typeface="+mj-cs"/>
              </a:rPr>
              <a:t>	— </a:t>
            </a:r>
            <a:r>
              <a:rPr lang="zh-CN" altLang="en-US" sz="1400" b="1" spc="50" dirty="0">
                <a:ln w="12700">
                  <a:noFill/>
                  <a:prstDash val="solid"/>
                </a:ln>
                <a:solidFill>
                  <a:schemeClr val="accent4"/>
                </a:solidFill>
                <a:latin typeface="+mj-lt"/>
                <a:ea typeface="+mj-ea"/>
                <a:cs typeface="+mj-cs"/>
              </a:rPr>
              <a:t>定义并明确它所创建的</a:t>
            </a:r>
            <a:r>
              <a:rPr lang="zh-CN" altLang="en-US" sz="1400" b="1" spc="50" dirty="0" smtClean="0">
                <a:ln w="12700">
                  <a:noFill/>
                  <a:prstDash val="solid"/>
                </a:ln>
                <a:solidFill>
                  <a:schemeClr val="accent4"/>
                </a:solidFill>
                <a:latin typeface="+mj-lt"/>
                <a:ea typeface="+mj-ea"/>
                <a:cs typeface="+mj-cs"/>
              </a:rPr>
              <a:t>表示</a:t>
            </a:r>
            <a:endParaRPr lang="zh-CN" altLang="en-US" sz="1400" b="1" spc="50" dirty="0">
              <a:ln w="12700">
                <a:noFill/>
                <a:prstDash val="solid"/>
              </a:ln>
              <a:solidFill>
                <a:schemeClr val="accent4"/>
              </a:solidFill>
              <a:latin typeface="+mj-lt"/>
              <a:ea typeface="+mj-ea"/>
              <a:cs typeface="+mj-cs"/>
            </a:endParaRPr>
          </a:p>
          <a:p>
            <a:r>
              <a:rPr lang="en-US" altLang="zh-CN" sz="1400" b="1" spc="50" dirty="0">
                <a:ln w="12700">
                  <a:noFill/>
                  <a:prstDash val="solid"/>
                </a:ln>
                <a:solidFill>
                  <a:schemeClr val="accent4"/>
                </a:solidFill>
                <a:latin typeface="+mj-lt"/>
                <a:ea typeface="+mj-ea"/>
                <a:cs typeface="+mj-cs"/>
              </a:rPr>
              <a:t>	— </a:t>
            </a:r>
            <a:r>
              <a:rPr lang="zh-CN" altLang="en-US" sz="1400" b="1" spc="50" dirty="0">
                <a:ln w="12700">
                  <a:noFill/>
                  <a:prstDash val="solid"/>
                </a:ln>
                <a:solidFill>
                  <a:schemeClr val="accent4"/>
                </a:solidFill>
                <a:latin typeface="+mj-lt"/>
                <a:ea typeface="+mj-ea"/>
                <a:cs typeface="+mj-cs"/>
              </a:rPr>
              <a:t>提供一个检索产品的接口</a:t>
            </a:r>
            <a:r>
              <a:rPr lang="zh-CN" altLang="en-US" sz="1400" b="1" spc="50" dirty="0" smtClean="0">
                <a:ln w="12700">
                  <a:noFill/>
                  <a:prstDash val="solid"/>
                </a:ln>
                <a:solidFill>
                  <a:schemeClr val="accent4"/>
                </a:solidFill>
                <a:latin typeface="+mj-lt"/>
                <a:ea typeface="+mj-ea"/>
                <a:cs typeface="+mj-cs"/>
              </a:rPr>
              <a:t>（</a:t>
            </a:r>
            <a:r>
              <a:rPr lang="en-US" altLang="zh-CN" sz="1400" b="1" spc="50" dirty="0" smtClean="0">
                <a:ln w="12700">
                  <a:noFill/>
                  <a:prstDash val="solid"/>
                </a:ln>
                <a:solidFill>
                  <a:schemeClr val="accent4"/>
                </a:solidFill>
                <a:latin typeface="+mj-lt"/>
                <a:ea typeface="+mj-ea"/>
                <a:cs typeface="+mj-cs"/>
              </a:rPr>
              <a:t>GetComputerDomesticLevel001</a:t>
            </a:r>
            <a:r>
              <a:rPr lang="en-US" sz="1400" b="1" spc="50" dirty="0" smtClean="0">
                <a:ln w="12700">
                  <a:noFill/>
                  <a:prstDash val="solid"/>
                </a:ln>
                <a:solidFill>
                  <a:schemeClr val="accent4"/>
                </a:solidFill>
                <a:latin typeface="+mj-lt"/>
                <a:ea typeface="+mj-ea"/>
                <a:cs typeface="+mj-cs"/>
              </a:rPr>
              <a:t>）</a:t>
            </a:r>
          </a:p>
          <a:p>
            <a:endParaRPr lang="en-US" sz="1400" b="1" spc="50" dirty="0">
              <a:ln w="12700">
                <a:noFill/>
                <a:prstDash val="solid"/>
              </a:ln>
              <a:solidFill>
                <a:schemeClr val="accent4"/>
              </a:solidFill>
              <a:latin typeface="+mj-lt"/>
              <a:ea typeface="+mj-ea"/>
              <a:cs typeface="+mj-cs"/>
            </a:endParaRPr>
          </a:p>
          <a:p>
            <a:r>
              <a:rPr lang="pt-BR" sz="1400" b="1" spc="50" dirty="0">
                <a:ln w="12700">
                  <a:noFill/>
                  <a:prstDash val="solid"/>
                </a:ln>
                <a:solidFill>
                  <a:schemeClr val="accent4"/>
                </a:solidFill>
                <a:latin typeface="+mj-lt"/>
                <a:ea typeface="+mj-ea"/>
                <a:cs typeface="+mj-cs"/>
              </a:rPr>
              <a:t>• </a:t>
            </a:r>
            <a:r>
              <a:rPr lang="pt-BR" sz="1400" b="1" spc="50" dirty="0" smtClean="0">
                <a:ln w="12700">
                  <a:noFill/>
                  <a:prstDash val="solid"/>
                </a:ln>
                <a:solidFill>
                  <a:schemeClr val="accent4"/>
                </a:solidFill>
                <a:latin typeface="+mj-lt"/>
                <a:ea typeface="+mj-ea"/>
                <a:cs typeface="+mj-cs"/>
              </a:rPr>
              <a:t>Director（ComputerDirector）</a:t>
            </a:r>
          </a:p>
          <a:p>
            <a:endParaRPr lang="pt-BR" sz="1400" b="1" spc="50" dirty="0">
              <a:ln w="12700">
                <a:noFill/>
                <a:prstDash val="solid"/>
              </a:ln>
              <a:solidFill>
                <a:schemeClr val="accent4"/>
              </a:solidFill>
              <a:latin typeface="+mj-lt"/>
              <a:ea typeface="+mj-ea"/>
              <a:cs typeface="+mj-cs"/>
            </a:endParaRPr>
          </a:p>
          <a:p>
            <a:r>
              <a:rPr lang="en-US" altLang="zh-CN" sz="1400" b="1" spc="50" dirty="0">
                <a:ln w="12700">
                  <a:noFill/>
                  <a:prstDash val="solid"/>
                </a:ln>
                <a:solidFill>
                  <a:schemeClr val="accent4"/>
                </a:solidFill>
                <a:latin typeface="+mj-lt"/>
                <a:ea typeface="+mj-ea"/>
                <a:cs typeface="+mj-cs"/>
              </a:rPr>
              <a:t>	</a:t>
            </a:r>
            <a:r>
              <a:rPr lang="en-US" altLang="zh-CN" sz="1400" b="1" spc="50" dirty="0" smtClean="0">
                <a:ln w="12700">
                  <a:noFill/>
                  <a:prstDash val="solid"/>
                </a:ln>
                <a:solidFill>
                  <a:schemeClr val="accent4"/>
                </a:solidFill>
                <a:latin typeface="+mj-lt"/>
                <a:ea typeface="+mj-ea"/>
                <a:cs typeface="+mj-cs"/>
              </a:rPr>
              <a:t>—</a:t>
            </a:r>
            <a:r>
              <a:rPr lang="zh-CN" altLang="en-US" sz="1400" b="1" spc="50" dirty="0" smtClean="0">
                <a:ln w="12700">
                  <a:noFill/>
                  <a:prstDash val="solid"/>
                </a:ln>
                <a:solidFill>
                  <a:schemeClr val="accent4"/>
                </a:solidFill>
                <a:latin typeface="+mj-lt"/>
                <a:ea typeface="+mj-ea"/>
                <a:cs typeface="+mj-cs"/>
              </a:rPr>
              <a:t>使用</a:t>
            </a:r>
            <a:r>
              <a:rPr lang="en-US" sz="1400" b="1" spc="50" dirty="0" smtClean="0">
                <a:ln w="12700">
                  <a:noFill/>
                  <a:prstDash val="solid"/>
                </a:ln>
                <a:solidFill>
                  <a:schemeClr val="accent4"/>
                </a:solidFill>
                <a:latin typeface="+mj-lt"/>
                <a:ea typeface="+mj-ea"/>
                <a:cs typeface="+mj-cs"/>
              </a:rPr>
              <a:t>Builder</a:t>
            </a:r>
            <a:r>
              <a:rPr lang="zh-CN" altLang="en-US" sz="1400" b="1" spc="50" dirty="0" smtClean="0">
                <a:ln w="12700">
                  <a:noFill/>
                  <a:prstDash val="solid"/>
                </a:ln>
                <a:solidFill>
                  <a:schemeClr val="accent4"/>
                </a:solidFill>
                <a:latin typeface="+mj-lt"/>
                <a:ea typeface="+mj-ea"/>
                <a:cs typeface="+mj-cs"/>
              </a:rPr>
              <a:t>的接口构造对象</a:t>
            </a:r>
            <a:endParaRPr lang="en-US" altLang="zh-CN" sz="1400" b="1" spc="50" dirty="0" smtClean="0">
              <a:ln w="12700">
                <a:noFill/>
                <a:prstDash val="solid"/>
              </a:ln>
              <a:solidFill>
                <a:schemeClr val="accent4"/>
              </a:solidFill>
              <a:latin typeface="+mj-lt"/>
              <a:ea typeface="+mj-ea"/>
              <a:cs typeface="+mj-cs"/>
            </a:endParaRPr>
          </a:p>
          <a:p>
            <a:endParaRPr lang="zh-CN" altLang="en-US" sz="1400" b="1" spc="50" dirty="0">
              <a:ln w="12700">
                <a:noFill/>
                <a:prstDash val="solid"/>
              </a:ln>
              <a:solidFill>
                <a:schemeClr val="accent4"/>
              </a:solidFill>
              <a:latin typeface="+mj-lt"/>
              <a:ea typeface="+mj-ea"/>
              <a:cs typeface="+mj-cs"/>
            </a:endParaRPr>
          </a:p>
          <a:p>
            <a:r>
              <a:rPr lang="en-US" sz="1400" b="1" spc="50" dirty="0">
                <a:ln w="12700">
                  <a:noFill/>
                  <a:prstDash val="solid"/>
                </a:ln>
                <a:solidFill>
                  <a:schemeClr val="accent4"/>
                </a:solidFill>
                <a:latin typeface="+mj-lt"/>
                <a:ea typeface="+mj-ea"/>
                <a:cs typeface="+mj-cs"/>
              </a:rPr>
              <a:t>• </a:t>
            </a:r>
            <a:r>
              <a:rPr lang="en-US" sz="1400" b="1" spc="50" dirty="0" smtClean="0">
                <a:ln w="12700">
                  <a:noFill/>
                  <a:prstDash val="solid"/>
                </a:ln>
                <a:solidFill>
                  <a:schemeClr val="accent4"/>
                </a:solidFill>
                <a:latin typeface="+mj-lt"/>
                <a:ea typeface="+mj-ea"/>
                <a:cs typeface="+mj-cs"/>
              </a:rPr>
              <a:t>Product（</a:t>
            </a:r>
            <a:r>
              <a:rPr lang="en-US" altLang="zh-CN" sz="1400" b="1" spc="50" dirty="0" smtClean="0">
                <a:ln w="12700">
                  <a:noFill/>
                  <a:prstDash val="solid"/>
                </a:ln>
                <a:solidFill>
                  <a:schemeClr val="accent4"/>
                </a:solidFill>
              </a:rPr>
              <a:t>ComputerDomesticLevel001, ComputerGameLevel001</a:t>
            </a:r>
            <a:r>
              <a:rPr lang="en-US" sz="1400" b="1" spc="50" dirty="0" smtClean="0">
                <a:ln w="12700">
                  <a:noFill/>
                  <a:prstDash val="solid"/>
                </a:ln>
                <a:solidFill>
                  <a:schemeClr val="accent4"/>
                </a:solidFill>
                <a:latin typeface="+mj-lt"/>
                <a:ea typeface="+mj-ea"/>
                <a:cs typeface="+mj-cs"/>
              </a:rPr>
              <a:t>）</a:t>
            </a:r>
          </a:p>
          <a:p>
            <a:endParaRPr lang="en-US" sz="1400" b="1" spc="50" dirty="0">
              <a:ln w="12700">
                <a:noFill/>
                <a:prstDash val="solid"/>
              </a:ln>
              <a:solidFill>
                <a:schemeClr val="accent4"/>
              </a:solidFill>
              <a:latin typeface="+mj-lt"/>
              <a:ea typeface="+mj-ea"/>
              <a:cs typeface="+mj-cs"/>
            </a:endParaRPr>
          </a:p>
          <a:p>
            <a:r>
              <a:rPr lang="en-US" altLang="zh-CN" sz="1400" b="1" spc="50" dirty="0">
                <a:ln w="12700">
                  <a:noFill/>
                  <a:prstDash val="solid"/>
                </a:ln>
                <a:solidFill>
                  <a:schemeClr val="accent4"/>
                </a:solidFill>
                <a:latin typeface="+mj-lt"/>
                <a:ea typeface="+mj-ea"/>
                <a:cs typeface="+mj-cs"/>
              </a:rPr>
              <a:t>	— </a:t>
            </a:r>
            <a:r>
              <a:rPr lang="zh-CN" altLang="en-US" sz="1400" b="1" spc="50" dirty="0">
                <a:ln w="12700">
                  <a:noFill/>
                  <a:prstDash val="solid"/>
                </a:ln>
                <a:solidFill>
                  <a:schemeClr val="accent4"/>
                </a:solidFill>
                <a:latin typeface="+mj-lt"/>
                <a:ea typeface="+mj-ea"/>
                <a:cs typeface="+mj-cs"/>
              </a:rPr>
              <a:t>表示被构造的复杂</a:t>
            </a:r>
            <a:r>
              <a:rPr lang="zh-CN" altLang="en-US" sz="1400" b="1" spc="50" dirty="0" smtClean="0">
                <a:ln w="12700">
                  <a:noFill/>
                  <a:prstDash val="solid"/>
                </a:ln>
                <a:solidFill>
                  <a:schemeClr val="accent4"/>
                </a:solidFill>
                <a:latin typeface="+mj-lt"/>
                <a:ea typeface="+mj-ea"/>
                <a:cs typeface="+mj-cs"/>
              </a:rPr>
              <a:t>对象</a:t>
            </a:r>
            <a:endParaRPr lang="zh-CN" altLang="en-US" sz="1400" b="1" spc="50" dirty="0">
              <a:ln w="12700">
                <a:noFill/>
                <a:prstDash val="solid"/>
              </a:ln>
              <a:solidFill>
                <a:schemeClr val="accent4"/>
              </a:solidFill>
              <a:latin typeface="+mj-lt"/>
              <a:ea typeface="+mj-ea"/>
              <a:cs typeface="+mj-cs"/>
            </a:endParaRPr>
          </a:p>
          <a:p>
            <a:r>
              <a:rPr lang="en-US" altLang="zh-CN" sz="1400" b="1" spc="50" dirty="0">
                <a:ln w="12700">
                  <a:noFill/>
                  <a:prstDash val="solid"/>
                </a:ln>
                <a:solidFill>
                  <a:schemeClr val="accent4"/>
                </a:solidFill>
                <a:latin typeface="+mj-lt"/>
                <a:ea typeface="+mj-ea"/>
                <a:cs typeface="+mj-cs"/>
              </a:rPr>
              <a:t>	— </a:t>
            </a:r>
            <a:r>
              <a:rPr lang="zh-CN" altLang="en-US" sz="1400" b="1" spc="50" dirty="0">
                <a:ln w="12700">
                  <a:noFill/>
                  <a:prstDash val="solid"/>
                </a:ln>
                <a:solidFill>
                  <a:schemeClr val="accent4"/>
                </a:solidFill>
                <a:latin typeface="+mj-lt"/>
                <a:ea typeface="+mj-ea"/>
                <a:cs typeface="+mj-cs"/>
              </a:rPr>
              <a:t>包含定义组成部件的</a:t>
            </a:r>
            <a:r>
              <a:rPr lang="zh-CN" altLang="en-US" sz="1400" b="1" spc="50" dirty="0" smtClean="0">
                <a:ln w="12700">
                  <a:noFill/>
                  <a:prstDash val="solid"/>
                </a:ln>
                <a:solidFill>
                  <a:schemeClr val="accent4"/>
                </a:solidFill>
                <a:latin typeface="+mj-lt"/>
                <a:ea typeface="+mj-ea"/>
                <a:cs typeface="+mj-cs"/>
              </a:rPr>
              <a:t>类</a:t>
            </a:r>
            <a:endParaRPr lang="zh-CN" altLang="en-US" sz="1400" b="1" spc="50" dirty="0">
              <a:ln w="12700">
                <a:noFill/>
                <a:prstDash val="solid"/>
              </a:ln>
              <a:solidFill>
                <a:schemeClr val="accent4"/>
              </a:solidFill>
              <a:latin typeface="+mj-lt"/>
              <a:ea typeface="+mj-ea"/>
              <a:cs typeface="+mj-cs"/>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1698501"/>
            <a:ext cx="4562475" cy="151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mtClean="0"/>
              <a:t>Builder</a:t>
            </a:r>
            <a:endParaRPr lang="zh-CN" altLang="en-US" dirty="0"/>
          </a:p>
        </p:txBody>
      </p:sp>
    </p:spTree>
    <p:extLst>
      <p:ext uri="{BB962C8B-B14F-4D97-AF65-F5344CB8AC3E}">
        <p14:creationId xmlns:p14="http://schemas.microsoft.com/office/powerpoint/2010/main" val="24063899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83568" y="1412776"/>
            <a:ext cx="7776864" cy="648072"/>
          </a:xfrm>
          <a:prstGeom prst="rect">
            <a:avLst/>
          </a:prstGeom>
        </p:spPr>
        <p:txBody>
          <a:bodyPr vert="horz" rtlCol="0" anchor="ctr">
            <a:normAutofit/>
            <a:scene3d>
              <a:camera prst="orthographicFront"/>
              <a:lightRig rig="soft" dir="t"/>
            </a:scene3d>
            <a:sp3d prstMaterial="matte">
              <a:bevelT w="12700" h="12700"/>
            </a:sp3d>
          </a:bodyPr>
          <a:lstStyle/>
          <a:p>
            <a:pPr>
              <a:spcBef>
                <a:spcPct val="0"/>
              </a:spcBef>
            </a:pPr>
            <a:r>
              <a:rPr lang="zh-CN" altLang="en-US"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协作</a:t>
            </a:r>
            <a:r>
              <a:rPr lang="en-US" altLang="zh-CN"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a:t>
            </a:r>
            <a:r>
              <a:rPr lang="en-US" altLang="zh-CN" b="1" spc="50" dirty="0" smtClean="0">
                <a:ln w="12700">
                  <a:noFill/>
                  <a:prstDash val="solid"/>
                </a:ln>
                <a:solidFill>
                  <a:schemeClr val="accent4"/>
                </a:solidFill>
                <a:effectLst>
                  <a:outerShdw blurRad="38100" dist="38100" dir="2700000" algn="tl">
                    <a:srgbClr val="000000">
                      <a:alpha val="43137"/>
                    </a:srgbClr>
                  </a:outerShdw>
                </a:effectLst>
                <a:latin typeface="+mj-lt"/>
                <a:ea typeface="+mj-ea"/>
                <a:cs typeface="+mj-cs"/>
              </a:rPr>
              <a:t>Collaboration):</a:t>
            </a:r>
            <a:endParaRPr lang="en-US" altLang="zh-CN" b="1" spc="50" dirty="0">
              <a:ln w="12700">
                <a:noFill/>
                <a:prstDash val="solid"/>
              </a:ln>
              <a:solidFill>
                <a:schemeClr val="accent4"/>
              </a:solidFill>
              <a:latin typeface="+mj-lt"/>
              <a:ea typeface="+mj-ea"/>
              <a:cs typeface="+mj-cs"/>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2327619"/>
            <a:ext cx="5328592" cy="36216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mtClean="0"/>
              <a:t>Builder</a:t>
            </a:r>
            <a:endParaRPr lang="zh-CN" altLang="en-US" dirty="0"/>
          </a:p>
        </p:txBody>
      </p:sp>
    </p:spTree>
    <p:extLst>
      <p:ext uri="{BB962C8B-B14F-4D97-AF65-F5344CB8AC3E}">
        <p14:creationId xmlns:p14="http://schemas.microsoft.com/office/powerpoint/2010/main" val="26122817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83568" y="1484784"/>
            <a:ext cx="7776864" cy="4608512"/>
          </a:xfrm>
          <a:prstGeom prst="rect">
            <a:avLst/>
          </a:prstGeom>
        </p:spPr>
        <p:txBody>
          <a:bodyPr vert="horz" rtlCol="0" anchor="ctr">
            <a:normAutofit fontScale="92500" lnSpcReduction="20000"/>
            <a:scene3d>
              <a:camera prst="orthographicFront"/>
              <a:lightRig rig="soft" dir="t"/>
            </a:scene3d>
            <a:sp3d prstMaterial="matte">
              <a:bevelT w="12700" h="12700"/>
            </a:sp3d>
          </a:bodyPr>
          <a:lstStyle/>
          <a:p>
            <a:pPr>
              <a:spcBef>
                <a:spcPct val="0"/>
              </a:spcBef>
            </a:pPr>
            <a:r>
              <a:rPr lang="zh-CN" altLang="en-US" sz="1900" b="1" spc="50" dirty="0" smtClean="0">
                <a:ln w="12700">
                  <a:noFill/>
                  <a:prstDash val="solid"/>
                </a:ln>
                <a:solidFill>
                  <a:schemeClr val="accent4"/>
                </a:solidFill>
                <a:effectLst>
                  <a:outerShdw blurRad="38100" dist="38100" dir="2700000" algn="tl">
                    <a:srgbClr val="000000">
                      <a:alpha val="43137"/>
                    </a:srgbClr>
                  </a:outerShdw>
                </a:effectLst>
                <a:latin typeface="+mj-lt"/>
                <a:ea typeface="+mj-ea"/>
                <a:cs typeface="+mj-cs"/>
              </a:rPr>
              <a:t>效果</a:t>
            </a:r>
            <a:r>
              <a:rPr lang="en-US" altLang="zh-CN" sz="1900"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(Consequences):</a:t>
            </a:r>
          </a:p>
          <a:p>
            <a:endParaRPr lang="en-US" altLang="zh-CN" sz="1600" b="1" spc="50" dirty="0">
              <a:ln w="12700">
                <a:noFill/>
                <a:prstDash val="solid"/>
              </a:ln>
              <a:solidFill>
                <a:schemeClr val="accent4"/>
              </a:solidFill>
              <a:latin typeface="+mj-lt"/>
              <a:ea typeface="+mj-ea"/>
              <a:cs typeface="+mj-cs"/>
            </a:endParaRPr>
          </a:p>
          <a:p>
            <a:r>
              <a:rPr lang="zh-CN" altLang="en-US" sz="1600" b="1" spc="50" dirty="0" smtClean="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可以</a:t>
            </a:r>
            <a:r>
              <a:rPr lang="zh-CN" altLang="en-US" sz="1600" b="1" spc="50" dirty="0">
                <a:ln w="12700">
                  <a:noFill/>
                  <a:prstDash val="solid"/>
                </a:ln>
                <a:solidFill>
                  <a:schemeClr val="accent4"/>
                </a:solidFill>
                <a:latin typeface="+mj-lt"/>
                <a:ea typeface="+mj-ea"/>
                <a:cs typeface="+mj-cs"/>
              </a:rPr>
              <a:t>改变一个产品的内部</a:t>
            </a:r>
            <a:r>
              <a:rPr lang="zh-CN" altLang="en-US" sz="1600" b="1" spc="50" dirty="0" smtClean="0">
                <a:ln w="12700">
                  <a:noFill/>
                  <a:prstDash val="solid"/>
                </a:ln>
                <a:solidFill>
                  <a:schemeClr val="accent4"/>
                </a:solidFill>
                <a:latin typeface="+mj-lt"/>
                <a:ea typeface="+mj-ea"/>
                <a:cs typeface="+mj-cs"/>
              </a:rPr>
              <a:t>表示</a:t>
            </a:r>
            <a:endParaRPr lang="en-US" altLang="zh-CN" sz="1600" b="1" spc="50" dirty="0">
              <a:ln w="12700">
                <a:noFill/>
                <a:prstDash val="solid"/>
              </a:ln>
              <a:solidFill>
                <a:schemeClr val="accent4"/>
              </a:solidFill>
              <a:latin typeface="+mj-lt"/>
              <a:ea typeface="+mj-ea"/>
              <a:cs typeface="+mj-cs"/>
            </a:endParaRPr>
          </a:p>
          <a:p>
            <a:endParaRPr lang="en-US" altLang="zh-CN" sz="1600" b="1" spc="50" dirty="0" smtClean="0">
              <a:ln w="12700">
                <a:noFill/>
                <a:prstDash val="solid"/>
              </a:ln>
              <a:solidFill>
                <a:schemeClr val="accent4"/>
              </a:solidFill>
              <a:latin typeface="+mj-lt"/>
              <a:ea typeface="+mj-ea"/>
              <a:cs typeface="+mj-cs"/>
            </a:endParaRPr>
          </a:p>
          <a:p>
            <a:r>
              <a:rPr lang="en-US" altLang="zh-CN" sz="1600" b="1" spc="50" dirty="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新</a:t>
            </a:r>
            <a:r>
              <a:rPr lang="zh-CN" altLang="en-US" sz="1600" b="1" spc="50" dirty="0">
                <a:ln w="12700">
                  <a:noFill/>
                  <a:prstDash val="solid"/>
                </a:ln>
                <a:solidFill>
                  <a:schemeClr val="accent4"/>
                </a:solidFill>
                <a:latin typeface="+mj-lt"/>
                <a:ea typeface="+mj-ea"/>
                <a:cs typeface="+mj-cs"/>
              </a:rPr>
              <a:t>的</a:t>
            </a:r>
            <a:r>
              <a:rPr lang="zh-CN" altLang="en-US" sz="1600" b="1" spc="50" dirty="0" smtClean="0">
                <a:ln w="12700">
                  <a:noFill/>
                  <a:prstDash val="solid"/>
                </a:ln>
                <a:solidFill>
                  <a:schemeClr val="accent4"/>
                </a:solidFill>
                <a:latin typeface="+mj-lt"/>
                <a:ea typeface="+mj-ea"/>
                <a:cs typeface="+mj-cs"/>
              </a:rPr>
              <a:t>生成器</a:t>
            </a:r>
            <a:endParaRPr lang="en-US" altLang="zh-CN" sz="1600" b="1" spc="50" dirty="0" smtClean="0">
              <a:ln w="12700">
                <a:noFill/>
                <a:prstDash val="solid"/>
              </a:ln>
              <a:solidFill>
                <a:schemeClr val="accent4"/>
              </a:solidFill>
              <a:latin typeface="+mj-lt"/>
              <a:ea typeface="+mj-ea"/>
              <a:cs typeface="+mj-cs"/>
            </a:endParaRPr>
          </a:p>
          <a:p>
            <a:endParaRPr lang="en-US" altLang="zh-CN" sz="1600" b="1" spc="50" dirty="0">
              <a:ln w="12700">
                <a:noFill/>
                <a:prstDash val="solid"/>
              </a:ln>
              <a:solidFill>
                <a:schemeClr val="accent4"/>
              </a:solidFill>
              <a:latin typeface="+mj-lt"/>
              <a:ea typeface="+mj-ea"/>
              <a:cs typeface="+mj-cs"/>
            </a:endParaRPr>
          </a:p>
          <a:p>
            <a:r>
              <a:rPr lang="zh-CN" altLang="en-US" sz="1600" b="1" spc="50" dirty="0">
                <a:ln w="12700">
                  <a:noFill/>
                  <a:prstDash val="solid"/>
                </a:ln>
                <a:solidFill>
                  <a:schemeClr val="accent4"/>
                </a:solidFill>
              </a:rPr>
              <a:t> </a:t>
            </a:r>
            <a:r>
              <a:rPr lang="zh-CN" altLang="en-US" sz="1600" b="1" spc="50" dirty="0" smtClean="0">
                <a:ln w="12700">
                  <a:noFill/>
                  <a:prstDash val="solid"/>
                </a:ln>
                <a:solidFill>
                  <a:schemeClr val="accent4"/>
                </a:solidFill>
              </a:rPr>
              <a:t>     </a:t>
            </a:r>
            <a:r>
              <a:rPr lang="en-US" altLang="zh-CN" sz="1600" b="1" spc="50" dirty="0" smtClean="0">
                <a:ln w="12700">
                  <a:noFill/>
                  <a:prstDash val="solid"/>
                </a:ln>
                <a:solidFill>
                  <a:schemeClr val="accent4"/>
                </a:solidFill>
              </a:rPr>
              <a:t>- </a:t>
            </a:r>
            <a:r>
              <a:rPr lang="zh-CN" altLang="en-US" sz="1600" b="1" spc="50" dirty="0" smtClean="0">
                <a:ln w="12700">
                  <a:noFill/>
                  <a:prstDash val="solid"/>
                </a:ln>
                <a:solidFill>
                  <a:schemeClr val="accent4"/>
                </a:solidFill>
                <a:latin typeface="+mj-lt"/>
                <a:ea typeface="+mj-ea"/>
                <a:cs typeface="+mj-cs"/>
              </a:rPr>
              <a:t>将</a:t>
            </a:r>
            <a:r>
              <a:rPr lang="zh-CN" altLang="en-US" sz="1600" b="1" spc="50" dirty="0">
                <a:ln w="12700">
                  <a:noFill/>
                  <a:prstDash val="solid"/>
                </a:ln>
                <a:solidFill>
                  <a:schemeClr val="accent4"/>
                </a:solidFill>
                <a:latin typeface="+mj-lt"/>
                <a:ea typeface="+mj-ea"/>
                <a:cs typeface="+mj-cs"/>
              </a:rPr>
              <a:t>构造代码和表示代码</a:t>
            </a:r>
            <a:r>
              <a:rPr lang="zh-CN" altLang="en-US" sz="1600" b="1" spc="50" dirty="0" smtClean="0">
                <a:ln w="12700">
                  <a:noFill/>
                  <a:prstDash val="solid"/>
                </a:ln>
                <a:solidFill>
                  <a:schemeClr val="accent4"/>
                </a:solidFill>
                <a:latin typeface="+mj-lt"/>
                <a:ea typeface="+mj-ea"/>
                <a:cs typeface="+mj-cs"/>
              </a:rPr>
              <a:t>分离</a:t>
            </a:r>
            <a:endParaRPr lang="en-US" altLang="zh-CN" sz="1600" b="1" spc="50" dirty="0" smtClean="0">
              <a:ln w="12700">
                <a:noFill/>
                <a:prstDash val="solid"/>
              </a:ln>
              <a:solidFill>
                <a:schemeClr val="accent4"/>
              </a:solidFill>
              <a:latin typeface="+mj-lt"/>
              <a:ea typeface="+mj-ea"/>
              <a:cs typeface="+mj-cs"/>
            </a:endParaRPr>
          </a:p>
          <a:p>
            <a:endParaRPr lang="en-US" altLang="zh-CN" sz="1600" b="1" spc="50" dirty="0">
              <a:ln w="12700">
                <a:noFill/>
                <a:prstDash val="solid"/>
              </a:ln>
              <a:solidFill>
                <a:schemeClr val="accent4"/>
              </a:solidFill>
              <a:latin typeface="+mj-lt"/>
              <a:ea typeface="+mj-ea"/>
              <a:cs typeface="+mj-cs"/>
            </a:endParaRPr>
          </a:p>
          <a:p>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封装了产品的构造算法</a:t>
            </a:r>
            <a:endParaRPr lang="en-US" altLang="zh-CN" sz="1600" b="1" spc="50" dirty="0" smtClean="0">
              <a:ln w="12700">
                <a:noFill/>
                <a:prstDash val="solid"/>
              </a:ln>
              <a:solidFill>
                <a:schemeClr val="accent4"/>
              </a:solidFill>
              <a:latin typeface="+mj-lt"/>
              <a:ea typeface="+mj-ea"/>
              <a:cs typeface="+mj-cs"/>
            </a:endParaRPr>
          </a:p>
          <a:p>
            <a:r>
              <a:rPr lang="en-US" altLang="zh-CN" sz="1600" b="1" spc="50" dirty="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封装了产品的表示方式</a:t>
            </a:r>
            <a:endParaRPr lang="en-US" altLang="zh-CN" sz="1600" b="1" spc="50" dirty="0" smtClean="0">
              <a:ln w="12700">
                <a:noFill/>
                <a:prstDash val="solid"/>
              </a:ln>
              <a:solidFill>
                <a:schemeClr val="accent4"/>
              </a:solidFill>
              <a:latin typeface="+mj-lt"/>
              <a:ea typeface="+mj-ea"/>
              <a:cs typeface="+mj-cs"/>
            </a:endParaRPr>
          </a:p>
          <a:p>
            <a:r>
              <a:rPr lang="en-US" altLang="zh-CN" sz="1600" b="1" spc="50" dirty="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算法 和 表示 相互独立，各自演变</a:t>
            </a:r>
            <a:endParaRPr lang="en-US" altLang="zh-CN" sz="1600" b="1" spc="50" dirty="0">
              <a:ln w="12700">
                <a:noFill/>
                <a:prstDash val="solid"/>
              </a:ln>
              <a:solidFill>
                <a:schemeClr val="accent4"/>
              </a:solidFill>
              <a:latin typeface="+mj-lt"/>
              <a:ea typeface="+mj-ea"/>
              <a:cs typeface="+mj-cs"/>
            </a:endParaRPr>
          </a:p>
          <a:p>
            <a:endParaRPr lang="en-US" altLang="zh-CN" sz="1600" b="1" spc="50" dirty="0">
              <a:ln w="12700">
                <a:noFill/>
                <a:prstDash val="solid"/>
              </a:ln>
              <a:solidFill>
                <a:schemeClr val="accent4"/>
              </a:solidFill>
              <a:latin typeface="+mj-lt"/>
              <a:ea typeface="+mj-ea"/>
              <a:cs typeface="+mj-cs"/>
            </a:endParaRPr>
          </a:p>
          <a:p>
            <a:r>
              <a:rPr lang="zh-CN" altLang="en-US" sz="1600" b="1" spc="50" dirty="0" smtClean="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可</a:t>
            </a:r>
            <a:r>
              <a:rPr lang="zh-CN" altLang="en-US" sz="1600" b="1" spc="50" dirty="0">
                <a:ln w="12700">
                  <a:noFill/>
                  <a:prstDash val="solid"/>
                </a:ln>
                <a:solidFill>
                  <a:schemeClr val="accent4"/>
                </a:solidFill>
                <a:latin typeface="+mj-lt"/>
                <a:ea typeface="+mj-ea"/>
                <a:cs typeface="+mj-cs"/>
              </a:rPr>
              <a:t>对构造过程进行更精细的</a:t>
            </a:r>
            <a:r>
              <a:rPr lang="zh-CN" altLang="en-US" sz="1600" b="1" spc="50" dirty="0" smtClean="0">
                <a:ln w="12700">
                  <a:noFill/>
                  <a:prstDash val="solid"/>
                </a:ln>
                <a:solidFill>
                  <a:schemeClr val="accent4"/>
                </a:solidFill>
                <a:latin typeface="+mj-lt"/>
                <a:ea typeface="+mj-ea"/>
                <a:cs typeface="+mj-cs"/>
              </a:rPr>
              <a:t>控制</a:t>
            </a:r>
            <a:endParaRPr lang="en-US" altLang="zh-CN" sz="1600" b="1" spc="50" dirty="0" smtClean="0">
              <a:ln w="12700">
                <a:noFill/>
                <a:prstDash val="solid"/>
              </a:ln>
              <a:solidFill>
                <a:schemeClr val="accent4"/>
              </a:solidFill>
              <a:latin typeface="+mj-lt"/>
              <a:ea typeface="+mj-ea"/>
              <a:cs typeface="+mj-cs"/>
            </a:endParaRPr>
          </a:p>
          <a:p>
            <a:endParaRPr lang="en-US" altLang="zh-CN" sz="1600" b="1" spc="50" dirty="0" smtClean="0">
              <a:ln w="12700">
                <a:noFill/>
                <a:prstDash val="solid"/>
              </a:ln>
              <a:solidFill>
                <a:schemeClr val="accent4"/>
              </a:solidFill>
              <a:latin typeface="+mj-lt"/>
              <a:ea typeface="+mj-ea"/>
              <a:cs typeface="+mj-cs"/>
            </a:endParaRPr>
          </a:p>
          <a:p>
            <a:r>
              <a:rPr lang="en-US" altLang="zh-CN" sz="1600" b="1" spc="50" dirty="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比较：</a:t>
            </a:r>
            <a:endParaRPr lang="zh-CN" altLang="en-US" sz="1600" b="1" spc="50" dirty="0">
              <a:ln w="12700">
                <a:noFill/>
                <a:prstDash val="solid"/>
              </a:ln>
              <a:solidFill>
                <a:schemeClr val="accent4"/>
              </a:solidFill>
              <a:latin typeface="+mj-lt"/>
              <a:ea typeface="+mj-ea"/>
              <a:cs typeface="+mj-cs"/>
            </a:endParaRPr>
          </a:p>
          <a:p>
            <a:r>
              <a:rPr lang="zh-CN" altLang="en-US" sz="1600" b="1" spc="50" dirty="0" smtClean="0">
                <a:ln w="12700">
                  <a:noFill/>
                  <a:prstDash val="solid"/>
                </a:ln>
                <a:solidFill>
                  <a:schemeClr val="accent4"/>
                </a:solidFill>
              </a:rPr>
              <a:t>                         其他创建</a:t>
            </a:r>
            <a:r>
              <a:rPr lang="zh-CN" altLang="en-US" sz="1600" b="1" spc="50" dirty="0">
                <a:ln w="12700">
                  <a:noFill/>
                  <a:prstDash val="solid"/>
                </a:ln>
                <a:solidFill>
                  <a:schemeClr val="accent4"/>
                </a:solidFill>
              </a:rPr>
              <a:t>型</a:t>
            </a:r>
            <a:r>
              <a:rPr lang="zh-CN" altLang="en-US" sz="1600" b="1" spc="50" dirty="0" smtClean="0">
                <a:ln w="12700">
                  <a:noFill/>
                  <a:prstDash val="solid"/>
                </a:ln>
                <a:solidFill>
                  <a:schemeClr val="accent4"/>
                </a:solidFill>
              </a:rPr>
              <a:t>模式</a:t>
            </a:r>
            <a:r>
              <a:rPr lang="en-US" altLang="zh-CN" sz="1600" b="1" spc="50" dirty="0" smtClean="0">
                <a:ln w="12700">
                  <a:noFill/>
                  <a:prstDash val="solid"/>
                </a:ln>
                <a:solidFill>
                  <a:schemeClr val="accent4"/>
                </a:solidFill>
              </a:rPr>
              <a:t>: </a:t>
            </a:r>
            <a:r>
              <a:rPr lang="zh-CN" altLang="en-US" sz="1600" b="1" spc="50" dirty="0" smtClean="0">
                <a:ln w="12700">
                  <a:noFill/>
                  <a:prstDash val="solid"/>
                </a:ln>
                <a:solidFill>
                  <a:schemeClr val="accent4"/>
                </a:solidFill>
                <a:latin typeface="+mj-lt"/>
                <a:ea typeface="+mj-ea"/>
                <a:cs typeface="+mj-cs"/>
              </a:rPr>
              <a:t>一下子生成</a:t>
            </a:r>
            <a:endParaRPr lang="en-US" altLang="zh-CN" sz="1600" b="1" spc="50" dirty="0" smtClean="0">
              <a:ln w="12700">
                <a:noFill/>
                <a:prstDash val="solid"/>
              </a:ln>
              <a:solidFill>
                <a:schemeClr val="accent4"/>
              </a:solidFill>
              <a:latin typeface="+mj-lt"/>
              <a:ea typeface="+mj-ea"/>
              <a:cs typeface="+mj-cs"/>
            </a:endParaRPr>
          </a:p>
          <a:p>
            <a:endParaRPr lang="en-US" altLang="zh-CN" sz="1600" b="1" spc="50" dirty="0" smtClean="0">
              <a:ln w="12700">
                <a:noFill/>
                <a:prstDash val="solid"/>
              </a:ln>
              <a:solidFill>
                <a:schemeClr val="accent4"/>
              </a:solidFill>
              <a:latin typeface="+mj-lt"/>
              <a:ea typeface="+mj-ea"/>
              <a:cs typeface="+mj-cs"/>
            </a:endParaRPr>
          </a:p>
          <a:p>
            <a:r>
              <a:rPr lang="zh-CN" altLang="en-US" sz="1600" b="1" spc="50" dirty="0" smtClean="0">
                <a:ln w="12700">
                  <a:noFill/>
                  <a:prstDash val="solid"/>
                </a:ln>
                <a:solidFill>
                  <a:schemeClr val="accent4"/>
                </a:solidFill>
              </a:rPr>
              <a:t>                         生成器模式</a:t>
            </a:r>
            <a:r>
              <a:rPr lang="en-US" altLang="zh-CN" sz="1600" b="1" spc="50" dirty="0" smtClean="0">
                <a:ln w="12700">
                  <a:noFill/>
                  <a:prstDash val="solid"/>
                </a:ln>
                <a:solidFill>
                  <a:schemeClr val="accent4"/>
                </a:solidFill>
              </a:rPr>
              <a:t>: </a:t>
            </a:r>
          </a:p>
          <a:p>
            <a:r>
              <a:rPr lang="en-US" altLang="zh-CN" sz="1600" b="1" spc="50" dirty="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在</a:t>
            </a:r>
            <a:r>
              <a:rPr lang="zh-CN" altLang="en-US" sz="1600" b="1" spc="50" dirty="0">
                <a:ln w="12700">
                  <a:noFill/>
                  <a:prstDash val="solid"/>
                </a:ln>
                <a:solidFill>
                  <a:schemeClr val="accent4"/>
                </a:solidFill>
                <a:latin typeface="+mj-lt"/>
                <a:ea typeface="+mj-ea"/>
                <a:cs typeface="+mj-cs"/>
              </a:rPr>
              <a:t>导向者的控制下一步一步构造</a:t>
            </a:r>
            <a:r>
              <a:rPr lang="zh-CN" altLang="en-US" sz="1600" b="1" spc="50" dirty="0" smtClean="0">
                <a:ln w="12700">
                  <a:noFill/>
                  <a:prstDash val="solid"/>
                </a:ln>
                <a:solidFill>
                  <a:schemeClr val="accent4"/>
                </a:solidFill>
                <a:latin typeface="+mj-lt"/>
                <a:ea typeface="+mj-ea"/>
                <a:cs typeface="+mj-cs"/>
              </a:rPr>
              <a:t>产品</a:t>
            </a:r>
            <a:endParaRPr lang="en-US" altLang="zh-CN" sz="1600" b="1" spc="50" dirty="0" smtClean="0">
              <a:ln w="12700">
                <a:noFill/>
                <a:prstDash val="solid"/>
              </a:ln>
              <a:solidFill>
                <a:schemeClr val="accent4"/>
              </a:solidFill>
              <a:latin typeface="+mj-lt"/>
              <a:ea typeface="+mj-ea"/>
              <a:cs typeface="+mj-cs"/>
            </a:endParaRPr>
          </a:p>
          <a:p>
            <a:r>
              <a:rPr lang="en-US" altLang="zh-CN" sz="1600" b="1" spc="50" dirty="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仅</a:t>
            </a:r>
            <a:r>
              <a:rPr lang="zh-CN" altLang="en-US" sz="1600" b="1" spc="50" dirty="0">
                <a:ln w="12700">
                  <a:noFill/>
                  <a:prstDash val="solid"/>
                </a:ln>
                <a:solidFill>
                  <a:schemeClr val="accent4"/>
                </a:solidFill>
                <a:latin typeface="+mj-lt"/>
                <a:ea typeface="+mj-ea"/>
                <a:cs typeface="+mj-cs"/>
              </a:rPr>
              <a:t>当该</a:t>
            </a:r>
            <a:r>
              <a:rPr lang="zh-CN" altLang="en-US" sz="1600" b="1" spc="50" dirty="0" smtClean="0">
                <a:ln w="12700">
                  <a:noFill/>
                  <a:prstDash val="solid"/>
                </a:ln>
                <a:solidFill>
                  <a:schemeClr val="accent4"/>
                </a:solidFill>
                <a:latin typeface="+mj-lt"/>
                <a:ea typeface="+mj-ea"/>
                <a:cs typeface="+mj-cs"/>
              </a:rPr>
              <a:t>产品</a:t>
            </a:r>
            <a:r>
              <a:rPr lang="zh-CN" altLang="en-US" sz="1600" b="1" spc="50" dirty="0">
                <a:ln w="12700">
                  <a:noFill/>
                  <a:prstDash val="solid"/>
                </a:ln>
                <a:solidFill>
                  <a:schemeClr val="accent4"/>
                </a:solidFill>
              </a:rPr>
              <a:t>构造</a:t>
            </a:r>
            <a:r>
              <a:rPr lang="zh-CN" altLang="en-US" sz="1600" b="1" spc="50" dirty="0" smtClean="0">
                <a:ln w="12700">
                  <a:noFill/>
                  <a:prstDash val="solid"/>
                </a:ln>
                <a:solidFill>
                  <a:schemeClr val="accent4"/>
                </a:solidFill>
                <a:latin typeface="+mj-lt"/>
                <a:ea typeface="+mj-ea"/>
                <a:cs typeface="+mj-cs"/>
              </a:rPr>
              <a:t>完成</a:t>
            </a:r>
            <a:r>
              <a:rPr lang="zh-CN" altLang="en-US" sz="1600" b="1" spc="50" dirty="0">
                <a:ln w="12700">
                  <a:noFill/>
                  <a:prstDash val="solid"/>
                </a:ln>
                <a:solidFill>
                  <a:schemeClr val="accent4"/>
                </a:solidFill>
                <a:latin typeface="+mj-lt"/>
                <a:ea typeface="+mj-ea"/>
                <a:cs typeface="+mj-cs"/>
              </a:rPr>
              <a:t>时导向者才从生成器中取回</a:t>
            </a:r>
            <a:r>
              <a:rPr lang="zh-CN" altLang="en-US" sz="1600" b="1" spc="50" dirty="0" smtClean="0">
                <a:ln w="12700">
                  <a:noFill/>
                  <a:prstDash val="solid"/>
                </a:ln>
                <a:solidFill>
                  <a:schemeClr val="accent4"/>
                </a:solidFill>
                <a:latin typeface="+mj-lt"/>
                <a:ea typeface="+mj-ea"/>
                <a:cs typeface="+mj-cs"/>
              </a:rPr>
              <a:t>它</a:t>
            </a:r>
            <a:endParaRPr lang="en-US" altLang="zh-CN" sz="1600" b="1" spc="50" dirty="0" smtClean="0">
              <a:ln w="12700">
                <a:noFill/>
                <a:prstDash val="solid"/>
              </a:ln>
              <a:solidFill>
                <a:schemeClr val="accent4"/>
              </a:solidFill>
              <a:latin typeface="+mj-lt"/>
              <a:ea typeface="+mj-ea"/>
              <a:cs typeface="+mj-cs"/>
            </a:endParaRPr>
          </a:p>
          <a:p>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优点：</a:t>
            </a:r>
            <a:endParaRPr lang="en-US" altLang="zh-CN" sz="1600" b="1" spc="50" dirty="0">
              <a:ln w="12700">
                <a:noFill/>
                <a:prstDash val="solid"/>
              </a:ln>
              <a:solidFill>
                <a:schemeClr val="accent4"/>
              </a:solidFill>
              <a:latin typeface="+mj-lt"/>
              <a:ea typeface="+mj-ea"/>
              <a:cs typeface="+mj-cs"/>
            </a:endParaRPr>
          </a:p>
          <a:p>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更好</a:t>
            </a:r>
            <a:r>
              <a:rPr lang="zh-CN" altLang="en-US" sz="1600" b="1" spc="50" dirty="0">
                <a:ln w="12700">
                  <a:noFill/>
                  <a:prstDash val="solid"/>
                </a:ln>
                <a:solidFill>
                  <a:schemeClr val="accent4"/>
                </a:solidFill>
                <a:latin typeface="+mj-lt"/>
                <a:ea typeface="+mj-ea"/>
                <a:cs typeface="+mj-cs"/>
              </a:rPr>
              <a:t>的反映产品的构造</a:t>
            </a:r>
            <a:r>
              <a:rPr lang="zh-CN" altLang="en-US" sz="1600" b="1" spc="50" dirty="0" smtClean="0">
                <a:ln w="12700">
                  <a:noFill/>
                  <a:prstDash val="solid"/>
                </a:ln>
                <a:solidFill>
                  <a:schemeClr val="accent4"/>
                </a:solidFill>
                <a:latin typeface="+mj-lt"/>
                <a:ea typeface="+mj-ea"/>
                <a:cs typeface="+mj-cs"/>
              </a:rPr>
              <a:t>过程</a:t>
            </a:r>
            <a:endParaRPr lang="en-US" altLang="zh-CN" sz="1600" b="1" spc="50" dirty="0" smtClean="0">
              <a:ln w="12700">
                <a:noFill/>
                <a:prstDash val="solid"/>
              </a:ln>
              <a:solidFill>
                <a:schemeClr val="accent4"/>
              </a:solidFill>
              <a:latin typeface="+mj-lt"/>
              <a:ea typeface="+mj-ea"/>
              <a:cs typeface="+mj-cs"/>
            </a:endParaRPr>
          </a:p>
          <a:p>
            <a:r>
              <a:rPr lang="en-US" altLang="zh-CN" sz="1600" b="1" spc="50" dirty="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更</a:t>
            </a:r>
            <a:r>
              <a:rPr lang="zh-CN" altLang="en-US" sz="1600" b="1" spc="50" dirty="0">
                <a:ln w="12700">
                  <a:noFill/>
                  <a:prstDash val="solid"/>
                </a:ln>
                <a:solidFill>
                  <a:schemeClr val="accent4"/>
                </a:solidFill>
                <a:latin typeface="+mj-lt"/>
                <a:ea typeface="+mj-ea"/>
                <a:cs typeface="+mj-cs"/>
              </a:rPr>
              <a:t>精细的控制构建</a:t>
            </a:r>
            <a:r>
              <a:rPr lang="zh-CN" altLang="en-US" sz="1600" b="1" spc="50" dirty="0" smtClean="0">
                <a:ln w="12700">
                  <a:noFill/>
                  <a:prstDash val="solid"/>
                </a:ln>
                <a:solidFill>
                  <a:schemeClr val="accent4"/>
                </a:solidFill>
                <a:latin typeface="+mj-lt"/>
                <a:ea typeface="+mj-ea"/>
                <a:cs typeface="+mj-cs"/>
              </a:rPr>
              <a:t>过程，从而更</a:t>
            </a:r>
            <a:r>
              <a:rPr lang="zh-CN" altLang="en-US" sz="1600" b="1" spc="50" dirty="0">
                <a:ln w="12700">
                  <a:noFill/>
                  <a:prstDash val="solid"/>
                </a:ln>
                <a:solidFill>
                  <a:schemeClr val="accent4"/>
                </a:solidFill>
                <a:latin typeface="+mj-lt"/>
                <a:ea typeface="+mj-ea"/>
                <a:cs typeface="+mj-cs"/>
              </a:rPr>
              <a:t>精细的</a:t>
            </a:r>
            <a:r>
              <a:rPr lang="zh-CN" altLang="en-US" sz="1600" b="1" spc="50" dirty="0" smtClean="0">
                <a:ln w="12700">
                  <a:noFill/>
                  <a:prstDash val="solid"/>
                </a:ln>
                <a:solidFill>
                  <a:schemeClr val="accent4"/>
                </a:solidFill>
                <a:latin typeface="+mj-lt"/>
                <a:ea typeface="+mj-ea"/>
                <a:cs typeface="+mj-cs"/>
              </a:rPr>
              <a:t>控制产品</a:t>
            </a:r>
            <a:r>
              <a:rPr lang="zh-CN" altLang="en-US" sz="1600" b="1" spc="50" dirty="0">
                <a:ln w="12700">
                  <a:noFill/>
                  <a:prstDash val="solid"/>
                </a:ln>
                <a:solidFill>
                  <a:schemeClr val="accent4"/>
                </a:solidFill>
                <a:latin typeface="+mj-lt"/>
                <a:ea typeface="+mj-ea"/>
                <a:cs typeface="+mj-cs"/>
              </a:rPr>
              <a:t>的内部</a:t>
            </a:r>
            <a:r>
              <a:rPr lang="zh-CN" altLang="en-US" sz="1600" b="1" spc="50" dirty="0" smtClean="0">
                <a:ln w="12700">
                  <a:noFill/>
                  <a:prstDash val="solid"/>
                </a:ln>
                <a:solidFill>
                  <a:schemeClr val="accent4"/>
                </a:solidFill>
                <a:latin typeface="+mj-lt"/>
                <a:ea typeface="+mj-ea"/>
                <a:cs typeface="+mj-cs"/>
              </a:rPr>
              <a:t>结构</a:t>
            </a:r>
            <a:endParaRPr lang="zh-CN" altLang="en-US" sz="1600" b="1" spc="50" dirty="0">
              <a:ln w="12700">
                <a:noFill/>
                <a:prstDash val="solid"/>
              </a:ln>
              <a:solidFill>
                <a:schemeClr val="accent4"/>
              </a:solidFill>
              <a:latin typeface="+mj-lt"/>
              <a:ea typeface="+mj-ea"/>
              <a:cs typeface="+mj-cs"/>
            </a:endParaRPr>
          </a:p>
        </p:txBody>
      </p:sp>
      <p:sp>
        <p:nvSpPr>
          <p:cNvPr id="5"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mtClean="0"/>
              <a:t>Builder</a:t>
            </a:r>
            <a:endParaRPr lang="zh-CN" altLang="en-US" dirty="0"/>
          </a:p>
        </p:txBody>
      </p:sp>
    </p:spTree>
    <p:extLst>
      <p:ext uri="{BB962C8B-B14F-4D97-AF65-F5344CB8AC3E}">
        <p14:creationId xmlns:p14="http://schemas.microsoft.com/office/powerpoint/2010/main" val="22909700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83568" y="1484784"/>
            <a:ext cx="7776864" cy="5040560"/>
          </a:xfrm>
          <a:prstGeom prst="rect">
            <a:avLst/>
          </a:prstGeom>
        </p:spPr>
        <p:txBody>
          <a:bodyPr vert="horz" rtlCol="0" anchor="ctr">
            <a:normAutofit fontScale="77500" lnSpcReduction="20000"/>
            <a:scene3d>
              <a:camera prst="orthographicFront"/>
              <a:lightRig rig="soft" dir="t"/>
            </a:scene3d>
            <a:sp3d prstMaterial="matte">
              <a:bevelT w="12700" h="12700"/>
            </a:sp3d>
          </a:bodyPr>
          <a:lstStyle/>
          <a:p>
            <a:pPr>
              <a:spcBef>
                <a:spcPct val="0"/>
              </a:spcBef>
            </a:pPr>
            <a:r>
              <a:rPr lang="zh-CN" altLang="en-US" sz="2300"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实现</a:t>
            </a:r>
            <a:r>
              <a:rPr lang="en-US" altLang="zh-CN" sz="2300" b="1" spc="50" dirty="0" smtClean="0">
                <a:ln w="12700">
                  <a:noFill/>
                  <a:prstDash val="solid"/>
                </a:ln>
                <a:solidFill>
                  <a:schemeClr val="accent4"/>
                </a:solidFill>
                <a:effectLst>
                  <a:outerShdw blurRad="38100" dist="38100" dir="2700000" algn="tl">
                    <a:srgbClr val="000000">
                      <a:alpha val="43137"/>
                    </a:srgbClr>
                  </a:outerShdw>
                </a:effectLst>
                <a:latin typeface="+mj-lt"/>
                <a:ea typeface="+mj-ea"/>
                <a:cs typeface="+mj-cs"/>
              </a:rPr>
              <a:t>(Implementation):</a:t>
            </a:r>
            <a:br>
              <a:rPr lang="en-US" altLang="zh-CN" sz="2300" b="1" spc="50" dirty="0" smtClean="0">
                <a:ln w="12700">
                  <a:noFill/>
                  <a:prstDash val="solid"/>
                </a:ln>
                <a:solidFill>
                  <a:schemeClr val="accent4"/>
                </a:solidFill>
                <a:effectLst>
                  <a:outerShdw blurRad="38100" dist="38100" dir="2700000" algn="tl">
                    <a:srgbClr val="000000">
                      <a:alpha val="43137"/>
                    </a:srgbClr>
                  </a:outerShdw>
                </a:effectLst>
                <a:latin typeface="+mj-lt"/>
                <a:ea typeface="+mj-ea"/>
                <a:cs typeface="+mj-cs"/>
              </a:rPr>
            </a:br>
            <a:endParaRPr lang="en-US" altLang="zh-CN" sz="2300"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endParaRPr>
          </a:p>
          <a:p>
            <a:r>
              <a:rPr lang="zh-CN" altLang="en-US" sz="1600" b="1" spc="50" dirty="0" smtClean="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Builder</a:t>
            </a:r>
            <a:r>
              <a:rPr lang="zh-CN" altLang="en-US" sz="1600" b="1" spc="50" dirty="0" smtClean="0">
                <a:ln w="12700">
                  <a:noFill/>
                  <a:prstDash val="solid"/>
                </a:ln>
                <a:solidFill>
                  <a:schemeClr val="accent4"/>
                </a:solidFill>
                <a:latin typeface="+mj-lt"/>
                <a:ea typeface="+mj-ea"/>
                <a:cs typeface="+mj-cs"/>
              </a:rPr>
              <a:t>的部件构建接口应当具有普遍性</a:t>
            </a:r>
            <a:endParaRPr lang="en-US" altLang="zh-CN" sz="1600" b="1" spc="50" dirty="0">
              <a:ln w="12700">
                <a:noFill/>
                <a:prstDash val="solid"/>
              </a:ln>
              <a:solidFill>
                <a:schemeClr val="accent4"/>
              </a:solidFill>
              <a:latin typeface="+mj-lt"/>
              <a:ea typeface="+mj-ea"/>
              <a:cs typeface="+mj-cs"/>
            </a:endParaRPr>
          </a:p>
          <a:p>
            <a:r>
              <a:rPr lang="en-US" altLang="zh-CN" sz="1600" b="1" spc="50" dirty="0" smtClean="0">
                <a:ln w="12700">
                  <a:noFill/>
                  <a:prstDash val="solid"/>
                </a:ln>
                <a:solidFill>
                  <a:schemeClr val="accent4"/>
                </a:solidFill>
                <a:latin typeface="+mj-lt"/>
                <a:ea typeface="+mj-ea"/>
                <a:cs typeface="+mj-cs"/>
              </a:rPr>
              <a:t>	</a:t>
            </a:r>
          </a:p>
          <a:p>
            <a:r>
              <a:rPr lang="en-US" altLang="zh-CN" sz="1600" spc="50" dirty="0">
                <a:ln w="12700">
                  <a:noFill/>
                  <a:prstDash val="solid"/>
                </a:ln>
                <a:solidFill>
                  <a:schemeClr val="accent4"/>
                </a:solidFill>
                <a:latin typeface="+mj-lt"/>
                <a:ea typeface="+mj-ea"/>
                <a:cs typeface="+mj-cs"/>
              </a:rPr>
              <a:t>	</a:t>
            </a:r>
            <a:r>
              <a:rPr lang="en-US" altLang="zh-CN" sz="1600" spc="50" dirty="0" smtClean="0">
                <a:ln w="12700">
                  <a:noFill/>
                  <a:prstDash val="solid"/>
                </a:ln>
                <a:solidFill>
                  <a:schemeClr val="accent4"/>
                </a:solidFill>
                <a:latin typeface="+mj-lt"/>
                <a:ea typeface="+mj-ea"/>
                <a:cs typeface="+mj-cs"/>
              </a:rPr>
              <a:t>Computer</a:t>
            </a:r>
            <a:r>
              <a:rPr lang="zh-CN" altLang="en-US" sz="1600" spc="50" dirty="0" smtClean="0">
                <a:ln w="12700">
                  <a:noFill/>
                  <a:prstDash val="solid"/>
                </a:ln>
                <a:solidFill>
                  <a:schemeClr val="accent4"/>
                </a:solidFill>
                <a:latin typeface="+mj-lt"/>
                <a:ea typeface="+mj-ea"/>
                <a:cs typeface="+mj-cs"/>
              </a:rPr>
              <a:t>例子的构造部件之间不存在依赖，只需返回</a:t>
            </a:r>
            <a:r>
              <a:rPr lang="en-US" altLang="zh-CN" sz="1600" spc="50" dirty="0" smtClean="0">
                <a:ln w="12700">
                  <a:noFill/>
                  <a:prstDash val="solid"/>
                </a:ln>
                <a:solidFill>
                  <a:schemeClr val="accent4"/>
                </a:solidFill>
                <a:latin typeface="+mj-lt"/>
                <a:ea typeface="+mj-ea"/>
                <a:cs typeface="+mj-cs"/>
              </a:rPr>
              <a:t>void</a:t>
            </a:r>
            <a:r>
              <a:rPr lang="zh-CN" altLang="en-US" sz="1600" spc="50" dirty="0" smtClean="0">
                <a:ln w="12700">
                  <a:noFill/>
                  <a:prstDash val="solid"/>
                </a:ln>
                <a:solidFill>
                  <a:schemeClr val="accent4"/>
                </a:solidFill>
                <a:latin typeface="+mj-lt"/>
                <a:ea typeface="+mj-ea"/>
                <a:cs typeface="+mj-cs"/>
              </a:rPr>
              <a:t>，构造步骤容易实现</a:t>
            </a:r>
            <a:endParaRPr lang="en-US" altLang="zh-CN" sz="1600" spc="50" dirty="0" smtClean="0">
              <a:ln w="12700">
                <a:noFill/>
                <a:prstDash val="solid"/>
              </a:ln>
              <a:solidFill>
                <a:schemeClr val="accent4"/>
              </a:solidFill>
              <a:latin typeface="+mj-lt"/>
              <a:ea typeface="+mj-ea"/>
              <a:cs typeface="+mj-cs"/>
            </a:endParaRPr>
          </a:p>
          <a:p>
            <a:endParaRPr lang="en-US" altLang="zh-CN" sz="1600" spc="50" dirty="0" smtClean="0">
              <a:ln w="12700">
                <a:noFill/>
                <a:prstDash val="solid"/>
              </a:ln>
              <a:solidFill>
                <a:schemeClr val="accent4"/>
              </a:solidFill>
              <a:latin typeface="+mj-lt"/>
              <a:ea typeface="+mj-ea"/>
              <a:cs typeface="+mj-cs"/>
            </a:endParaRPr>
          </a:p>
          <a:p>
            <a:r>
              <a:rPr lang="en-US" altLang="zh-CN" sz="1600" spc="50" dirty="0">
                <a:ln w="12700">
                  <a:noFill/>
                  <a:prstDash val="solid"/>
                </a:ln>
                <a:solidFill>
                  <a:schemeClr val="accent4"/>
                </a:solidFill>
                <a:latin typeface="+mj-lt"/>
                <a:ea typeface="+mj-ea"/>
                <a:cs typeface="+mj-cs"/>
              </a:rPr>
              <a:t> </a:t>
            </a:r>
            <a:r>
              <a:rPr lang="en-US" altLang="zh-CN" sz="1600" spc="50" dirty="0" smtClean="0">
                <a:ln w="12700">
                  <a:noFill/>
                  <a:prstDash val="solid"/>
                </a:ln>
                <a:solidFill>
                  <a:schemeClr val="accent4"/>
                </a:solidFill>
                <a:latin typeface="+mj-lt"/>
                <a:ea typeface="+mj-ea"/>
                <a:cs typeface="+mj-cs"/>
              </a:rPr>
              <a:t>             </a:t>
            </a:r>
            <a:r>
              <a:rPr lang="en-US" altLang="zh-CN" sz="1600" spc="50" dirty="0">
                <a:ln w="12700">
                  <a:noFill/>
                  <a:prstDash val="solid"/>
                </a:ln>
                <a:solidFill>
                  <a:schemeClr val="accent4"/>
                </a:solidFill>
                <a:latin typeface="+mj-lt"/>
                <a:ea typeface="+mj-ea"/>
                <a:cs typeface="+mj-cs"/>
              </a:rPr>
              <a:t>	</a:t>
            </a:r>
            <a:r>
              <a:rPr lang="zh-CN" altLang="en-US" sz="1600" spc="50" dirty="0" smtClean="0">
                <a:ln w="12700">
                  <a:noFill/>
                  <a:prstDash val="solid"/>
                </a:ln>
                <a:solidFill>
                  <a:schemeClr val="accent4"/>
                </a:solidFill>
                <a:latin typeface="+mj-lt"/>
                <a:ea typeface="+mj-ea"/>
                <a:cs typeface="+mj-cs"/>
              </a:rPr>
              <a:t>更一般的场景，可能构造步骤依赖于之前已构造部件，即非</a:t>
            </a:r>
            <a:r>
              <a:rPr lang="en-US" altLang="zh-CN" sz="1600" spc="50" dirty="0" smtClean="0">
                <a:ln w="12700">
                  <a:noFill/>
                  <a:prstDash val="solid"/>
                </a:ln>
                <a:solidFill>
                  <a:schemeClr val="accent4"/>
                </a:solidFill>
                <a:latin typeface="+mj-lt"/>
                <a:ea typeface="+mj-ea"/>
                <a:cs typeface="+mj-cs"/>
              </a:rPr>
              <a:t>void</a:t>
            </a:r>
            <a:r>
              <a:rPr lang="zh-CN" altLang="en-US" sz="1600" spc="50" dirty="0" smtClean="0">
                <a:ln w="12700">
                  <a:noFill/>
                  <a:prstDash val="solid"/>
                </a:ln>
                <a:solidFill>
                  <a:schemeClr val="accent4"/>
                </a:solidFill>
                <a:latin typeface="+mj-lt"/>
                <a:ea typeface="+mj-ea"/>
                <a:cs typeface="+mj-cs"/>
              </a:rPr>
              <a:t>（部件模型）</a:t>
            </a:r>
            <a:endParaRPr lang="en-US" altLang="zh-CN" sz="1600" spc="50" dirty="0" smtClean="0">
              <a:ln w="12700">
                <a:noFill/>
                <a:prstDash val="solid"/>
              </a:ln>
              <a:solidFill>
                <a:schemeClr val="accent4"/>
              </a:solidFill>
              <a:latin typeface="+mj-lt"/>
              <a:ea typeface="+mj-ea"/>
              <a:cs typeface="+mj-cs"/>
            </a:endParaRPr>
          </a:p>
          <a:p>
            <a:r>
              <a:rPr lang="en-US" altLang="zh-CN" sz="1600" spc="50" dirty="0">
                <a:ln w="12700">
                  <a:noFill/>
                  <a:prstDash val="solid"/>
                </a:ln>
                <a:solidFill>
                  <a:schemeClr val="accent4"/>
                </a:solidFill>
                <a:latin typeface="+mj-lt"/>
                <a:ea typeface="+mj-ea"/>
                <a:cs typeface="+mj-cs"/>
              </a:rPr>
              <a:t>	</a:t>
            </a:r>
            <a:r>
              <a:rPr lang="en-US" altLang="zh-CN" sz="1600" spc="50" dirty="0" smtClean="0">
                <a:ln w="12700">
                  <a:noFill/>
                  <a:prstDash val="solid"/>
                </a:ln>
                <a:solidFill>
                  <a:schemeClr val="accent4"/>
                </a:solidFill>
                <a:latin typeface="+mj-lt"/>
                <a:ea typeface="+mj-ea"/>
                <a:cs typeface="+mj-cs"/>
              </a:rPr>
              <a:t>Director</a:t>
            </a:r>
            <a:r>
              <a:rPr lang="zh-CN" altLang="en-US" sz="1600" spc="50" dirty="0" smtClean="0">
                <a:ln w="12700">
                  <a:noFill/>
                  <a:prstDash val="solid"/>
                </a:ln>
                <a:solidFill>
                  <a:schemeClr val="accent4"/>
                </a:solidFill>
                <a:latin typeface="+mj-lt"/>
                <a:ea typeface="+mj-ea"/>
                <a:cs typeface="+mj-cs"/>
              </a:rPr>
              <a:t>接收</a:t>
            </a:r>
            <a:r>
              <a:rPr lang="en-US" altLang="zh-CN" sz="1600" spc="50" dirty="0" smtClean="0">
                <a:ln w="12700">
                  <a:noFill/>
                  <a:prstDash val="solid"/>
                </a:ln>
                <a:solidFill>
                  <a:schemeClr val="accent4"/>
                </a:solidFill>
                <a:latin typeface="+mj-lt"/>
                <a:ea typeface="+mj-ea"/>
                <a:cs typeface="+mj-cs"/>
              </a:rPr>
              <a:t>Builder</a:t>
            </a:r>
            <a:r>
              <a:rPr lang="zh-CN" altLang="en-US" sz="1600" spc="50" dirty="0" smtClean="0">
                <a:ln w="12700">
                  <a:noFill/>
                  <a:prstDash val="solid"/>
                </a:ln>
                <a:solidFill>
                  <a:schemeClr val="accent4"/>
                </a:solidFill>
                <a:latin typeface="+mj-lt"/>
                <a:ea typeface="+mj-ea"/>
                <a:cs typeface="+mj-cs"/>
              </a:rPr>
              <a:t>返回的部件模型再传入</a:t>
            </a:r>
            <a:r>
              <a:rPr lang="en-US" altLang="zh-CN" sz="1600" spc="50" dirty="0" smtClean="0">
                <a:ln w="12700">
                  <a:noFill/>
                  <a:prstDash val="solid"/>
                </a:ln>
                <a:solidFill>
                  <a:schemeClr val="accent4"/>
                </a:solidFill>
                <a:latin typeface="+mj-lt"/>
                <a:ea typeface="+mj-ea"/>
                <a:cs typeface="+mj-cs"/>
              </a:rPr>
              <a:t>Builder</a:t>
            </a:r>
            <a:r>
              <a:rPr lang="zh-CN" altLang="en-US" sz="1600" spc="50" dirty="0" smtClean="0">
                <a:ln w="12700">
                  <a:noFill/>
                  <a:prstDash val="solid"/>
                </a:ln>
                <a:solidFill>
                  <a:schemeClr val="accent4"/>
                </a:solidFill>
                <a:latin typeface="+mj-lt"/>
                <a:ea typeface="+mj-ea"/>
                <a:cs typeface="+mj-cs"/>
              </a:rPr>
              <a:t>使得构造步骤得以继续</a:t>
            </a:r>
            <a:endParaRPr lang="en-US" altLang="zh-CN" sz="1600" spc="50" dirty="0" smtClean="0">
              <a:ln w="12700">
                <a:noFill/>
                <a:prstDash val="solid"/>
              </a:ln>
              <a:solidFill>
                <a:schemeClr val="accent4"/>
              </a:solidFill>
              <a:latin typeface="+mj-lt"/>
              <a:ea typeface="+mj-ea"/>
              <a:cs typeface="+mj-cs"/>
            </a:endParaRPr>
          </a:p>
          <a:p>
            <a:endParaRPr lang="en-US" altLang="zh-CN" sz="1600" spc="50" dirty="0" smtClean="0">
              <a:ln w="12700">
                <a:noFill/>
                <a:prstDash val="solid"/>
              </a:ln>
              <a:solidFill>
                <a:schemeClr val="accent4"/>
              </a:solidFill>
              <a:latin typeface="+mj-lt"/>
              <a:ea typeface="+mj-ea"/>
              <a:cs typeface="+mj-cs"/>
            </a:endParaRPr>
          </a:p>
          <a:p>
            <a:endParaRPr lang="en-US" altLang="zh-CN" sz="1600" b="1" spc="50" dirty="0">
              <a:ln w="12700">
                <a:noFill/>
                <a:prstDash val="solid"/>
              </a:ln>
              <a:solidFill>
                <a:schemeClr val="accent4"/>
              </a:solidFill>
              <a:latin typeface="+mj-lt"/>
              <a:ea typeface="+mj-ea"/>
              <a:cs typeface="+mj-cs"/>
            </a:endParaRPr>
          </a:p>
          <a:p>
            <a:r>
              <a:rPr lang="zh-CN" altLang="en-US" sz="1600" b="1" spc="50" dirty="0">
                <a:ln w="12700">
                  <a:noFill/>
                  <a:prstDash val="solid"/>
                </a:ln>
                <a:solidFill>
                  <a:schemeClr val="accent4"/>
                </a:solidFill>
              </a:rPr>
              <a:t> </a:t>
            </a:r>
            <a:r>
              <a:rPr lang="zh-CN" altLang="en-US" sz="1600" b="1" spc="50" dirty="0" smtClean="0">
                <a:ln w="12700">
                  <a:noFill/>
                  <a:prstDash val="solid"/>
                </a:ln>
                <a:solidFill>
                  <a:schemeClr val="accent4"/>
                </a:solidFill>
              </a:rPr>
              <a:t>     </a:t>
            </a:r>
            <a:r>
              <a:rPr lang="en-US" altLang="zh-CN" sz="1600" b="1" spc="50" dirty="0" smtClean="0">
                <a:ln w="12700">
                  <a:noFill/>
                  <a:prstDash val="solid"/>
                </a:ln>
                <a:solidFill>
                  <a:schemeClr val="accent4"/>
                </a:solidFill>
              </a:rPr>
              <a:t>- Product</a:t>
            </a:r>
            <a:r>
              <a:rPr lang="zh-CN" altLang="en-US" sz="1600" b="1" spc="50" dirty="0" smtClean="0">
                <a:ln w="12700">
                  <a:noFill/>
                  <a:prstDash val="solid"/>
                </a:ln>
                <a:solidFill>
                  <a:schemeClr val="accent4"/>
                </a:solidFill>
              </a:rPr>
              <a:t>不要求抽象</a:t>
            </a:r>
            <a:r>
              <a:rPr lang="en-US" altLang="zh-CN" sz="1600" b="1" spc="50" dirty="0" smtClean="0">
                <a:ln w="12700">
                  <a:noFill/>
                  <a:prstDash val="solid"/>
                </a:ln>
                <a:solidFill>
                  <a:schemeClr val="accent4"/>
                </a:solidFill>
              </a:rPr>
              <a:t>(Computer)</a:t>
            </a:r>
            <a:endParaRPr lang="en-US" altLang="zh-CN" sz="1600" b="1" spc="50" dirty="0" smtClean="0">
              <a:ln w="12700">
                <a:noFill/>
                <a:prstDash val="solid"/>
              </a:ln>
              <a:solidFill>
                <a:schemeClr val="accent4"/>
              </a:solidFill>
              <a:latin typeface="+mj-lt"/>
              <a:ea typeface="+mj-ea"/>
              <a:cs typeface="+mj-cs"/>
            </a:endParaRPr>
          </a:p>
          <a:p>
            <a:endParaRPr lang="en-US" altLang="zh-CN" sz="1600" b="1" spc="50" dirty="0">
              <a:ln w="12700">
                <a:noFill/>
                <a:prstDash val="solid"/>
              </a:ln>
              <a:solidFill>
                <a:schemeClr val="accent4"/>
              </a:solidFill>
              <a:latin typeface="+mj-lt"/>
              <a:ea typeface="+mj-ea"/>
              <a:cs typeface="+mj-cs"/>
            </a:endParaRPr>
          </a:p>
          <a:p>
            <a:r>
              <a:rPr lang="en-US" altLang="zh-CN" sz="1600" spc="50" dirty="0" smtClean="0">
                <a:ln w="12700">
                  <a:noFill/>
                  <a:prstDash val="solid"/>
                </a:ln>
                <a:solidFill>
                  <a:schemeClr val="accent4"/>
                </a:solidFill>
                <a:latin typeface="+mj-lt"/>
                <a:ea typeface="+mj-ea"/>
                <a:cs typeface="+mj-cs"/>
              </a:rPr>
              <a:t>              	Product</a:t>
            </a:r>
            <a:r>
              <a:rPr lang="zh-CN" altLang="en-US" sz="1600" spc="50" dirty="0" smtClean="0">
                <a:ln w="12700">
                  <a:noFill/>
                  <a:prstDash val="solid"/>
                </a:ln>
                <a:solidFill>
                  <a:schemeClr val="accent4"/>
                </a:solidFill>
                <a:latin typeface="+mj-lt"/>
                <a:ea typeface="+mj-ea"/>
                <a:cs typeface="+mj-cs"/>
              </a:rPr>
              <a:t>个体之间差异太大（场景更具</a:t>
            </a:r>
            <a:r>
              <a:rPr lang="zh-CN" altLang="en-US" sz="1600" spc="50" dirty="0">
                <a:ln w="12700">
                  <a:noFill/>
                  <a:prstDash val="solid"/>
                </a:ln>
                <a:solidFill>
                  <a:schemeClr val="accent4"/>
                </a:solidFill>
                <a:latin typeface="+mj-lt"/>
                <a:ea typeface="+mj-ea"/>
                <a:cs typeface="+mj-cs"/>
              </a:rPr>
              <a:t>一般性），难于</a:t>
            </a:r>
            <a:r>
              <a:rPr lang="zh-CN" altLang="en-US" sz="1600" spc="50" dirty="0" smtClean="0">
                <a:ln w="12700">
                  <a:noFill/>
                  <a:prstDash val="solid"/>
                </a:ln>
                <a:solidFill>
                  <a:schemeClr val="accent4"/>
                </a:solidFill>
                <a:latin typeface="+mj-lt"/>
                <a:ea typeface="+mj-ea"/>
                <a:cs typeface="+mj-cs"/>
              </a:rPr>
              <a:t>抽象</a:t>
            </a:r>
            <a:endParaRPr lang="en-US" altLang="zh-CN" sz="1600" spc="50" dirty="0" smtClean="0">
              <a:ln w="12700">
                <a:noFill/>
                <a:prstDash val="solid"/>
              </a:ln>
              <a:solidFill>
                <a:schemeClr val="accent4"/>
              </a:solidFill>
              <a:latin typeface="+mj-lt"/>
              <a:ea typeface="+mj-ea"/>
              <a:cs typeface="+mj-cs"/>
            </a:endParaRPr>
          </a:p>
          <a:p>
            <a:endParaRPr lang="en-US" altLang="zh-CN" sz="1600" spc="50" dirty="0" smtClean="0">
              <a:ln w="12700">
                <a:noFill/>
                <a:prstDash val="solid"/>
              </a:ln>
              <a:solidFill>
                <a:schemeClr val="accent4"/>
              </a:solidFill>
              <a:latin typeface="+mj-lt"/>
              <a:ea typeface="+mj-ea"/>
              <a:cs typeface="+mj-cs"/>
            </a:endParaRPr>
          </a:p>
          <a:p>
            <a:r>
              <a:rPr lang="en-US" altLang="zh-CN" sz="1600" spc="50" dirty="0">
                <a:ln w="12700">
                  <a:noFill/>
                  <a:prstDash val="solid"/>
                </a:ln>
                <a:solidFill>
                  <a:schemeClr val="accent4"/>
                </a:solidFill>
                <a:latin typeface="+mj-lt"/>
                <a:ea typeface="+mj-ea"/>
                <a:cs typeface="+mj-cs"/>
              </a:rPr>
              <a:t>	</a:t>
            </a:r>
            <a:r>
              <a:rPr lang="zh-CN" altLang="en-US" sz="1600" spc="50" dirty="0" smtClean="0">
                <a:ln w="12700">
                  <a:noFill/>
                  <a:prstDash val="solid"/>
                </a:ln>
                <a:solidFill>
                  <a:schemeClr val="accent4"/>
                </a:solidFill>
                <a:latin typeface="+mj-lt"/>
                <a:ea typeface="+mj-ea"/>
                <a:cs typeface="+mj-cs"/>
              </a:rPr>
              <a:t>需要知晓不同</a:t>
            </a:r>
            <a:r>
              <a:rPr lang="en-US" altLang="zh-CN" sz="1600" spc="50" dirty="0" smtClean="0">
                <a:ln w="12700">
                  <a:noFill/>
                  <a:prstDash val="solid"/>
                </a:ln>
                <a:solidFill>
                  <a:schemeClr val="accent4"/>
                </a:solidFill>
                <a:latin typeface="+mj-lt"/>
                <a:ea typeface="+mj-ea"/>
                <a:cs typeface="+mj-cs"/>
              </a:rPr>
              <a:t>Product</a:t>
            </a:r>
            <a:r>
              <a:rPr lang="zh-CN" altLang="en-US" sz="1600" spc="50" dirty="0" smtClean="0">
                <a:ln w="12700">
                  <a:noFill/>
                  <a:prstDash val="solid"/>
                </a:ln>
                <a:solidFill>
                  <a:schemeClr val="accent4"/>
                </a:solidFill>
                <a:latin typeface="+mj-lt"/>
                <a:ea typeface="+mj-ea"/>
                <a:cs typeface="+mj-cs"/>
              </a:rPr>
              <a:t>的具体不同成员，从而采取不同操作</a:t>
            </a:r>
            <a:endParaRPr lang="en-US" altLang="zh-CN" sz="1600" spc="50" dirty="0" smtClean="0">
              <a:ln w="12700">
                <a:noFill/>
                <a:prstDash val="solid"/>
              </a:ln>
              <a:solidFill>
                <a:schemeClr val="accent4"/>
              </a:solidFill>
              <a:latin typeface="+mj-lt"/>
              <a:ea typeface="+mj-ea"/>
              <a:cs typeface="+mj-cs"/>
            </a:endParaRPr>
          </a:p>
          <a:p>
            <a:endParaRPr lang="en-US" altLang="zh-CN" sz="1600" spc="50" dirty="0" smtClean="0">
              <a:ln w="12700">
                <a:noFill/>
                <a:prstDash val="solid"/>
              </a:ln>
              <a:solidFill>
                <a:schemeClr val="accent4"/>
              </a:solidFill>
              <a:latin typeface="+mj-lt"/>
              <a:ea typeface="+mj-ea"/>
              <a:cs typeface="+mj-cs"/>
            </a:endParaRPr>
          </a:p>
          <a:p>
            <a:r>
              <a:rPr lang="en-US" altLang="zh-CN" sz="1600" spc="50" dirty="0">
                <a:ln w="12700">
                  <a:noFill/>
                  <a:prstDash val="solid"/>
                </a:ln>
                <a:solidFill>
                  <a:schemeClr val="accent4"/>
                </a:solidFill>
                <a:latin typeface="+mj-lt"/>
                <a:ea typeface="+mj-ea"/>
                <a:cs typeface="+mj-cs"/>
              </a:rPr>
              <a:t>	</a:t>
            </a:r>
            <a:r>
              <a:rPr lang="zh-CN" altLang="en-US" sz="1600" spc="50" dirty="0" smtClean="0">
                <a:ln w="12700">
                  <a:noFill/>
                  <a:prstDash val="solid"/>
                </a:ln>
                <a:solidFill>
                  <a:schemeClr val="accent4"/>
                </a:solidFill>
                <a:latin typeface="+mj-lt"/>
                <a:ea typeface="+mj-ea"/>
                <a:cs typeface="+mj-cs"/>
              </a:rPr>
              <a:t>对其抽象代价不菲，引入不必要的混乱，亦显僵硬死板</a:t>
            </a:r>
            <a:endParaRPr lang="en-US" altLang="zh-CN" sz="1600" spc="50" dirty="0" smtClean="0">
              <a:ln w="12700">
                <a:noFill/>
                <a:prstDash val="solid"/>
              </a:ln>
              <a:solidFill>
                <a:schemeClr val="accent4"/>
              </a:solidFill>
              <a:latin typeface="+mj-lt"/>
              <a:ea typeface="+mj-ea"/>
              <a:cs typeface="+mj-cs"/>
            </a:endParaRPr>
          </a:p>
          <a:p>
            <a:endParaRPr lang="en-US" altLang="zh-CN" sz="1600" spc="50" dirty="0" smtClean="0">
              <a:ln w="12700">
                <a:noFill/>
                <a:prstDash val="solid"/>
              </a:ln>
              <a:solidFill>
                <a:schemeClr val="accent4"/>
              </a:solidFill>
              <a:latin typeface="+mj-lt"/>
              <a:ea typeface="+mj-ea"/>
              <a:cs typeface="+mj-cs"/>
            </a:endParaRPr>
          </a:p>
          <a:p>
            <a:endParaRPr lang="en-US" altLang="zh-CN" sz="1600" b="1" spc="50" dirty="0">
              <a:ln w="12700">
                <a:noFill/>
                <a:prstDash val="solid"/>
              </a:ln>
              <a:solidFill>
                <a:schemeClr val="accent4"/>
              </a:solidFill>
              <a:latin typeface="+mj-lt"/>
              <a:ea typeface="+mj-ea"/>
              <a:cs typeface="+mj-cs"/>
            </a:endParaRPr>
          </a:p>
          <a:p>
            <a:r>
              <a:rPr lang="zh-CN" altLang="en-US" sz="1600" b="1" spc="50" dirty="0" smtClean="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抽象</a:t>
            </a:r>
            <a:r>
              <a:rPr lang="en-US" altLang="zh-CN" sz="1600" b="1" spc="50" dirty="0" smtClean="0">
                <a:ln w="12700">
                  <a:noFill/>
                  <a:prstDash val="solid"/>
                </a:ln>
                <a:solidFill>
                  <a:schemeClr val="accent4"/>
                </a:solidFill>
                <a:latin typeface="+mj-lt"/>
                <a:ea typeface="+mj-ea"/>
                <a:cs typeface="+mj-cs"/>
              </a:rPr>
              <a:t>Builder</a:t>
            </a:r>
            <a:r>
              <a:rPr lang="zh-CN" altLang="en-US" sz="1600" b="1" spc="50" dirty="0" smtClean="0">
                <a:ln w="12700">
                  <a:noFill/>
                  <a:prstDash val="solid"/>
                </a:ln>
                <a:solidFill>
                  <a:schemeClr val="accent4"/>
                </a:solidFill>
                <a:latin typeface="+mj-lt"/>
                <a:ea typeface="+mj-ea"/>
                <a:cs typeface="+mj-cs"/>
              </a:rPr>
              <a:t>的方法可定义为</a:t>
            </a:r>
            <a:r>
              <a:rPr lang="en-US" altLang="zh-CN" sz="1600" b="1" spc="50" dirty="0" smtClean="0">
                <a:ln w="12700">
                  <a:noFill/>
                  <a:prstDash val="solid"/>
                </a:ln>
                <a:solidFill>
                  <a:schemeClr val="accent4"/>
                </a:solidFill>
                <a:latin typeface="+mj-lt"/>
                <a:ea typeface="+mj-ea"/>
                <a:cs typeface="+mj-cs"/>
              </a:rPr>
              <a:t>virtual</a:t>
            </a:r>
            <a:r>
              <a:rPr lang="zh-CN" altLang="en-US" sz="1600" b="1" spc="50" dirty="0" smtClean="0">
                <a:ln w="12700">
                  <a:noFill/>
                  <a:prstDash val="solid"/>
                </a:ln>
                <a:solidFill>
                  <a:schemeClr val="accent4"/>
                </a:solidFill>
                <a:latin typeface="+mj-lt"/>
                <a:ea typeface="+mj-ea"/>
                <a:cs typeface="+mj-cs"/>
              </a:rPr>
              <a:t>而不是</a:t>
            </a:r>
            <a:r>
              <a:rPr lang="en-US" altLang="zh-CN" sz="1600" b="1" spc="50" dirty="0" smtClean="0">
                <a:ln w="12700">
                  <a:noFill/>
                  <a:prstDash val="solid"/>
                </a:ln>
                <a:solidFill>
                  <a:schemeClr val="accent4"/>
                </a:solidFill>
                <a:latin typeface="+mj-lt"/>
                <a:ea typeface="+mj-ea"/>
                <a:cs typeface="+mj-cs"/>
              </a:rPr>
              <a:t>abstract</a:t>
            </a:r>
            <a:endParaRPr lang="en-US" altLang="zh-CN" sz="1600" b="1" spc="50" dirty="0">
              <a:ln w="12700">
                <a:noFill/>
                <a:prstDash val="solid"/>
              </a:ln>
              <a:solidFill>
                <a:schemeClr val="accent4"/>
              </a:solidFill>
              <a:latin typeface="+mj-lt"/>
              <a:ea typeface="+mj-ea"/>
              <a:cs typeface="+mj-cs"/>
            </a:endParaRPr>
          </a:p>
          <a:p>
            <a:r>
              <a:rPr lang="en-US" altLang="zh-CN" sz="1600" b="1" spc="50" dirty="0" smtClean="0">
                <a:ln w="12700">
                  <a:noFill/>
                  <a:prstDash val="solid"/>
                </a:ln>
                <a:solidFill>
                  <a:schemeClr val="accent4"/>
                </a:solidFill>
                <a:latin typeface="+mj-lt"/>
                <a:ea typeface="+mj-ea"/>
                <a:cs typeface="+mj-cs"/>
              </a:rPr>
              <a:t>	</a:t>
            </a:r>
          </a:p>
          <a:p>
            <a:r>
              <a:rPr lang="en-US" altLang="zh-CN" sz="1600" spc="50" dirty="0">
                <a:ln w="12700">
                  <a:noFill/>
                  <a:prstDash val="solid"/>
                </a:ln>
                <a:solidFill>
                  <a:schemeClr val="accent4"/>
                </a:solidFill>
                <a:latin typeface="+mj-lt"/>
                <a:ea typeface="+mj-ea"/>
                <a:cs typeface="+mj-cs"/>
              </a:rPr>
              <a:t>	</a:t>
            </a:r>
            <a:r>
              <a:rPr lang="zh-CN" altLang="en-US" sz="1600" spc="50" dirty="0" smtClean="0">
                <a:ln w="12700">
                  <a:noFill/>
                  <a:prstDash val="solid"/>
                </a:ln>
                <a:solidFill>
                  <a:schemeClr val="accent4"/>
                </a:solidFill>
                <a:latin typeface="+mj-lt"/>
                <a:ea typeface="+mj-ea"/>
                <a:cs typeface="+mj-cs"/>
              </a:rPr>
              <a:t>提供默认操作 </a:t>
            </a:r>
            <a:r>
              <a:rPr lang="en-US" altLang="zh-CN" sz="1600" spc="50" dirty="0" smtClean="0">
                <a:ln w="12700">
                  <a:noFill/>
                  <a:prstDash val="solid"/>
                </a:ln>
                <a:solidFill>
                  <a:schemeClr val="accent4"/>
                </a:solidFill>
                <a:latin typeface="+mj-lt"/>
                <a:ea typeface="+mj-ea"/>
                <a:cs typeface="+mj-cs"/>
              </a:rPr>
              <a:t>/ </a:t>
            </a:r>
            <a:r>
              <a:rPr lang="zh-CN" altLang="en-US" sz="1600" spc="50" dirty="0" smtClean="0">
                <a:ln w="12700">
                  <a:noFill/>
                  <a:prstDash val="solid"/>
                </a:ln>
                <a:solidFill>
                  <a:schemeClr val="accent4"/>
                </a:solidFill>
                <a:latin typeface="+mj-lt"/>
                <a:ea typeface="+mj-ea"/>
                <a:cs typeface="+mj-cs"/>
              </a:rPr>
              <a:t>标准操作</a:t>
            </a:r>
            <a:r>
              <a:rPr lang="en-US" altLang="zh-CN" sz="1600" spc="50" dirty="0" smtClean="0">
                <a:ln w="12700">
                  <a:noFill/>
                  <a:prstDash val="solid"/>
                </a:ln>
                <a:solidFill>
                  <a:schemeClr val="accent4"/>
                </a:solidFill>
                <a:latin typeface="+mj-lt"/>
                <a:ea typeface="+mj-ea"/>
                <a:cs typeface="+mj-cs"/>
              </a:rPr>
              <a:t/>
            </a:r>
            <a:br>
              <a:rPr lang="en-US" altLang="zh-CN" sz="1600" spc="50" dirty="0" smtClean="0">
                <a:ln w="12700">
                  <a:noFill/>
                  <a:prstDash val="solid"/>
                </a:ln>
                <a:solidFill>
                  <a:schemeClr val="accent4"/>
                </a:solidFill>
                <a:latin typeface="+mj-lt"/>
                <a:ea typeface="+mj-ea"/>
                <a:cs typeface="+mj-cs"/>
              </a:rPr>
            </a:br>
            <a:endParaRPr lang="en-US" altLang="zh-CN" sz="1600" spc="50" dirty="0" smtClean="0">
              <a:ln w="12700">
                <a:noFill/>
                <a:prstDash val="solid"/>
              </a:ln>
              <a:solidFill>
                <a:schemeClr val="accent4"/>
              </a:solidFill>
              <a:latin typeface="+mj-lt"/>
              <a:ea typeface="+mj-ea"/>
              <a:cs typeface="+mj-cs"/>
            </a:endParaRPr>
          </a:p>
          <a:p>
            <a:r>
              <a:rPr lang="en-US" altLang="zh-CN" sz="1600" spc="50" dirty="0">
                <a:ln w="12700">
                  <a:noFill/>
                  <a:prstDash val="solid"/>
                </a:ln>
                <a:solidFill>
                  <a:schemeClr val="accent4"/>
                </a:solidFill>
                <a:latin typeface="+mj-lt"/>
                <a:ea typeface="+mj-ea"/>
                <a:cs typeface="+mj-cs"/>
              </a:rPr>
              <a:t>	</a:t>
            </a:r>
            <a:r>
              <a:rPr lang="zh-CN" altLang="en-US" sz="1600" spc="50" dirty="0" smtClean="0">
                <a:ln w="12700">
                  <a:noFill/>
                  <a:prstDash val="solid"/>
                </a:ln>
                <a:solidFill>
                  <a:schemeClr val="accent4"/>
                </a:solidFill>
                <a:latin typeface="+mj-lt"/>
                <a:ea typeface="+mj-ea"/>
                <a:cs typeface="+mj-cs"/>
              </a:rPr>
              <a:t>无方法体的空方法（忽略该操作）</a:t>
            </a:r>
            <a:endParaRPr lang="en-US" altLang="zh-CN" sz="1600" spc="50" dirty="0" smtClean="0">
              <a:ln w="12700">
                <a:noFill/>
                <a:prstDash val="solid"/>
              </a:ln>
              <a:solidFill>
                <a:schemeClr val="accent4"/>
              </a:solidFill>
              <a:latin typeface="+mj-lt"/>
              <a:ea typeface="+mj-ea"/>
              <a:cs typeface="+mj-cs"/>
            </a:endParaRPr>
          </a:p>
          <a:p>
            <a:endParaRPr lang="en-US" altLang="zh-CN" sz="1600" b="1" spc="50" dirty="0" smtClean="0">
              <a:ln w="12700">
                <a:noFill/>
                <a:prstDash val="solid"/>
              </a:ln>
              <a:solidFill>
                <a:schemeClr val="accent4"/>
              </a:solidFill>
              <a:latin typeface="+mj-lt"/>
              <a:ea typeface="+mj-ea"/>
              <a:cs typeface="+mj-cs"/>
            </a:endParaRPr>
          </a:p>
          <a:p>
            <a:endParaRPr lang="en-US" altLang="zh-CN" sz="1600" b="1" spc="50" dirty="0">
              <a:ln w="12700">
                <a:noFill/>
                <a:prstDash val="solid"/>
              </a:ln>
              <a:solidFill>
                <a:schemeClr val="accent4"/>
              </a:solidFill>
            </a:endParaRPr>
          </a:p>
          <a:p>
            <a:r>
              <a:rPr lang="zh-CN" altLang="en-US" sz="1600" b="1" spc="50" dirty="0">
                <a:ln w="12700">
                  <a:noFill/>
                  <a:prstDash val="solid"/>
                </a:ln>
                <a:solidFill>
                  <a:schemeClr val="accent4"/>
                </a:solidFill>
              </a:rPr>
              <a:t>      </a:t>
            </a:r>
            <a:r>
              <a:rPr lang="en-US" altLang="zh-CN" sz="1600" b="1" spc="50" dirty="0">
                <a:ln w="12700">
                  <a:noFill/>
                  <a:prstDash val="solid"/>
                </a:ln>
                <a:solidFill>
                  <a:schemeClr val="accent4"/>
                </a:solidFill>
              </a:rPr>
              <a:t>- </a:t>
            </a:r>
            <a:r>
              <a:rPr lang="zh-CN" altLang="en-US" sz="1600" b="1" spc="50" dirty="0" smtClean="0">
                <a:ln w="12700">
                  <a:noFill/>
                  <a:prstDash val="solid"/>
                </a:ln>
                <a:solidFill>
                  <a:schemeClr val="accent4"/>
                </a:solidFill>
              </a:rPr>
              <a:t>非标准的</a:t>
            </a:r>
            <a:r>
              <a:rPr lang="en-US" altLang="zh-CN" sz="1600" b="1" spc="50" dirty="0" smtClean="0">
                <a:ln w="12700">
                  <a:noFill/>
                  <a:prstDash val="solid"/>
                </a:ln>
                <a:solidFill>
                  <a:schemeClr val="accent4"/>
                </a:solidFill>
              </a:rPr>
              <a:t>Builder</a:t>
            </a:r>
            <a:r>
              <a:rPr lang="zh-CN" altLang="en-US" sz="1600" b="1" spc="50" dirty="0" smtClean="0">
                <a:ln w="12700">
                  <a:noFill/>
                  <a:prstDash val="solid"/>
                </a:ln>
                <a:solidFill>
                  <a:schemeClr val="accent4"/>
                </a:solidFill>
              </a:rPr>
              <a:t>模式</a:t>
            </a:r>
            <a:endParaRPr lang="en-US" altLang="zh-CN" sz="1600" b="1" spc="50" dirty="0" smtClean="0">
              <a:ln w="12700">
                <a:noFill/>
                <a:prstDash val="solid"/>
              </a:ln>
              <a:solidFill>
                <a:schemeClr val="accent4"/>
              </a:solidFill>
            </a:endParaRPr>
          </a:p>
          <a:p>
            <a:r>
              <a:rPr lang="en-US" altLang="zh-CN" sz="1600" b="1" spc="50" dirty="0">
                <a:ln w="12700">
                  <a:noFill/>
                  <a:prstDash val="solid"/>
                </a:ln>
                <a:solidFill>
                  <a:schemeClr val="accent4"/>
                </a:solidFill>
              </a:rPr>
              <a:t>	</a:t>
            </a:r>
            <a:r>
              <a:rPr lang="en-US" altLang="zh-CN" sz="1600" b="1" spc="50" dirty="0" smtClean="0">
                <a:ln w="12700">
                  <a:noFill/>
                  <a:prstDash val="solid"/>
                </a:ln>
                <a:solidFill>
                  <a:schemeClr val="accent4"/>
                </a:solidFill>
              </a:rPr>
              <a:t/>
            </a:r>
            <a:br>
              <a:rPr lang="en-US" altLang="zh-CN" sz="1600" b="1" spc="50" dirty="0" smtClean="0">
                <a:ln w="12700">
                  <a:noFill/>
                  <a:prstDash val="solid"/>
                </a:ln>
                <a:solidFill>
                  <a:schemeClr val="accent4"/>
                </a:solidFill>
              </a:rPr>
            </a:br>
            <a:r>
              <a:rPr lang="en-US" altLang="zh-CN" sz="1600" b="1" spc="50" dirty="0" smtClean="0">
                <a:ln w="12700">
                  <a:noFill/>
                  <a:prstDash val="solid"/>
                </a:ln>
                <a:solidFill>
                  <a:schemeClr val="accent4"/>
                </a:solidFill>
              </a:rPr>
              <a:t>	</a:t>
            </a:r>
            <a:r>
              <a:rPr lang="en-US" altLang="zh-CN" sz="1600" spc="50" dirty="0" smtClean="0">
                <a:ln w="12700">
                  <a:noFill/>
                  <a:prstDash val="solid"/>
                </a:ln>
                <a:solidFill>
                  <a:schemeClr val="accent4"/>
                </a:solidFill>
              </a:rPr>
              <a:t>Builder</a:t>
            </a:r>
            <a:r>
              <a:rPr lang="zh-CN" altLang="en-US" sz="1600" spc="50" dirty="0">
                <a:ln w="12700">
                  <a:noFill/>
                  <a:prstDash val="solid"/>
                </a:ln>
                <a:solidFill>
                  <a:schemeClr val="accent4"/>
                </a:solidFill>
              </a:rPr>
              <a:t>同时作为</a:t>
            </a:r>
            <a:r>
              <a:rPr lang="en-US" altLang="zh-CN" sz="1600" spc="50" dirty="0" smtClean="0">
                <a:ln w="12700">
                  <a:noFill/>
                  <a:prstDash val="solid"/>
                </a:ln>
                <a:solidFill>
                  <a:schemeClr val="accent4"/>
                </a:solidFill>
              </a:rPr>
              <a:t>Director</a:t>
            </a:r>
            <a:r>
              <a:rPr lang="zh-CN" altLang="en-US" sz="1600" spc="50" dirty="0" smtClean="0">
                <a:ln w="12700">
                  <a:noFill/>
                  <a:prstDash val="solid"/>
                </a:ln>
                <a:solidFill>
                  <a:schemeClr val="accent4"/>
                </a:solidFill>
              </a:rPr>
              <a:t>，由</a:t>
            </a:r>
            <a:r>
              <a:rPr lang="en-US" altLang="zh-CN" sz="1600" spc="50" dirty="0" smtClean="0">
                <a:ln w="12700">
                  <a:noFill/>
                  <a:prstDash val="solid"/>
                </a:ln>
                <a:solidFill>
                  <a:schemeClr val="accent4"/>
                </a:solidFill>
              </a:rPr>
              <a:t>Builder</a:t>
            </a:r>
            <a:r>
              <a:rPr lang="zh-CN" altLang="en-US" sz="1600" spc="50" dirty="0" smtClean="0">
                <a:ln w="12700">
                  <a:noFill/>
                  <a:prstDash val="solid"/>
                </a:ln>
                <a:solidFill>
                  <a:schemeClr val="accent4"/>
                </a:solidFill>
              </a:rPr>
              <a:t>提供</a:t>
            </a:r>
            <a:r>
              <a:rPr lang="en-US" altLang="zh-CN" sz="1600" spc="50" dirty="0" smtClean="0">
                <a:ln w="12700">
                  <a:noFill/>
                  <a:prstDash val="solid"/>
                </a:ln>
                <a:solidFill>
                  <a:schemeClr val="accent4"/>
                </a:solidFill>
              </a:rPr>
              <a:t>Construct</a:t>
            </a:r>
            <a:r>
              <a:rPr lang="zh-CN" altLang="en-US" sz="1600" spc="50" dirty="0" smtClean="0">
                <a:ln w="12700">
                  <a:noFill/>
                  <a:prstDash val="solid"/>
                </a:ln>
                <a:solidFill>
                  <a:schemeClr val="accent4"/>
                </a:solidFill>
              </a:rPr>
              <a:t>方法，封装构建过程</a:t>
            </a:r>
            <a:endParaRPr lang="en-US" altLang="zh-CN" sz="1600" spc="50" dirty="0" smtClean="0">
              <a:ln w="12700">
                <a:noFill/>
                <a:prstDash val="solid"/>
              </a:ln>
              <a:solidFill>
                <a:schemeClr val="accent4"/>
              </a:solidFill>
            </a:endParaRPr>
          </a:p>
          <a:p>
            <a:endParaRPr lang="en-US" altLang="zh-CN" sz="1600" spc="50" dirty="0">
              <a:ln w="12700">
                <a:noFill/>
                <a:prstDash val="solid"/>
              </a:ln>
              <a:solidFill>
                <a:schemeClr val="accent4"/>
              </a:solidFill>
            </a:endParaRPr>
          </a:p>
          <a:p>
            <a:r>
              <a:rPr lang="en-US" altLang="zh-CN" sz="1600" spc="50" dirty="0" smtClean="0">
                <a:ln w="12700">
                  <a:noFill/>
                  <a:prstDash val="solid"/>
                </a:ln>
                <a:solidFill>
                  <a:schemeClr val="accent4"/>
                </a:solidFill>
              </a:rPr>
              <a:t>	Product</a:t>
            </a:r>
            <a:r>
              <a:rPr lang="zh-CN" altLang="en-US" sz="1600" spc="50" dirty="0" smtClean="0">
                <a:ln w="12700">
                  <a:noFill/>
                  <a:prstDash val="solid"/>
                </a:ln>
                <a:solidFill>
                  <a:schemeClr val="accent4"/>
                </a:solidFill>
              </a:rPr>
              <a:t>同时作为</a:t>
            </a:r>
            <a:r>
              <a:rPr lang="en-US" altLang="zh-CN" sz="1600" spc="50" dirty="0" smtClean="0">
                <a:ln w="12700">
                  <a:noFill/>
                  <a:prstDash val="solid"/>
                </a:ln>
                <a:solidFill>
                  <a:schemeClr val="accent4"/>
                </a:solidFill>
              </a:rPr>
              <a:t>Director</a:t>
            </a:r>
            <a:r>
              <a:rPr lang="zh-CN" altLang="en-US" sz="1600" spc="50" dirty="0">
                <a:ln w="12700">
                  <a:noFill/>
                  <a:prstDash val="solid"/>
                </a:ln>
                <a:solidFill>
                  <a:schemeClr val="accent4"/>
                </a:solidFill>
              </a:rPr>
              <a:t> ，</a:t>
            </a:r>
            <a:r>
              <a:rPr lang="zh-CN" altLang="en-US" sz="1600" spc="50" dirty="0" smtClean="0">
                <a:ln w="12700">
                  <a:noFill/>
                  <a:prstDash val="solid"/>
                </a:ln>
                <a:solidFill>
                  <a:schemeClr val="accent4"/>
                </a:solidFill>
              </a:rPr>
              <a:t>由</a:t>
            </a:r>
            <a:r>
              <a:rPr lang="en-US" altLang="zh-CN" sz="1600" spc="50" dirty="0" smtClean="0">
                <a:ln w="12700">
                  <a:noFill/>
                  <a:prstDash val="solid"/>
                </a:ln>
                <a:solidFill>
                  <a:schemeClr val="accent4"/>
                </a:solidFill>
              </a:rPr>
              <a:t>Product</a:t>
            </a:r>
            <a:r>
              <a:rPr lang="zh-CN" altLang="en-US" sz="1600" spc="50" dirty="0">
                <a:ln w="12700">
                  <a:noFill/>
                  <a:prstDash val="solid"/>
                </a:ln>
                <a:solidFill>
                  <a:schemeClr val="accent4"/>
                </a:solidFill>
              </a:rPr>
              <a:t>自身</a:t>
            </a:r>
            <a:r>
              <a:rPr lang="zh-CN" altLang="en-US" sz="1600" spc="50" dirty="0" smtClean="0">
                <a:ln w="12700">
                  <a:noFill/>
                  <a:prstDash val="solid"/>
                </a:ln>
                <a:solidFill>
                  <a:schemeClr val="accent4"/>
                </a:solidFill>
              </a:rPr>
              <a:t>控制构建过程，依赖</a:t>
            </a:r>
            <a:r>
              <a:rPr lang="en-US" altLang="zh-CN" sz="1600" spc="50" dirty="0" smtClean="0">
                <a:ln w="12700">
                  <a:noFill/>
                  <a:prstDash val="solid"/>
                </a:ln>
                <a:solidFill>
                  <a:schemeClr val="accent4"/>
                </a:solidFill>
              </a:rPr>
              <a:t>Builder</a:t>
            </a:r>
            <a:r>
              <a:rPr lang="zh-CN" altLang="en-US" sz="1600" spc="50" dirty="0" smtClean="0">
                <a:ln w="12700">
                  <a:noFill/>
                  <a:prstDash val="solid"/>
                </a:ln>
                <a:solidFill>
                  <a:schemeClr val="accent4"/>
                </a:solidFill>
              </a:rPr>
              <a:t>控制细节，自己构建自己</a:t>
            </a:r>
            <a:endParaRPr lang="en-US" altLang="zh-CN" sz="1600" spc="50" dirty="0" smtClean="0">
              <a:ln w="12700">
                <a:noFill/>
                <a:prstDash val="solid"/>
              </a:ln>
              <a:solidFill>
                <a:schemeClr val="accent4"/>
              </a:solidFill>
              <a:latin typeface="+mj-lt"/>
              <a:ea typeface="+mj-ea"/>
              <a:cs typeface="+mj-cs"/>
            </a:endParaRPr>
          </a:p>
        </p:txBody>
      </p:sp>
      <p:sp>
        <p:nvSpPr>
          <p:cNvPr id="5"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mtClean="0"/>
              <a:t>Builder</a:t>
            </a:r>
            <a:endParaRPr lang="zh-CN" altLang="en-US" dirty="0"/>
          </a:p>
        </p:txBody>
      </p:sp>
    </p:spTree>
    <p:extLst>
      <p:ext uri="{BB962C8B-B14F-4D97-AF65-F5344CB8AC3E}">
        <p14:creationId xmlns:p14="http://schemas.microsoft.com/office/powerpoint/2010/main" val="41764675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dirty="0" smtClean="0"/>
              <a:t>Example</a:t>
            </a:r>
            <a:endParaRPr lang="zh-CN" altLang="en-US" dirty="0"/>
          </a:p>
        </p:txBody>
      </p:sp>
      <p:sp>
        <p:nvSpPr>
          <p:cNvPr id="5" name="矩形 4"/>
          <p:cNvSpPr/>
          <p:nvPr/>
        </p:nvSpPr>
        <p:spPr>
          <a:xfrm>
            <a:off x="827584" y="1340768"/>
            <a:ext cx="7632848" cy="4955203"/>
          </a:xfrm>
          <a:prstGeom prst="rect">
            <a:avLst/>
          </a:prstGeom>
        </p:spPr>
        <p:txBody>
          <a:bodyPr wrap="square">
            <a:spAutoFit/>
          </a:bodyPr>
          <a:lstStyle/>
          <a:p>
            <a:r>
              <a:rPr lang="en-US" altLang="zh-CN" b="1" dirty="0" smtClean="0">
                <a:solidFill>
                  <a:schemeClr val="accent4"/>
                </a:solidFill>
              </a:rPr>
              <a:t>RTF Reader</a:t>
            </a:r>
            <a:r>
              <a:rPr lang="zh-CN" altLang="en-US" b="1" dirty="0" smtClean="0">
                <a:solidFill>
                  <a:schemeClr val="accent4"/>
                </a:solidFill>
              </a:rPr>
              <a:t>（富文本阅读器）</a:t>
            </a:r>
            <a:endParaRPr lang="en-US" altLang="zh-CN" b="1" dirty="0" smtClean="0">
              <a:solidFill>
                <a:schemeClr val="accent4"/>
              </a:solidFill>
            </a:endParaRPr>
          </a:p>
          <a:p>
            <a:endParaRPr lang="en-US" altLang="zh-CN" sz="1400" b="1" dirty="0">
              <a:solidFill>
                <a:schemeClr val="accent4"/>
              </a:solidFill>
            </a:endParaRPr>
          </a:p>
          <a:p>
            <a:endParaRPr lang="en-US" altLang="zh-CN" sz="1400" b="1" dirty="0" smtClean="0">
              <a:solidFill>
                <a:schemeClr val="accent4"/>
              </a:solidFill>
            </a:endParaRPr>
          </a:p>
          <a:p>
            <a:endParaRPr lang="en-US" altLang="zh-CN" sz="1400" b="1" dirty="0">
              <a:solidFill>
                <a:schemeClr val="accent4"/>
              </a:solidFill>
            </a:endParaRPr>
          </a:p>
          <a:p>
            <a:r>
              <a:rPr lang="en-US" altLang="zh-CN" sz="1400" b="1" dirty="0" smtClean="0">
                <a:solidFill>
                  <a:schemeClr val="accent4"/>
                </a:solidFill>
              </a:rPr>
              <a:t/>
            </a:r>
            <a:br>
              <a:rPr lang="en-US" altLang="zh-CN" sz="1400" b="1" dirty="0" smtClean="0">
                <a:solidFill>
                  <a:schemeClr val="accent4"/>
                </a:solidFill>
              </a:rPr>
            </a:br>
            <a:endParaRPr lang="en-US" altLang="zh-CN" sz="1400" b="1" dirty="0" smtClean="0">
              <a:solidFill>
                <a:schemeClr val="accent4"/>
              </a:solidFill>
            </a:endParaRPr>
          </a:p>
          <a:p>
            <a:endParaRPr lang="en-US" altLang="zh-CN" sz="1400" dirty="0" smtClean="0">
              <a:solidFill>
                <a:schemeClr val="accent4"/>
              </a:solidFill>
            </a:endParaRPr>
          </a:p>
          <a:p>
            <a:endParaRPr lang="en-US" altLang="zh-CN" sz="1400" dirty="0">
              <a:solidFill>
                <a:schemeClr val="accent4"/>
              </a:solidFill>
            </a:endParaRPr>
          </a:p>
          <a:p>
            <a:endParaRPr lang="en-US" altLang="zh-CN" sz="1400" dirty="0">
              <a:solidFill>
                <a:schemeClr val="accent4"/>
              </a:solidFill>
            </a:endParaRPr>
          </a:p>
          <a:p>
            <a:endParaRPr lang="en-US" altLang="zh-CN" sz="1400" b="1" dirty="0" smtClean="0">
              <a:solidFill>
                <a:schemeClr val="accent4"/>
              </a:solidFill>
            </a:endParaRPr>
          </a:p>
          <a:p>
            <a:endParaRPr lang="en-US" altLang="zh-CN" sz="1400" b="1" dirty="0">
              <a:solidFill>
                <a:schemeClr val="accent4"/>
              </a:solidFill>
            </a:endParaRPr>
          </a:p>
          <a:p>
            <a:endParaRPr lang="en-US" altLang="zh-CN" sz="1400" b="1" dirty="0" smtClean="0">
              <a:solidFill>
                <a:schemeClr val="accent4"/>
              </a:solidFill>
            </a:endParaRPr>
          </a:p>
          <a:p>
            <a:endParaRPr lang="en-US" altLang="zh-CN" sz="1400" b="1" dirty="0">
              <a:solidFill>
                <a:schemeClr val="accent4"/>
              </a:solidFill>
            </a:endParaRPr>
          </a:p>
          <a:p>
            <a:r>
              <a:rPr lang="en-US" altLang="zh-CN" sz="1400" dirty="0">
                <a:solidFill>
                  <a:schemeClr val="accent4"/>
                </a:solidFill>
              </a:rPr>
              <a:t>	     - Director       </a:t>
            </a:r>
            <a:r>
              <a:rPr lang="en-US" altLang="zh-CN" sz="1400" dirty="0" smtClean="0">
                <a:solidFill>
                  <a:schemeClr val="accent4"/>
                </a:solidFill>
              </a:rPr>
              <a:t>RTFReader</a:t>
            </a:r>
            <a:endParaRPr lang="en-US" altLang="zh-CN" sz="1400" dirty="0">
              <a:solidFill>
                <a:schemeClr val="accent4"/>
              </a:solidFill>
            </a:endParaRPr>
          </a:p>
          <a:p>
            <a:r>
              <a:rPr lang="en-US" altLang="zh-CN" sz="1400" dirty="0">
                <a:solidFill>
                  <a:schemeClr val="accent4"/>
                </a:solidFill>
              </a:rPr>
              <a:t>	     - Builder         </a:t>
            </a:r>
            <a:r>
              <a:rPr lang="en-US" altLang="zh-CN" sz="1400" dirty="0" smtClean="0">
                <a:solidFill>
                  <a:schemeClr val="accent4"/>
                </a:solidFill>
              </a:rPr>
              <a:t>TextConverter(ASCII</a:t>
            </a:r>
            <a:r>
              <a:rPr lang="en-US" altLang="zh-CN" sz="1400" dirty="0">
                <a:solidFill>
                  <a:schemeClr val="accent4"/>
                </a:solidFill>
              </a:rPr>
              <a:t>Converter</a:t>
            </a:r>
            <a:r>
              <a:rPr lang="en-US" altLang="zh-CN" sz="1400" dirty="0" smtClean="0">
                <a:solidFill>
                  <a:schemeClr val="accent4"/>
                </a:solidFill>
              </a:rPr>
              <a:t>, TeX</a:t>
            </a:r>
            <a:r>
              <a:rPr lang="en-US" altLang="zh-CN" sz="1400" dirty="0">
                <a:solidFill>
                  <a:schemeClr val="accent4"/>
                </a:solidFill>
              </a:rPr>
              <a:t>Converter</a:t>
            </a:r>
            <a:r>
              <a:rPr lang="en-US" altLang="zh-CN" sz="1400" dirty="0" smtClean="0">
                <a:solidFill>
                  <a:schemeClr val="accent4"/>
                </a:solidFill>
              </a:rPr>
              <a:t>, TextWidget</a:t>
            </a:r>
            <a:r>
              <a:rPr lang="en-US" altLang="zh-CN" sz="1400" dirty="0">
                <a:solidFill>
                  <a:schemeClr val="accent4"/>
                </a:solidFill>
              </a:rPr>
              <a:t>Converter)</a:t>
            </a:r>
          </a:p>
          <a:p>
            <a:r>
              <a:rPr lang="en-US" altLang="zh-CN" sz="1400" dirty="0">
                <a:solidFill>
                  <a:schemeClr val="accent4"/>
                </a:solidFill>
              </a:rPr>
              <a:t>	     - Product        </a:t>
            </a:r>
            <a:r>
              <a:rPr lang="en-US" altLang="zh-CN" sz="1400" dirty="0" smtClean="0">
                <a:solidFill>
                  <a:schemeClr val="accent4"/>
                </a:solidFill>
              </a:rPr>
              <a:t>ASCIIText, TeXText, TextWidget</a:t>
            </a:r>
            <a:endParaRPr lang="en-US" altLang="zh-CN" sz="1400" dirty="0">
              <a:solidFill>
                <a:schemeClr val="accent4"/>
              </a:solidFill>
            </a:endParaRPr>
          </a:p>
          <a:p>
            <a:endParaRPr lang="en-US" altLang="zh-CN" sz="1400" b="1" dirty="0" smtClean="0">
              <a:solidFill>
                <a:schemeClr val="accent4"/>
              </a:solidFill>
            </a:endParaRPr>
          </a:p>
          <a:p>
            <a:r>
              <a:rPr lang="en-US" altLang="zh-CN" b="1" dirty="0" smtClean="0">
                <a:solidFill>
                  <a:schemeClr val="accent4"/>
                </a:solidFill>
              </a:rPr>
              <a:t>Compiler</a:t>
            </a:r>
            <a:r>
              <a:rPr lang="zh-CN" altLang="en-US" b="1" dirty="0" smtClean="0">
                <a:solidFill>
                  <a:schemeClr val="accent4"/>
                </a:solidFill>
              </a:rPr>
              <a:t>（编译器）</a:t>
            </a:r>
            <a:r>
              <a:rPr lang="en-US" altLang="zh-CN" sz="1400" b="1" dirty="0" smtClean="0">
                <a:solidFill>
                  <a:schemeClr val="accent4"/>
                </a:solidFill>
              </a:rPr>
              <a:t/>
            </a:r>
            <a:br>
              <a:rPr lang="en-US" altLang="zh-CN" sz="1400" b="1" dirty="0" smtClean="0">
                <a:solidFill>
                  <a:schemeClr val="accent4"/>
                </a:solidFill>
              </a:rPr>
            </a:br>
            <a:endParaRPr lang="en-US" altLang="zh-CN" sz="1400" b="1" dirty="0">
              <a:solidFill>
                <a:schemeClr val="accent4"/>
              </a:solidFill>
            </a:endParaRPr>
          </a:p>
          <a:p>
            <a:r>
              <a:rPr lang="en-US" altLang="zh-CN" sz="1400" dirty="0">
                <a:solidFill>
                  <a:schemeClr val="accent4"/>
                </a:solidFill>
              </a:rPr>
              <a:t>	     - </a:t>
            </a:r>
            <a:r>
              <a:rPr lang="en-US" altLang="zh-CN" sz="1400" dirty="0" smtClean="0">
                <a:solidFill>
                  <a:schemeClr val="accent4"/>
                </a:solidFill>
              </a:rPr>
              <a:t>Director       Parser </a:t>
            </a:r>
            <a:r>
              <a:rPr lang="zh-CN" altLang="en-US" sz="1400" dirty="0" smtClean="0">
                <a:solidFill>
                  <a:schemeClr val="accent4"/>
                </a:solidFill>
              </a:rPr>
              <a:t>语法分析器  </a:t>
            </a:r>
            <a:r>
              <a:rPr lang="en-US" altLang="zh-CN" sz="1400" dirty="0" smtClean="0">
                <a:solidFill>
                  <a:schemeClr val="accent4"/>
                </a:solidFill>
              </a:rPr>
              <a:t>(switch … case …)</a:t>
            </a:r>
          </a:p>
          <a:p>
            <a:r>
              <a:rPr lang="en-US" altLang="zh-CN" sz="1400" dirty="0">
                <a:solidFill>
                  <a:schemeClr val="accent4"/>
                </a:solidFill>
              </a:rPr>
              <a:t>	</a:t>
            </a:r>
            <a:r>
              <a:rPr lang="en-US" altLang="zh-CN" sz="1400" dirty="0" smtClean="0">
                <a:solidFill>
                  <a:schemeClr val="accent4"/>
                </a:solidFill>
              </a:rPr>
              <a:t>     - Builder         ProgramNodeBulder </a:t>
            </a:r>
            <a:r>
              <a:rPr lang="zh-CN" altLang="en-US" sz="1400" dirty="0" smtClean="0">
                <a:solidFill>
                  <a:schemeClr val="accent4"/>
                </a:solidFill>
              </a:rPr>
              <a:t>语法生成器</a:t>
            </a:r>
            <a:endParaRPr lang="en-US" altLang="zh-CN" sz="1400" dirty="0" smtClean="0">
              <a:solidFill>
                <a:schemeClr val="accent4"/>
              </a:solidFill>
            </a:endParaRPr>
          </a:p>
          <a:p>
            <a:r>
              <a:rPr lang="en-US" altLang="zh-CN" sz="1400" dirty="0" smtClean="0">
                <a:solidFill>
                  <a:schemeClr val="accent4"/>
                </a:solidFill>
              </a:rPr>
              <a:t>	     - Product        SyntaxTree </a:t>
            </a:r>
            <a:r>
              <a:rPr lang="zh-CN" altLang="en-US" sz="1400" dirty="0" smtClean="0">
                <a:solidFill>
                  <a:schemeClr val="accent4"/>
                </a:solidFill>
              </a:rPr>
              <a:t>语法树</a:t>
            </a:r>
            <a:endParaRPr lang="en-US" altLang="zh-CN" sz="1400" dirty="0" smtClean="0">
              <a:solidFill>
                <a:schemeClr val="accent4"/>
              </a:solidFill>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1844824"/>
            <a:ext cx="5447712" cy="2228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972396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dirty="0" smtClean="0"/>
              <a:t>Example</a:t>
            </a:r>
            <a:endParaRPr lang="zh-CN" altLang="en-US" dirty="0"/>
          </a:p>
        </p:txBody>
      </p:sp>
      <p:sp>
        <p:nvSpPr>
          <p:cNvPr id="5" name="矩形 4"/>
          <p:cNvSpPr/>
          <p:nvPr/>
        </p:nvSpPr>
        <p:spPr>
          <a:xfrm>
            <a:off x="827584" y="1340768"/>
            <a:ext cx="7632848" cy="5355312"/>
          </a:xfrm>
          <a:prstGeom prst="rect">
            <a:avLst/>
          </a:prstGeom>
        </p:spPr>
        <p:txBody>
          <a:bodyPr wrap="square">
            <a:spAutoFit/>
          </a:bodyPr>
          <a:lstStyle/>
          <a:p>
            <a:r>
              <a:rPr lang="zh-CN" altLang="en-US" b="1" dirty="0" smtClean="0">
                <a:solidFill>
                  <a:schemeClr val="accent4"/>
                </a:solidFill>
              </a:rPr>
              <a:t>旅游者违约条款 </a:t>
            </a:r>
            <a:r>
              <a:rPr lang="en-US" altLang="zh-CN" b="1" dirty="0" smtClean="0">
                <a:solidFill>
                  <a:schemeClr val="accent4"/>
                </a:solidFill>
              </a:rPr>
              <a:t>&amp; </a:t>
            </a:r>
            <a:r>
              <a:rPr lang="zh-CN" altLang="en-US" b="1" dirty="0" smtClean="0">
                <a:solidFill>
                  <a:schemeClr val="accent4"/>
                </a:solidFill>
              </a:rPr>
              <a:t>旅行社违约条款</a:t>
            </a:r>
            <a:endParaRPr lang="en-US" altLang="zh-CN" b="1" dirty="0" smtClean="0">
              <a:solidFill>
                <a:schemeClr val="accent4"/>
              </a:solidFill>
            </a:endParaRPr>
          </a:p>
          <a:p>
            <a:endParaRPr lang="en-US" altLang="zh-CN" b="1" dirty="0">
              <a:solidFill>
                <a:schemeClr val="accent4"/>
              </a:solidFill>
            </a:endParaRPr>
          </a:p>
          <a:p>
            <a:endParaRPr lang="en-US" altLang="zh-CN" b="1" dirty="0" smtClean="0">
              <a:solidFill>
                <a:schemeClr val="accent4"/>
              </a:solidFill>
            </a:endParaRPr>
          </a:p>
          <a:p>
            <a:endParaRPr lang="en-US" altLang="zh-CN" b="1" dirty="0">
              <a:solidFill>
                <a:schemeClr val="accent4"/>
              </a:solidFill>
            </a:endParaRPr>
          </a:p>
          <a:p>
            <a:endParaRPr lang="en-US" altLang="zh-CN" b="1" dirty="0" smtClean="0">
              <a:solidFill>
                <a:schemeClr val="accent4"/>
              </a:solidFill>
            </a:endParaRPr>
          </a:p>
          <a:p>
            <a:endParaRPr lang="en-US" altLang="zh-CN" sz="1400" b="1" dirty="0">
              <a:solidFill>
                <a:schemeClr val="accent4"/>
              </a:solidFill>
            </a:endParaRPr>
          </a:p>
          <a:p>
            <a:endParaRPr lang="en-US" altLang="zh-CN" sz="1400" b="1" dirty="0" smtClean="0">
              <a:solidFill>
                <a:schemeClr val="accent4"/>
              </a:solidFill>
            </a:endParaRPr>
          </a:p>
          <a:p>
            <a:endParaRPr lang="en-US" altLang="zh-CN" sz="1400" b="1" dirty="0">
              <a:solidFill>
                <a:schemeClr val="accent4"/>
              </a:solidFill>
            </a:endParaRPr>
          </a:p>
          <a:p>
            <a:r>
              <a:rPr lang="en-US" altLang="zh-CN" sz="1400" b="1" dirty="0" smtClean="0">
                <a:solidFill>
                  <a:schemeClr val="accent4"/>
                </a:solidFill>
              </a:rPr>
              <a:t/>
            </a:r>
            <a:br>
              <a:rPr lang="en-US" altLang="zh-CN" sz="1400" b="1" dirty="0" smtClean="0">
                <a:solidFill>
                  <a:schemeClr val="accent4"/>
                </a:solidFill>
              </a:rPr>
            </a:br>
            <a:endParaRPr lang="en-US" altLang="zh-CN" sz="1400" b="1" dirty="0" smtClean="0">
              <a:solidFill>
                <a:schemeClr val="accent4"/>
              </a:solidFill>
            </a:endParaRPr>
          </a:p>
          <a:p>
            <a:endParaRPr lang="en-US" altLang="zh-CN" sz="1400" dirty="0" smtClean="0">
              <a:solidFill>
                <a:schemeClr val="accent4"/>
              </a:solidFill>
            </a:endParaRPr>
          </a:p>
          <a:p>
            <a:endParaRPr lang="en-US" altLang="zh-CN" sz="1400" dirty="0">
              <a:solidFill>
                <a:schemeClr val="accent4"/>
              </a:solidFill>
            </a:endParaRPr>
          </a:p>
          <a:p>
            <a:endParaRPr lang="en-US" altLang="zh-CN" sz="1400" dirty="0">
              <a:solidFill>
                <a:schemeClr val="accent4"/>
              </a:solidFill>
            </a:endParaRPr>
          </a:p>
          <a:p>
            <a:endParaRPr lang="en-US" altLang="zh-CN" sz="1400" b="1" dirty="0" smtClean="0">
              <a:solidFill>
                <a:schemeClr val="accent4"/>
              </a:solidFill>
            </a:endParaRPr>
          </a:p>
          <a:p>
            <a:endParaRPr lang="en-US" altLang="zh-CN" sz="1400" b="1" dirty="0" smtClean="0">
              <a:solidFill>
                <a:schemeClr val="accent4"/>
              </a:solidFill>
            </a:endParaRPr>
          </a:p>
          <a:p>
            <a:endParaRPr lang="en-US" altLang="zh-CN" sz="1400" b="1" dirty="0">
              <a:solidFill>
                <a:schemeClr val="accent4"/>
              </a:solidFill>
            </a:endParaRPr>
          </a:p>
          <a:p>
            <a:r>
              <a:rPr lang="en-US" altLang="zh-CN" sz="1400" b="1" dirty="0">
                <a:solidFill>
                  <a:schemeClr val="accent4"/>
                </a:solidFill>
              </a:rPr>
              <a:t> </a:t>
            </a:r>
            <a:r>
              <a:rPr lang="en-US" altLang="zh-CN" sz="1400" b="1" dirty="0" smtClean="0">
                <a:solidFill>
                  <a:schemeClr val="accent4"/>
                </a:solidFill>
              </a:rPr>
              <a:t>         </a:t>
            </a:r>
            <a:endParaRPr lang="en-US" altLang="zh-CN" sz="1400" b="1" dirty="0">
              <a:solidFill>
                <a:schemeClr val="accent4"/>
              </a:solidFill>
            </a:endParaRPr>
          </a:p>
          <a:p>
            <a:endParaRPr lang="en-US" altLang="zh-CN" sz="1400" b="1" dirty="0" smtClean="0">
              <a:solidFill>
                <a:schemeClr val="accent4"/>
              </a:solidFill>
            </a:endParaRPr>
          </a:p>
          <a:p>
            <a:endParaRPr lang="en-US" altLang="zh-CN" sz="1400" b="1" dirty="0">
              <a:solidFill>
                <a:schemeClr val="accent4"/>
              </a:solidFill>
            </a:endParaRPr>
          </a:p>
          <a:p>
            <a:endParaRPr lang="en-US" altLang="zh-CN" sz="1400" b="1" dirty="0" smtClean="0">
              <a:solidFill>
                <a:schemeClr val="accent4"/>
              </a:solidFill>
            </a:endParaRPr>
          </a:p>
          <a:p>
            <a:endParaRPr lang="en-US" altLang="zh-CN" sz="1400" b="1" dirty="0">
              <a:solidFill>
                <a:schemeClr val="accent4"/>
              </a:solidFill>
            </a:endParaRPr>
          </a:p>
          <a:p>
            <a:r>
              <a:rPr lang="en-US" altLang="zh-CN" sz="1400" dirty="0">
                <a:solidFill>
                  <a:schemeClr val="accent4"/>
                </a:solidFill>
              </a:rPr>
              <a:t>	    </a:t>
            </a:r>
            <a:endParaRPr lang="en-US" altLang="zh-CN" sz="1400" dirty="0" smtClean="0">
              <a:solidFill>
                <a:schemeClr val="accent4"/>
              </a:solidFill>
            </a:endParaRPr>
          </a:p>
          <a:p>
            <a:endParaRPr lang="en-US" altLang="zh-CN" sz="1400" dirty="0">
              <a:solidFill>
                <a:schemeClr val="accent4"/>
              </a:solidFill>
            </a:endParaRPr>
          </a:p>
        </p:txBody>
      </p:sp>
      <p:pic>
        <p:nvPicPr>
          <p:cNvPr id="6" name="图片 5"/>
          <p:cNvPicPr/>
          <p:nvPr/>
        </p:nvPicPr>
        <p:blipFill>
          <a:blip r:embed="rId2"/>
          <a:stretch>
            <a:fillRect/>
          </a:stretch>
        </p:blipFill>
        <p:spPr>
          <a:xfrm>
            <a:off x="1385922" y="2132856"/>
            <a:ext cx="6354430" cy="3456384"/>
          </a:xfrm>
          <a:prstGeom prst="rect">
            <a:avLst/>
          </a:prstGeom>
        </p:spPr>
      </p:pic>
    </p:spTree>
    <p:extLst>
      <p:ext uri="{BB962C8B-B14F-4D97-AF65-F5344CB8AC3E}">
        <p14:creationId xmlns:p14="http://schemas.microsoft.com/office/powerpoint/2010/main" val="17833405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53752"/>
            <a:ext cx="8229600" cy="1143000"/>
          </a:xfrm>
        </p:spPr>
        <p:txBody>
          <a:bodyPr/>
          <a:lstStyle/>
          <a:p>
            <a:r>
              <a:rPr lang="en-US" altLang="zh-CN" dirty="0" smtClean="0">
                <a:ea typeface="宋体" pitchFamily="2" charset="-122"/>
              </a:rPr>
              <a:t>Agenda</a:t>
            </a:r>
            <a:endParaRPr lang="zh-CN" altLang="en-US" dirty="0">
              <a:ea typeface="宋体" pitchFamily="2" charset="-122"/>
            </a:endParaRPr>
          </a:p>
        </p:txBody>
      </p:sp>
      <p:sp>
        <p:nvSpPr>
          <p:cNvPr id="45" name="Rectangle 2"/>
          <p:cNvSpPr txBox="1">
            <a:spLocks noChangeArrowheads="1"/>
          </p:cNvSpPr>
          <p:nvPr/>
        </p:nvSpPr>
        <p:spPr>
          <a:xfrm>
            <a:off x="683568" y="1412776"/>
            <a:ext cx="7632848" cy="5035698"/>
          </a:xfrm>
          <a:prstGeom prst="rect">
            <a:avLst/>
          </a:prstGeom>
        </p:spPr>
        <p:txBody>
          <a:bodyPr vert="horz" rtlCol="0" anchor="ctr">
            <a:normAutofit/>
            <a:scene3d>
              <a:camera prst="orthographicFront"/>
              <a:lightRig rig="soft" dir="t"/>
            </a:scene3d>
            <a:sp3d prstMaterial="matte">
              <a:bevelT w="12700" h="12700"/>
            </a:sp3d>
          </a:bodyPr>
          <a:lstStyle>
            <a:lvl1pPr algn="l" rtl="0" eaLnBrk="1" latinLnBrk="0" hangingPunct="1">
              <a:spcBef>
                <a:spcPct val="0"/>
              </a:spcBef>
              <a:buNone/>
              <a:defRPr kumimoji="0" lang="zh-CN" altLang="en-US" sz="44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pPr marL="342900" indent="-342900">
              <a:buFont typeface="Arial" panose="020B0604020202020204" pitchFamily="34" charset="0"/>
              <a:buChar char="•"/>
            </a:pPr>
            <a:r>
              <a:rPr lang="en-US" altLang="zh-CN" sz="2400" dirty="0" smtClean="0">
                <a:solidFill>
                  <a:srgbClr val="002060"/>
                </a:solidFill>
                <a:effectLst/>
                <a:latin typeface="+mn-ea"/>
                <a:ea typeface="+mn-ea"/>
              </a:rPr>
              <a:t>Builder (</a:t>
            </a:r>
            <a:r>
              <a:rPr lang="en-US" altLang="zh-CN" sz="2400" dirty="0" smtClean="0">
                <a:solidFill>
                  <a:srgbClr val="002060"/>
                </a:solidFill>
                <a:effectLst/>
                <a:latin typeface="+mn-ea"/>
              </a:rPr>
              <a:t>Creational </a:t>
            </a:r>
            <a:r>
              <a:rPr lang="en-US" altLang="zh-CN" sz="2400" dirty="0">
                <a:solidFill>
                  <a:srgbClr val="002060"/>
                </a:solidFill>
                <a:effectLst/>
                <a:latin typeface="+mn-ea"/>
              </a:rPr>
              <a:t>Design </a:t>
            </a:r>
            <a:r>
              <a:rPr lang="en-US" altLang="zh-CN" sz="2400" dirty="0" smtClean="0">
                <a:solidFill>
                  <a:srgbClr val="002060"/>
                </a:solidFill>
                <a:effectLst/>
                <a:latin typeface="+mn-ea"/>
              </a:rPr>
              <a:t>Pattern</a:t>
            </a:r>
            <a:r>
              <a:rPr lang="en-US" altLang="zh-CN" sz="2400" dirty="0" smtClean="0">
                <a:solidFill>
                  <a:srgbClr val="002060"/>
                </a:solidFill>
                <a:effectLst/>
                <a:latin typeface="+mn-ea"/>
                <a:ea typeface="+mn-ea"/>
              </a:rPr>
              <a:t>)</a:t>
            </a:r>
          </a:p>
          <a:p>
            <a:pPr marL="342900" indent="-342900">
              <a:buAutoNum type="arabicPeriod"/>
            </a:pPr>
            <a:endParaRPr lang="en-US" altLang="zh-CN" sz="2400" dirty="0">
              <a:solidFill>
                <a:srgbClr val="002060"/>
              </a:solidFill>
              <a:effectLst/>
              <a:latin typeface="+mn-ea"/>
            </a:endParaRPr>
          </a:p>
          <a:p>
            <a:pPr marL="342900" indent="-342900">
              <a:buFont typeface="Arial" panose="020B0604020202020204" pitchFamily="34" charset="0"/>
              <a:buChar char="•"/>
            </a:pPr>
            <a:r>
              <a:rPr lang="en-US" altLang="zh-CN" sz="2400" dirty="0" smtClean="0">
                <a:solidFill>
                  <a:srgbClr val="002060"/>
                </a:solidFill>
                <a:effectLst/>
                <a:latin typeface="+mn-ea"/>
              </a:rPr>
              <a:t>Builder &amp; Factory Method &amp; Abstract Factory</a:t>
            </a:r>
            <a:endParaRPr lang="zh-CN" altLang="en-US" sz="2400" dirty="0">
              <a:solidFill>
                <a:srgbClr val="002060"/>
              </a:solidFill>
              <a:latin typeface="+mn-ea"/>
              <a:ea typeface="+mn-ea"/>
            </a:endParaRPr>
          </a:p>
        </p:txBody>
      </p:sp>
    </p:spTree>
    <p:extLst>
      <p:ext uri="{BB962C8B-B14F-4D97-AF65-F5344CB8AC3E}">
        <p14:creationId xmlns:p14="http://schemas.microsoft.com/office/powerpoint/2010/main" val="2916733130"/>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dirty="0" smtClean="0"/>
              <a:t>Example</a:t>
            </a:r>
            <a:endParaRPr lang="zh-CN" altLang="en-US" dirty="0"/>
          </a:p>
        </p:txBody>
      </p:sp>
      <p:sp>
        <p:nvSpPr>
          <p:cNvPr id="5" name="矩形 4"/>
          <p:cNvSpPr/>
          <p:nvPr/>
        </p:nvSpPr>
        <p:spPr>
          <a:xfrm>
            <a:off x="827584" y="1340768"/>
            <a:ext cx="7632848" cy="5355312"/>
          </a:xfrm>
          <a:prstGeom prst="rect">
            <a:avLst/>
          </a:prstGeom>
        </p:spPr>
        <p:txBody>
          <a:bodyPr wrap="square">
            <a:spAutoFit/>
          </a:bodyPr>
          <a:lstStyle/>
          <a:p>
            <a:r>
              <a:rPr lang="en-US" altLang="zh-CN" b="1" dirty="0" smtClean="0">
                <a:solidFill>
                  <a:schemeClr val="accent4"/>
                </a:solidFill>
              </a:rPr>
              <a:t>RenegeBuilder</a:t>
            </a:r>
          </a:p>
          <a:p>
            <a:endParaRPr lang="en-US" altLang="zh-CN" b="1" dirty="0">
              <a:solidFill>
                <a:schemeClr val="accent4"/>
              </a:solidFill>
            </a:endParaRPr>
          </a:p>
          <a:p>
            <a:endParaRPr lang="en-US" altLang="zh-CN" b="1" dirty="0" smtClean="0">
              <a:solidFill>
                <a:schemeClr val="accent4"/>
              </a:solidFill>
            </a:endParaRPr>
          </a:p>
          <a:p>
            <a:endParaRPr lang="en-US" altLang="zh-CN" b="1" dirty="0">
              <a:solidFill>
                <a:schemeClr val="accent4"/>
              </a:solidFill>
            </a:endParaRPr>
          </a:p>
          <a:p>
            <a:endParaRPr lang="en-US" altLang="zh-CN" b="1" dirty="0" smtClean="0">
              <a:solidFill>
                <a:schemeClr val="accent4"/>
              </a:solidFill>
            </a:endParaRPr>
          </a:p>
          <a:p>
            <a:endParaRPr lang="en-US" altLang="zh-CN" sz="1400" b="1" dirty="0">
              <a:solidFill>
                <a:schemeClr val="accent4"/>
              </a:solidFill>
            </a:endParaRPr>
          </a:p>
          <a:p>
            <a:endParaRPr lang="en-US" altLang="zh-CN" sz="1400" b="1" dirty="0" smtClean="0">
              <a:solidFill>
                <a:schemeClr val="accent4"/>
              </a:solidFill>
            </a:endParaRPr>
          </a:p>
          <a:p>
            <a:endParaRPr lang="en-US" altLang="zh-CN" sz="1400" b="1" dirty="0">
              <a:solidFill>
                <a:schemeClr val="accent4"/>
              </a:solidFill>
            </a:endParaRPr>
          </a:p>
          <a:p>
            <a:r>
              <a:rPr lang="en-US" altLang="zh-CN" sz="1400" b="1" dirty="0" smtClean="0">
                <a:solidFill>
                  <a:schemeClr val="accent4"/>
                </a:solidFill>
              </a:rPr>
              <a:t/>
            </a:r>
            <a:br>
              <a:rPr lang="en-US" altLang="zh-CN" sz="1400" b="1" dirty="0" smtClean="0">
                <a:solidFill>
                  <a:schemeClr val="accent4"/>
                </a:solidFill>
              </a:rPr>
            </a:br>
            <a:endParaRPr lang="en-US" altLang="zh-CN" sz="1400" b="1" dirty="0" smtClean="0">
              <a:solidFill>
                <a:schemeClr val="accent4"/>
              </a:solidFill>
            </a:endParaRPr>
          </a:p>
          <a:p>
            <a:endParaRPr lang="en-US" altLang="zh-CN" sz="1400" dirty="0" smtClean="0">
              <a:solidFill>
                <a:schemeClr val="accent4"/>
              </a:solidFill>
            </a:endParaRPr>
          </a:p>
          <a:p>
            <a:endParaRPr lang="en-US" altLang="zh-CN" sz="1400" dirty="0">
              <a:solidFill>
                <a:schemeClr val="accent4"/>
              </a:solidFill>
            </a:endParaRPr>
          </a:p>
          <a:p>
            <a:endParaRPr lang="en-US" altLang="zh-CN" sz="1400" dirty="0">
              <a:solidFill>
                <a:schemeClr val="accent4"/>
              </a:solidFill>
            </a:endParaRPr>
          </a:p>
          <a:p>
            <a:endParaRPr lang="en-US" altLang="zh-CN" sz="1400" b="1" dirty="0" smtClean="0">
              <a:solidFill>
                <a:schemeClr val="accent4"/>
              </a:solidFill>
            </a:endParaRPr>
          </a:p>
          <a:p>
            <a:endParaRPr lang="en-US" altLang="zh-CN" sz="1400" b="1" dirty="0" smtClean="0">
              <a:solidFill>
                <a:schemeClr val="accent4"/>
              </a:solidFill>
            </a:endParaRPr>
          </a:p>
          <a:p>
            <a:endParaRPr lang="en-US" altLang="zh-CN" sz="1400" b="1" dirty="0">
              <a:solidFill>
                <a:schemeClr val="accent4"/>
              </a:solidFill>
            </a:endParaRPr>
          </a:p>
          <a:p>
            <a:r>
              <a:rPr lang="en-US" altLang="zh-CN" sz="1400" b="1" dirty="0">
                <a:solidFill>
                  <a:schemeClr val="accent4"/>
                </a:solidFill>
              </a:rPr>
              <a:t> </a:t>
            </a:r>
            <a:r>
              <a:rPr lang="en-US" altLang="zh-CN" sz="1400" b="1" dirty="0" smtClean="0">
                <a:solidFill>
                  <a:schemeClr val="accent4"/>
                </a:solidFill>
              </a:rPr>
              <a:t>         </a:t>
            </a:r>
            <a:endParaRPr lang="en-US" altLang="zh-CN" sz="1400" b="1" dirty="0">
              <a:solidFill>
                <a:schemeClr val="accent4"/>
              </a:solidFill>
            </a:endParaRPr>
          </a:p>
          <a:p>
            <a:endParaRPr lang="en-US" altLang="zh-CN" sz="1400" b="1" dirty="0" smtClean="0">
              <a:solidFill>
                <a:schemeClr val="accent4"/>
              </a:solidFill>
            </a:endParaRPr>
          </a:p>
          <a:p>
            <a:endParaRPr lang="en-US" altLang="zh-CN" sz="1400" b="1" dirty="0">
              <a:solidFill>
                <a:schemeClr val="accent4"/>
              </a:solidFill>
            </a:endParaRPr>
          </a:p>
          <a:p>
            <a:endParaRPr lang="en-US" altLang="zh-CN" sz="1400" b="1" dirty="0" smtClean="0">
              <a:solidFill>
                <a:schemeClr val="accent4"/>
              </a:solidFill>
            </a:endParaRPr>
          </a:p>
          <a:p>
            <a:endParaRPr lang="en-US" altLang="zh-CN" sz="1400" b="1" dirty="0">
              <a:solidFill>
                <a:schemeClr val="accent4"/>
              </a:solidFill>
            </a:endParaRPr>
          </a:p>
          <a:p>
            <a:r>
              <a:rPr lang="en-US" altLang="zh-CN" sz="1400" dirty="0">
                <a:solidFill>
                  <a:schemeClr val="accent4"/>
                </a:solidFill>
              </a:rPr>
              <a:t>	    </a:t>
            </a:r>
            <a:endParaRPr lang="en-US" altLang="zh-CN" sz="1400" dirty="0" smtClean="0">
              <a:solidFill>
                <a:schemeClr val="accent4"/>
              </a:solidFill>
            </a:endParaRPr>
          </a:p>
          <a:p>
            <a:endParaRPr lang="en-US" altLang="zh-CN" sz="1400" dirty="0">
              <a:solidFill>
                <a:schemeClr val="accent4"/>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036935"/>
            <a:ext cx="4392488" cy="3840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6097" y="2060848"/>
            <a:ext cx="3528392" cy="2376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矩形 10"/>
          <p:cNvSpPr/>
          <p:nvPr/>
        </p:nvSpPr>
        <p:spPr>
          <a:xfrm>
            <a:off x="5741218" y="4492277"/>
            <a:ext cx="3079254" cy="1384995"/>
          </a:xfrm>
          <a:prstGeom prst="rect">
            <a:avLst/>
          </a:prstGeom>
        </p:spPr>
        <p:txBody>
          <a:bodyPr wrap="square">
            <a:spAutoFit/>
          </a:bodyPr>
          <a:lstStyle/>
          <a:p>
            <a:r>
              <a:rPr lang="en-US" altLang="zh-CN" sz="1200" dirty="0" smtClean="0">
                <a:solidFill>
                  <a:schemeClr val="accent4"/>
                </a:solidFill>
              </a:rPr>
              <a:t>     </a:t>
            </a:r>
            <a:r>
              <a:rPr lang="en-US" altLang="zh-CN" sz="1200" dirty="0">
                <a:solidFill>
                  <a:schemeClr val="accent4"/>
                </a:solidFill>
              </a:rPr>
              <a:t>- </a:t>
            </a:r>
            <a:r>
              <a:rPr lang="en-US" altLang="zh-CN" sz="1200" dirty="0" smtClean="0">
                <a:solidFill>
                  <a:schemeClr val="accent4"/>
                </a:solidFill>
              </a:rPr>
              <a:t>Director       RenegeBuilder</a:t>
            </a:r>
          </a:p>
          <a:p>
            <a:endParaRPr lang="en-US" altLang="zh-CN" sz="1200" dirty="0" smtClean="0">
              <a:solidFill>
                <a:schemeClr val="accent4"/>
              </a:solidFill>
            </a:endParaRPr>
          </a:p>
          <a:p>
            <a:r>
              <a:rPr lang="en-US" altLang="zh-CN" sz="1200" dirty="0" smtClean="0">
                <a:solidFill>
                  <a:schemeClr val="accent4"/>
                </a:solidFill>
              </a:rPr>
              <a:t>     - Builder         RenegeBuilder</a:t>
            </a:r>
          </a:p>
          <a:p>
            <a:r>
              <a:rPr lang="en-US" altLang="zh-CN" sz="1200" dirty="0">
                <a:solidFill>
                  <a:schemeClr val="accent4"/>
                </a:solidFill>
              </a:rPr>
              <a:t> </a:t>
            </a:r>
            <a:r>
              <a:rPr lang="en-US" altLang="zh-CN" sz="1200" dirty="0" smtClean="0">
                <a:solidFill>
                  <a:schemeClr val="accent4"/>
                </a:solidFill>
              </a:rPr>
              <a:t>                            AgencyRenegeBuilder</a:t>
            </a:r>
          </a:p>
          <a:p>
            <a:r>
              <a:rPr lang="en-US" altLang="zh-CN" sz="1200" dirty="0">
                <a:solidFill>
                  <a:schemeClr val="accent4"/>
                </a:solidFill>
              </a:rPr>
              <a:t> </a:t>
            </a:r>
            <a:r>
              <a:rPr lang="en-US" altLang="zh-CN" sz="1200" dirty="0" smtClean="0">
                <a:solidFill>
                  <a:schemeClr val="accent4"/>
                </a:solidFill>
              </a:rPr>
              <a:t>                            TouristRenegeBuilder</a:t>
            </a:r>
          </a:p>
          <a:p>
            <a:endParaRPr lang="en-US" altLang="zh-CN" sz="1200" dirty="0" smtClean="0">
              <a:solidFill>
                <a:schemeClr val="accent4"/>
              </a:solidFill>
            </a:endParaRPr>
          </a:p>
          <a:p>
            <a:r>
              <a:rPr lang="en-US" altLang="zh-CN" sz="1200" dirty="0" smtClean="0">
                <a:solidFill>
                  <a:schemeClr val="accent4"/>
                </a:solidFill>
              </a:rPr>
              <a:t>     - Product        String(Renege)</a:t>
            </a:r>
          </a:p>
        </p:txBody>
      </p:sp>
    </p:spTree>
    <p:extLst>
      <p:ext uri="{BB962C8B-B14F-4D97-AF65-F5344CB8AC3E}">
        <p14:creationId xmlns:p14="http://schemas.microsoft.com/office/powerpoint/2010/main" val="900842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27584" y="1412776"/>
            <a:ext cx="7632848" cy="5170646"/>
          </a:xfrm>
          <a:prstGeom prst="rect">
            <a:avLst/>
          </a:prstGeom>
        </p:spPr>
        <p:txBody>
          <a:bodyPr wrap="square">
            <a:spAutoFit/>
          </a:bodyPr>
          <a:lstStyle/>
          <a:p>
            <a:r>
              <a:rPr lang="zh-CN" altLang="en-US"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共性</a:t>
            </a:r>
            <a:r>
              <a:rPr lang="zh-CN" altLang="en-US" b="1" spc="50" dirty="0" smtClean="0">
                <a:ln w="12700">
                  <a:noFill/>
                  <a:prstDash val="solid"/>
                </a:ln>
                <a:solidFill>
                  <a:schemeClr val="accent4"/>
                </a:solidFill>
                <a:effectLst>
                  <a:outerShdw blurRad="38100" dist="38100" dir="2700000" algn="tl">
                    <a:srgbClr val="000000">
                      <a:alpha val="43137"/>
                    </a:srgbClr>
                  </a:outerShdw>
                </a:effectLst>
                <a:latin typeface="+mj-lt"/>
                <a:ea typeface="+mj-ea"/>
                <a:cs typeface="+mj-cs"/>
              </a:rPr>
              <a:t>：</a:t>
            </a:r>
            <a:endParaRPr lang="en-US" altLang="zh-CN" sz="1400" dirty="0" smtClean="0">
              <a:solidFill>
                <a:schemeClr val="accent4"/>
              </a:solidFill>
            </a:endParaRPr>
          </a:p>
          <a:p>
            <a:r>
              <a:rPr lang="en-US" altLang="zh-CN" sz="1400" dirty="0">
                <a:solidFill>
                  <a:schemeClr val="accent4"/>
                </a:solidFill>
              </a:rPr>
              <a:t>	</a:t>
            </a:r>
            <a:r>
              <a:rPr lang="zh-CN" altLang="en-US" sz="1400" dirty="0" smtClean="0">
                <a:solidFill>
                  <a:schemeClr val="accent4"/>
                </a:solidFill>
              </a:rPr>
              <a:t>创建型，封装了对象的创建</a:t>
            </a:r>
            <a:endParaRPr lang="en-US" altLang="zh-CN" sz="1400" dirty="0" smtClean="0">
              <a:solidFill>
                <a:schemeClr val="accent4"/>
              </a:solidFill>
            </a:endParaRPr>
          </a:p>
          <a:p>
            <a:r>
              <a:rPr lang="en-US" altLang="zh-CN" sz="1400" dirty="0">
                <a:solidFill>
                  <a:schemeClr val="accent4"/>
                </a:solidFill>
              </a:rPr>
              <a:t>	</a:t>
            </a:r>
            <a:r>
              <a:rPr lang="zh-CN" altLang="en-US" sz="1400" dirty="0" smtClean="0">
                <a:solidFill>
                  <a:schemeClr val="accent4"/>
                </a:solidFill>
              </a:rPr>
              <a:t>支持扩展产品</a:t>
            </a:r>
            <a:r>
              <a:rPr lang="en-US" altLang="zh-CN" sz="1400" dirty="0">
                <a:solidFill>
                  <a:schemeClr val="accent4"/>
                </a:solidFill>
              </a:rPr>
              <a:t> </a:t>
            </a:r>
            <a:r>
              <a:rPr lang="en-US" altLang="zh-CN" sz="1400" dirty="0" smtClean="0">
                <a:solidFill>
                  <a:schemeClr val="accent4"/>
                </a:solidFill>
              </a:rPr>
              <a:t>/ </a:t>
            </a:r>
            <a:r>
              <a:rPr lang="zh-CN" altLang="en-US" sz="1400" dirty="0" smtClean="0">
                <a:solidFill>
                  <a:schemeClr val="accent4"/>
                </a:solidFill>
              </a:rPr>
              <a:t>产品系列</a:t>
            </a:r>
            <a:endParaRPr lang="en-US" altLang="zh-CN" sz="1400" dirty="0" smtClean="0">
              <a:solidFill>
                <a:schemeClr val="accent4"/>
              </a:solidFill>
            </a:endParaRPr>
          </a:p>
          <a:p>
            <a:endParaRPr lang="zh-CN" altLang="en-US" sz="1400" dirty="0">
              <a:solidFill>
                <a:schemeClr val="accent4"/>
              </a:solidFill>
            </a:endParaRPr>
          </a:p>
          <a:p>
            <a:r>
              <a:rPr lang="zh-CN" altLang="en-US"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差异</a:t>
            </a:r>
            <a:r>
              <a:rPr lang="zh-CN" altLang="en-US" b="1" spc="50" dirty="0" smtClean="0">
                <a:ln w="12700">
                  <a:noFill/>
                  <a:prstDash val="solid"/>
                </a:ln>
                <a:solidFill>
                  <a:schemeClr val="accent4"/>
                </a:solidFill>
                <a:effectLst>
                  <a:outerShdw blurRad="38100" dist="38100" dir="2700000" algn="tl">
                    <a:srgbClr val="000000">
                      <a:alpha val="43137"/>
                    </a:srgbClr>
                  </a:outerShdw>
                </a:effectLst>
                <a:latin typeface="+mj-lt"/>
                <a:ea typeface="+mj-ea"/>
                <a:cs typeface="+mj-cs"/>
              </a:rPr>
              <a:t>：</a:t>
            </a:r>
            <a:endParaRPr lang="en-US" altLang="zh-CN" sz="1400" dirty="0" smtClean="0">
              <a:solidFill>
                <a:schemeClr val="accent4"/>
              </a:solidFill>
            </a:endParaRPr>
          </a:p>
          <a:p>
            <a:r>
              <a:rPr lang="en-US" altLang="zh-CN" sz="1400" dirty="0">
                <a:solidFill>
                  <a:schemeClr val="accent4"/>
                </a:solidFill>
              </a:rPr>
              <a:t>	</a:t>
            </a:r>
            <a:r>
              <a:rPr lang="en-US" altLang="zh-CN" sz="1400" b="1" dirty="0" smtClean="0">
                <a:solidFill>
                  <a:schemeClr val="accent4"/>
                </a:solidFill>
              </a:rPr>
              <a:t>Factory Method</a:t>
            </a:r>
            <a:br>
              <a:rPr lang="en-US" altLang="zh-CN" sz="1400" b="1" dirty="0" smtClean="0">
                <a:solidFill>
                  <a:schemeClr val="accent4"/>
                </a:solidFill>
              </a:rPr>
            </a:br>
            <a:endParaRPr lang="en-US" altLang="zh-CN" sz="1400" b="1" dirty="0" smtClean="0">
              <a:solidFill>
                <a:schemeClr val="accent4"/>
              </a:solidFill>
            </a:endParaRPr>
          </a:p>
          <a:p>
            <a:r>
              <a:rPr lang="en-US" altLang="zh-CN" sz="1400" dirty="0">
                <a:solidFill>
                  <a:schemeClr val="accent4"/>
                </a:solidFill>
              </a:rPr>
              <a:t>	  </a:t>
            </a:r>
            <a:r>
              <a:rPr lang="en-US" altLang="zh-CN" sz="1400" dirty="0" smtClean="0">
                <a:solidFill>
                  <a:schemeClr val="accent4"/>
                </a:solidFill>
              </a:rPr>
              <a:t>   - </a:t>
            </a:r>
            <a:r>
              <a:rPr lang="zh-CN" altLang="en-US" sz="1400" dirty="0" smtClean="0">
                <a:solidFill>
                  <a:schemeClr val="accent4"/>
                </a:solidFill>
              </a:rPr>
              <a:t>强调</a:t>
            </a:r>
            <a:r>
              <a:rPr lang="zh-CN" altLang="en-US" sz="1400" dirty="0">
                <a:solidFill>
                  <a:schemeClr val="accent4"/>
                </a:solidFill>
              </a:rPr>
              <a:t>为</a:t>
            </a:r>
            <a:r>
              <a:rPr lang="zh-CN" altLang="en-US" sz="1400" dirty="0" smtClean="0">
                <a:solidFill>
                  <a:schemeClr val="accent4"/>
                </a:solidFill>
              </a:rPr>
              <a:t>创建单个产品提供</a:t>
            </a:r>
            <a:r>
              <a:rPr lang="zh-CN" altLang="en-US" sz="1400" dirty="0">
                <a:solidFill>
                  <a:schemeClr val="accent4"/>
                </a:solidFill>
              </a:rPr>
              <a:t>一个统一的</a:t>
            </a:r>
            <a:r>
              <a:rPr lang="zh-CN" altLang="en-US" sz="1400" dirty="0" smtClean="0">
                <a:solidFill>
                  <a:schemeClr val="accent4"/>
                </a:solidFill>
              </a:rPr>
              <a:t>接口</a:t>
            </a:r>
            <a:r>
              <a:rPr lang="en-US" altLang="zh-CN" sz="1400" dirty="0" smtClean="0">
                <a:solidFill>
                  <a:schemeClr val="accent4"/>
                </a:solidFill>
              </a:rPr>
              <a:t>(Create())</a:t>
            </a:r>
          </a:p>
          <a:p>
            <a:r>
              <a:rPr lang="en-US" altLang="zh-CN" sz="1400" dirty="0">
                <a:solidFill>
                  <a:schemeClr val="accent4"/>
                </a:solidFill>
              </a:rPr>
              <a:t>	 </a:t>
            </a:r>
            <a:r>
              <a:rPr lang="en-US" altLang="zh-CN" sz="1400" dirty="0" smtClean="0">
                <a:solidFill>
                  <a:schemeClr val="accent4"/>
                </a:solidFill>
              </a:rPr>
              <a:t>    - </a:t>
            </a:r>
            <a:r>
              <a:rPr lang="zh-CN" altLang="en-US" sz="1400" dirty="0" smtClean="0">
                <a:solidFill>
                  <a:schemeClr val="accent4"/>
                </a:solidFill>
              </a:rPr>
              <a:t>对产品进行了抽象，支持单个产品的扩展</a:t>
            </a:r>
            <a:endParaRPr lang="en-US" altLang="zh-CN" sz="1400" dirty="0" smtClean="0">
              <a:solidFill>
                <a:schemeClr val="accent4"/>
              </a:solidFill>
            </a:endParaRPr>
          </a:p>
          <a:p>
            <a:r>
              <a:rPr lang="en-US" altLang="zh-CN" sz="1400" dirty="0">
                <a:solidFill>
                  <a:schemeClr val="accent4"/>
                </a:solidFill>
              </a:rPr>
              <a:t>	 </a:t>
            </a:r>
            <a:r>
              <a:rPr lang="en-US" altLang="zh-CN" sz="1400" dirty="0" smtClean="0">
                <a:solidFill>
                  <a:schemeClr val="accent4"/>
                </a:solidFill>
              </a:rPr>
              <a:t>    - </a:t>
            </a:r>
            <a:r>
              <a:rPr lang="zh-CN" altLang="en-US" sz="1400" dirty="0" smtClean="0">
                <a:solidFill>
                  <a:schemeClr val="accent4"/>
                </a:solidFill>
              </a:rPr>
              <a:t>直接</a:t>
            </a:r>
            <a:r>
              <a:rPr lang="zh-CN" altLang="en-US" sz="1400" dirty="0">
                <a:solidFill>
                  <a:schemeClr val="accent4"/>
                </a:solidFill>
              </a:rPr>
              <a:t>返回</a:t>
            </a:r>
            <a:r>
              <a:rPr lang="zh-CN" altLang="en-US" sz="1400" dirty="0" smtClean="0">
                <a:solidFill>
                  <a:schemeClr val="accent4"/>
                </a:solidFill>
              </a:rPr>
              <a:t>创建的产品</a:t>
            </a:r>
            <a:endParaRPr lang="en-US" altLang="zh-CN" sz="1400" dirty="0">
              <a:solidFill>
                <a:schemeClr val="accent4"/>
              </a:solidFill>
            </a:endParaRPr>
          </a:p>
          <a:p>
            <a:endParaRPr lang="en-US" altLang="zh-CN" sz="1400" dirty="0">
              <a:solidFill>
                <a:schemeClr val="accent4"/>
              </a:solidFill>
            </a:endParaRPr>
          </a:p>
          <a:p>
            <a:r>
              <a:rPr lang="en-US" altLang="zh-CN" sz="1400" dirty="0">
                <a:solidFill>
                  <a:schemeClr val="accent4"/>
                </a:solidFill>
              </a:rPr>
              <a:t>	</a:t>
            </a:r>
            <a:r>
              <a:rPr lang="en-US" altLang="zh-CN" sz="1400" b="1" dirty="0">
                <a:solidFill>
                  <a:schemeClr val="accent4"/>
                </a:solidFill>
              </a:rPr>
              <a:t>Abstract </a:t>
            </a:r>
            <a:r>
              <a:rPr lang="en-US" altLang="zh-CN" sz="1400" b="1" dirty="0" smtClean="0">
                <a:solidFill>
                  <a:schemeClr val="accent4"/>
                </a:solidFill>
              </a:rPr>
              <a:t>Factory</a:t>
            </a:r>
            <a:br>
              <a:rPr lang="en-US" altLang="zh-CN" sz="1400" b="1" dirty="0" smtClean="0">
                <a:solidFill>
                  <a:schemeClr val="accent4"/>
                </a:solidFill>
              </a:rPr>
            </a:br>
            <a:endParaRPr lang="en-US" altLang="zh-CN" sz="1400" b="1" dirty="0">
              <a:solidFill>
                <a:schemeClr val="accent4"/>
              </a:solidFill>
            </a:endParaRPr>
          </a:p>
          <a:p>
            <a:r>
              <a:rPr lang="en-US" altLang="zh-CN" sz="1400" dirty="0">
                <a:solidFill>
                  <a:schemeClr val="accent4"/>
                </a:solidFill>
              </a:rPr>
              <a:t>	     - </a:t>
            </a:r>
            <a:r>
              <a:rPr lang="zh-CN" altLang="en-US" sz="1400" dirty="0">
                <a:solidFill>
                  <a:schemeClr val="accent4"/>
                </a:solidFill>
              </a:rPr>
              <a:t>强调创建一系列产品</a:t>
            </a:r>
            <a:r>
              <a:rPr lang="en-US" altLang="zh-CN" sz="1400" dirty="0">
                <a:solidFill>
                  <a:schemeClr val="accent4"/>
                </a:solidFill>
              </a:rPr>
              <a:t>(</a:t>
            </a:r>
            <a:r>
              <a:rPr lang="zh-CN" altLang="en-US" sz="1400" dirty="0">
                <a:solidFill>
                  <a:schemeClr val="accent4"/>
                </a:solidFill>
              </a:rPr>
              <a:t>简单或复杂</a:t>
            </a:r>
            <a:r>
              <a:rPr lang="en-US" altLang="zh-CN" sz="1400" dirty="0">
                <a:solidFill>
                  <a:schemeClr val="accent4"/>
                </a:solidFill>
              </a:rPr>
              <a:t>)</a:t>
            </a:r>
          </a:p>
          <a:p>
            <a:r>
              <a:rPr lang="en-US" altLang="zh-CN" sz="1400" dirty="0">
                <a:solidFill>
                  <a:schemeClr val="accent4"/>
                </a:solidFill>
              </a:rPr>
              <a:t>	     - </a:t>
            </a:r>
            <a:r>
              <a:rPr lang="zh-CN" altLang="en-US" sz="1400" dirty="0">
                <a:solidFill>
                  <a:schemeClr val="accent4"/>
                </a:solidFill>
              </a:rPr>
              <a:t>对一系列产品进行了</a:t>
            </a:r>
            <a:r>
              <a:rPr lang="zh-CN" altLang="en-US" sz="1400" dirty="0" smtClean="0">
                <a:solidFill>
                  <a:schemeClr val="accent4"/>
                </a:solidFill>
              </a:rPr>
              <a:t>抽象，支持一些列产品的扩展</a:t>
            </a:r>
            <a:endParaRPr lang="en-US" altLang="zh-CN" sz="1400" dirty="0">
              <a:solidFill>
                <a:schemeClr val="accent4"/>
              </a:solidFill>
            </a:endParaRPr>
          </a:p>
          <a:p>
            <a:r>
              <a:rPr lang="en-US" altLang="zh-CN" sz="1400" dirty="0">
                <a:solidFill>
                  <a:schemeClr val="accent4"/>
                </a:solidFill>
              </a:rPr>
              <a:t>	     - </a:t>
            </a:r>
            <a:r>
              <a:rPr lang="zh-CN" altLang="en-US" sz="1400" dirty="0">
                <a:solidFill>
                  <a:schemeClr val="accent4"/>
                </a:solidFill>
              </a:rPr>
              <a:t>直接返回创建的</a:t>
            </a:r>
            <a:r>
              <a:rPr lang="zh-CN" altLang="en-US" sz="1400" dirty="0" smtClean="0">
                <a:solidFill>
                  <a:schemeClr val="accent4"/>
                </a:solidFill>
              </a:rPr>
              <a:t>产品</a:t>
            </a:r>
            <a:endParaRPr lang="en-US" altLang="zh-CN" sz="1400" dirty="0" smtClean="0">
              <a:solidFill>
                <a:schemeClr val="accent4"/>
              </a:solidFill>
            </a:endParaRPr>
          </a:p>
          <a:p>
            <a:endParaRPr lang="en-US" altLang="zh-CN" sz="1400" dirty="0">
              <a:solidFill>
                <a:schemeClr val="accent4"/>
              </a:solidFill>
            </a:endParaRPr>
          </a:p>
          <a:p>
            <a:r>
              <a:rPr lang="en-US" altLang="zh-CN" sz="1400" dirty="0">
                <a:solidFill>
                  <a:schemeClr val="accent4"/>
                </a:solidFill>
              </a:rPr>
              <a:t>	</a:t>
            </a:r>
            <a:r>
              <a:rPr lang="en-US" altLang="zh-CN" sz="1400" b="1" dirty="0" smtClean="0">
                <a:solidFill>
                  <a:schemeClr val="accent4"/>
                </a:solidFill>
              </a:rPr>
              <a:t>Builder</a:t>
            </a:r>
            <a:br>
              <a:rPr lang="en-US" altLang="zh-CN" sz="1400" b="1" dirty="0" smtClean="0">
                <a:solidFill>
                  <a:schemeClr val="accent4"/>
                </a:solidFill>
              </a:rPr>
            </a:br>
            <a:endParaRPr lang="en-US" altLang="zh-CN" sz="1400" b="1" dirty="0">
              <a:solidFill>
                <a:schemeClr val="accent4"/>
              </a:solidFill>
            </a:endParaRPr>
          </a:p>
          <a:p>
            <a:r>
              <a:rPr lang="en-US" altLang="zh-CN" sz="1400" dirty="0">
                <a:solidFill>
                  <a:schemeClr val="accent4"/>
                </a:solidFill>
              </a:rPr>
              <a:t>	     - </a:t>
            </a:r>
            <a:r>
              <a:rPr lang="zh-CN" altLang="en-US" sz="1400" dirty="0" smtClean="0">
                <a:solidFill>
                  <a:schemeClr val="accent4"/>
                </a:solidFill>
              </a:rPr>
              <a:t>强调</a:t>
            </a:r>
            <a:r>
              <a:rPr lang="zh-CN" altLang="en-US" sz="1400" dirty="0">
                <a:solidFill>
                  <a:schemeClr val="accent4"/>
                </a:solidFill>
              </a:rPr>
              <a:t>一步一</a:t>
            </a:r>
            <a:r>
              <a:rPr lang="zh-CN" altLang="en-US" sz="1400" dirty="0" smtClean="0">
                <a:solidFill>
                  <a:schemeClr val="accent4"/>
                </a:solidFill>
              </a:rPr>
              <a:t>步的创建产品</a:t>
            </a:r>
            <a:r>
              <a:rPr lang="zh-CN" altLang="en-US" sz="1400" dirty="0">
                <a:solidFill>
                  <a:schemeClr val="accent4"/>
                </a:solidFill>
              </a:rPr>
              <a:t>，以及产品内部</a:t>
            </a:r>
            <a:r>
              <a:rPr lang="zh-CN" altLang="en-US" sz="1400" dirty="0" smtClean="0">
                <a:solidFill>
                  <a:schemeClr val="accent4"/>
                </a:solidFill>
              </a:rPr>
              <a:t>复杂性</a:t>
            </a:r>
            <a:endParaRPr lang="en-US" altLang="zh-CN" sz="1400" dirty="0" smtClean="0">
              <a:solidFill>
                <a:schemeClr val="accent4"/>
              </a:solidFill>
            </a:endParaRPr>
          </a:p>
          <a:p>
            <a:r>
              <a:rPr lang="en-US" altLang="zh-CN" sz="1400" dirty="0">
                <a:solidFill>
                  <a:schemeClr val="accent4"/>
                </a:solidFill>
              </a:rPr>
              <a:t>	</a:t>
            </a:r>
            <a:r>
              <a:rPr lang="en-US" altLang="zh-CN" sz="1400" dirty="0" smtClean="0">
                <a:solidFill>
                  <a:schemeClr val="accent4"/>
                </a:solidFill>
              </a:rPr>
              <a:t>     - </a:t>
            </a:r>
            <a:r>
              <a:rPr lang="zh-CN" altLang="en-US" sz="1400" dirty="0" smtClean="0">
                <a:solidFill>
                  <a:schemeClr val="accent4"/>
                </a:solidFill>
              </a:rPr>
              <a:t>强调分离产品构建过程及其具体表示，相同的构建过程创建不同的表示</a:t>
            </a:r>
            <a:endParaRPr lang="en-US" altLang="zh-CN" sz="1400" dirty="0" smtClean="0">
              <a:solidFill>
                <a:schemeClr val="accent4"/>
              </a:solidFill>
            </a:endParaRPr>
          </a:p>
          <a:p>
            <a:r>
              <a:rPr lang="en-US" altLang="zh-CN" sz="1400" dirty="0" smtClean="0">
                <a:solidFill>
                  <a:schemeClr val="accent4"/>
                </a:solidFill>
              </a:rPr>
              <a:t>	     - </a:t>
            </a:r>
            <a:r>
              <a:rPr lang="zh-CN" altLang="en-US" sz="1400" dirty="0" smtClean="0">
                <a:solidFill>
                  <a:schemeClr val="accent4"/>
                </a:solidFill>
              </a:rPr>
              <a:t>不要求对产品进行抽象，通过扩展</a:t>
            </a:r>
            <a:r>
              <a:rPr lang="en-US" altLang="zh-CN" sz="1400" dirty="0" smtClean="0">
                <a:solidFill>
                  <a:schemeClr val="accent4"/>
                </a:solidFill>
              </a:rPr>
              <a:t>Builder</a:t>
            </a:r>
            <a:r>
              <a:rPr lang="zh-CN" altLang="en-US" sz="1400" dirty="0" smtClean="0">
                <a:solidFill>
                  <a:schemeClr val="accent4"/>
                </a:solidFill>
              </a:rPr>
              <a:t>来改变产品的内部表示</a:t>
            </a:r>
            <a:endParaRPr lang="en-US" altLang="zh-CN" sz="1400" dirty="0" smtClean="0">
              <a:solidFill>
                <a:schemeClr val="accent4"/>
              </a:solidFill>
            </a:endParaRPr>
          </a:p>
          <a:p>
            <a:r>
              <a:rPr lang="en-US" altLang="zh-CN" sz="1400" dirty="0">
                <a:solidFill>
                  <a:schemeClr val="accent4"/>
                </a:solidFill>
              </a:rPr>
              <a:t>	     - </a:t>
            </a:r>
            <a:r>
              <a:rPr lang="zh-CN" altLang="en-US" sz="1400" dirty="0" smtClean="0">
                <a:solidFill>
                  <a:schemeClr val="accent4"/>
                </a:solidFill>
              </a:rPr>
              <a:t>不要求统一的接口</a:t>
            </a:r>
            <a:r>
              <a:rPr lang="en-US" altLang="zh-CN" sz="1400" dirty="0" smtClean="0">
                <a:solidFill>
                  <a:schemeClr val="accent4"/>
                </a:solidFill>
              </a:rPr>
              <a:t>(GetProduct())</a:t>
            </a:r>
            <a:r>
              <a:rPr lang="zh-CN" altLang="en-US" sz="1400" dirty="0" smtClean="0">
                <a:solidFill>
                  <a:schemeClr val="accent4"/>
                </a:solidFill>
              </a:rPr>
              <a:t>，具体</a:t>
            </a:r>
            <a:r>
              <a:rPr lang="en-US" altLang="zh-CN" sz="1400" dirty="0" smtClean="0">
                <a:solidFill>
                  <a:schemeClr val="accent4"/>
                </a:solidFill>
              </a:rPr>
              <a:t>Builder</a:t>
            </a:r>
            <a:r>
              <a:rPr lang="zh-CN" altLang="en-US" sz="1400" dirty="0" smtClean="0">
                <a:solidFill>
                  <a:schemeClr val="accent4"/>
                </a:solidFill>
              </a:rPr>
              <a:t>返回具体</a:t>
            </a:r>
            <a:r>
              <a:rPr lang="en-US" altLang="zh-CN" sz="1400" dirty="0" smtClean="0">
                <a:solidFill>
                  <a:schemeClr val="accent4"/>
                </a:solidFill>
              </a:rPr>
              <a:t>Product</a:t>
            </a:r>
            <a:endParaRPr lang="zh-CN" altLang="en-US" sz="1400" dirty="0">
              <a:solidFill>
                <a:schemeClr val="accent4"/>
              </a:solidFill>
            </a:endParaRPr>
          </a:p>
        </p:txBody>
      </p:sp>
      <p:sp>
        <p:nvSpPr>
          <p:cNvPr id="3"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3200" dirty="0"/>
              <a:t>Builder &amp; Factory Method &amp; Abstract Factory</a:t>
            </a:r>
            <a:endParaRPr lang="zh-CN" altLang="en-US" sz="3200" dirty="0"/>
          </a:p>
        </p:txBody>
      </p:sp>
    </p:spTree>
    <p:extLst>
      <p:ext uri="{BB962C8B-B14F-4D97-AF65-F5344CB8AC3E}">
        <p14:creationId xmlns:p14="http://schemas.microsoft.com/office/powerpoint/2010/main" val="27475824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11" name="Rectangle 7"/>
          <p:cNvSpPr>
            <a:spLocks noGrp="1" noChangeArrowheads="1"/>
          </p:cNvSpPr>
          <p:nvPr>
            <p:ph type="ctrTitle"/>
          </p:nvPr>
        </p:nvSpPr>
        <p:spPr>
          <a:xfrm>
            <a:off x="1043608" y="2706539"/>
            <a:ext cx="6858000" cy="794469"/>
          </a:xfrm>
          <a:noFill/>
          <a:ln/>
        </p:spPr>
        <p:txBody>
          <a:bodyPr>
            <a:noAutofit/>
          </a:bodyPr>
          <a:lstStyle/>
          <a:p>
            <a:r>
              <a:rPr lang="en-US" altLang="zh-CN" sz="5400" dirty="0" smtClean="0">
                <a:ea typeface="宋体" pitchFamily="2" charset="-122"/>
              </a:rPr>
              <a:t>Q &amp; A</a:t>
            </a:r>
            <a:endParaRPr lang="en-US" altLang="zh-CN" sz="5400" dirty="0">
              <a:ea typeface="宋体" pitchFamily="2" charset="-122"/>
            </a:endParaRPr>
          </a:p>
        </p:txBody>
      </p:sp>
    </p:spTree>
    <p:extLst>
      <p:ext uri="{BB962C8B-B14F-4D97-AF65-F5344CB8AC3E}">
        <p14:creationId xmlns:p14="http://schemas.microsoft.com/office/powerpoint/2010/main" val="18510729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11" name="Rectangle 7"/>
          <p:cNvSpPr>
            <a:spLocks noGrp="1" noChangeArrowheads="1"/>
          </p:cNvSpPr>
          <p:nvPr>
            <p:ph type="ctrTitle"/>
          </p:nvPr>
        </p:nvSpPr>
        <p:spPr>
          <a:noFill/>
          <a:ln/>
        </p:spPr>
        <p:txBody>
          <a:bodyPr/>
          <a:lstStyle/>
          <a:p>
            <a:r>
              <a:rPr lang="en-US" altLang="zh-CN" sz="5400" dirty="0" smtClean="0">
                <a:ea typeface="宋体" pitchFamily="2" charset="-122"/>
              </a:rPr>
              <a:t>Thank </a:t>
            </a:r>
            <a:r>
              <a:rPr lang="en-US" altLang="zh-CN" sz="5400" dirty="0">
                <a:ea typeface="宋体" pitchFamily="2" charset="-122"/>
              </a:rPr>
              <a:t>You!</a:t>
            </a:r>
          </a:p>
        </p:txBody>
      </p:sp>
    </p:spTree>
    <p:extLst>
      <p:ext uri="{BB962C8B-B14F-4D97-AF65-F5344CB8AC3E}">
        <p14:creationId xmlns:p14="http://schemas.microsoft.com/office/powerpoint/2010/main" val="13466235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28650" y="116632"/>
            <a:ext cx="7886700" cy="1119658"/>
          </a:xfrm>
        </p:spPr>
        <p:txBody>
          <a:bodyPr>
            <a:normAutofit/>
          </a:bodyPr>
          <a:lstStyle/>
          <a:p>
            <a:r>
              <a:rPr lang="en-US" altLang="zh-CN" dirty="0" smtClean="0"/>
              <a:t>Principle I</a:t>
            </a:r>
            <a:endParaRPr lang="zh-CN" altLang="en-US" dirty="0"/>
          </a:p>
        </p:txBody>
      </p:sp>
      <p:sp>
        <p:nvSpPr>
          <p:cNvPr id="12" name="Rectangle 2"/>
          <p:cNvSpPr txBox="1">
            <a:spLocks noChangeArrowheads="1"/>
          </p:cNvSpPr>
          <p:nvPr/>
        </p:nvSpPr>
        <p:spPr>
          <a:xfrm>
            <a:off x="457200" y="1417638"/>
            <a:ext cx="8363272" cy="5035698"/>
          </a:xfrm>
          <a:prstGeom prst="rect">
            <a:avLst/>
          </a:prstGeom>
        </p:spPr>
        <p:txBody>
          <a:bodyPr vert="horz" rtlCol="0" anchor="ctr">
            <a:normAutofit/>
            <a:scene3d>
              <a:camera prst="orthographicFront"/>
              <a:lightRig rig="soft" dir="t"/>
            </a:scene3d>
            <a:sp3d prstMaterial="matte">
              <a:bevelT w="12700" h="12700"/>
            </a:sp3d>
          </a:bodyPr>
          <a:lstStyle>
            <a:lvl1pPr algn="l" rtl="0" eaLnBrk="1" latinLnBrk="0" hangingPunct="1">
              <a:spcBef>
                <a:spcPct val="0"/>
              </a:spcBef>
              <a:buNone/>
              <a:defRPr kumimoji="0" lang="zh-CN" altLang="en-US" sz="44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r>
              <a:rPr lang="zh-CN" altLang="en-US" sz="1600" b="1" dirty="0">
                <a:effectLst/>
              </a:rPr>
              <a:t> 针对接口编程，而不是针对实现编程</a:t>
            </a:r>
          </a:p>
          <a:p>
            <a:endParaRPr lang="zh-CN" altLang="en-US" sz="1600" b="1" dirty="0">
              <a:effectLst/>
            </a:endParaRPr>
          </a:p>
          <a:p>
            <a:r>
              <a:rPr lang="zh-CN" altLang="en-US" sz="1600" b="1" dirty="0">
                <a:effectLst/>
              </a:rPr>
              <a:t>        </a:t>
            </a:r>
            <a:r>
              <a:rPr lang="en-US" altLang="zh-CN" sz="1200" b="1" dirty="0">
                <a:effectLst/>
              </a:rPr>
              <a:t>--</a:t>
            </a:r>
            <a:r>
              <a:rPr lang="zh-CN" altLang="en-US" sz="1200" b="1" dirty="0">
                <a:effectLst/>
              </a:rPr>
              <a:t>客户无需知道所使用对象的特定类型，只需要知道对象拥有客户所期望的接口</a:t>
            </a:r>
          </a:p>
          <a:p>
            <a:endParaRPr lang="zh-CN" altLang="en-US" sz="1600" b="1" dirty="0">
              <a:effectLst/>
            </a:endParaRPr>
          </a:p>
          <a:p>
            <a:r>
              <a:rPr lang="zh-CN" altLang="en-US" sz="1600" b="1" dirty="0">
                <a:effectLst/>
              </a:rPr>
              <a:t> </a:t>
            </a:r>
            <a:r>
              <a:rPr lang="zh-CN" altLang="en-US" sz="1600" b="1" dirty="0" smtClean="0">
                <a:effectLst/>
              </a:rPr>
              <a:t>优先</a:t>
            </a:r>
            <a:r>
              <a:rPr lang="zh-CN" altLang="en-US" sz="1600" b="1" dirty="0">
                <a:effectLst/>
              </a:rPr>
              <a:t>使用对象组合，而不是类继承</a:t>
            </a:r>
          </a:p>
          <a:p>
            <a:endParaRPr lang="zh-CN" altLang="en-US" sz="1600" b="1" dirty="0">
              <a:effectLst/>
            </a:endParaRPr>
          </a:p>
          <a:p>
            <a:r>
              <a:rPr lang="zh-CN" altLang="en-US" sz="1600" b="1" dirty="0">
                <a:effectLst/>
              </a:rPr>
              <a:t>       </a:t>
            </a:r>
            <a:r>
              <a:rPr lang="en-US" altLang="zh-CN" sz="1200" b="1" dirty="0">
                <a:effectLst/>
              </a:rPr>
              <a:t>--</a:t>
            </a:r>
            <a:r>
              <a:rPr lang="zh-CN" altLang="en-US" sz="1200" b="1" dirty="0">
                <a:effectLst/>
              </a:rPr>
              <a:t>类继承通常为“白箱复用”，对象组合对象为“黑箱复用”。继承在某种程度上破坏了封闭性，子类父类耦合度高</a:t>
            </a:r>
            <a:r>
              <a:rPr lang="zh-CN" altLang="en-US" sz="1200" b="1" dirty="0" smtClean="0">
                <a:effectLst/>
              </a:rPr>
              <a:t>；而</a:t>
            </a:r>
            <a:r>
              <a:rPr lang="zh-CN" altLang="en-US" sz="1200" b="1" dirty="0">
                <a:effectLst/>
              </a:rPr>
              <a:t>对象组合则只要求被组合的对象拥有良好定义的接口，耦合度低</a:t>
            </a:r>
          </a:p>
          <a:p>
            <a:endParaRPr lang="zh-CN" altLang="en-US" sz="1600" b="1" dirty="0">
              <a:effectLst/>
            </a:endParaRPr>
          </a:p>
          <a:p>
            <a:r>
              <a:rPr lang="zh-CN" altLang="en-US" sz="1600" b="1" dirty="0">
                <a:effectLst/>
              </a:rPr>
              <a:t> </a:t>
            </a:r>
            <a:r>
              <a:rPr lang="zh-CN" altLang="en-US" sz="1600" b="1" dirty="0" smtClean="0">
                <a:effectLst/>
              </a:rPr>
              <a:t>封</a:t>
            </a:r>
            <a:r>
              <a:rPr lang="zh-CN" altLang="en-US" sz="1600" b="1" dirty="0">
                <a:effectLst/>
              </a:rPr>
              <a:t>装</a:t>
            </a:r>
            <a:r>
              <a:rPr lang="zh-CN" altLang="en-US" sz="1600" b="1" dirty="0" smtClean="0">
                <a:effectLst/>
              </a:rPr>
              <a:t>变化</a:t>
            </a:r>
            <a:r>
              <a:rPr lang="zh-CN" altLang="en-US" sz="1600" b="1" dirty="0">
                <a:effectLst/>
              </a:rPr>
              <a:t>点</a:t>
            </a:r>
          </a:p>
          <a:p>
            <a:endParaRPr lang="zh-CN" altLang="en-US" sz="1600" b="1" dirty="0">
              <a:effectLst/>
            </a:endParaRPr>
          </a:p>
          <a:p>
            <a:r>
              <a:rPr lang="zh-CN" altLang="en-US" sz="1600" b="1" dirty="0">
                <a:effectLst/>
              </a:rPr>
              <a:t>        </a:t>
            </a:r>
            <a:r>
              <a:rPr lang="en-US" altLang="zh-CN" sz="1200" b="1" dirty="0" smtClean="0">
                <a:effectLst/>
              </a:rPr>
              <a:t>--</a:t>
            </a:r>
            <a:r>
              <a:rPr lang="zh-CN" altLang="en-US" sz="1200" b="1" dirty="0" smtClean="0">
                <a:effectLst/>
              </a:rPr>
              <a:t>对软件中易变的部分进行封装，从而实现在不改变设计的前提下进行灵活的扩展</a:t>
            </a:r>
          </a:p>
          <a:p>
            <a:endParaRPr lang="zh-CN" altLang="en-US" sz="1600" b="1" dirty="0" smtClean="0">
              <a:effectLst/>
            </a:endParaRPr>
          </a:p>
          <a:p>
            <a:r>
              <a:rPr lang="zh-CN" altLang="en-US" sz="1600" b="1" dirty="0" smtClean="0">
                <a:effectLst/>
              </a:rPr>
              <a:t>使用重构得到模式</a:t>
            </a:r>
          </a:p>
          <a:p>
            <a:endParaRPr lang="zh-CN" altLang="en-US" sz="1600" b="1" dirty="0">
              <a:effectLst/>
            </a:endParaRPr>
          </a:p>
          <a:p>
            <a:r>
              <a:rPr lang="zh-CN" altLang="en-US" sz="1600" b="1" dirty="0">
                <a:effectLst/>
              </a:rPr>
              <a:t>        </a:t>
            </a:r>
            <a:r>
              <a:rPr lang="en-US" altLang="zh-CN" sz="1200" b="1" dirty="0" smtClean="0">
                <a:effectLst/>
              </a:rPr>
              <a:t>--</a:t>
            </a:r>
            <a:r>
              <a:rPr lang="zh-CN" altLang="en-US" sz="1200" b="1" dirty="0" smtClean="0">
                <a:effectLst/>
              </a:rPr>
              <a:t>通过不断的重构来获得设计模式，没有必要硬套设计模式</a:t>
            </a:r>
            <a:r>
              <a:rPr lang="zh-CN" altLang="en-US" sz="1600" dirty="0" smtClean="0">
                <a:solidFill>
                  <a:srgbClr val="002060"/>
                </a:solidFill>
                <a:ea typeface="宋体" pitchFamily="2" charset="-122"/>
              </a:rPr>
              <a:t>	</a:t>
            </a:r>
            <a:endParaRPr lang="zh-CN" altLang="en-US" sz="1300" dirty="0" smtClean="0">
              <a:effectLst/>
            </a:endParaRPr>
          </a:p>
          <a:p>
            <a:pPr fontAlgn="auto">
              <a:spcAft>
                <a:spcPts val="0"/>
              </a:spcAft>
              <a:buClrTx/>
              <a:buFontTx/>
            </a:pPr>
            <a:endParaRPr lang="zh-CN" altLang="en-US" sz="1600" dirty="0">
              <a:solidFill>
                <a:srgbClr val="002060"/>
              </a:solidFill>
              <a:ea typeface="宋体" pitchFamily="2" charset="-122"/>
            </a:endParaRPr>
          </a:p>
        </p:txBody>
      </p:sp>
    </p:spTree>
    <p:extLst>
      <p:ext uri="{BB962C8B-B14F-4D97-AF65-F5344CB8AC3E}">
        <p14:creationId xmlns:p14="http://schemas.microsoft.com/office/powerpoint/2010/main" val="3730774524"/>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28650" y="116632"/>
            <a:ext cx="7886700" cy="1119658"/>
          </a:xfrm>
        </p:spPr>
        <p:txBody>
          <a:bodyPr>
            <a:normAutofit/>
          </a:bodyPr>
          <a:lstStyle/>
          <a:p>
            <a:r>
              <a:rPr lang="en-US" altLang="zh-CN" dirty="0" smtClean="0"/>
              <a:t>Principle II</a:t>
            </a:r>
            <a:endParaRPr lang="zh-CN" altLang="en-US" dirty="0"/>
          </a:p>
        </p:txBody>
      </p:sp>
      <p:sp>
        <p:nvSpPr>
          <p:cNvPr id="12" name="Rectangle 2"/>
          <p:cNvSpPr txBox="1">
            <a:spLocks noChangeArrowheads="1"/>
          </p:cNvSpPr>
          <p:nvPr/>
        </p:nvSpPr>
        <p:spPr>
          <a:xfrm>
            <a:off x="457200" y="1417638"/>
            <a:ext cx="8363272" cy="5035698"/>
          </a:xfrm>
          <a:prstGeom prst="rect">
            <a:avLst/>
          </a:prstGeom>
        </p:spPr>
        <p:txBody>
          <a:bodyPr vert="horz" rtlCol="0" anchor="ctr">
            <a:normAutofit lnSpcReduction="10000"/>
            <a:scene3d>
              <a:camera prst="orthographicFront"/>
              <a:lightRig rig="soft" dir="t"/>
            </a:scene3d>
            <a:sp3d prstMaterial="matte">
              <a:bevelT w="12700" h="12700"/>
            </a:sp3d>
          </a:bodyPr>
          <a:lstStyle>
            <a:lvl1pPr algn="l" rtl="0" eaLnBrk="1" latinLnBrk="0" hangingPunct="1">
              <a:spcBef>
                <a:spcPct val="0"/>
              </a:spcBef>
              <a:buNone/>
              <a:defRPr kumimoji="0" lang="zh-CN" altLang="en-US" sz="44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r>
              <a:rPr lang="zh-CN" altLang="en-US" sz="1900" b="1" dirty="0" smtClean="0">
                <a:effectLst/>
              </a:rPr>
              <a:t>具体原则：</a:t>
            </a:r>
            <a:endParaRPr lang="en-US" altLang="zh-CN" sz="1900" b="1" dirty="0" smtClean="0">
              <a:effectLst/>
            </a:endParaRPr>
          </a:p>
          <a:p>
            <a:endParaRPr lang="en-US" altLang="zh-CN" sz="1600" b="1" dirty="0" smtClean="0">
              <a:effectLst/>
            </a:endParaRPr>
          </a:p>
          <a:p>
            <a:pPr fontAlgn="auto">
              <a:spcAft>
                <a:spcPts val="0"/>
              </a:spcAft>
              <a:buClrTx/>
              <a:buFontTx/>
            </a:pPr>
            <a:r>
              <a:rPr lang="en-US" altLang="zh-CN" sz="1600" dirty="0" smtClean="0">
                <a:solidFill>
                  <a:srgbClr val="002060"/>
                </a:solidFill>
                <a:ea typeface="宋体" pitchFamily="2" charset="-122"/>
              </a:rPr>
              <a:t>1</a:t>
            </a:r>
            <a:r>
              <a:rPr lang="zh-CN" altLang="en-US" sz="1600" dirty="0">
                <a:solidFill>
                  <a:srgbClr val="002060"/>
                </a:solidFill>
                <a:ea typeface="宋体" pitchFamily="2" charset="-122"/>
              </a:rPr>
              <a:t> </a:t>
            </a:r>
            <a:r>
              <a:rPr lang="en-US" altLang="zh-CN" sz="1600" dirty="0" smtClean="0">
                <a:solidFill>
                  <a:srgbClr val="002060"/>
                </a:solidFill>
                <a:ea typeface="宋体" pitchFamily="2" charset="-122"/>
              </a:rPr>
              <a:t>“</a:t>
            </a:r>
            <a:r>
              <a:rPr lang="zh-CN" altLang="en-US" sz="1600" dirty="0" smtClean="0">
                <a:solidFill>
                  <a:srgbClr val="002060"/>
                </a:solidFill>
                <a:ea typeface="宋体" pitchFamily="2" charset="-122"/>
              </a:rPr>
              <a:t>开</a:t>
            </a:r>
            <a:r>
              <a:rPr lang="zh-CN" altLang="en-US" sz="1600" dirty="0">
                <a:solidFill>
                  <a:srgbClr val="002060"/>
                </a:solidFill>
                <a:ea typeface="宋体" pitchFamily="2" charset="-122"/>
              </a:rPr>
              <a:t>－</a:t>
            </a:r>
            <a:r>
              <a:rPr lang="zh-CN" altLang="en-US" sz="1600" dirty="0" smtClean="0">
                <a:solidFill>
                  <a:srgbClr val="002060"/>
                </a:solidFill>
                <a:ea typeface="宋体" pitchFamily="2" charset="-122"/>
              </a:rPr>
              <a:t>闭</a:t>
            </a:r>
            <a:r>
              <a:rPr lang="en-US" altLang="zh-CN" sz="1600" dirty="0" smtClean="0">
                <a:solidFill>
                  <a:srgbClr val="002060"/>
                </a:solidFill>
                <a:ea typeface="宋体" pitchFamily="2" charset="-122"/>
              </a:rPr>
              <a:t>”</a:t>
            </a:r>
            <a:r>
              <a:rPr lang="zh-CN" altLang="en-US" sz="1600" dirty="0" smtClean="0">
                <a:solidFill>
                  <a:srgbClr val="002060"/>
                </a:solidFill>
                <a:ea typeface="宋体" pitchFamily="2" charset="-122"/>
              </a:rPr>
              <a:t>原则，</a:t>
            </a:r>
            <a:r>
              <a:rPr lang="zh-CN" altLang="en-US" sz="1500" dirty="0">
                <a:solidFill>
                  <a:srgbClr val="FF0000"/>
                </a:solidFill>
                <a:ea typeface="宋体" pitchFamily="2" charset="-122"/>
              </a:rPr>
              <a:t>一切的一切都是围绕着"开-闭"原则展开的</a:t>
            </a:r>
            <a:endParaRPr lang="en-US" altLang="zh-CN" sz="1500" dirty="0">
              <a:solidFill>
                <a:srgbClr val="FF0000"/>
              </a:solidFill>
              <a:ea typeface="宋体" pitchFamily="2" charset="-122"/>
            </a:endParaRPr>
          </a:p>
          <a:p>
            <a:pPr fontAlgn="auto">
              <a:spcAft>
                <a:spcPts val="0"/>
              </a:spcAft>
              <a:buClrTx/>
              <a:buFontTx/>
            </a:pPr>
            <a:r>
              <a:rPr lang="en-US" altLang="zh-CN" sz="1400" dirty="0">
                <a:solidFill>
                  <a:srgbClr val="002060"/>
                </a:solidFill>
                <a:effectLst/>
                <a:ea typeface="宋体" pitchFamily="2" charset="-122"/>
              </a:rPr>
              <a:t>	</a:t>
            </a:r>
            <a:r>
              <a:rPr lang="en-US" altLang="zh-CN" sz="1400" dirty="0">
                <a:effectLst/>
              </a:rPr>
              <a:t>Open - Closed Principle </a:t>
            </a:r>
            <a:r>
              <a:rPr lang="zh-CN" altLang="en-US" sz="1400" dirty="0">
                <a:effectLst/>
              </a:rPr>
              <a:t>缩写</a:t>
            </a:r>
            <a:r>
              <a:rPr lang="en-US" altLang="zh-CN" sz="1400" dirty="0">
                <a:effectLst/>
              </a:rPr>
              <a:t>:OCP</a:t>
            </a:r>
            <a:r>
              <a:rPr lang="zh-CN" altLang="en-US" sz="1400" dirty="0">
                <a:effectLst/>
              </a:rPr>
              <a:t>，</a:t>
            </a:r>
            <a:r>
              <a:rPr lang="en-US" altLang="zh-CN" sz="1400" dirty="0">
                <a:effectLst/>
              </a:rPr>
              <a:t>open for extension, closed for modification</a:t>
            </a:r>
          </a:p>
          <a:p>
            <a:pPr fontAlgn="auto">
              <a:spcAft>
                <a:spcPts val="0"/>
              </a:spcAft>
              <a:buClrTx/>
              <a:buFontTx/>
            </a:pPr>
            <a:r>
              <a:rPr lang="en-US" altLang="zh-CN" sz="1400" dirty="0">
                <a:effectLst/>
              </a:rPr>
              <a:t>	</a:t>
            </a:r>
            <a:r>
              <a:rPr lang="zh-CN" altLang="en-US" sz="1400" dirty="0">
                <a:effectLst/>
              </a:rPr>
              <a:t>模块应对扩展开放，而对修改关闭。尽量在不修改已有代码的情况下进行扩展。</a:t>
            </a:r>
          </a:p>
          <a:p>
            <a:pPr fontAlgn="auto">
              <a:spcAft>
                <a:spcPts val="0"/>
              </a:spcAft>
              <a:buClrTx/>
              <a:buFontTx/>
            </a:pPr>
            <a:endParaRPr lang="en-US" altLang="zh-CN" sz="1600" dirty="0">
              <a:solidFill>
                <a:srgbClr val="002060"/>
              </a:solidFill>
              <a:ea typeface="宋体" pitchFamily="2" charset="-122"/>
            </a:endParaRPr>
          </a:p>
          <a:p>
            <a:pPr fontAlgn="auto">
              <a:spcAft>
                <a:spcPts val="0"/>
              </a:spcAft>
              <a:buClrTx/>
              <a:buFontTx/>
            </a:pPr>
            <a:r>
              <a:rPr lang="en-US" altLang="zh-CN" sz="1600" dirty="0" smtClean="0">
                <a:solidFill>
                  <a:srgbClr val="002060"/>
                </a:solidFill>
                <a:ea typeface="宋体" pitchFamily="2" charset="-122"/>
              </a:rPr>
              <a:t>2 </a:t>
            </a:r>
            <a:r>
              <a:rPr lang="zh-CN" altLang="en-US" sz="1600" dirty="0">
                <a:solidFill>
                  <a:srgbClr val="002060"/>
                </a:solidFill>
                <a:ea typeface="宋体" pitchFamily="2" charset="-122"/>
              </a:rPr>
              <a:t>依赖倒转原则</a:t>
            </a:r>
          </a:p>
          <a:p>
            <a:pPr fontAlgn="auto">
              <a:spcAft>
                <a:spcPts val="0"/>
              </a:spcAft>
              <a:buClrTx/>
              <a:buFontTx/>
            </a:pPr>
            <a:r>
              <a:rPr lang="zh-CN" altLang="en-US" sz="1600" dirty="0">
                <a:solidFill>
                  <a:srgbClr val="002060"/>
                </a:solidFill>
                <a:ea typeface="宋体" pitchFamily="2" charset="-122"/>
              </a:rPr>
              <a:t>	</a:t>
            </a:r>
            <a:r>
              <a:rPr lang="zh-CN" altLang="en-US" sz="1400" dirty="0">
                <a:effectLst/>
              </a:rPr>
              <a:t>高层模块不应该</a:t>
            </a:r>
            <a:r>
              <a:rPr lang="zh-CN" altLang="en-US" sz="1400" dirty="0" smtClean="0">
                <a:effectLst/>
              </a:rPr>
              <a:t>依赖具体低层</a:t>
            </a:r>
            <a:r>
              <a:rPr lang="zh-CN" altLang="en-US" sz="1400" dirty="0">
                <a:effectLst/>
              </a:rPr>
              <a:t>模块，二者都应该依赖其抽象</a:t>
            </a:r>
            <a:r>
              <a:rPr lang="zh-CN" altLang="en-US" sz="1400" dirty="0" smtClean="0">
                <a:effectLst/>
              </a:rPr>
              <a:t>；</a:t>
            </a:r>
            <a:endParaRPr lang="en-US" altLang="zh-CN" sz="1400" dirty="0" smtClean="0">
              <a:effectLst/>
            </a:endParaRPr>
          </a:p>
          <a:p>
            <a:pPr fontAlgn="auto">
              <a:spcAft>
                <a:spcPts val="0"/>
              </a:spcAft>
              <a:buClrTx/>
              <a:buFontTx/>
            </a:pPr>
            <a:r>
              <a:rPr lang="en-US" altLang="zh-CN" sz="1400" dirty="0">
                <a:effectLst/>
              </a:rPr>
              <a:t>	</a:t>
            </a:r>
            <a:r>
              <a:rPr lang="zh-CN" altLang="en-US" sz="1400" dirty="0" smtClean="0">
                <a:effectLst/>
              </a:rPr>
              <a:t>抽象</a:t>
            </a:r>
            <a:r>
              <a:rPr lang="zh-CN" altLang="en-US" sz="1400" dirty="0">
                <a:effectLst/>
              </a:rPr>
              <a:t>不应该依赖细节；细节应该依赖抽象。</a:t>
            </a:r>
            <a:endParaRPr lang="zh-CN" altLang="en-US" sz="1400" dirty="0">
              <a:solidFill>
                <a:srgbClr val="002060"/>
              </a:solidFill>
              <a:ea typeface="宋体" pitchFamily="2" charset="-122"/>
            </a:endParaRPr>
          </a:p>
          <a:p>
            <a:pPr fontAlgn="auto">
              <a:spcAft>
                <a:spcPts val="0"/>
              </a:spcAft>
              <a:buClrTx/>
              <a:buFontTx/>
            </a:pPr>
            <a:r>
              <a:rPr lang="zh-CN" altLang="en-US" sz="1600" dirty="0">
                <a:solidFill>
                  <a:srgbClr val="002060"/>
                </a:solidFill>
                <a:ea typeface="宋体" pitchFamily="2" charset="-122"/>
              </a:rPr>
              <a:t>	</a:t>
            </a:r>
          </a:p>
          <a:p>
            <a:pPr fontAlgn="auto">
              <a:spcAft>
                <a:spcPts val="0"/>
              </a:spcAft>
              <a:buClrTx/>
              <a:buFontTx/>
            </a:pPr>
            <a:r>
              <a:rPr lang="en-US" altLang="zh-CN" sz="1600" dirty="0">
                <a:solidFill>
                  <a:srgbClr val="002060"/>
                </a:solidFill>
                <a:ea typeface="宋体" pitchFamily="2" charset="-122"/>
              </a:rPr>
              <a:t>3</a:t>
            </a:r>
            <a:r>
              <a:rPr lang="zh-CN" altLang="en-US" sz="1600" dirty="0" smtClean="0">
                <a:solidFill>
                  <a:srgbClr val="002060"/>
                </a:solidFill>
                <a:ea typeface="宋体" pitchFamily="2" charset="-122"/>
              </a:rPr>
              <a:t> 里</a:t>
            </a:r>
            <a:r>
              <a:rPr lang="zh-CN" altLang="en-US" sz="1600" dirty="0">
                <a:solidFill>
                  <a:srgbClr val="002060"/>
                </a:solidFill>
                <a:ea typeface="宋体" pitchFamily="2" charset="-122"/>
              </a:rPr>
              <a:t>氏代换</a:t>
            </a:r>
            <a:r>
              <a:rPr lang="zh-CN" altLang="en-US" sz="1600" dirty="0" smtClean="0">
                <a:solidFill>
                  <a:srgbClr val="002060"/>
                </a:solidFill>
                <a:ea typeface="宋体" pitchFamily="2" charset="-122"/>
              </a:rPr>
              <a:t>原则</a:t>
            </a:r>
            <a:endParaRPr lang="en-US" altLang="zh-CN" sz="1600" dirty="0" smtClean="0">
              <a:solidFill>
                <a:srgbClr val="002060"/>
              </a:solidFill>
              <a:ea typeface="宋体" pitchFamily="2" charset="-122"/>
            </a:endParaRPr>
          </a:p>
          <a:p>
            <a:pPr fontAlgn="auto">
              <a:spcAft>
                <a:spcPts val="0"/>
              </a:spcAft>
              <a:buClrTx/>
              <a:buFontTx/>
            </a:pPr>
            <a:r>
              <a:rPr lang="zh-CN" altLang="en-US" sz="1600" dirty="0">
                <a:solidFill>
                  <a:srgbClr val="002060"/>
                </a:solidFill>
                <a:ea typeface="宋体" pitchFamily="2" charset="-122"/>
              </a:rPr>
              <a:t>	</a:t>
            </a:r>
            <a:r>
              <a:rPr lang="zh-CN" altLang="en-US" sz="1400" dirty="0">
                <a:effectLst/>
              </a:rPr>
              <a:t>子类型必须能够替换它们的父类型</a:t>
            </a:r>
            <a:r>
              <a:rPr lang="zh-CN" altLang="en-US" sz="1400" dirty="0" smtClean="0">
                <a:effectLst/>
              </a:rPr>
              <a:t>。</a:t>
            </a:r>
            <a:endParaRPr lang="en-US" altLang="zh-CN" sz="1400" dirty="0" smtClean="0">
              <a:effectLst/>
            </a:endParaRPr>
          </a:p>
          <a:p>
            <a:pPr fontAlgn="auto">
              <a:spcAft>
                <a:spcPts val="0"/>
              </a:spcAft>
              <a:buClrTx/>
              <a:buFontTx/>
            </a:pPr>
            <a:r>
              <a:rPr lang="en-US" altLang="zh-CN" sz="1400" dirty="0">
                <a:effectLst/>
              </a:rPr>
              <a:t>	</a:t>
            </a:r>
            <a:r>
              <a:rPr lang="zh-CN" altLang="en-US" sz="1400" dirty="0" smtClean="0">
                <a:effectLst/>
              </a:rPr>
              <a:t>如果</a:t>
            </a:r>
            <a:r>
              <a:rPr lang="zh-CN" altLang="en-US" sz="1400" dirty="0">
                <a:effectLst/>
              </a:rPr>
              <a:t>调用的是父类的话，那么换成子类也完全可以运行</a:t>
            </a:r>
            <a:r>
              <a:rPr lang="zh-CN" altLang="en-US" sz="1400" dirty="0" smtClean="0">
                <a:effectLst/>
              </a:rPr>
              <a:t>。</a:t>
            </a:r>
            <a:endParaRPr lang="en-US" altLang="zh-CN" sz="1400" dirty="0" smtClean="0">
              <a:effectLst/>
            </a:endParaRPr>
          </a:p>
          <a:p>
            <a:pPr fontAlgn="auto">
              <a:spcAft>
                <a:spcPts val="0"/>
              </a:spcAft>
              <a:buClrTx/>
              <a:buFontTx/>
            </a:pPr>
            <a:r>
              <a:rPr lang="en-US" altLang="zh-CN" sz="1400" dirty="0">
                <a:effectLst/>
              </a:rPr>
              <a:t>	</a:t>
            </a:r>
            <a:r>
              <a:rPr lang="zh-CN" altLang="en-US" sz="1400" dirty="0" smtClean="0">
                <a:effectLst/>
              </a:rPr>
              <a:t>通俗</a:t>
            </a:r>
            <a:r>
              <a:rPr lang="zh-CN" altLang="en-US" sz="1400" dirty="0">
                <a:effectLst/>
              </a:rPr>
              <a:t>的来讲就是：子类可以扩展父类的功能，但不能改变父类原有的功能</a:t>
            </a:r>
            <a:endParaRPr lang="en-US" altLang="zh-CN" sz="1400" dirty="0">
              <a:effectLst/>
            </a:endParaRPr>
          </a:p>
          <a:p>
            <a:pPr fontAlgn="auto">
              <a:spcAft>
                <a:spcPts val="0"/>
              </a:spcAft>
              <a:buClrTx/>
              <a:buFontTx/>
            </a:pPr>
            <a:r>
              <a:rPr lang="zh-CN" altLang="en-US" sz="1400" dirty="0">
                <a:effectLst/>
              </a:rPr>
              <a:t>			</a:t>
            </a:r>
            <a:endParaRPr lang="en-US" altLang="zh-CN" sz="1400" dirty="0">
              <a:effectLst/>
            </a:endParaRPr>
          </a:p>
          <a:p>
            <a:pPr fontAlgn="auto">
              <a:spcAft>
                <a:spcPts val="0"/>
              </a:spcAft>
              <a:buClrTx/>
              <a:buFontTx/>
            </a:pPr>
            <a:r>
              <a:rPr lang="en-US" altLang="zh-CN" sz="1600" dirty="0">
                <a:solidFill>
                  <a:srgbClr val="002060"/>
                </a:solidFill>
                <a:ea typeface="宋体" pitchFamily="2" charset="-122"/>
              </a:rPr>
              <a:t>4 </a:t>
            </a:r>
            <a:r>
              <a:rPr lang="zh-CN" altLang="en-US" sz="1600" dirty="0">
                <a:solidFill>
                  <a:srgbClr val="002060"/>
                </a:solidFill>
                <a:ea typeface="宋体" pitchFamily="2" charset="-122"/>
              </a:rPr>
              <a:t>单一职能原则</a:t>
            </a:r>
          </a:p>
          <a:p>
            <a:pPr fontAlgn="auto">
              <a:spcAft>
                <a:spcPts val="0"/>
              </a:spcAft>
              <a:buClrTx/>
              <a:buFontTx/>
            </a:pPr>
            <a:r>
              <a:rPr lang="zh-CN" altLang="en-US" sz="1600" dirty="0">
                <a:solidFill>
                  <a:srgbClr val="002060"/>
                </a:solidFill>
                <a:ea typeface="宋体" pitchFamily="2" charset="-122"/>
              </a:rPr>
              <a:t>	</a:t>
            </a:r>
            <a:r>
              <a:rPr lang="zh-CN" altLang="en-US" sz="1400" dirty="0">
                <a:effectLst/>
              </a:rPr>
              <a:t>就一个类而言</a:t>
            </a:r>
            <a:r>
              <a:rPr lang="en-US" altLang="zh-CN" sz="1400" dirty="0">
                <a:effectLst/>
              </a:rPr>
              <a:t>,</a:t>
            </a:r>
            <a:r>
              <a:rPr lang="zh-CN" altLang="en-US" sz="1400" dirty="0">
                <a:effectLst/>
              </a:rPr>
              <a:t>应该仅有一个引起他变化的原因 </a:t>
            </a:r>
            <a:endParaRPr lang="en-US" altLang="zh-CN" sz="1400" dirty="0">
              <a:effectLst/>
            </a:endParaRPr>
          </a:p>
          <a:p>
            <a:pPr fontAlgn="auto">
              <a:spcAft>
                <a:spcPts val="0"/>
              </a:spcAft>
              <a:buClrTx/>
              <a:buFontTx/>
            </a:pPr>
            <a:endParaRPr lang="zh-CN" altLang="en-US" sz="1600" dirty="0" smtClean="0">
              <a:solidFill>
                <a:srgbClr val="002060"/>
              </a:solidFill>
              <a:ea typeface="宋体" pitchFamily="2" charset="-122"/>
            </a:endParaRPr>
          </a:p>
          <a:p>
            <a:pPr fontAlgn="auto">
              <a:spcAft>
                <a:spcPts val="0"/>
              </a:spcAft>
              <a:buClrTx/>
              <a:buFontTx/>
            </a:pPr>
            <a:r>
              <a:rPr lang="en-US" altLang="zh-CN" sz="1600" dirty="0" smtClean="0">
                <a:solidFill>
                  <a:srgbClr val="002060"/>
                </a:solidFill>
                <a:ea typeface="宋体" pitchFamily="2" charset="-122"/>
              </a:rPr>
              <a:t>5 </a:t>
            </a:r>
            <a:r>
              <a:rPr lang="zh-CN" altLang="en-US" sz="1600" dirty="0" smtClean="0">
                <a:solidFill>
                  <a:srgbClr val="002060"/>
                </a:solidFill>
                <a:ea typeface="宋体" pitchFamily="2" charset="-122"/>
              </a:rPr>
              <a:t>接口隔离原则</a:t>
            </a:r>
          </a:p>
          <a:p>
            <a:pPr fontAlgn="auto">
              <a:spcAft>
                <a:spcPts val="0"/>
              </a:spcAft>
              <a:buClrTx/>
              <a:buFontTx/>
            </a:pPr>
            <a:r>
              <a:rPr lang="zh-CN" altLang="en-US" sz="1600" dirty="0" smtClean="0">
                <a:solidFill>
                  <a:srgbClr val="002060"/>
                </a:solidFill>
                <a:ea typeface="宋体" pitchFamily="2" charset="-122"/>
              </a:rPr>
              <a:t>	</a:t>
            </a:r>
            <a:r>
              <a:rPr lang="zh-CN" altLang="en-US" sz="1400" dirty="0">
                <a:effectLst/>
              </a:rPr>
              <a:t>客户端不应该依赖它不需要的接口；一个类对另一个类的依赖应该建立在最小的接口上</a:t>
            </a:r>
            <a:endParaRPr lang="en-US" altLang="zh-CN" sz="1400" dirty="0">
              <a:effectLst/>
            </a:endParaRPr>
          </a:p>
          <a:p>
            <a:pPr fontAlgn="auto">
              <a:spcAft>
                <a:spcPts val="0"/>
              </a:spcAft>
              <a:buClrTx/>
              <a:buFontTx/>
            </a:pPr>
            <a:r>
              <a:rPr lang="zh-CN" altLang="en-US" sz="1600" dirty="0" smtClean="0">
                <a:solidFill>
                  <a:srgbClr val="002060"/>
                </a:solidFill>
                <a:ea typeface="宋体" pitchFamily="2" charset="-122"/>
              </a:rPr>
              <a:t>	</a:t>
            </a:r>
          </a:p>
          <a:p>
            <a:pPr fontAlgn="auto">
              <a:spcAft>
                <a:spcPts val="0"/>
              </a:spcAft>
              <a:buClrTx/>
              <a:buFontTx/>
            </a:pPr>
            <a:r>
              <a:rPr lang="en-US" altLang="zh-CN" sz="1600" dirty="0">
                <a:solidFill>
                  <a:srgbClr val="002060"/>
                </a:solidFill>
                <a:ea typeface="宋体" pitchFamily="2" charset="-122"/>
              </a:rPr>
              <a:t>6</a:t>
            </a:r>
            <a:r>
              <a:rPr lang="en-US" altLang="zh-CN" sz="1600" dirty="0" smtClean="0">
                <a:solidFill>
                  <a:srgbClr val="002060"/>
                </a:solidFill>
                <a:ea typeface="宋体" pitchFamily="2" charset="-122"/>
              </a:rPr>
              <a:t> </a:t>
            </a:r>
            <a:r>
              <a:rPr lang="zh-CN" altLang="en-US" sz="1600" dirty="0" smtClean="0">
                <a:solidFill>
                  <a:srgbClr val="002060"/>
                </a:solidFill>
                <a:ea typeface="宋体" pitchFamily="2" charset="-122"/>
              </a:rPr>
              <a:t>迪米特法则</a:t>
            </a:r>
          </a:p>
          <a:p>
            <a:pPr fontAlgn="auto">
              <a:spcAft>
                <a:spcPts val="0"/>
              </a:spcAft>
              <a:buClrTx/>
              <a:buFontTx/>
            </a:pPr>
            <a:r>
              <a:rPr lang="en-US" altLang="zh-CN" sz="1600" dirty="0" smtClean="0">
                <a:solidFill>
                  <a:srgbClr val="002060"/>
                </a:solidFill>
                <a:ea typeface="宋体" pitchFamily="2" charset="-122"/>
              </a:rPr>
              <a:t>	</a:t>
            </a:r>
            <a:r>
              <a:rPr lang="zh-CN" altLang="en-US" sz="1400" dirty="0">
                <a:effectLst/>
              </a:rPr>
              <a:t>一个对象应该对其他对象保持最少的了解</a:t>
            </a:r>
          </a:p>
          <a:p>
            <a:pPr fontAlgn="auto">
              <a:spcAft>
                <a:spcPts val="0"/>
              </a:spcAft>
              <a:buClrTx/>
              <a:buFontTx/>
            </a:pPr>
            <a:endParaRPr lang="zh-CN" altLang="en-US" sz="1600" dirty="0">
              <a:solidFill>
                <a:srgbClr val="002060"/>
              </a:solidFill>
              <a:ea typeface="宋体" pitchFamily="2" charset="-122"/>
            </a:endParaRPr>
          </a:p>
        </p:txBody>
      </p:sp>
    </p:spTree>
    <p:extLst>
      <p:ext uri="{BB962C8B-B14F-4D97-AF65-F5344CB8AC3E}">
        <p14:creationId xmlns:p14="http://schemas.microsoft.com/office/powerpoint/2010/main" val="1267101076"/>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28650" y="116632"/>
            <a:ext cx="7886700" cy="1119658"/>
          </a:xfrm>
        </p:spPr>
        <p:txBody>
          <a:bodyPr>
            <a:normAutofit/>
          </a:bodyPr>
          <a:lstStyle/>
          <a:p>
            <a:r>
              <a:rPr lang="en-US" altLang="zh-CN" dirty="0" smtClean="0"/>
              <a:t>Classification</a:t>
            </a:r>
            <a:endParaRPr lang="zh-CN" altLang="en-US" dirty="0"/>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725" y="1343025"/>
            <a:ext cx="8210550" cy="417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6707427"/>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
          <p:cNvSpPr txBox="1">
            <a:spLocks noChangeArrowheads="1"/>
          </p:cNvSpPr>
          <p:nvPr/>
        </p:nvSpPr>
        <p:spPr>
          <a:xfrm>
            <a:off x="457200" y="1196752"/>
            <a:ext cx="8363272" cy="2664296"/>
          </a:xfrm>
          <a:prstGeom prst="rect">
            <a:avLst/>
          </a:prstGeom>
        </p:spPr>
        <p:txBody>
          <a:bodyPr vert="horz" rtlCol="0" anchor="ctr">
            <a:normAutofit fontScale="62500" lnSpcReduction="20000"/>
            <a:scene3d>
              <a:camera prst="orthographicFront"/>
              <a:lightRig rig="soft" dir="t"/>
            </a:scene3d>
            <a:sp3d prstMaterial="matte">
              <a:bevelT w="12700" h="12700"/>
            </a:sp3d>
          </a:bodyPr>
          <a:lstStyle>
            <a:lvl1pPr algn="l" rtl="0" eaLnBrk="1" latinLnBrk="0" hangingPunct="1">
              <a:spcBef>
                <a:spcPct val="0"/>
              </a:spcBef>
              <a:buNone/>
              <a:defRPr kumimoji="0" lang="zh-CN" altLang="en-US" sz="44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r>
              <a:rPr lang="zh-CN" altLang="en-US" sz="2700" b="1" dirty="0">
                <a:effectLst/>
              </a:rPr>
              <a:t>需求：</a:t>
            </a:r>
            <a:endParaRPr lang="en-US" altLang="zh-CN" sz="2700" b="1" dirty="0">
              <a:effectLst/>
            </a:endParaRPr>
          </a:p>
          <a:p>
            <a:r>
              <a:rPr lang="en-US" altLang="zh-CN" sz="2400" dirty="0">
                <a:effectLst/>
              </a:rPr>
              <a:t>	</a:t>
            </a:r>
            <a:r>
              <a:rPr lang="zh-CN" altLang="en-US" sz="1900" dirty="0" smtClean="0">
                <a:effectLst/>
              </a:rPr>
              <a:t>一</a:t>
            </a:r>
            <a:r>
              <a:rPr lang="zh-CN" altLang="en-US" sz="1900" dirty="0">
                <a:effectLst/>
              </a:rPr>
              <a:t>个</a:t>
            </a:r>
            <a:r>
              <a:rPr lang="en-US" altLang="zh-CN" sz="1900" dirty="0">
                <a:effectLst/>
              </a:rPr>
              <a:t>Web Page</a:t>
            </a:r>
            <a:r>
              <a:rPr lang="zh-CN" altLang="en-US" sz="1900" dirty="0" smtClean="0">
                <a:effectLst/>
              </a:rPr>
              <a:t>，</a:t>
            </a:r>
            <a:r>
              <a:rPr lang="zh-CN" altLang="en-US" sz="1900" dirty="0">
                <a:effectLst/>
              </a:rPr>
              <a:t>显示</a:t>
            </a:r>
            <a:r>
              <a:rPr lang="zh-CN" altLang="en-US" sz="1900" dirty="0" smtClean="0">
                <a:effectLst/>
              </a:rPr>
              <a:t>多款推荐的</a:t>
            </a:r>
            <a:r>
              <a:rPr lang="en-US" altLang="zh-CN" sz="1900" dirty="0">
                <a:effectLst/>
              </a:rPr>
              <a:t>DIY</a:t>
            </a:r>
            <a:r>
              <a:rPr lang="zh-CN" altLang="en-US" sz="1900" dirty="0" smtClean="0">
                <a:effectLst/>
              </a:rPr>
              <a:t>电脑（家用级</a:t>
            </a:r>
            <a:r>
              <a:rPr lang="en-US" altLang="zh-CN" sz="1900" dirty="0" smtClean="0">
                <a:effectLst/>
              </a:rPr>
              <a:t>/</a:t>
            </a:r>
            <a:r>
              <a:rPr lang="zh-CN" altLang="en-US" sz="1900" dirty="0" smtClean="0">
                <a:effectLst/>
              </a:rPr>
              <a:t>游戏级</a:t>
            </a:r>
            <a:r>
              <a:rPr lang="en-US" altLang="zh-CN" sz="1900" dirty="0" smtClean="0">
                <a:effectLst/>
              </a:rPr>
              <a:t>/</a:t>
            </a:r>
            <a:r>
              <a:rPr lang="zh-CN" altLang="en-US" sz="1900" dirty="0" smtClean="0">
                <a:effectLst/>
              </a:rPr>
              <a:t>豪华级</a:t>
            </a:r>
            <a:r>
              <a:rPr lang="en-US" altLang="zh-CN" sz="1900" dirty="0" smtClean="0">
                <a:effectLst/>
              </a:rPr>
              <a:t>/</a:t>
            </a:r>
            <a:r>
              <a:rPr lang="zh-CN" altLang="en-US" sz="1900" dirty="0" smtClean="0">
                <a:effectLst/>
              </a:rPr>
              <a:t>发烧级）</a:t>
            </a:r>
            <a:endParaRPr lang="en-US" altLang="zh-CN" sz="1900" dirty="0" smtClean="0">
              <a:effectLst/>
            </a:endParaRPr>
          </a:p>
          <a:p>
            <a:r>
              <a:rPr lang="en-US" altLang="zh-CN" sz="1900" dirty="0">
                <a:effectLst/>
              </a:rPr>
              <a:t>	</a:t>
            </a:r>
            <a:r>
              <a:rPr lang="zh-CN" altLang="en-US" sz="1900" dirty="0" smtClean="0">
                <a:effectLst/>
              </a:rPr>
              <a:t>同一种级别的电脑可能有多个推荐，如：</a:t>
            </a:r>
            <a:r>
              <a:rPr lang="en-US" altLang="zh-CN" sz="1900" dirty="0" smtClean="0">
                <a:effectLst/>
              </a:rPr>
              <a:t/>
            </a:r>
            <a:br>
              <a:rPr lang="en-US" altLang="zh-CN" sz="1900" dirty="0" smtClean="0">
                <a:effectLst/>
              </a:rPr>
            </a:br>
            <a:endParaRPr lang="en-US" altLang="zh-CN" sz="1900" dirty="0" smtClean="0">
              <a:effectLst/>
            </a:endParaRPr>
          </a:p>
          <a:p>
            <a:r>
              <a:rPr lang="en-US" altLang="zh-CN" sz="1900" dirty="0">
                <a:effectLst/>
              </a:rPr>
              <a:t>	</a:t>
            </a:r>
            <a:r>
              <a:rPr lang="en-US" altLang="zh-CN" sz="1900" dirty="0" smtClean="0">
                <a:effectLst/>
              </a:rPr>
              <a:t>	3</a:t>
            </a:r>
            <a:r>
              <a:rPr lang="zh-CN" altLang="en-US" sz="1900" dirty="0" smtClean="0">
                <a:effectLst/>
              </a:rPr>
              <a:t>个家用级</a:t>
            </a:r>
            <a:endParaRPr lang="en-US" altLang="zh-CN" sz="1900" dirty="0" smtClean="0">
              <a:effectLst/>
            </a:endParaRPr>
          </a:p>
          <a:p>
            <a:r>
              <a:rPr lang="en-US" altLang="zh-CN" sz="1900" dirty="0">
                <a:effectLst/>
              </a:rPr>
              <a:t>	</a:t>
            </a:r>
            <a:r>
              <a:rPr lang="en-US" altLang="zh-CN" sz="1900" dirty="0" smtClean="0">
                <a:effectLst/>
              </a:rPr>
              <a:t>	3</a:t>
            </a:r>
            <a:r>
              <a:rPr lang="zh-CN" altLang="en-US" sz="1900" dirty="0" smtClean="0">
                <a:effectLst/>
              </a:rPr>
              <a:t>个游戏级 </a:t>
            </a:r>
            <a:r>
              <a:rPr lang="en-US" altLang="zh-CN" sz="1900" dirty="0" smtClean="0">
                <a:effectLst/>
              </a:rPr>
              <a:t>(</a:t>
            </a:r>
            <a:r>
              <a:rPr lang="zh-CN" altLang="en-US" sz="1900" dirty="0" smtClean="0">
                <a:effectLst/>
              </a:rPr>
              <a:t>中端显卡、机械键盘</a:t>
            </a:r>
            <a:r>
              <a:rPr lang="en-US" altLang="zh-CN" sz="1900" dirty="0" smtClean="0">
                <a:effectLst/>
              </a:rPr>
              <a:t>)</a:t>
            </a:r>
            <a:endParaRPr lang="en-US" altLang="zh-CN" sz="1900" dirty="0">
              <a:effectLst/>
            </a:endParaRPr>
          </a:p>
          <a:p>
            <a:r>
              <a:rPr lang="en-US" altLang="zh-CN" sz="1900" dirty="0">
                <a:effectLst/>
              </a:rPr>
              <a:t>		</a:t>
            </a:r>
            <a:r>
              <a:rPr lang="en-US" altLang="zh-CN" sz="1900" dirty="0" smtClean="0">
                <a:effectLst/>
              </a:rPr>
              <a:t>2</a:t>
            </a:r>
            <a:r>
              <a:rPr lang="zh-CN" altLang="en-US" sz="1900" dirty="0" smtClean="0">
                <a:effectLst/>
              </a:rPr>
              <a:t>个</a:t>
            </a:r>
            <a:r>
              <a:rPr lang="zh-CN" altLang="en-US" sz="1900" dirty="0">
                <a:effectLst/>
              </a:rPr>
              <a:t>豪华</a:t>
            </a:r>
            <a:r>
              <a:rPr lang="zh-CN" altLang="en-US" sz="1900" dirty="0" smtClean="0">
                <a:effectLst/>
              </a:rPr>
              <a:t>级 </a:t>
            </a:r>
            <a:r>
              <a:rPr lang="en-US" altLang="zh-CN" sz="1900" dirty="0" smtClean="0">
                <a:effectLst/>
              </a:rPr>
              <a:t>(</a:t>
            </a:r>
            <a:r>
              <a:rPr lang="zh-CN" altLang="en-US" sz="1900" dirty="0" smtClean="0">
                <a:effectLst/>
              </a:rPr>
              <a:t>顶级声卡、超大显示器</a:t>
            </a:r>
            <a:r>
              <a:rPr lang="en-US" altLang="zh-CN" sz="1900" dirty="0" smtClean="0">
                <a:effectLst/>
              </a:rPr>
              <a:t>)</a:t>
            </a:r>
          </a:p>
          <a:p>
            <a:r>
              <a:rPr lang="en-US" altLang="zh-CN" sz="1900" dirty="0">
                <a:effectLst/>
              </a:rPr>
              <a:t>	</a:t>
            </a:r>
            <a:r>
              <a:rPr lang="en-US" altLang="zh-CN" sz="1900" dirty="0" smtClean="0">
                <a:effectLst/>
              </a:rPr>
              <a:t>	1</a:t>
            </a:r>
            <a:r>
              <a:rPr lang="zh-CN" altLang="en-US" sz="1900" dirty="0" smtClean="0">
                <a:effectLst/>
              </a:rPr>
              <a:t>个发烧级 </a:t>
            </a:r>
            <a:r>
              <a:rPr lang="en-US" altLang="zh-CN" sz="1900" dirty="0" smtClean="0">
                <a:effectLst/>
              </a:rPr>
              <a:t>(</a:t>
            </a:r>
            <a:r>
              <a:rPr lang="zh-CN" altLang="en-US" sz="1900" dirty="0" smtClean="0">
                <a:effectLst/>
              </a:rPr>
              <a:t>专业显卡、</a:t>
            </a:r>
            <a:r>
              <a:rPr lang="en-US" altLang="zh-CN" sz="1900" dirty="0" smtClean="0">
                <a:effectLst/>
              </a:rPr>
              <a:t>8X8G</a:t>
            </a:r>
            <a:r>
              <a:rPr lang="zh-CN" altLang="en-US" sz="1900" dirty="0" smtClean="0">
                <a:effectLst/>
              </a:rPr>
              <a:t>内存</a:t>
            </a:r>
            <a:r>
              <a:rPr lang="en-US" altLang="zh-CN" sz="1900" dirty="0" smtClean="0">
                <a:effectLst/>
              </a:rPr>
              <a:t>)</a:t>
            </a:r>
            <a:endParaRPr lang="en-US" altLang="zh-CN" sz="1900" dirty="0">
              <a:effectLst/>
            </a:endParaRPr>
          </a:p>
          <a:p>
            <a:endParaRPr lang="en-US" altLang="zh-CN" sz="1900" dirty="0" smtClean="0">
              <a:effectLst/>
            </a:endParaRPr>
          </a:p>
          <a:p>
            <a:r>
              <a:rPr lang="en-US" altLang="zh-CN" sz="1900" dirty="0">
                <a:effectLst/>
              </a:rPr>
              <a:t>	</a:t>
            </a:r>
            <a:r>
              <a:rPr lang="zh-CN" altLang="en-US" sz="1900" dirty="0" smtClean="0">
                <a:effectLst/>
              </a:rPr>
              <a:t>当选择某个特定</a:t>
            </a:r>
            <a:r>
              <a:rPr lang="en-US" altLang="zh-CN" sz="1900" dirty="0" smtClean="0">
                <a:effectLst/>
              </a:rPr>
              <a:t>DIY</a:t>
            </a:r>
            <a:r>
              <a:rPr lang="zh-CN" altLang="en-US" sz="1900" dirty="0" smtClean="0">
                <a:effectLst/>
              </a:rPr>
              <a:t>电脑时，弹窗显示该</a:t>
            </a:r>
            <a:r>
              <a:rPr lang="en-US" altLang="zh-CN" sz="1900" dirty="0" smtClean="0">
                <a:effectLst/>
              </a:rPr>
              <a:t>DIY</a:t>
            </a:r>
            <a:r>
              <a:rPr lang="zh-CN" altLang="en-US" sz="1900" dirty="0" smtClean="0">
                <a:effectLst/>
              </a:rPr>
              <a:t>电脑的价格、部件概要信息、详细属性列表等信息</a:t>
            </a:r>
            <a:endParaRPr lang="en-US" altLang="zh-CN" sz="1900" dirty="0" smtClean="0">
              <a:effectLst/>
            </a:endParaRPr>
          </a:p>
          <a:p>
            <a:r>
              <a:rPr lang="en-US" altLang="zh-CN" sz="1900" b="1" dirty="0">
                <a:effectLst/>
              </a:rPr>
              <a:t>	</a:t>
            </a:r>
            <a:r>
              <a:rPr lang="en-US" altLang="zh-CN" sz="1900" dirty="0">
                <a:effectLst/>
              </a:rPr>
              <a:t> DIY</a:t>
            </a:r>
            <a:r>
              <a:rPr lang="zh-CN" altLang="en-US" sz="1900" dirty="0">
                <a:effectLst/>
              </a:rPr>
              <a:t>电脑</a:t>
            </a:r>
            <a:r>
              <a:rPr lang="zh-CN" altLang="en-US" sz="1900" dirty="0" smtClean="0">
                <a:effectLst/>
              </a:rPr>
              <a:t>本身内部的相同种类的部件之间可能存在很大差异，如</a:t>
            </a:r>
            <a:r>
              <a:rPr lang="en-US" altLang="zh-CN" sz="1900" dirty="0" smtClean="0">
                <a:effectLst/>
              </a:rPr>
              <a:t>CPU:</a:t>
            </a:r>
          </a:p>
          <a:p>
            <a:endParaRPr lang="en-US" altLang="zh-CN" sz="1900" dirty="0" smtClean="0">
              <a:effectLst/>
            </a:endParaRPr>
          </a:p>
          <a:p>
            <a:r>
              <a:rPr lang="en-US" altLang="zh-CN" sz="1900" dirty="0">
                <a:effectLst/>
              </a:rPr>
              <a:t>		Intel Core i3-4160:</a:t>
            </a:r>
            <a:r>
              <a:rPr lang="en-US" altLang="zh-CN" sz="1900" dirty="0" smtClean="0">
                <a:effectLst/>
              </a:rPr>
              <a:t>	</a:t>
            </a:r>
            <a:r>
              <a:rPr lang="zh-CN" altLang="en-US" sz="1900" dirty="0" smtClean="0">
                <a:effectLst/>
              </a:rPr>
              <a:t>集成显示核心</a:t>
            </a:r>
            <a:endParaRPr lang="en-US" altLang="zh-CN" sz="1900" dirty="0" smtClean="0">
              <a:effectLst/>
            </a:endParaRPr>
          </a:p>
          <a:p>
            <a:r>
              <a:rPr lang="en-US" altLang="zh-CN" sz="1900" dirty="0">
                <a:effectLst/>
              </a:rPr>
              <a:t>	</a:t>
            </a:r>
            <a:r>
              <a:rPr lang="en-US" altLang="zh-CN" sz="1900" dirty="0" smtClean="0">
                <a:effectLst/>
              </a:rPr>
              <a:t>	AMD FX-8350:	</a:t>
            </a:r>
            <a:r>
              <a:rPr lang="zh-CN" altLang="en-US" sz="1900" dirty="0" smtClean="0">
                <a:effectLst/>
              </a:rPr>
              <a:t>动态加速</a:t>
            </a:r>
            <a:endParaRPr lang="en-US" altLang="zh-CN" sz="1900" dirty="0" smtClean="0">
              <a:effectLst/>
            </a:endParaRPr>
          </a:p>
          <a:p>
            <a:endParaRPr lang="en-US" altLang="zh-CN" sz="1900" dirty="0">
              <a:effectLst/>
            </a:endParaRPr>
          </a:p>
          <a:p>
            <a:r>
              <a:rPr lang="en-US" altLang="zh-CN" sz="1900" dirty="0" smtClean="0">
                <a:effectLst/>
              </a:rPr>
              <a:t>	DIY</a:t>
            </a:r>
            <a:r>
              <a:rPr lang="zh-CN" altLang="en-US" sz="1900" dirty="0" smtClean="0">
                <a:effectLst/>
              </a:rPr>
              <a:t>电脑本身之间存在个体差异，如有的因促销价格打折，有的则有打印机赠品、</a:t>
            </a:r>
            <a:r>
              <a:rPr lang="en-US" altLang="zh-CN" sz="1900" dirty="0" smtClean="0">
                <a:effectLst/>
              </a:rPr>
              <a:t>XBox</a:t>
            </a:r>
            <a:r>
              <a:rPr lang="zh-CN" altLang="en-US" sz="1900" dirty="0" smtClean="0">
                <a:effectLst/>
              </a:rPr>
              <a:t>赠品</a:t>
            </a:r>
            <a:r>
              <a:rPr lang="en-US" altLang="zh-CN" sz="1900" dirty="0" smtClean="0">
                <a:effectLst/>
              </a:rPr>
              <a:t>…</a:t>
            </a:r>
            <a:endParaRPr lang="en-US" altLang="zh-CN" sz="2400" dirty="0" smtClean="0">
              <a:effectLst/>
            </a:endParaRPr>
          </a:p>
        </p:txBody>
      </p:sp>
      <p:sp>
        <p:nvSpPr>
          <p:cNvPr id="3" name="Rectangle 2"/>
          <p:cNvSpPr>
            <a:spLocks noGrp="1" noChangeArrowheads="1"/>
          </p:cNvSpPr>
          <p:nvPr>
            <p:ph type="title"/>
          </p:nvPr>
        </p:nvSpPr>
        <p:spPr>
          <a:xfrm>
            <a:off x="628650" y="44624"/>
            <a:ext cx="7886700" cy="1119658"/>
          </a:xfrm>
        </p:spPr>
        <p:txBody>
          <a:bodyPr>
            <a:normAutofit/>
          </a:bodyPr>
          <a:lstStyle/>
          <a:p>
            <a:r>
              <a:rPr lang="en-US" altLang="zh-CN" dirty="0"/>
              <a:t>Builder</a:t>
            </a:r>
            <a:endParaRPr lang="zh-CN" altLang="en-US" dirty="0"/>
          </a:p>
        </p:txBody>
      </p:sp>
      <p:grpSp>
        <p:nvGrpSpPr>
          <p:cNvPr id="2" name="组合 1"/>
          <p:cNvGrpSpPr/>
          <p:nvPr/>
        </p:nvGrpSpPr>
        <p:grpSpPr>
          <a:xfrm>
            <a:off x="1475656" y="3933056"/>
            <a:ext cx="3312368" cy="2664296"/>
            <a:chOff x="1331640" y="3789040"/>
            <a:chExt cx="3312368" cy="2664296"/>
          </a:xfrm>
        </p:grpSpPr>
        <p:grpSp>
          <p:nvGrpSpPr>
            <p:cNvPr id="4" name="组合 3"/>
            <p:cNvGrpSpPr/>
            <p:nvPr/>
          </p:nvGrpSpPr>
          <p:grpSpPr>
            <a:xfrm>
              <a:off x="1547664" y="3933056"/>
              <a:ext cx="2808312" cy="2428825"/>
              <a:chOff x="1619672" y="2348880"/>
              <a:chExt cx="3168352" cy="2592288"/>
            </a:xfrm>
          </p:grpSpPr>
          <p:cxnSp>
            <p:nvCxnSpPr>
              <p:cNvPr id="5" name="直接连接符 4"/>
              <p:cNvCxnSpPr/>
              <p:nvPr/>
            </p:nvCxnSpPr>
            <p:spPr>
              <a:xfrm>
                <a:off x="1619672" y="2348880"/>
                <a:ext cx="3168352"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2411760" y="2447177"/>
                <a:ext cx="504056" cy="360040"/>
              </a:xfrm>
              <a:prstGeom prst="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矩形 6"/>
              <p:cNvSpPr/>
              <p:nvPr/>
            </p:nvSpPr>
            <p:spPr>
              <a:xfrm>
                <a:off x="3347864" y="2447177"/>
                <a:ext cx="504056" cy="360040"/>
              </a:xfrm>
              <a:prstGeom prst="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矩形 7"/>
              <p:cNvSpPr/>
              <p:nvPr/>
            </p:nvSpPr>
            <p:spPr>
              <a:xfrm>
                <a:off x="4283968" y="2447177"/>
                <a:ext cx="504056" cy="360040"/>
              </a:xfrm>
              <a:prstGeom prst="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直接连接符 8"/>
              <p:cNvCxnSpPr/>
              <p:nvPr/>
            </p:nvCxnSpPr>
            <p:spPr>
              <a:xfrm>
                <a:off x="1619672" y="2996952"/>
                <a:ext cx="31683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619672" y="3645024"/>
                <a:ext cx="31683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619672" y="4293096"/>
                <a:ext cx="31683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619672" y="4941168"/>
                <a:ext cx="3168352"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八角星 13"/>
              <p:cNvSpPr/>
              <p:nvPr/>
            </p:nvSpPr>
            <p:spPr>
              <a:xfrm>
                <a:off x="1619672" y="2420888"/>
                <a:ext cx="432048" cy="504056"/>
              </a:xfrm>
              <a:prstGeom prst="star8">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rgbClr val="00B050"/>
                    </a:solidFill>
                  </a:rPr>
                  <a:t>家用</a:t>
                </a:r>
                <a:endParaRPr lang="en-US" sz="1000" dirty="0">
                  <a:solidFill>
                    <a:srgbClr val="00B050"/>
                  </a:solidFill>
                </a:endParaRPr>
              </a:p>
            </p:txBody>
          </p:sp>
          <p:sp>
            <p:nvSpPr>
              <p:cNvPr id="15" name="八角星 14"/>
              <p:cNvSpPr/>
              <p:nvPr/>
            </p:nvSpPr>
            <p:spPr>
              <a:xfrm>
                <a:off x="1619672" y="3068960"/>
                <a:ext cx="432048" cy="504056"/>
              </a:xfrm>
              <a:prstGeom prst="star8">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2">
                        <a:lumMod val="60000"/>
                        <a:lumOff val="40000"/>
                      </a:schemeClr>
                    </a:solidFill>
                  </a:rPr>
                  <a:t>游戏</a:t>
                </a:r>
                <a:endParaRPr lang="en-US" sz="1000" dirty="0">
                  <a:solidFill>
                    <a:schemeClr val="tx2">
                      <a:lumMod val="60000"/>
                      <a:lumOff val="40000"/>
                    </a:schemeClr>
                  </a:solidFill>
                </a:endParaRPr>
              </a:p>
            </p:txBody>
          </p:sp>
          <p:sp>
            <p:nvSpPr>
              <p:cNvPr id="16" name="八角星 15"/>
              <p:cNvSpPr/>
              <p:nvPr/>
            </p:nvSpPr>
            <p:spPr>
              <a:xfrm>
                <a:off x="1619672" y="3717032"/>
                <a:ext cx="432048" cy="504056"/>
              </a:xfrm>
              <a:prstGeom prst="star8">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accent6">
                        <a:lumMod val="75000"/>
                      </a:schemeClr>
                    </a:solidFill>
                  </a:rPr>
                  <a:t>豪华</a:t>
                </a:r>
                <a:endParaRPr lang="en-US" sz="1000" dirty="0">
                  <a:solidFill>
                    <a:schemeClr val="accent6">
                      <a:lumMod val="75000"/>
                    </a:schemeClr>
                  </a:solidFill>
                </a:endParaRPr>
              </a:p>
            </p:txBody>
          </p:sp>
          <p:sp>
            <p:nvSpPr>
              <p:cNvPr id="17" name="八角星 16"/>
              <p:cNvSpPr/>
              <p:nvPr/>
            </p:nvSpPr>
            <p:spPr>
              <a:xfrm>
                <a:off x="1619672" y="4365104"/>
                <a:ext cx="432048" cy="504056"/>
              </a:xfrm>
              <a:prstGeom prst="star8">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rgbClr val="FF0000"/>
                    </a:solidFill>
                  </a:rPr>
                  <a:t>发烧</a:t>
                </a:r>
                <a:endParaRPr lang="en-US" sz="1000" dirty="0">
                  <a:solidFill>
                    <a:srgbClr val="FF0000"/>
                  </a:solidFill>
                </a:endParaRPr>
              </a:p>
            </p:txBody>
          </p:sp>
          <p:sp>
            <p:nvSpPr>
              <p:cNvPr id="18" name="圆角矩形 17"/>
              <p:cNvSpPr/>
              <p:nvPr/>
            </p:nvSpPr>
            <p:spPr>
              <a:xfrm>
                <a:off x="2555776" y="2879225"/>
                <a:ext cx="216024" cy="45719"/>
              </a:xfrm>
              <a:prstGeom prst="round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圆角矩形 18"/>
              <p:cNvSpPr/>
              <p:nvPr/>
            </p:nvSpPr>
            <p:spPr>
              <a:xfrm>
                <a:off x="3491880" y="2879225"/>
                <a:ext cx="216024" cy="45719"/>
              </a:xfrm>
              <a:prstGeom prst="round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圆角矩形 19"/>
              <p:cNvSpPr/>
              <p:nvPr/>
            </p:nvSpPr>
            <p:spPr>
              <a:xfrm>
                <a:off x="4427984" y="2879225"/>
                <a:ext cx="216024" cy="45719"/>
              </a:xfrm>
              <a:prstGeom prst="round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矩形 20"/>
              <p:cNvSpPr/>
              <p:nvPr/>
            </p:nvSpPr>
            <p:spPr>
              <a:xfrm>
                <a:off x="2411760" y="3095249"/>
                <a:ext cx="504056" cy="360040"/>
              </a:xfrm>
              <a:prstGeom prst="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矩形 21"/>
              <p:cNvSpPr/>
              <p:nvPr/>
            </p:nvSpPr>
            <p:spPr>
              <a:xfrm>
                <a:off x="3347864" y="3095249"/>
                <a:ext cx="504056" cy="360040"/>
              </a:xfrm>
              <a:prstGeom prst="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矩形 22"/>
              <p:cNvSpPr/>
              <p:nvPr/>
            </p:nvSpPr>
            <p:spPr>
              <a:xfrm>
                <a:off x="4283968" y="3095249"/>
                <a:ext cx="504056" cy="360040"/>
              </a:xfrm>
              <a:prstGeom prst="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圆角矩形 23"/>
              <p:cNvSpPr/>
              <p:nvPr/>
            </p:nvSpPr>
            <p:spPr>
              <a:xfrm>
                <a:off x="2555776" y="3527297"/>
                <a:ext cx="216024" cy="45719"/>
              </a:xfrm>
              <a:prstGeom prst="round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圆角矩形 24"/>
              <p:cNvSpPr/>
              <p:nvPr/>
            </p:nvSpPr>
            <p:spPr>
              <a:xfrm>
                <a:off x="3491880" y="3527297"/>
                <a:ext cx="216024" cy="45719"/>
              </a:xfrm>
              <a:prstGeom prst="round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圆角矩形 25"/>
              <p:cNvSpPr/>
              <p:nvPr/>
            </p:nvSpPr>
            <p:spPr>
              <a:xfrm>
                <a:off x="4427984" y="3527297"/>
                <a:ext cx="216024" cy="45719"/>
              </a:xfrm>
              <a:prstGeom prst="round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矩形 26"/>
              <p:cNvSpPr/>
              <p:nvPr/>
            </p:nvSpPr>
            <p:spPr>
              <a:xfrm>
                <a:off x="2411760" y="3743321"/>
                <a:ext cx="504056" cy="360040"/>
              </a:xfrm>
              <a:prstGeom prst="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矩形 27"/>
              <p:cNvSpPr/>
              <p:nvPr/>
            </p:nvSpPr>
            <p:spPr>
              <a:xfrm>
                <a:off x="3347864" y="3743321"/>
                <a:ext cx="504056" cy="360040"/>
              </a:xfrm>
              <a:prstGeom prst="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圆角矩形 28"/>
              <p:cNvSpPr/>
              <p:nvPr/>
            </p:nvSpPr>
            <p:spPr>
              <a:xfrm>
                <a:off x="2555776" y="4175369"/>
                <a:ext cx="216024" cy="45719"/>
              </a:xfrm>
              <a:prstGeom prst="round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圆角矩形 29"/>
              <p:cNvSpPr/>
              <p:nvPr/>
            </p:nvSpPr>
            <p:spPr>
              <a:xfrm>
                <a:off x="3491880" y="4175369"/>
                <a:ext cx="216024" cy="45719"/>
              </a:xfrm>
              <a:prstGeom prst="round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矩形 30"/>
              <p:cNvSpPr/>
              <p:nvPr/>
            </p:nvSpPr>
            <p:spPr>
              <a:xfrm>
                <a:off x="2411760" y="4391393"/>
                <a:ext cx="504056" cy="360040"/>
              </a:xfrm>
              <a:prstGeom prst="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圆角矩形 31"/>
              <p:cNvSpPr/>
              <p:nvPr/>
            </p:nvSpPr>
            <p:spPr>
              <a:xfrm>
                <a:off x="2555776" y="4823441"/>
                <a:ext cx="216024" cy="45719"/>
              </a:xfrm>
              <a:prstGeom prst="round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3" name="矩形 62"/>
            <p:cNvSpPr/>
            <p:nvPr/>
          </p:nvSpPr>
          <p:spPr>
            <a:xfrm>
              <a:off x="1331640" y="3789040"/>
              <a:ext cx="3312368" cy="2664296"/>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组合 41"/>
          <p:cNvGrpSpPr/>
          <p:nvPr/>
        </p:nvGrpSpPr>
        <p:grpSpPr>
          <a:xfrm>
            <a:off x="4932040" y="3933056"/>
            <a:ext cx="3312368" cy="2664296"/>
            <a:chOff x="4932040" y="3933056"/>
            <a:chExt cx="3312368" cy="2664296"/>
          </a:xfrm>
        </p:grpSpPr>
        <p:grpSp>
          <p:nvGrpSpPr>
            <p:cNvPr id="136" name="组合 135"/>
            <p:cNvGrpSpPr/>
            <p:nvPr/>
          </p:nvGrpSpPr>
          <p:grpSpPr>
            <a:xfrm>
              <a:off x="4932040" y="3933056"/>
              <a:ext cx="3312368" cy="2664296"/>
              <a:chOff x="4932040" y="3933056"/>
              <a:chExt cx="3312368" cy="2664296"/>
            </a:xfrm>
          </p:grpSpPr>
          <p:grpSp>
            <p:nvGrpSpPr>
              <p:cNvPr id="33" name="组合 32"/>
              <p:cNvGrpSpPr/>
              <p:nvPr/>
            </p:nvGrpSpPr>
            <p:grpSpPr>
              <a:xfrm>
                <a:off x="4932040" y="3933056"/>
                <a:ext cx="3312368" cy="2664296"/>
                <a:chOff x="5652120" y="2348880"/>
                <a:chExt cx="3312368" cy="2664296"/>
              </a:xfrm>
            </p:grpSpPr>
            <p:sp>
              <p:nvSpPr>
                <p:cNvPr id="34" name="矩形 33"/>
                <p:cNvSpPr/>
                <p:nvPr/>
              </p:nvSpPr>
              <p:spPr>
                <a:xfrm>
                  <a:off x="5652120" y="2348880"/>
                  <a:ext cx="3312368" cy="2664296"/>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椭圆 34"/>
                <p:cNvSpPr/>
                <p:nvPr/>
              </p:nvSpPr>
              <p:spPr>
                <a:xfrm>
                  <a:off x="5868144" y="2672916"/>
                  <a:ext cx="648072" cy="206309"/>
                </a:xfrm>
                <a:prstGeom prst="ellipse">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rgbClr val="00B0F0"/>
                      </a:solidFill>
                    </a:rPr>
                    <a:t>好评</a:t>
                  </a:r>
                  <a:endParaRPr lang="en-US" sz="1000" dirty="0">
                    <a:solidFill>
                      <a:srgbClr val="00B0F0"/>
                    </a:solidFill>
                  </a:endParaRPr>
                </a:p>
              </p:txBody>
            </p:sp>
            <p:sp>
              <p:nvSpPr>
                <p:cNvPr id="36" name="TextBox 35"/>
                <p:cNvSpPr txBox="1"/>
                <p:nvPr/>
              </p:nvSpPr>
              <p:spPr>
                <a:xfrm>
                  <a:off x="6588224" y="2636912"/>
                  <a:ext cx="504056" cy="261610"/>
                </a:xfrm>
                <a:prstGeom prst="rect">
                  <a:avLst/>
                </a:prstGeom>
                <a:noFill/>
              </p:spPr>
              <p:txBody>
                <a:bodyPr wrap="square" rtlCol="0">
                  <a:spAutoFit/>
                </a:bodyPr>
                <a:lstStyle/>
                <a:p>
                  <a:r>
                    <a:rPr lang="en-US" sz="1100" dirty="0" smtClean="0"/>
                    <a:t>98</a:t>
                  </a:r>
                  <a:r>
                    <a:rPr lang="en-US" altLang="zh-CN" sz="1100" dirty="0" smtClean="0"/>
                    <a:t>%</a:t>
                  </a:r>
                  <a:endParaRPr lang="en-US" sz="1100" dirty="0"/>
                </a:p>
              </p:txBody>
            </p:sp>
            <p:sp>
              <p:nvSpPr>
                <p:cNvPr id="37" name="椭圆 36"/>
                <p:cNvSpPr/>
                <p:nvPr/>
              </p:nvSpPr>
              <p:spPr>
                <a:xfrm>
                  <a:off x="5868144" y="2987370"/>
                  <a:ext cx="648072" cy="206309"/>
                </a:xfrm>
                <a:prstGeom prst="ellipse">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rgbClr val="00B0F0"/>
                      </a:solidFill>
                    </a:rPr>
                    <a:t>价格</a:t>
                  </a:r>
                  <a:endParaRPr lang="en-US" sz="1000" dirty="0">
                    <a:solidFill>
                      <a:srgbClr val="00B0F0"/>
                    </a:solidFill>
                  </a:endParaRPr>
                </a:p>
              </p:txBody>
            </p:sp>
            <p:sp>
              <p:nvSpPr>
                <p:cNvPr id="38" name="TextBox 37"/>
                <p:cNvSpPr txBox="1"/>
                <p:nvPr/>
              </p:nvSpPr>
              <p:spPr>
                <a:xfrm>
                  <a:off x="6588224" y="2951366"/>
                  <a:ext cx="504056" cy="261610"/>
                </a:xfrm>
                <a:prstGeom prst="rect">
                  <a:avLst/>
                </a:prstGeom>
                <a:noFill/>
              </p:spPr>
              <p:txBody>
                <a:bodyPr wrap="square" rtlCol="0">
                  <a:spAutoFit/>
                </a:bodyPr>
                <a:lstStyle/>
                <a:p>
                  <a:r>
                    <a:rPr lang="en-US" sz="1100" dirty="0" smtClean="0"/>
                    <a:t>9999</a:t>
                  </a:r>
                  <a:endParaRPr lang="en-US" sz="1100" dirty="0"/>
                </a:p>
              </p:txBody>
            </p:sp>
            <p:sp>
              <p:nvSpPr>
                <p:cNvPr id="39" name="椭圆 38"/>
                <p:cNvSpPr/>
                <p:nvPr/>
              </p:nvSpPr>
              <p:spPr>
                <a:xfrm>
                  <a:off x="5868144" y="3294699"/>
                  <a:ext cx="648072" cy="206309"/>
                </a:xfrm>
                <a:prstGeom prst="ellipse">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rgbClr val="00B0F0"/>
                      </a:solidFill>
                    </a:rPr>
                    <a:t>配置</a:t>
                  </a:r>
                  <a:endParaRPr lang="en-US" sz="1000" dirty="0">
                    <a:solidFill>
                      <a:srgbClr val="00B0F0"/>
                    </a:solidFill>
                  </a:endParaRPr>
                </a:p>
              </p:txBody>
            </p:sp>
            <p:grpSp>
              <p:nvGrpSpPr>
                <p:cNvPr id="40" name="组合 39"/>
                <p:cNvGrpSpPr/>
                <p:nvPr/>
              </p:nvGrpSpPr>
              <p:grpSpPr>
                <a:xfrm>
                  <a:off x="6660217" y="3320988"/>
                  <a:ext cx="2160256" cy="1548172"/>
                  <a:chOff x="6709682" y="3275269"/>
                  <a:chExt cx="1418329" cy="1548172"/>
                </a:xfrm>
              </p:grpSpPr>
              <p:sp>
                <p:nvSpPr>
                  <p:cNvPr id="55" name="矩形 54"/>
                  <p:cNvSpPr/>
                  <p:nvPr/>
                </p:nvSpPr>
                <p:spPr>
                  <a:xfrm>
                    <a:off x="6709682" y="3275269"/>
                    <a:ext cx="1418329" cy="1548172"/>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直接连接符 55"/>
                  <p:cNvCxnSpPr/>
                  <p:nvPr/>
                </p:nvCxnSpPr>
                <p:spPr>
                  <a:xfrm>
                    <a:off x="7182464" y="3275269"/>
                    <a:ext cx="0" cy="1548172"/>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6709688" y="3959345"/>
                    <a:ext cx="472776"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41" name="TextBox 40"/>
                <p:cNvSpPr txBox="1"/>
                <p:nvPr/>
              </p:nvSpPr>
              <p:spPr>
                <a:xfrm>
                  <a:off x="6732232" y="3356992"/>
                  <a:ext cx="229834" cy="153888"/>
                </a:xfrm>
                <a:prstGeom prst="rect">
                  <a:avLst/>
                </a:prstGeom>
                <a:noFill/>
              </p:spPr>
              <p:txBody>
                <a:bodyPr wrap="square" lIns="0" tIns="0" rIns="0" bIns="0" rtlCol="0">
                  <a:spAutoFit/>
                </a:bodyPr>
                <a:lstStyle/>
                <a:p>
                  <a:r>
                    <a:rPr lang="en-US" altLang="zh-CN" sz="1000" dirty="0" smtClean="0"/>
                    <a:t>CPU</a:t>
                  </a:r>
                  <a:endParaRPr lang="en-US" sz="1000" dirty="0"/>
                </a:p>
              </p:txBody>
            </p:sp>
            <p:sp>
              <p:nvSpPr>
                <p:cNvPr id="45" name="TextBox 44"/>
                <p:cNvSpPr txBox="1"/>
                <p:nvPr/>
              </p:nvSpPr>
              <p:spPr>
                <a:xfrm>
                  <a:off x="6742784" y="4077072"/>
                  <a:ext cx="637528" cy="153888"/>
                </a:xfrm>
                <a:prstGeom prst="rect">
                  <a:avLst/>
                </a:prstGeom>
                <a:noFill/>
              </p:spPr>
              <p:txBody>
                <a:bodyPr wrap="square" lIns="0" tIns="0" rIns="0" bIns="0" rtlCol="0">
                  <a:spAutoFit/>
                </a:bodyPr>
                <a:lstStyle/>
                <a:p>
                  <a:r>
                    <a:rPr lang="en-US" altLang="zh-CN" sz="1000" dirty="0" smtClean="0"/>
                    <a:t>Mainboard</a:t>
                  </a:r>
                  <a:endParaRPr lang="en-US" sz="1000" dirty="0"/>
                </a:p>
              </p:txBody>
            </p:sp>
            <p:sp>
              <p:nvSpPr>
                <p:cNvPr id="48" name="TextBox 47"/>
                <p:cNvSpPr txBox="1"/>
                <p:nvPr/>
              </p:nvSpPr>
              <p:spPr>
                <a:xfrm>
                  <a:off x="7606879" y="3356992"/>
                  <a:ext cx="1069569" cy="153888"/>
                </a:xfrm>
                <a:prstGeom prst="rect">
                  <a:avLst/>
                </a:prstGeom>
                <a:noFill/>
              </p:spPr>
              <p:txBody>
                <a:bodyPr wrap="square" lIns="0" tIns="0" rIns="0" bIns="0" rtlCol="0">
                  <a:spAutoFit/>
                </a:bodyPr>
                <a:lstStyle/>
                <a:p>
                  <a:r>
                    <a:rPr lang="en-US" altLang="zh-CN" sz="1000" dirty="0"/>
                    <a:t>Intel Core i3-4160</a:t>
                  </a:r>
                  <a:endParaRPr lang="en-US" sz="1000" dirty="0"/>
                </a:p>
              </p:txBody>
            </p:sp>
          </p:grpSp>
          <p:grpSp>
            <p:nvGrpSpPr>
              <p:cNvPr id="109" name="组合 108"/>
              <p:cNvGrpSpPr/>
              <p:nvPr/>
            </p:nvGrpSpPr>
            <p:grpSpPr>
              <a:xfrm>
                <a:off x="6660232" y="5157192"/>
                <a:ext cx="1440161" cy="437896"/>
                <a:chOff x="6660232" y="5157192"/>
                <a:chExt cx="1440161" cy="437896"/>
              </a:xfrm>
            </p:grpSpPr>
            <p:grpSp>
              <p:nvGrpSpPr>
                <p:cNvPr id="76" name="组合 75"/>
                <p:cNvGrpSpPr/>
                <p:nvPr/>
              </p:nvGrpSpPr>
              <p:grpSpPr>
                <a:xfrm>
                  <a:off x="6660232" y="5157192"/>
                  <a:ext cx="1440161" cy="437896"/>
                  <a:chOff x="5984540" y="2780928"/>
                  <a:chExt cx="2520282" cy="437896"/>
                </a:xfrm>
              </p:grpSpPr>
              <p:grpSp>
                <p:nvGrpSpPr>
                  <p:cNvPr id="73" name="组合 72"/>
                  <p:cNvGrpSpPr/>
                  <p:nvPr/>
                </p:nvGrpSpPr>
                <p:grpSpPr>
                  <a:xfrm>
                    <a:off x="5984540" y="2780928"/>
                    <a:ext cx="2520282" cy="437896"/>
                    <a:chOff x="5984540" y="2780928"/>
                    <a:chExt cx="2520282" cy="437896"/>
                  </a:xfrm>
                </p:grpSpPr>
                <p:sp>
                  <p:nvSpPr>
                    <p:cNvPr id="67" name="矩形 66"/>
                    <p:cNvSpPr/>
                    <p:nvPr/>
                  </p:nvSpPr>
                  <p:spPr>
                    <a:xfrm>
                      <a:off x="5984540" y="2780928"/>
                      <a:ext cx="2520282" cy="437896"/>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直接连接符 67"/>
                    <p:cNvCxnSpPr/>
                    <p:nvPr/>
                  </p:nvCxnSpPr>
                  <p:spPr>
                    <a:xfrm>
                      <a:off x="7244680" y="2780928"/>
                      <a:ext cx="0"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984540" y="3010844"/>
                      <a:ext cx="2520282" cy="2924"/>
                    </a:xfrm>
                    <a:prstGeom prst="line">
                      <a:avLst/>
                    </a:prstGeom>
                  </p:spPr>
                  <p:style>
                    <a:lnRef idx="1">
                      <a:schemeClr val="accent1"/>
                    </a:lnRef>
                    <a:fillRef idx="0">
                      <a:schemeClr val="accent1"/>
                    </a:fillRef>
                    <a:effectRef idx="0">
                      <a:schemeClr val="accent1"/>
                    </a:effectRef>
                    <a:fontRef idx="minor">
                      <a:schemeClr val="tx1"/>
                    </a:fontRef>
                  </p:style>
                </p:cxnSp>
              </p:grpSp>
              <p:sp>
                <p:nvSpPr>
                  <p:cNvPr id="74" name="TextBox 73"/>
                  <p:cNvSpPr txBox="1"/>
                  <p:nvPr/>
                </p:nvSpPr>
                <p:spPr>
                  <a:xfrm>
                    <a:off x="6110554" y="2852936"/>
                    <a:ext cx="954322" cy="123111"/>
                  </a:xfrm>
                  <a:prstGeom prst="rect">
                    <a:avLst/>
                  </a:prstGeom>
                  <a:noFill/>
                </p:spPr>
                <p:txBody>
                  <a:bodyPr wrap="square" lIns="0" tIns="0" rIns="0" bIns="0" rtlCol="0">
                    <a:spAutoFit/>
                  </a:bodyPr>
                  <a:lstStyle/>
                  <a:p>
                    <a:r>
                      <a:rPr lang="en-US" altLang="zh-CN" sz="800" dirty="0" smtClean="0"/>
                      <a:t>Graphic Core </a:t>
                    </a:r>
                  </a:p>
                </p:txBody>
              </p:sp>
              <p:sp>
                <p:nvSpPr>
                  <p:cNvPr id="75" name="TextBox 74"/>
                  <p:cNvSpPr txBox="1"/>
                  <p:nvPr/>
                </p:nvSpPr>
                <p:spPr>
                  <a:xfrm>
                    <a:off x="6110554" y="3068960"/>
                    <a:ext cx="882098" cy="123111"/>
                  </a:xfrm>
                  <a:prstGeom prst="rect">
                    <a:avLst/>
                  </a:prstGeom>
                  <a:noFill/>
                </p:spPr>
                <p:txBody>
                  <a:bodyPr wrap="square" lIns="0" tIns="0" rIns="0" bIns="0" rtlCol="0">
                    <a:spAutoFit/>
                  </a:bodyPr>
                  <a:lstStyle/>
                  <a:p>
                    <a:r>
                      <a:rPr lang="en-US" altLang="zh-CN" sz="800" dirty="0" smtClean="0"/>
                      <a:t>L3 Cache</a:t>
                    </a:r>
                    <a:endParaRPr lang="en-US" sz="800" dirty="0"/>
                  </a:p>
                </p:txBody>
              </p:sp>
            </p:grpSp>
            <p:sp>
              <p:nvSpPr>
                <p:cNvPr id="107" name="TextBox 106"/>
                <p:cNvSpPr txBox="1"/>
                <p:nvPr/>
              </p:nvSpPr>
              <p:spPr>
                <a:xfrm>
                  <a:off x="7452321" y="5229200"/>
                  <a:ext cx="576063" cy="123111"/>
                </a:xfrm>
                <a:prstGeom prst="rect">
                  <a:avLst/>
                </a:prstGeom>
                <a:noFill/>
              </p:spPr>
              <p:txBody>
                <a:bodyPr wrap="square" lIns="0" tIns="0" rIns="0" bIns="0" rtlCol="0">
                  <a:spAutoFit/>
                </a:bodyPr>
                <a:lstStyle/>
                <a:p>
                  <a:r>
                    <a:rPr lang="en-US" altLang="zh-CN" sz="800" dirty="0"/>
                    <a:t>Intel HD </a:t>
                  </a:r>
                  <a:r>
                    <a:rPr lang="en-US" altLang="zh-CN" sz="800" dirty="0" smtClean="0"/>
                    <a:t>4400</a:t>
                  </a:r>
                </a:p>
              </p:txBody>
            </p:sp>
          </p:grpSp>
          <p:sp>
            <p:nvSpPr>
              <p:cNvPr id="111" name="TextBox 110"/>
              <p:cNvSpPr txBox="1"/>
              <p:nvPr/>
            </p:nvSpPr>
            <p:spPr>
              <a:xfrm>
                <a:off x="7452321" y="5445224"/>
                <a:ext cx="432047" cy="123111"/>
              </a:xfrm>
              <a:prstGeom prst="rect">
                <a:avLst/>
              </a:prstGeom>
              <a:noFill/>
            </p:spPr>
            <p:txBody>
              <a:bodyPr wrap="square" lIns="0" tIns="0" rIns="0" bIns="0" rtlCol="0">
                <a:spAutoFit/>
              </a:bodyPr>
              <a:lstStyle/>
              <a:p>
                <a:r>
                  <a:rPr lang="en-US" altLang="zh-CN" sz="800" dirty="0"/>
                  <a:t>3</a:t>
                </a:r>
                <a:r>
                  <a:rPr lang="en-US" altLang="zh-CN" sz="800" dirty="0" smtClean="0"/>
                  <a:t>M</a:t>
                </a:r>
              </a:p>
            </p:txBody>
          </p:sp>
          <p:sp>
            <p:nvSpPr>
              <p:cNvPr id="124" name="矩形 123"/>
              <p:cNvSpPr/>
              <p:nvPr/>
            </p:nvSpPr>
            <p:spPr>
              <a:xfrm>
                <a:off x="6660232" y="5799416"/>
                <a:ext cx="1440161" cy="65392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5" name="直接连接符 124"/>
              <p:cNvCxnSpPr>
                <a:endCxn id="124" idx="2"/>
              </p:cNvCxnSpPr>
              <p:nvPr/>
            </p:nvCxnSpPr>
            <p:spPr>
              <a:xfrm>
                <a:off x="7380312" y="5799416"/>
                <a:ext cx="1" cy="6539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nvCxnSpPr>
            <p:spPr>
              <a:xfrm>
                <a:off x="6660232" y="6029332"/>
                <a:ext cx="1440161" cy="2924"/>
              </a:xfrm>
              <a:prstGeom prst="line">
                <a:avLst/>
              </a:prstGeom>
            </p:spPr>
            <p:style>
              <a:lnRef idx="1">
                <a:schemeClr val="accent1"/>
              </a:lnRef>
              <a:fillRef idx="0">
                <a:schemeClr val="accent1"/>
              </a:fillRef>
              <a:effectRef idx="0">
                <a:schemeClr val="accent1"/>
              </a:effectRef>
              <a:fontRef idx="minor">
                <a:schemeClr val="tx1"/>
              </a:fontRef>
            </p:style>
          </p:cxnSp>
          <p:sp>
            <p:nvSpPr>
              <p:cNvPr id="122" name="TextBox 121"/>
              <p:cNvSpPr txBox="1"/>
              <p:nvPr/>
            </p:nvSpPr>
            <p:spPr>
              <a:xfrm>
                <a:off x="6732240" y="5871424"/>
                <a:ext cx="545327" cy="123111"/>
              </a:xfrm>
              <a:prstGeom prst="rect">
                <a:avLst/>
              </a:prstGeom>
              <a:noFill/>
            </p:spPr>
            <p:txBody>
              <a:bodyPr wrap="square" lIns="0" tIns="0" rIns="0" bIns="0" rtlCol="0">
                <a:spAutoFit/>
              </a:bodyPr>
              <a:lstStyle/>
              <a:p>
                <a:r>
                  <a:rPr lang="zh-CN" altLang="en-US" sz="800" dirty="0" smtClean="0"/>
                  <a:t>。。。</a:t>
                </a:r>
                <a:endParaRPr lang="en-US" altLang="zh-CN" sz="800" dirty="0" smtClean="0"/>
              </a:p>
            </p:txBody>
          </p:sp>
          <p:sp>
            <p:nvSpPr>
              <p:cNvPr id="123" name="TextBox 122"/>
              <p:cNvSpPr txBox="1"/>
              <p:nvPr/>
            </p:nvSpPr>
            <p:spPr>
              <a:xfrm>
                <a:off x="6732240" y="6087448"/>
                <a:ext cx="504056" cy="123111"/>
              </a:xfrm>
              <a:prstGeom prst="rect">
                <a:avLst/>
              </a:prstGeom>
              <a:noFill/>
            </p:spPr>
            <p:txBody>
              <a:bodyPr wrap="square" lIns="0" tIns="0" rIns="0" bIns="0" rtlCol="0">
                <a:spAutoFit/>
              </a:bodyPr>
              <a:lstStyle/>
              <a:p>
                <a:r>
                  <a:rPr lang="zh-CN" altLang="en-US" sz="800" dirty="0"/>
                  <a:t>。。。</a:t>
                </a:r>
                <a:endParaRPr lang="en-US" altLang="zh-CN" sz="800" dirty="0"/>
              </a:p>
            </p:txBody>
          </p:sp>
          <p:sp>
            <p:nvSpPr>
              <p:cNvPr id="120" name="TextBox 119"/>
              <p:cNvSpPr txBox="1"/>
              <p:nvPr/>
            </p:nvSpPr>
            <p:spPr>
              <a:xfrm>
                <a:off x="7452321" y="5871424"/>
                <a:ext cx="576063" cy="123111"/>
              </a:xfrm>
              <a:prstGeom prst="rect">
                <a:avLst/>
              </a:prstGeom>
              <a:noFill/>
            </p:spPr>
            <p:txBody>
              <a:bodyPr wrap="square" lIns="0" tIns="0" rIns="0" bIns="0" rtlCol="0">
                <a:spAutoFit/>
              </a:bodyPr>
              <a:lstStyle/>
              <a:p>
                <a:r>
                  <a:rPr lang="zh-CN" altLang="en-US" sz="800" dirty="0"/>
                  <a:t>。。。</a:t>
                </a:r>
                <a:endParaRPr lang="en-US" altLang="zh-CN" sz="800" dirty="0"/>
              </a:p>
            </p:txBody>
          </p:sp>
          <p:sp>
            <p:nvSpPr>
              <p:cNvPr id="127" name="TextBox 126"/>
              <p:cNvSpPr txBox="1"/>
              <p:nvPr/>
            </p:nvSpPr>
            <p:spPr>
              <a:xfrm>
                <a:off x="7452321" y="6087448"/>
                <a:ext cx="432047" cy="123111"/>
              </a:xfrm>
              <a:prstGeom prst="rect">
                <a:avLst/>
              </a:prstGeom>
              <a:noFill/>
            </p:spPr>
            <p:txBody>
              <a:bodyPr wrap="square" lIns="0" tIns="0" rIns="0" bIns="0" rtlCol="0">
                <a:spAutoFit/>
              </a:bodyPr>
              <a:lstStyle/>
              <a:p>
                <a:r>
                  <a:rPr lang="zh-CN" altLang="en-US" sz="800" dirty="0"/>
                  <a:t>。。。</a:t>
                </a:r>
                <a:endParaRPr lang="en-US" altLang="zh-CN" sz="800" dirty="0"/>
              </a:p>
            </p:txBody>
          </p:sp>
          <p:sp>
            <p:nvSpPr>
              <p:cNvPr id="129" name="TextBox 128"/>
              <p:cNvSpPr txBox="1"/>
              <p:nvPr/>
            </p:nvSpPr>
            <p:spPr>
              <a:xfrm>
                <a:off x="6876256" y="5589240"/>
                <a:ext cx="1069569" cy="153888"/>
              </a:xfrm>
              <a:prstGeom prst="rect">
                <a:avLst/>
              </a:prstGeom>
              <a:noFill/>
            </p:spPr>
            <p:txBody>
              <a:bodyPr wrap="square" lIns="0" tIns="0" rIns="0" bIns="0" rtlCol="0">
                <a:spAutoFit/>
              </a:bodyPr>
              <a:lstStyle/>
              <a:p>
                <a:r>
                  <a:rPr lang="zh-CN" altLang="en-US" sz="1000" dirty="0" smtClean="0"/>
                  <a:t>。。。。。。。。</a:t>
                </a:r>
                <a:endParaRPr lang="en-US" sz="1000" dirty="0"/>
              </a:p>
            </p:txBody>
          </p:sp>
          <p:cxnSp>
            <p:nvCxnSpPr>
              <p:cNvPr id="132" name="直接连接符 131"/>
              <p:cNvCxnSpPr/>
              <p:nvPr/>
            </p:nvCxnSpPr>
            <p:spPr>
              <a:xfrm>
                <a:off x="6660699" y="6231464"/>
                <a:ext cx="1440161" cy="2924"/>
              </a:xfrm>
              <a:prstGeom prst="line">
                <a:avLst/>
              </a:prstGeom>
            </p:spPr>
            <p:style>
              <a:lnRef idx="1">
                <a:schemeClr val="accent1"/>
              </a:lnRef>
              <a:fillRef idx="0">
                <a:schemeClr val="accent1"/>
              </a:fillRef>
              <a:effectRef idx="0">
                <a:schemeClr val="accent1"/>
              </a:effectRef>
              <a:fontRef idx="minor">
                <a:schemeClr val="tx1"/>
              </a:fontRef>
            </p:style>
          </p:cxnSp>
          <p:sp>
            <p:nvSpPr>
              <p:cNvPr id="134" name="TextBox 133"/>
              <p:cNvSpPr txBox="1"/>
              <p:nvPr/>
            </p:nvSpPr>
            <p:spPr>
              <a:xfrm>
                <a:off x="6732240" y="6309320"/>
                <a:ext cx="504056" cy="123111"/>
              </a:xfrm>
              <a:prstGeom prst="rect">
                <a:avLst/>
              </a:prstGeom>
              <a:noFill/>
            </p:spPr>
            <p:txBody>
              <a:bodyPr wrap="square" lIns="0" tIns="0" rIns="0" bIns="0" rtlCol="0">
                <a:spAutoFit/>
              </a:bodyPr>
              <a:lstStyle/>
              <a:p>
                <a:r>
                  <a:rPr lang="zh-CN" altLang="en-US" sz="800" dirty="0"/>
                  <a:t>。。。</a:t>
                </a:r>
                <a:endParaRPr lang="en-US" altLang="zh-CN" sz="800" dirty="0"/>
              </a:p>
            </p:txBody>
          </p:sp>
          <p:sp>
            <p:nvSpPr>
              <p:cNvPr id="135" name="TextBox 134"/>
              <p:cNvSpPr txBox="1"/>
              <p:nvPr/>
            </p:nvSpPr>
            <p:spPr>
              <a:xfrm>
                <a:off x="7452321" y="6309320"/>
                <a:ext cx="432047" cy="123111"/>
              </a:xfrm>
              <a:prstGeom prst="rect">
                <a:avLst/>
              </a:prstGeom>
              <a:noFill/>
            </p:spPr>
            <p:txBody>
              <a:bodyPr wrap="square" lIns="0" tIns="0" rIns="0" bIns="0" rtlCol="0">
                <a:spAutoFit/>
              </a:bodyPr>
              <a:lstStyle/>
              <a:p>
                <a:r>
                  <a:rPr lang="zh-CN" altLang="en-US" sz="800" dirty="0"/>
                  <a:t>。。。</a:t>
                </a:r>
                <a:endParaRPr lang="en-US" altLang="zh-CN" sz="800" dirty="0"/>
              </a:p>
            </p:txBody>
          </p:sp>
        </p:grpSp>
        <p:sp>
          <p:nvSpPr>
            <p:cNvPr id="70" name="TextBox 69"/>
            <p:cNvSpPr txBox="1"/>
            <p:nvPr/>
          </p:nvSpPr>
          <p:spPr>
            <a:xfrm>
              <a:off x="7236295" y="4263479"/>
              <a:ext cx="504057" cy="461665"/>
            </a:xfrm>
            <a:prstGeom prst="rect">
              <a:avLst/>
            </a:prstGeom>
            <a:noFill/>
          </p:spPr>
          <p:txBody>
            <a:bodyPr wrap="square" lIns="0" tIns="0" rIns="0" bIns="0" rtlCol="0">
              <a:spAutoFit/>
            </a:bodyPr>
            <a:lstStyle/>
            <a:p>
              <a:r>
                <a:rPr lang="zh-CN" altLang="en-US" sz="1000" dirty="0" smtClean="0"/>
                <a:t>。。。。。。。。</a:t>
              </a:r>
              <a:r>
                <a:rPr lang="zh-CN" altLang="en-US" sz="1000" dirty="0"/>
                <a:t>。</a:t>
              </a:r>
              <a:endParaRPr lang="en-US" sz="1000" dirty="0"/>
            </a:p>
          </p:txBody>
        </p:sp>
      </p:grpSp>
    </p:spTree>
    <p:extLst>
      <p:ext uri="{BB962C8B-B14F-4D97-AF65-F5344CB8AC3E}">
        <p14:creationId xmlns:p14="http://schemas.microsoft.com/office/powerpoint/2010/main" val="2609233483"/>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
          <p:cNvSpPr txBox="1">
            <a:spLocks noChangeArrowheads="1"/>
          </p:cNvSpPr>
          <p:nvPr/>
        </p:nvSpPr>
        <p:spPr>
          <a:xfrm>
            <a:off x="457200" y="1124744"/>
            <a:ext cx="8363272" cy="5400600"/>
          </a:xfrm>
          <a:prstGeom prst="rect">
            <a:avLst/>
          </a:prstGeom>
        </p:spPr>
        <p:txBody>
          <a:bodyPr vert="horz" rtlCol="0" anchor="ctr">
            <a:normAutofit fontScale="62500" lnSpcReduction="20000"/>
            <a:scene3d>
              <a:camera prst="orthographicFront"/>
              <a:lightRig rig="soft" dir="t"/>
            </a:scene3d>
            <a:sp3d prstMaterial="matte">
              <a:bevelT w="12700" h="12700"/>
            </a:sp3d>
          </a:bodyPr>
          <a:lstStyle>
            <a:lvl1pPr algn="l" rtl="0" eaLnBrk="1" latinLnBrk="0" hangingPunct="1">
              <a:spcBef>
                <a:spcPct val="0"/>
              </a:spcBef>
              <a:buNone/>
              <a:defRPr kumimoji="0" lang="zh-CN" altLang="en-US" sz="44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r>
              <a:rPr lang="zh-CN" altLang="en-US" sz="2700" b="1" dirty="0">
                <a:effectLst/>
              </a:rPr>
              <a:t>分析：</a:t>
            </a:r>
            <a:endParaRPr lang="en-US" altLang="zh-CN" sz="2700" b="1" dirty="0">
              <a:effectLst/>
            </a:endParaRPr>
          </a:p>
          <a:p>
            <a:r>
              <a:rPr lang="en-US" altLang="zh-CN" sz="1900" dirty="0">
                <a:effectLst/>
              </a:rPr>
              <a:t>	</a:t>
            </a:r>
            <a:r>
              <a:rPr lang="zh-CN" altLang="en-US" sz="1900" dirty="0" smtClean="0">
                <a:effectLst/>
              </a:rPr>
              <a:t>功能以显示</a:t>
            </a:r>
            <a:r>
              <a:rPr lang="en-US" altLang="zh-CN" sz="1900" dirty="0" smtClean="0">
                <a:effectLst/>
              </a:rPr>
              <a:t>Computer</a:t>
            </a:r>
            <a:r>
              <a:rPr lang="zh-CN" altLang="en-US" sz="1900" dirty="0" smtClean="0">
                <a:effectLst/>
              </a:rPr>
              <a:t>详细信息为主</a:t>
            </a:r>
            <a:endParaRPr lang="en-US" altLang="zh-CN" sz="1900" dirty="0" smtClean="0">
              <a:effectLst/>
            </a:endParaRPr>
          </a:p>
          <a:p>
            <a:endParaRPr lang="en-US" altLang="zh-CN" sz="1900" dirty="0" smtClean="0">
              <a:effectLst/>
            </a:endParaRPr>
          </a:p>
          <a:p>
            <a:r>
              <a:rPr lang="en-US" altLang="zh-CN" sz="1900" dirty="0" smtClean="0">
                <a:effectLst/>
              </a:rPr>
              <a:t>	Computer</a:t>
            </a:r>
            <a:r>
              <a:rPr lang="zh-CN" altLang="en-US" sz="1900" dirty="0" smtClean="0">
                <a:effectLst/>
              </a:rPr>
              <a:t>内部结构复杂，包含多种不同部件</a:t>
            </a:r>
            <a:r>
              <a:rPr lang="en-US" altLang="zh-CN" sz="1900" dirty="0" smtClean="0">
                <a:effectLst/>
              </a:rPr>
              <a:t>(</a:t>
            </a:r>
            <a:r>
              <a:rPr lang="zh-CN" altLang="en-US" sz="1900" dirty="0" smtClean="0">
                <a:effectLst/>
              </a:rPr>
              <a:t>子对象</a:t>
            </a:r>
            <a:r>
              <a:rPr lang="en-US" altLang="zh-CN" sz="1900" dirty="0" smtClean="0">
                <a:effectLst/>
              </a:rPr>
              <a:t>)</a:t>
            </a:r>
            <a:r>
              <a:rPr lang="zh-CN" altLang="en-US" sz="1900" dirty="0" smtClean="0">
                <a:effectLst/>
              </a:rPr>
              <a:t>：</a:t>
            </a:r>
            <a:endParaRPr lang="en-US" altLang="zh-CN" sz="1900" dirty="0" smtClean="0">
              <a:effectLst/>
            </a:endParaRPr>
          </a:p>
          <a:p>
            <a:endParaRPr lang="en-US" altLang="zh-CN" sz="1900" dirty="0" smtClean="0">
              <a:effectLst/>
            </a:endParaRPr>
          </a:p>
          <a:p>
            <a:r>
              <a:rPr lang="en-US" altLang="zh-CN" sz="1900" dirty="0">
                <a:effectLst/>
              </a:rPr>
              <a:t>	</a:t>
            </a:r>
            <a:r>
              <a:rPr lang="en-US" altLang="zh-CN" sz="1900" dirty="0" smtClean="0">
                <a:effectLst/>
              </a:rPr>
              <a:t>	CPU / Memory / Graphic Card / Mainboard / </a:t>
            </a:r>
          </a:p>
          <a:p>
            <a:r>
              <a:rPr lang="en-US" altLang="zh-CN" sz="1900" dirty="0">
                <a:effectLst/>
              </a:rPr>
              <a:t>	</a:t>
            </a:r>
            <a:r>
              <a:rPr lang="en-US" altLang="zh-CN" sz="1900" dirty="0" smtClean="0">
                <a:effectLst/>
              </a:rPr>
              <a:t>	Disk / Power / Monitor / Mouse / Keyboard…</a:t>
            </a:r>
            <a:endParaRPr lang="en-US" altLang="zh-CN" sz="1900" dirty="0">
              <a:effectLst/>
            </a:endParaRPr>
          </a:p>
          <a:p>
            <a:endParaRPr lang="en-US" altLang="zh-CN" sz="1900" dirty="0">
              <a:effectLst/>
            </a:endParaRPr>
          </a:p>
          <a:p>
            <a:r>
              <a:rPr lang="en-US" altLang="zh-CN" sz="1900" dirty="0">
                <a:effectLst/>
              </a:rPr>
              <a:t>	</a:t>
            </a:r>
            <a:r>
              <a:rPr lang="en-US" altLang="zh-CN" sz="1900" dirty="0" smtClean="0">
                <a:effectLst/>
              </a:rPr>
              <a:t>Computer</a:t>
            </a:r>
            <a:r>
              <a:rPr lang="zh-CN" altLang="en-US" sz="1900" dirty="0" smtClean="0">
                <a:effectLst/>
              </a:rPr>
              <a:t>各个</a:t>
            </a:r>
            <a:r>
              <a:rPr lang="zh-CN" altLang="en-US" sz="1900" dirty="0">
                <a:effectLst/>
              </a:rPr>
              <a:t>部件将因需求变化而剧烈</a:t>
            </a:r>
            <a:r>
              <a:rPr lang="zh-CN" altLang="en-US" sz="1900" dirty="0" smtClean="0">
                <a:effectLst/>
              </a:rPr>
              <a:t>变化，从而</a:t>
            </a:r>
            <a:r>
              <a:rPr lang="en-US" altLang="zh-CN" sz="1900" dirty="0" smtClean="0">
                <a:effectLst/>
              </a:rPr>
              <a:t>Computer</a:t>
            </a:r>
            <a:r>
              <a:rPr lang="zh-CN" altLang="en-US" sz="1900" dirty="0" smtClean="0">
                <a:effectLst/>
              </a:rPr>
              <a:t>剧烈变化</a:t>
            </a:r>
            <a:endParaRPr lang="en-US" altLang="zh-CN" sz="1900" dirty="0">
              <a:effectLst/>
            </a:endParaRPr>
          </a:p>
          <a:p>
            <a:endParaRPr lang="en-US" altLang="zh-CN" sz="1900" dirty="0">
              <a:effectLst/>
            </a:endParaRPr>
          </a:p>
          <a:p>
            <a:r>
              <a:rPr lang="en-US" altLang="zh-CN" sz="1900" dirty="0">
                <a:effectLst/>
              </a:rPr>
              <a:t>	Computer</a:t>
            </a:r>
            <a:r>
              <a:rPr lang="zh-CN" altLang="en-US" sz="1900" dirty="0">
                <a:effectLst/>
              </a:rPr>
              <a:t>组装各个部件的算法相对稳定</a:t>
            </a:r>
            <a:r>
              <a:rPr lang="en-US" altLang="zh-CN" sz="1900" dirty="0">
                <a:effectLst/>
              </a:rPr>
              <a:t>: </a:t>
            </a:r>
            <a:r>
              <a:rPr lang="en-US" altLang="zh-CN" sz="1900" dirty="0" err="1">
                <a:effectLst/>
              </a:rPr>
              <a:t>BuildCPU</a:t>
            </a:r>
            <a:r>
              <a:rPr lang="en-US" altLang="zh-CN" sz="1900" dirty="0">
                <a:effectLst/>
              </a:rPr>
              <a:t>() / </a:t>
            </a:r>
            <a:r>
              <a:rPr lang="en-US" altLang="zh-CN" sz="1900" dirty="0" err="1">
                <a:effectLst/>
              </a:rPr>
              <a:t>BuildMemory</a:t>
            </a:r>
            <a:r>
              <a:rPr lang="en-US" altLang="zh-CN" sz="1900" dirty="0">
                <a:effectLst/>
              </a:rPr>
              <a:t>() / </a:t>
            </a:r>
            <a:r>
              <a:rPr lang="en-US" altLang="zh-CN" sz="1900" dirty="0" err="1">
                <a:effectLst/>
              </a:rPr>
              <a:t>BuildGraphicCard</a:t>
            </a:r>
            <a:r>
              <a:rPr lang="en-US" altLang="zh-CN" sz="1900" dirty="0" smtClean="0">
                <a:effectLst/>
              </a:rPr>
              <a:t>()…</a:t>
            </a:r>
          </a:p>
          <a:p>
            <a:endParaRPr lang="en-US" altLang="zh-CN" sz="1900" dirty="0" smtClean="0">
              <a:effectLst/>
            </a:endParaRPr>
          </a:p>
          <a:p>
            <a:r>
              <a:rPr lang="en-US" altLang="zh-CN" sz="1900" dirty="0">
                <a:effectLst/>
              </a:rPr>
              <a:t>	</a:t>
            </a:r>
            <a:r>
              <a:rPr lang="en-US" altLang="zh-CN" sz="1900" dirty="0" smtClean="0">
                <a:effectLst/>
              </a:rPr>
              <a:t>Computer</a:t>
            </a:r>
            <a:r>
              <a:rPr lang="zh-CN" altLang="en-US" sz="1900" dirty="0" smtClean="0">
                <a:effectLst/>
              </a:rPr>
              <a:t>个体之间差异很大：</a:t>
            </a:r>
            <a:endParaRPr lang="en-US" altLang="zh-CN" sz="1900" dirty="0" smtClean="0">
              <a:effectLst/>
            </a:endParaRPr>
          </a:p>
          <a:p>
            <a:endParaRPr lang="en-US" altLang="zh-CN" sz="1900" dirty="0">
              <a:effectLst/>
            </a:endParaRPr>
          </a:p>
          <a:p>
            <a:r>
              <a:rPr lang="en-US" altLang="zh-CN" sz="1900" dirty="0" smtClean="0">
                <a:effectLst/>
              </a:rPr>
              <a:t>		</a:t>
            </a:r>
            <a:r>
              <a:rPr lang="zh-CN" altLang="en-US" sz="1900" dirty="0" smtClean="0">
                <a:effectLst/>
              </a:rPr>
              <a:t>即使同</a:t>
            </a:r>
            <a:r>
              <a:rPr lang="zh-CN" altLang="en-US" sz="1900" dirty="0">
                <a:effectLst/>
              </a:rPr>
              <a:t>一</a:t>
            </a:r>
            <a:r>
              <a:rPr lang="zh-CN" altLang="en-US" sz="1900" dirty="0" smtClean="0">
                <a:effectLst/>
              </a:rPr>
              <a:t>种类部件也有差异 </a:t>
            </a:r>
            <a:r>
              <a:rPr lang="en-US" altLang="zh-CN" sz="1900" dirty="0" smtClean="0">
                <a:effectLst/>
              </a:rPr>
              <a:t>- Intel </a:t>
            </a:r>
            <a:r>
              <a:rPr lang="en-US" altLang="zh-CN" sz="1900" dirty="0">
                <a:effectLst/>
              </a:rPr>
              <a:t>CPU / AMD </a:t>
            </a:r>
            <a:r>
              <a:rPr lang="en-US" altLang="zh-CN" sz="1900" dirty="0" smtClean="0">
                <a:effectLst/>
              </a:rPr>
              <a:t>CPU</a:t>
            </a:r>
          </a:p>
          <a:p>
            <a:endParaRPr lang="en-US" altLang="zh-CN" sz="1900" dirty="0">
              <a:effectLst/>
            </a:endParaRPr>
          </a:p>
          <a:p>
            <a:r>
              <a:rPr lang="en-US" altLang="zh-CN" sz="1900" dirty="0">
                <a:effectLst/>
              </a:rPr>
              <a:t>		</a:t>
            </a:r>
            <a:r>
              <a:rPr lang="zh-CN" altLang="en-US" sz="1900" dirty="0" smtClean="0">
                <a:effectLst/>
              </a:rPr>
              <a:t>不同的特色 </a:t>
            </a:r>
            <a:r>
              <a:rPr lang="en-US" altLang="zh-CN" sz="1900" dirty="0" smtClean="0">
                <a:effectLst/>
              </a:rPr>
              <a:t>- </a:t>
            </a:r>
            <a:r>
              <a:rPr lang="zh-CN" altLang="en-US" sz="1900" dirty="0" smtClean="0">
                <a:effectLst/>
              </a:rPr>
              <a:t>赠品</a:t>
            </a:r>
            <a:r>
              <a:rPr lang="zh-CN" altLang="en-US" sz="1900" dirty="0">
                <a:effectLst/>
              </a:rPr>
              <a:t>、促销</a:t>
            </a:r>
            <a:r>
              <a:rPr lang="zh-CN" altLang="en-US" sz="1900" dirty="0" smtClean="0">
                <a:effectLst/>
              </a:rPr>
              <a:t>价</a:t>
            </a:r>
            <a:endParaRPr lang="en-US" altLang="zh-CN" sz="1900" dirty="0" smtClean="0">
              <a:effectLst/>
            </a:endParaRPr>
          </a:p>
          <a:p>
            <a:endParaRPr lang="en-US" altLang="zh-CN" sz="1900" dirty="0">
              <a:effectLst/>
            </a:endParaRPr>
          </a:p>
          <a:p>
            <a:r>
              <a:rPr lang="en-US" altLang="zh-CN" sz="1900" dirty="0" smtClean="0">
                <a:effectLst/>
              </a:rPr>
              <a:t>		</a:t>
            </a:r>
            <a:r>
              <a:rPr lang="zh-CN" altLang="en-US" sz="1900" dirty="0" smtClean="0">
                <a:effectLst/>
              </a:rPr>
              <a:t>不同个体提供不同操作</a:t>
            </a:r>
            <a:r>
              <a:rPr lang="zh-CN" altLang="en-US" sz="1900" smtClean="0">
                <a:effectLst/>
              </a:rPr>
              <a:t>来满足针对不同个体的需求</a:t>
            </a:r>
            <a:endParaRPr lang="en-US" altLang="zh-CN" sz="1900" dirty="0" smtClean="0">
              <a:effectLst/>
            </a:endParaRPr>
          </a:p>
          <a:p>
            <a:endParaRPr lang="en-US" altLang="zh-CN" sz="1900" dirty="0">
              <a:effectLst/>
            </a:endParaRPr>
          </a:p>
          <a:p>
            <a:r>
              <a:rPr lang="zh-CN" altLang="en-US" sz="2700" b="1" dirty="0">
                <a:effectLst/>
              </a:rPr>
              <a:t>设计：</a:t>
            </a:r>
            <a:r>
              <a:rPr lang="en-US" altLang="zh-CN" sz="2600" dirty="0">
                <a:effectLst/>
              </a:rPr>
              <a:t>	</a:t>
            </a:r>
          </a:p>
          <a:p>
            <a:r>
              <a:rPr lang="en-US" altLang="zh-CN" sz="1900" dirty="0">
                <a:effectLst/>
              </a:rPr>
              <a:t>	</a:t>
            </a:r>
            <a:r>
              <a:rPr lang="zh-CN" altLang="en-US" sz="1900" dirty="0" smtClean="0">
                <a:effectLst/>
              </a:rPr>
              <a:t>将</a:t>
            </a:r>
            <a:r>
              <a:rPr lang="en-US" altLang="zh-CN" sz="1900" dirty="0" smtClean="0">
                <a:effectLst/>
              </a:rPr>
              <a:t>Computer</a:t>
            </a:r>
            <a:r>
              <a:rPr lang="zh-CN" altLang="en-US" sz="1900" dirty="0">
                <a:effectLst/>
              </a:rPr>
              <a:t>创建</a:t>
            </a:r>
            <a:r>
              <a:rPr lang="zh-CN" altLang="en-US" sz="1900" dirty="0" smtClean="0">
                <a:effectLst/>
              </a:rPr>
              <a:t>各个部件的逻辑放至生产器</a:t>
            </a:r>
            <a:r>
              <a:rPr lang="en-US" altLang="zh-CN" sz="1900" dirty="0" smtClean="0">
                <a:effectLst/>
              </a:rPr>
              <a:t>(Builder)</a:t>
            </a:r>
            <a:r>
              <a:rPr lang="zh-CN" altLang="en-US" sz="1900" dirty="0" smtClean="0">
                <a:effectLst/>
              </a:rPr>
              <a:t>中</a:t>
            </a:r>
            <a:endParaRPr lang="en-US" altLang="zh-CN" sz="1900" dirty="0" smtClean="0">
              <a:effectLst/>
            </a:endParaRPr>
          </a:p>
          <a:p>
            <a:endParaRPr lang="en-US" altLang="zh-CN" sz="1900" dirty="0">
              <a:effectLst/>
            </a:endParaRPr>
          </a:p>
          <a:p>
            <a:r>
              <a:rPr lang="en-US" altLang="zh-CN" sz="1900" dirty="0" smtClean="0">
                <a:effectLst/>
              </a:rPr>
              <a:t>		</a:t>
            </a:r>
            <a:r>
              <a:rPr lang="zh-CN" altLang="en-US" sz="1900" dirty="0" smtClean="0">
                <a:effectLst/>
              </a:rPr>
              <a:t>抽象</a:t>
            </a:r>
            <a:r>
              <a:rPr lang="en-US" altLang="zh-CN" sz="1900" dirty="0" smtClean="0">
                <a:effectLst/>
              </a:rPr>
              <a:t>Builder</a:t>
            </a:r>
            <a:r>
              <a:rPr lang="zh-CN" altLang="en-US" sz="1900" dirty="0" smtClean="0">
                <a:effectLst/>
              </a:rPr>
              <a:t>提供部件创建接口</a:t>
            </a:r>
            <a:endParaRPr lang="en-US" altLang="zh-CN" sz="1900" dirty="0">
              <a:effectLst/>
            </a:endParaRPr>
          </a:p>
          <a:p>
            <a:r>
              <a:rPr lang="en-US" altLang="zh-CN" sz="1900" dirty="0" smtClean="0">
                <a:effectLst/>
              </a:rPr>
              <a:t>		</a:t>
            </a:r>
            <a:r>
              <a:rPr lang="zh-CN" altLang="en-US" sz="1900" dirty="0" smtClean="0">
                <a:effectLst/>
              </a:rPr>
              <a:t>具体</a:t>
            </a:r>
            <a:r>
              <a:rPr lang="en-US" altLang="zh-CN" sz="1900" dirty="0" smtClean="0">
                <a:effectLst/>
              </a:rPr>
              <a:t>Builder</a:t>
            </a:r>
            <a:r>
              <a:rPr lang="zh-CN" altLang="en-US" sz="1900" dirty="0" smtClean="0">
                <a:effectLst/>
              </a:rPr>
              <a:t>生产不同</a:t>
            </a:r>
            <a:r>
              <a:rPr lang="en-US" altLang="zh-CN" sz="1900" dirty="0" smtClean="0">
                <a:effectLst/>
              </a:rPr>
              <a:t>Computer</a:t>
            </a:r>
            <a:r>
              <a:rPr lang="zh-CN" altLang="en-US" sz="1900" dirty="0" smtClean="0">
                <a:effectLst/>
              </a:rPr>
              <a:t>的具体部件</a:t>
            </a:r>
            <a:endParaRPr lang="en-US" altLang="zh-CN" sz="1900" dirty="0" smtClean="0">
              <a:effectLst/>
            </a:endParaRPr>
          </a:p>
          <a:p>
            <a:endParaRPr lang="en-US" altLang="zh-CN" sz="1900" dirty="0" smtClean="0">
              <a:effectLst/>
            </a:endParaRPr>
          </a:p>
          <a:p>
            <a:r>
              <a:rPr lang="en-US" altLang="zh-CN" sz="1900" dirty="0">
                <a:effectLst/>
              </a:rPr>
              <a:t>	</a:t>
            </a:r>
            <a:r>
              <a:rPr lang="zh-CN" altLang="en-US" sz="1900" dirty="0" smtClean="0">
                <a:effectLst/>
              </a:rPr>
              <a:t>将</a:t>
            </a:r>
            <a:r>
              <a:rPr lang="en-US" altLang="zh-CN" sz="1900" dirty="0" smtClean="0">
                <a:effectLst/>
              </a:rPr>
              <a:t>Computer</a:t>
            </a:r>
            <a:r>
              <a:rPr lang="zh-CN" altLang="en-US" sz="1900" dirty="0" smtClean="0">
                <a:effectLst/>
              </a:rPr>
              <a:t>组装各个部件的流程算法分离到导向器</a:t>
            </a:r>
            <a:r>
              <a:rPr lang="en-US" altLang="zh-CN" sz="1900" dirty="0" smtClean="0">
                <a:effectLst/>
              </a:rPr>
              <a:t>(Director)</a:t>
            </a:r>
            <a:r>
              <a:rPr lang="zh-CN" altLang="en-US" sz="1900" dirty="0" smtClean="0">
                <a:effectLst/>
              </a:rPr>
              <a:t>中</a:t>
            </a:r>
            <a:r>
              <a:rPr lang="en-US" altLang="zh-CN" sz="1900" dirty="0" smtClean="0">
                <a:effectLst/>
              </a:rPr>
              <a:t>, </a:t>
            </a:r>
            <a:r>
              <a:rPr lang="zh-CN" altLang="en-US" sz="1900" dirty="0" smtClean="0">
                <a:effectLst/>
              </a:rPr>
              <a:t>提供</a:t>
            </a:r>
            <a:r>
              <a:rPr lang="en-US" altLang="zh-CN" sz="1900" dirty="0">
                <a:effectLst/>
              </a:rPr>
              <a:t>Construct</a:t>
            </a:r>
            <a:r>
              <a:rPr lang="zh-CN" altLang="en-US" sz="1900" dirty="0" smtClean="0">
                <a:effectLst/>
              </a:rPr>
              <a:t>方法</a:t>
            </a:r>
            <a:endParaRPr lang="en-US" altLang="zh-CN" sz="1900" dirty="0" smtClean="0">
              <a:effectLst/>
            </a:endParaRPr>
          </a:p>
          <a:p>
            <a:endParaRPr lang="en-US" altLang="zh-CN" sz="1900" dirty="0">
              <a:effectLst/>
            </a:endParaRPr>
          </a:p>
          <a:p>
            <a:r>
              <a:rPr lang="en-US" altLang="zh-CN" sz="1900" dirty="0" smtClean="0">
                <a:effectLst/>
              </a:rPr>
              <a:t>	</a:t>
            </a:r>
            <a:r>
              <a:rPr lang="zh-CN" altLang="en-US" sz="1900" dirty="0" smtClean="0">
                <a:effectLst/>
              </a:rPr>
              <a:t>导向器</a:t>
            </a:r>
            <a:r>
              <a:rPr lang="en-US" altLang="zh-CN" sz="1900" dirty="0" smtClean="0">
                <a:effectLst/>
              </a:rPr>
              <a:t>(Director)</a:t>
            </a:r>
            <a:r>
              <a:rPr lang="zh-CN" altLang="en-US" sz="1900" dirty="0" smtClean="0">
                <a:effectLst/>
              </a:rPr>
              <a:t>依赖抽象的生产器</a:t>
            </a:r>
            <a:r>
              <a:rPr lang="en-US" altLang="zh-CN" sz="1900" dirty="0" smtClean="0">
                <a:effectLst/>
              </a:rPr>
              <a:t>(Builder), </a:t>
            </a:r>
            <a:r>
              <a:rPr lang="zh-CN" altLang="en-US" sz="1900" dirty="0" smtClean="0">
                <a:effectLst/>
              </a:rPr>
              <a:t>通过</a:t>
            </a:r>
            <a:r>
              <a:rPr lang="en-US" altLang="zh-CN" sz="1900" dirty="0" smtClean="0">
                <a:effectLst/>
              </a:rPr>
              <a:t>Builder</a:t>
            </a:r>
            <a:r>
              <a:rPr lang="zh-CN" altLang="en-US" sz="1900" dirty="0" smtClean="0">
                <a:effectLst/>
              </a:rPr>
              <a:t>控制组装细节</a:t>
            </a:r>
            <a:endParaRPr lang="en-US" altLang="zh-CN" sz="1900" dirty="0" smtClean="0">
              <a:effectLst/>
            </a:endParaRPr>
          </a:p>
          <a:p>
            <a:endParaRPr lang="en-US" altLang="zh-CN" sz="1900" dirty="0">
              <a:effectLst/>
            </a:endParaRPr>
          </a:p>
          <a:p>
            <a:r>
              <a:rPr lang="en-US" altLang="zh-CN" sz="1900" dirty="0" smtClean="0">
                <a:effectLst/>
              </a:rPr>
              <a:t>	</a:t>
            </a:r>
            <a:r>
              <a:rPr lang="zh-CN" altLang="en-US" sz="1900" dirty="0">
                <a:effectLst/>
              </a:rPr>
              <a:t>无法抽象</a:t>
            </a:r>
            <a:r>
              <a:rPr lang="en-US" altLang="zh-CN" sz="1900" dirty="0">
                <a:effectLst/>
              </a:rPr>
              <a:t>Computer</a:t>
            </a:r>
            <a:r>
              <a:rPr lang="zh-CN" altLang="en-US" sz="1900" dirty="0">
                <a:effectLst/>
              </a:rPr>
              <a:t>及其内部部件</a:t>
            </a:r>
            <a:endParaRPr lang="en-US" altLang="zh-CN" sz="1900" dirty="0" smtClean="0">
              <a:effectLst/>
            </a:endParaRPr>
          </a:p>
          <a:p>
            <a:r>
              <a:rPr lang="en-US" altLang="zh-CN" sz="1900" dirty="0">
                <a:effectLst/>
              </a:rPr>
              <a:t>	</a:t>
            </a:r>
            <a:endParaRPr lang="en-US" altLang="zh-CN" sz="1900" dirty="0" smtClean="0">
              <a:effectLst/>
            </a:endParaRPr>
          </a:p>
          <a:p>
            <a:r>
              <a:rPr lang="en-US" altLang="zh-CN" sz="1900" dirty="0">
                <a:effectLst/>
              </a:rPr>
              <a:t>	</a:t>
            </a:r>
            <a:r>
              <a:rPr lang="zh-CN" altLang="en-US" sz="1900" dirty="0" smtClean="0">
                <a:effectLst/>
              </a:rPr>
              <a:t>特定的</a:t>
            </a:r>
            <a:r>
              <a:rPr lang="en-US" altLang="zh-CN" sz="1900" dirty="0" smtClean="0">
                <a:effectLst/>
              </a:rPr>
              <a:t>Web Page</a:t>
            </a:r>
            <a:r>
              <a:rPr lang="zh-CN" altLang="en-US" sz="1900" dirty="0" smtClean="0">
                <a:effectLst/>
              </a:rPr>
              <a:t>依赖</a:t>
            </a:r>
            <a:r>
              <a:rPr lang="en-US" altLang="zh-CN" sz="1900" dirty="0" smtClean="0">
                <a:effectLst/>
              </a:rPr>
              <a:t>Director / </a:t>
            </a:r>
            <a:r>
              <a:rPr lang="zh-CN" altLang="en-US" sz="1900" dirty="0" smtClean="0">
                <a:effectLst/>
              </a:rPr>
              <a:t>具体的</a:t>
            </a:r>
            <a:r>
              <a:rPr lang="en-US" altLang="zh-CN" sz="1900" dirty="0" smtClean="0">
                <a:effectLst/>
              </a:rPr>
              <a:t>Builder</a:t>
            </a:r>
            <a:r>
              <a:rPr lang="zh-CN" altLang="en-US" sz="1900" dirty="0">
                <a:effectLst/>
              </a:rPr>
              <a:t> </a:t>
            </a:r>
            <a:r>
              <a:rPr lang="en-US" altLang="zh-CN" sz="1900" dirty="0" smtClean="0">
                <a:effectLst/>
              </a:rPr>
              <a:t>/ </a:t>
            </a:r>
            <a:r>
              <a:rPr lang="zh-CN" altLang="en-US" sz="1900" dirty="0" smtClean="0">
                <a:effectLst/>
              </a:rPr>
              <a:t>具体的</a:t>
            </a:r>
            <a:r>
              <a:rPr lang="en-US" altLang="zh-CN" sz="1900" dirty="0" smtClean="0">
                <a:effectLst/>
              </a:rPr>
              <a:t>Computer</a:t>
            </a:r>
            <a:r>
              <a:rPr lang="zh-CN" altLang="en-US" sz="1900" dirty="0" smtClean="0">
                <a:effectLst/>
              </a:rPr>
              <a:t> </a:t>
            </a:r>
            <a:endParaRPr lang="en-US" altLang="zh-CN" sz="1900" dirty="0">
              <a:effectLst/>
            </a:endParaRPr>
          </a:p>
        </p:txBody>
      </p:sp>
      <p:sp>
        <p:nvSpPr>
          <p:cNvPr id="3" name="Rectangle 2"/>
          <p:cNvSpPr>
            <a:spLocks noGrp="1" noChangeArrowheads="1"/>
          </p:cNvSpPr>
          <p:nvPr>
            <p:ph type="title"/>
          </p:nvPr>
        </p:nvSpPr>
        <p:spPr>
          <a:xfrm>
            <a:off x="628650" y="44624"/>
            <a:ext cx="7886700" cy="1119658"/>
          </a:xfrm>
        </p:spPr>
        <p:txBody>
          <a:bodyPr>
            <a:normAutofit/>
          </a:bodyPr>
          <a:lstStyle/>
          <a:p>
            <a:r>
              <a:rPr lang="en-US" altLang="zh-CN" dirty="0"/>
              <a:t>Builder</a:t>
            </a:r>
            <a:endParaRPr lang="zh-CN" altLang="en-US" dirty="0"/>
          </a:p>
        </p:txBody>
      </p:sp>
    </p:spTree>
    <p:extLst>
      <p:ext uri="{BB962C8B-B14F-4D97-AF65-F5344CB8AC3E}">
        <p14:creationId xmlns:p14="http://schemas.microsoft.com/office/powerpoint/2010/main" val="1432022349"/>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p:cNvSpPr txBox="1"/>
          <p:nvPr/>
        </p:nvSpPr>
        <p:spPr>
          <a:xfrm>
            <a:off x="251520" y="1475492"/>
            <a:ext cx="3672408" cy="353943"/>
          </a:xfrm>
          <a:prstGeom prst="rect">
            <a:avLst/>
          </a:prstGeom>
          <a:noFill/>
        </p:spPr>
        <p:txBody>
          <a:bodyPr wrap="square" rtlCol="0">
            <a:spAutoFit/>
          </a:bodyPr>
          <a:lstStyle/>
          <a:p>
            <a:r>
              <a:rPr lang="en-US" altLang="en-US" sz="1700" b="1" spc="50" dirty="0">
                <a:ln w="12700">
                  <a:noFill/>
                  <a:prstDash val="solid"/>
                </a:ln>
                <a:solidFill>
                  <a:schemeClr val="accent4"/>
                </a:solidFill>
                <a:latin typeface="+mj-lt"/>
                <a:ea typeface="+mj-ea"/>
                <a:cs typeface="+mj-cs"/>
              </a:rPr>
              <a:t>WebPage_ComputerGameLevel001</a:t>
            </a:r>
          </a:p>
        </p:txBody>
      </p:sp>
      <p:grpSp>
        <p:nvGrpSpPr>
          <p:cNvPr id="2061" name="组合 2060"/>
          <p:cNvGrpSpPr/>
          <p:nvPr/>
        </p:nvGrpSpPr>
        <p:grpSpPr>
          <a:xfrm>
            <a:off x="1331640" y="1916832"/>
            <a:ext cx="6336704" cy="4923068"/>
            <a:chOff x="1331640" y="1916832"/>
            <a:chExt cx="6336704" cy="4923068"/>
          </a:xfrm>
        </p:grpSpPr>
        <p:pic>
          <p:nvPicPr>
            <p:cNvPr id="103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916832"/>
              <a:ext cx="6336704" cy="4923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052" name="直接连接符 2051"/>
            <p:cNvCxnSpPr/>
            <p:nvPr/>
          </p:nvCxnSpPr>
          <p:spPr>
            <a:xfrm>
              <a:off x="3491880" y="3717032"/>
              <a:ext cx="720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54" name="直接连接符 2053"/>
            <p:cNvCxnSpPr/>
            <p:nvPr/>
          </p:nvCxnSpPr>
          <p:spPr>
            <a:xfrm>
              <a:off x="3563888" y="2420888"/>
              <a:ext cx="0" cy="21602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56" name="直接箭头连接符 2055"/>
            <p:cNvCxnSpPr/>
            <p:nvPr/>
          </p:nvCxnSpPr>
          <p:spPr>
            <a:xfrm>
              <a:off x="3563888" y="2420888"/>
              <a:ext cx="14401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58" name="直接箭头连接符 2057"/>
            <p:cNvCxnSpPr/>
            <p:nvPr/>
          </p:nvCxnSpPr>
          <p:spPr>
            <a:xfrm>
              <a:off x="3563888" y="4581128"/>
              <a:ext cx="187220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60" name="直接箭头连接符 2059"/>
            <p:cNvCxnSpPr/>
            <p:nvPr/>
          </p:nvCxnSpPr>
          <p:spPr>
            <a:xfrm>
              <a:off x="5076056" y="2420888"/>
              <a:ext cx="3600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58"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mtClean="0"/>
              <a:t>Builder</a:t>
            </a:r>
            <a:endParaRPr lang="zh-CN" altLang="en-US" dirty="0"/>
          </a:p>
        </p:txBody>
      </p:sp>
    </p:spTree>
    <p:extLst>
      <p:ext uri="{BB962C8B-B14F-4D97-AF65-F5344CB8AC3E}">
        <p14:creationId xmlns:p14="http://schemas.microsoft.com/office/powerpoint/2010/main" val="6730027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3618" y="2204864"/>
            <a:ext cx="6677025" cy="269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51520" y="1475492"/>
            <a:ext cx="3672408" cy="353943"/>
          </a:xfrm>
          <a:prstGeom prst="rect">
            <a:avLst/>
          </a:prstGeom>
          <a:noFill/>
        </p:spPr>
        <p:txBody>
          <a:bodyPr wrap="square" rtlCol="0">
            <a:spAutoFit/>
          </a:bodyPr>
          <a:lstStyle/>
          <a:p>
            <a:r>
              <a:rPr lang="en-US" altLang="en-US" sz="1700" b="1" spc="50" dirty="0">
                <a:ln w="12700">
                  <a:noFill/>
                  <a:prstDash val="solid"/>
                </a:ln>
                <a:solidFill>
                  <a:schemeClr val="accent4"/>
                </a:solidFill>
                <a:latin typeface="+mj-lt"/>
                <a:ea typeface="+mj-ea"/>
                <a:cs typeface="+mj-cs"/>
              </a:rPr>
              <a:t>WebPage_ComputerGameLevel001</a:t>
            </a:r>
          </a:p>
        </p:txBody>
      </p:sp>
      <p:sp>
        <p:nvSpPr>
          <p:cNvPr id="6"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mtClean="0"/>
              <a:t>Builder</a:t>
            </a:r>
            <a:endParaRPr lang="zh-CN" altLang="en-US" dirty="0"/>
          </a:p>
        </p:txBody>
      </p:sp>
    </p:spTree>
    <p:extLst>
      <p:ext uri="{BB962C8B-B14F-4D97-AF65-F5344CB8AC3E}">
        <p14:creationId xmlns:p14="http://schemas.microsoft.com/office/powerpoint/2010/main" val="950257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14805</TotalTime>
  <Words>569</Words>
  <Application>Microsoft Office PowerPoint</Application>
  <PresentationFormat>全屏显示(4:3)</PresentationFormat>
  <Paragraphs>343</Paragraphs>
  <Slides>23</Slides>
  <Notes>6</Notes>
  <HiddenSlides>0</HiddenSlides>
  <MMClips>0</MMClips>
  <ScaleCrop>false</ScaleCrop>
  <HeadingPairs>
    <vt:vector size="4" baseType="variant">
      <vt:variant>
        <vt:lpstr>主题</vt:lpstr>
      </vt:variant>
      <vt:variant>
        <vt:i4>1</vt:i4>
      </vt:variant>
      <vt:variant>
        <vt:lpstr>幻灯片标题</vt:lpstr>
      </vt:variant>
      <vt:variant>
        <vt:i4>23</vt:i4>
      </vt:variant>
    </vt:vector>
  </HeadingPairs>
  <TitlesOfParts>
    <vt:vector size="24" baseType="lpstr">
      <vt:lpstr>Office 主题</vt:lpstr>
      <vt:lpstr>PowerPoint 演示文稿</vt:lpstr>
      <vt:lpstr>Agenda</vt:lpstr>
      <vt:lpstr>Principle I</vt:lpstr>
      <vt:lpstr>Principle II</vt:lpstr>
      <vt:lpstr>Classification</vt:lpstr>
      <vt:lpstr>Builder</vt:lpstr>
      <vt:lpstr>Builder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Q &amp; A</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内容</dc:title>
  <dc:creator>vlxy罗潇雨</dc:creator>
  <cp:lastModifiedBy>vlxy罗潇雨</cp:lastModifiedBy>
  <cp:revision>351</cp:revision>
  <dcterms:created xsi:type="dcterms:W3CDTF">2015-02-16T08:08:46Z</dcterms:created>
  <dcterms:modified xsi:type="dcterms:W3CDTF">2015-09-16T16:34:46Z</dcterms:modified>
</cp:coreProperties>
</file>