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2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4/16/2015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构造一个使用</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接口的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表示被构造的复杂对象</a:t>
            </a:r>
            <a:r>
              <a:rPr lang="zh-CN" altLang="en-US" sz="1400" b="1" spc="50" dirty="0" smtClean="0">
                <a:ln w="12700">
                  <a:noFill/>
                  <a:prstDash val="solid"/>
                </a:ln>
                <a:solidFill>
                  <a:schemeClr val="accent4"/>
                </a:solidFill>
                <a:latin typeface="+mj-lt"/>
                <a:ea typeface="+mj-ea"/>
                <a:cs typeface="+mj-cs"/>
              </a:rPr>
              <a:t>。</a:t>
            </a:r>
            <a:r>
              <a:rPr lang="pt-BR" sz="1400" b="1" spc="50" dirty="0">
                <a:ln w="12700">
                  <a:noFill/>
                  <a:prstDash val="solid"/>
                </a:ln>
                <a:solidFill>
                  <a:schemeClr val="accent4"/>
                </a:solidFill>
              </a:rPr>
              <a:t> </a:t>
            </a:r>
            <a:r>
              <a:rPr lang="pt-BR" sz="1400" b="1" spc="50" dirty="0" smtClean="0">
                <a:ln w="12700">
                  <a:noFill/>
                  <a:prstDash val="solid"/>
                </a:ln>
                <a:solidFill>
                  <a:schemeClr val="accent4"/>
                </a:solidFill>
              </a:rPr>
              <a:t>ConcreteBuilder</a:t>
            </a:r>
            <a:r>
              <a:rPr lang="zh-CN" altLang="en-US" sz="1400" b="1" spc="50" dirty="0" smtClean="0">
                <a:ln w="12700">
                  <a:noFill/>
                  <a:prstDash val="solid"/>
                </a:ln>
                <a:solidFill>
                  <a:schemeClr val="accent4"/>
                </a:solidFill>
                <a:latin typeface="+mj-lt"/>
                <a:ea typeface="+mj-ea"/>
                <a:cs typeface="+mj-cs"/>
              </a:rPr>
              <a:t>创建</a:t>
            </a:r>
            <a:r>
              <a:rPr lang="zh-CN" altLang="en-US" sz="1400" b="1" spc="50" dirty="0">
                <a:ln w="12700">
                  <a:noFill/>
                  <a:prstDash val="solid"/>
                </a:ln>
                <a:solidFill>
                  <a:schemeClr val="accent4"/>
                </a:solidFill>
                <a:latin typeface="+mj-lt"/>
                <a:ea typeface="+mj-ea"/>
                <a:cs typeface="+mj-cs"/>
              </a:rPr>
              <a:t>该产品的内部表示并定义它的装配</a:t>
            </a:r>
            <a:r>
              <a:rPr lang="zh-CN" altLang="en-US" sz="1400" b="1" spc="50" dirty="0" smtClean="0">
                <a:ln w="12700">
                  <a:noFill/>
                  <a:prstDash val="solid"/>
                </a:ln>
                <a:solidFill>
                  <a:schemeClr val="accent4"/>
                </a:solidFill>
                <a:latin typeface="+mj-lt"/>
                <a:ea typeface="+mj-ea"/>
                <a:cs typeface="+mj-cs"/>
              </a:rPr>
              <a:t>过程</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包含定义组成部件的类，包括将这些部件装配成最终产品的</a:t>
            </a:r>
            <a:r>
              <a:rPr lang="zh-CN" altLang="en-US" sz="1400" b="1" spc="50" dirty="0" smtClean="0">
                <a:ln w="12700">
                  <a:noFill/>
                  <a:prstDash val="solid"/>
                </a:ln>
                <a:solidFill>
                  <a:schemeClr val="accent4"/>
                </a:solidFill>
                <a:latin typeface="+mj-lt"/>
                <a:ea typeface="+mj-ea"/>
                <a:cs typeface="+mj-cs"/>
              </a:rPr>
              <a:t>接口</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a:t>
            </a:r>
            <a:r>
              <a:rPr lang="zh-CN" altLang="en-US" sz="1600" spc="50" dirty="0" smtClean="0">
                <a:ln w="12700">
                  <a:noFill/>
                  <a:prstDash val="solid"/>
                </a:ln>
                <a:solidFill>
                  <a:schemeClr val="accent4"/>
                </a:solidFill>
                <a:latin typeface="+mj-lt"/>
                <a:ea typeface="+mj-ea"/>
                <a:cs typeface="+mj-cs"/>
              </a:rPr>
              <a:t>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a:t>
            </a:r>
            <a:r>
              <a:rPr lang="zh-CN" altLang="en-US" sz="1600" spc="50" dirty="0" smtClean="0">
                <a:ln w="12700">
                  <a:noFill/>
                  <a:prstDash val="solid"/>
                </a:ln>
                <a:solidFill>
                  <a:schemeClr val="accent4"/>
                </a:solidFill>
                <a:latin typeface="+mj-lt"/>
                <a:ea typeface="+mj-ea"/>
                <a:cs typeface="+mj-cs"/>
              </a:rPr>
              <a:t>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a:t>
            </a:r>
            <a:r>
              <a:rPr lang="zh-CN" altLang="en-US" sz="1600" spc="50" dirty="0" smtClean="0">
                <a:ln w="12700">
                  <a:noFill/>
                  <a:prstDash val="solid"/>
                </a:ln>
                <a:solidFill>
                  <a:schemeClr val="accent4"/>
                </a:solidFill>
                <a:latin typeface="+mj-lt"/>
                <a:ea typeface="+mj-ea"/>
                <a:cs typeface="+mj-cs"/>
              </a:rPr>
              <a:t>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a:t>
            </a:r>
            <a:r>
              <a:rPr lang="zh-CN" altLang="en-US" sz="1600" spc="50" dirty="0" smtClean="0">
                <a:ln w="12700">
                  <a:noFill/>
                  <a:prstDash val="solid"/>
                </a:ln>
                <a:solidFill>
                  <a:schemeClr val="accent4"/>
                </a:solidFill>
                <a:latin typeface="+mj-lt"/>
                <a:ea typeface="+mj-ea"/>
                <a:cs typeface="+mj-cs"/>
              </a:rPr>
              <a:t>默认</a:t>
            </a:r>
            <a:r>
              <a:rPr lang="zh-CN" altLang="en-US" sz="1600" spc="50" dirty="0" smtClean="0">
                <a:ln w="12700">
                  <a:noFill/>
                  <a:prstDash val="solid"/>
                </a:ln>
                <a:solidFill>
                  <a:schemeClr val="accent4"/>
                </a:solidFill>
                <a:latin typeface="+mj-lt"/>
                <a:ea typeface="+mj-ea"/>
                <a:cs typeface="+mj-cs"/>
              </a:rPr>
              <a:t>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a:t>
            </a:r>
            <a:r>
              <a:rPr lang="zh-CN" altLang="en-US" sz="1600" spc="50" dirty="0" smtClean="0">
                <a:ln w="12700">
                  <a:noFill/>
                  <a:prstDash val="solid"/>
                </a:ln>
                <a:solidFill>
                  <a:schemeClr val="accent4"/>
                </a:solidFill>
                <a:latin typeface="+mj-lt"/>
                <a:ea typeface="+mj-ea"/>
                <a:cs typeface="+mj-cs"/>
              </a:rPr>
              <a:t>空</a:t>
            </a:r>
            <a:r>
              <a:rPr lang="zh-CN" altLang="en-US" sz="1600" spc="50" dirty="0" smtClean="0">
                <a:ln w="12700">
                  <a:noFill/>
                  <a:prstDash val="solid"/>
                </a:ln>
                <a:solidFill>
                  <a:schemeClr val="accent4"/>
                </a:solidFill>
                <a:latin typeface="+mj-lt"/>
                <a:ea typeface="+mj-ea"/>
                <a:cs typeface="+mj-cs"/>
              </a:rPr>
              <a:t>方法（忽略该操作</a:t>
            </a:r>
            <a:r>
              <a:rPr lang="zh-CN" altLang="en-US" sz="1600" spc="50" dirty="0" smtClean="0">
                <a:ln w="12700">
                  <a:noFill/>
                  <a:prstDash val="solid"/>
                </a:ln>
                <a:solidFill>
                  <a:schemeClr val="accent4"/>
                </a:solidFill>
                <a:latin typeface="+mj-lt"/>
                <a:ea typeface="+mj-ea"/>
                <a:cs typeface="+mj-cs"/>
              </a:rPr>
              <a:t>）</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zh-CN" altLang="en-US" sz="1600" spc="50" dirty="0" smtClean="0">
                <a:ln w="12700">
                  <a:noFill/>
                  <a:prstDash val="solid"/>
                </a:ln>
                <a:solidFill>
                  <a:schemeClr val="accent4"/>
                </a:solidFill>
              </a:rPr>
              <a:t>有</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但没有独立的</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（构建过程未分离到</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a:t>
            </a:r>
            <a:r>
              <a:rPr lang="en-US" altLang="zh-CN" sz="1600" spc="50" dirty="0" smtClean="0">
                <a:ln w="12700">
                  <a:noFill/>
                  <a:prstDash val="solid"/>
                </a:ln>
                <a:solidFill>
                  <a:schemeClr val="accent4"/>
                </a:solidFill>
              </a:rPr>
              <a:t>Product</a:t>
            </a:r>
            <a:r>
              <a:rPr lang="zh-CN" altLang="en-US" sz="1600" spc="50" dirty="0" smtClean="0">
                <a:ln w="12700">
                  <a:noFill/>
                  <a:prstDash val="solid"/>
                </a:ln>
                <a:solidFill>
                  <a:schemeClr val="accent4"/>
                </a:solidFill>
              </a:rPr>
              <a:t>自己控制构建过程，自己构建自己，</a:t>
            </a:r>
            <a:r>
              <a:rPr lang="zh-CN" altLang="en-US" sz="1600" spc="50" dirty="0">
                <a:ln w="12700">
                  <a:noFill/>
                  <a:prstDash val="solid"/>
                </a:ln>
                <a:solidFill>
                  <a:schemeClr val="accent4"/>
                </a:solidFill>
              </a:rPr>
              <a:t>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r>
              <a:rPr lang="en-US" altLang="zh-CN" sz="1400" dirty="0" smtClean="0">
                <a:solidFill>
                  <a:schemeClr val="accent4"/>
                </a:solidFill>
              </a:rPr>
              <a:t>&amp;</a:t>
            </a:r>
            <a:r>
              <a:rPr lang="zh-CN" altLang="en-US" sz="1400" dirty="0" smtClean="0">
                <a:solidFill>
                  <a:schemeClr val="accent4"/>
                </a:solidFill>
              </a:rPr>
              <a:t>构建</a:t>
            </a:r>
            <a:r>
              <a:rPr lang="zh-CN" altLang="en-US" sz="1400" dirty="0">
                <a:solidFill>
                  <a:schemeClr val="accent4"/>
                </a:solidFill>
              </a:rPr>
              <a:t>过程</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Difference</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 Factory Method /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罗列了多</a:t>
            </a:r>
            <a:r>
              <a:rPr lang="zh-CN" altLang="en-US" sz="1900" dirty="0" smtClean="0">
                <a:effectLst/>
              </a:rPr>
              <a:t>款、各</a:t>
            </a:r>
            <a:r>
              <a:rPr lang="zh-CN" altLang="en-US" sz="1900" dirty="0">
                <a:effectLst/>
              </a:rPr>
              <a:t>等级、推荐</a:t>
            </a:r>
            <a:r>
              <a:rPr lang="zh-CN" altLang="en-US" sz="1900" dirty="0" smtClean="0">
                <a:effectLst/>
              </a:rPr>
              <a:t>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电脑本身之间存在个体差异，如有的因促销而降价，有的则有打印机赠品、</a:t>
            </a:r>
            <a:r>
              <a:rPr lang="en-US" altLang="zh-CN" sz="1900" dirty="0" err="1"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endParaRPr lang="en-US" altLang="zh-CN" sz="1900" dirty="0" smtClean="0">
              <a:effectLst/>
            </a:endParaRPr>
          </a:p>
          <a:p>
            <a:endParaRPr lang="en-US" altLang="zh-CN" sz="1900" dirty="0" smtClean="0">
              <a:effectLst/>
            </a:endParaRPr>
          </a:p>
          <a:p>
            <a:r>
              <a:rPr lang="en-US" altLang="zh-CN" sz="1900" dirty="0" smtClean="0">
                <a:effectLst/>
              </a:rPr>
              <a:t>		Intel 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存在大量个体差异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无法抽象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对生产器</a:t>
            </a:r>
            <a:r>
              <a:rPr lang="en-US" altLang="zh-CN" sz="1900" dirty="0" smtClean="0">
                <a:effectLst/>
              </a:rPr>
              <a:t>(Builder)</a:t>
            </a:r>
            <a:r>
              <a:rPr lang="zh-CN" altLang="en-US" sz="1900" dirty="0" smtClean="0">
                <a:effectLst/>
              </a:rPr>
              <a:t>进行抽象</a:t>
            </a:r>
            <a:r>
              <a:rPr lang="en-US" altLang="zh-CN" sz="1900" dirty="0" smtClean="0">
                <a:effectLst/>
              </a:rPr>
              <a:t>, </a:t>
            </a:r>
            <a:r>
              <a:rPr lang="zh-CN" altLang="en-US" sz="1900" dirty="0" smtClean="0">
                <a:effectLst/>
              </a:rPr>
              <a:t>提供虚方法接口用于创建各个部件</a:t>
            </a:r>
            <a:r>
              <a:rPr lang="en-US" altLang="zh-CN" sz="1900" dirty="0" smtClean="0">
                <a:effectLst/>
              </a:rPr>
              <a:t>: </a:t>
            </a:r>
          </a:p>
          <a:p>
            <a:endParaRPr lang="en-US" altLang="zh-CN" sz="1900" dirty="0" smtClean="0">
              <a:effectLst/>
            </a:endParaRPr>
          </a:p>
          <a:p>
            <a:r>
              <a:rPr lang="en-US" altLang="zh-CN" sz="1900" dirty="0">
                <a:effectLst/>
              </a:rPr>
              <a:t>	</a:t>
            </a:r>
            <a:r>
              <a:rPr lang="en-US" altLang="zh-CN" sz="1900" dirty="0" smtClean="0">
                <a:effectLst/>
              </a:rPr>
              <a:t>	BuildCPU() / BuildMemory() / BuildGraphicCard()…</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14453</TotalTime>
  <Words>452</Words>
  <Application>Microsoft Office PowerPoint</Application>
  <PresentationFormat>全屏显示(4:3)</PresentationFormat>
  <Paragraphs>290</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313</cp:revision>
  <dcterms:created xsi:type="dcterms:W3CDTF">2015-02-16T08:08:46Z</dcterms:created>
  <dcterms:modified xsi:type="dcterms:W3CDTF">2015-04-16T05:47:30Z</dcterms:modified>
</cp:coreProperties>
</file>