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2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4/16/2015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smtClean="0">
                <a:solidFill>
                  <a:schemeClr val="tx1"/>
                </a:solidFill>
                <a:ea typeface="宋体" pitchFamily="2" charset="-122"/>
              </a:rPr>
              <a:t>Part 3</a:t>
            </a:r>
            <a:endParaRPr lang="en-US" altLang="zh-CN" sz="5400" dirty="0" smtClean="0">
              <a:solidFill>
                <a:schemeClr val="tx1"/>
              </a:solidFill>
              <a:ea typeface="宋体" pitchFamily="2" charset="-122"/>
            </a:endParaRP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63094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err="1" smtClean="0">
                <a:ln w="12700">
                  <a:noFill/>
                  <a:prstDash val="solid"/>
                </a:ln>
                <a:solidFill>
                  <a:schemeClr val="accent4"/>
                </a:solidFill>
                <a:latin typeface="+mj-lt"/>
                <a:ea typeface="+mj-ea"/>
                <a:cs typeface="+mj-cs"/>
              </a:rPr>
              <a:t>ComputerSingleton</a:t>
            </a:r>
            <a:endParaRPr lang="en-US" altLang="en-US" sz="1700" b="1" spc="50" dirty="0">
              <a:ln w="12700">
                <a:noFill/>
                <a:prstDash val="solid"/>
              </a:ln>
              <a:solidFill>
                <a:schemeClr val="accent4"/>
              </a:solidFill>
              <a:latin typeface="+mj-lt"/>
              <a:ea typeface="+mj-ea"/>
              <a:cs typeface="+mj-cs"/>
            </a:endParaRP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615553"/>
          </a:xfrm>
          <a:prstGeom prst="rect">
            <a:avLst/>
          </a:prstGeom>
          <a:noFill/>
        </p:spPr>
        <p:txBody>
          <a:bodyPr wrap="square" rtlCol="0">
            <a:spAutoFit/>
          </a:bodyPr>
          <a:lstStyle/>
          <a:p>
            <a:r>
              <a:rPr lang="en-US" altLang="en-US" sz="1700" b="1" spc="50" dirty="0" err="1" smtClean="0">
                <a:ln w="12700">
                  <a:noFill/>
                  <a:prstDash val="solid"/>
                </a:ln>
                <a:solidFill>
                  <a:schemeClr val="accent4"/>
                </a:solidFill>
                <a:latin typeface="+mj-lt"/>
                <a:ea typeface="+mj-ea"/>
                <a:cs typeface="+mj-cs"/>
              </a:rPr>
              <a:t>ComputerSingleton</a:t>
            </a:r>
            <a:endParaRPr lang="en-US" altLang="en-US" sz="1700" b="1" spc="50" dirty="0">
              <a:ln w="12700">
                <a:noFill/>
                <a:prstDash val="solid"/>
              </a:ln>
              <a:solidFill>
                <a:schemeClr val="accent4"/>
              </a:solidFill>
              <a:latin typeface="+mj-lt"/>
              <a:ea typeface="+mj-ea"/>
              <a:cs typeface="+mj-c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a:t>
            </a:r>
            <a:r>
              <a:rPr lang="zh-CN" altLang="en-US" sz="1600" b="1" spc="50" dirty="0" smtClean="0">
                <a:ln w="12700">
                  <a:noFill/>
                  <a:prstDash val="solid"/>
                </a:ln>
                <a:solidFill>
                  <a:schemeClr val="accent4"/>
                </a:solidFill>
                <a:latin typeface="+mj-lt"/>
                <a:ea typeface="+mj-ea"/>
                <a:cs typeface="+mj-cs"/>
              </a:rPr>
              <a:t>使用</a:t>
            </a:r>
            <a:r>
              <a:rPr lang="en-US"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模式</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Singleton（ComputerSingleton）</a:t>
            </a:r>
            <a:endParaRPr lang="pt-BR" sz="1400" b="1" spc="50" dirty="0" smtClean="0">
              <a:ln w="12700">
                <a:noFill/>
                <a:prstDash val="solid"/>
              </a:ln>
              <a:solidFill>
                <a:schemeClr val="accent4"/>
              </a:solidFill>
              <a:latin typeface="+mj-lt"/>
              <a:ea typeface="+mj-ea"/>
              <a:cs typeface="+mj-cs"/>
            </a:endParaRP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ConcreteSingleton（ComputerDomesticLevel001Singleton, ComputerGameLevel001Singleton...）</a:t>
            </a:r>
            <a:endParaRPr lang="pt-BR" sz="1400" b="1" spc="50" dirty="0" smtClean="0">
              <a:ln w="12700">
                <a:noFill/>
                <a:prstDash val="solid"/>
              </a:ln>
              <a:solidFill>
                <a:schemeClr val="accent4"/>
              </a:solidFill>
              <a:latin typeface="+mj-lt"/>
              <a:ea typeface="+mj-ea"/>
              <a:cs typeface="+mj-cs"/>
            </a:endParaRP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smtClean="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的</a:t>
            </a:r>
            <a:r>
              <a:rPr lang="zh-CN" altLang="en-US" sz="1400" b="1" spc="50" dirty="0">
                <a:ln w="12700">
                  <a:noFill/>
                  <a:prstDash val="solid"/>
                </a:ln>
                <a:solidFill>
                  <a:schemeClr val="accent4"/>
                </a:solidFill>
                <a:latin typeface="+mj-lt"/>
                <a:ea typeface="+mj-ea"/>
                <a:cs typeface="+mj-cs"/>
              </a:rPr>
              <a:t>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构造一个</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Singleton</a:t>
            </a:r>
            <a:r>
              <a:rPr lang="zh-CN" altLang="en-US" sz="1400" b="1" spc="50" dirty="0" smtClean="0">
                <a:ln w="12700">
                  <a:noFill/>
                  <a:prstDash val="solid"/>
                </a:ln>
                <a:solidFill>
                  <a:schemeClr val="accent4"/>
                </a:solidFill>
                <a:latin typeface="+mj-lt"/>
                <a:ea typeface="+mj-ea"/>
                <a:cs typeface="+mj-cs"/>
              </a:rPr>
              <a:t>接口</a:t>
            </a:r>
            <a:r>
              <a:rPr lang="zh-CN" altLang="en-US" sz="1400" b="1" spc="50" dirty="0">
                <a:ln w="12700">
                  <a:noFill/>
                  <a:prstDash val="solid"/>
                </a:ln>
                <a:solidFill>
                  <a:schemeClr val="accent4"/>
                </a:solidFill>
                <a:latin typeface="+mj-lt"/>
                <a:ea typeface="+mj-ea"/>
                <a:cs typeface="+mj-cs"/>
              </a:rPr>
              <a:t>的</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表示被构造的复杂对象</a:t>
            </a:r>
            <a:r>
              <a:rPr lang="zh-CN" altLang="en-US" sz="1400" b="1" spc="50" dirty="0" smtClean="0">
                <a:ln w="12700">
                  <a:noFill/>
                  <a:prstDash val="solid"/>
                </a:ln>
                <a:solidFill>
                  <a:schemeClr val="accent4"/>
                </a:solidFill>
                <a:latin typeface="+mj-lt"/>
                <a:ea typeface="+mj-ea"/>
                <a:cs typeface="+mj-cs"/>
              </a:rPr>
              <a:t>。</a:t>
            </a:r>
            <a:r>
              <a:rPr lang="pt-BR" sz="1400" b="1" spc="50" dirty="0">
                <a:ln w="12700">
                  <a:noFill/>
                  <a:prstDash val="solid"/>
                </a:ln>
                <a:solidFill>
                  <a:schemeClr val="accent4"/>
                </a:solidFill>
              </a:rPr>
              <a:t> </a:t>
            </a:r>
            <a:r>
              <a:rPr lang="pt-BR" sz="1400" b="1" spc="50" dirty="0" smtClean="0">
                <a:ln w="12700">
                  <a:noFill/>
                  <a:prstDash val="solid"/>
                </a:ln>
                <a:solidFill>
                  <a:schemeClr val="accent4"/>
                </a:solidFill>
              </a:rPr>
              <a:t>ConcreteSingleton</a:t>
            </a:r>
            <a:r>
              <a:rPr lang="zh-CN" altLang="en-US" sz="1400" b="1" spc="50" dirty="0" smtClean="0">
                <a:ln w="12700">
                  <a:noFill/>
                  <a:prstDash val="solid"/>
                </a:ln>
                <a:solidFill>
                  <a:schemeClr val="accent4"/>
                </a:solidFill>
                <a:latin typeface="+mj-lt"/>
                <a:ea typeface="+mj-ea"/>
                <a:cs typeface="+mj-cs"/>
              </a:rPr>
              <a:t>创建</a:t>
            </a:r>
            <a:r>
              <a:rPr lang="zh-CN" altLang="en-US" sz="1400" b="1" spc="50" dirty="0">
                <a:ln w="12700">
                  <a:noFill/>
                  <a:prstDash val="solid"/>
                </a:ln>
                <a:solidFill>
                  <a:schemeClr val="accent4"/>
                </a:solidFill>
                <a:latin typeface="+mj-lt"/>
                <a:ea typeface="+mj-ea"/>
                <a:cs typeface="+mj-cs"/>
              </a:rPr>
              <a:t>该产品的内部表示并定义它的装配</a:t>
            </a:r>
            <a:r>
              <a:rPr lang="zh-CN" altLang="en-US" sz="1400" b="1" spc="50" dirty="0" smtClean="0">
                <a:ln w="12700">
                  <a:noFill/>
                  <a:prstDash val="solid"/>
                </a:ln>
                <a:solidFill>
                  <a:schemeClr val="accent4"/>
                </a:solidFill>
                <a:latin typeface="+mj-lt"/>
                <a:ea typeface="+mj-ea"/>
                <a:cs typeface="+mj-cs"/>
              </a:rPr>
              <a:t>过程</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包含定义组成部件的类，包括将这些部件装配成最终产品的</a:t>
            </a:r>
            <a:r>
              <a:rPr lang="zh-CN" altLang="en-US" sz="1400" b="1" spc="50" dirty="0" smtClean="0">
                <a:ln w="12700">
                  <a:noFill/>
                  <a:prstDash val="solid"/>
                </a:ln>
                <a:solidFill>
                  <a:schemeClr val="accent4"/>
                </a:solidFill>
                <a:latin typeface="+mj-lt"/>
                <a:ea typeface="+mj-ea"/>
                <a:cs typeface="+mj-cs"/>
              </a:rPr>
              <a:t>接口</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424847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endPar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返回的</a:t>
            </a:r>
            <a:r>
              <a:rPr lang="zh-CN" altLang="en-US" sz="1600" spc="50" dirty="0" smtClean="0">
                <a:ln w="12700">
                  <a:noFill/>
                  <a:prstDash val="solid"/>
                </a:ln>
                <a:solidFill>
                  <a:schemeClr val="accent4"/>
                </a:solidFill>
                <a:latin typeface="+mj-lt"/>
                <a:ea typeface="+mj-ea"/>
                <a:cs typeface="+mj-cs"/>
              </a:rPr>
              <a:t>部件模型再</a:t>
            </a:r>
            <a:r>
              <a:rPr lang="zh-CN" altLang="en-US" sz="1600" spc="50" dirty="0" smtClean="0">
                <a:ln w="12700">
                  <a:noFill/>
                  <a:prstDash val="solid"/>
                </a:ln>
                <a:solidFill>
                  <a:schemeClr val="accent4"/>
                </a:solidFill>
                <a:latin typeface="+mj-lt"/>
                <a:ea typeface="+mj-ea"/>
                <a:cs typeface="+mj-cs"/>
              </a:rPr>
              <a:t>传入</a:t>
            </a:r>
            <a:r>
              <a:rPr lang="en-US" altLang="zh-CN" sz="1600" spc="50" dirty="0" smtClean="0">
                <a:ln w="12700">
                  <a:noFill/>
                  <a:prstDash val="solid"/>
                </a:ln>
                <a:solidFill>
                  <a:schemeClr val="accent4"/>
                </a:solidFill>
                <a:latin typeface="+mj-lt"/>
                <a:ea typeface="+mj-ea"/>
                <a:cs typeface="+mj-cs"/>
              </a:rPr>
              <a:t>Singleton</a:t>
            </a:r>
            <a:r>
              <a:rPr lang="zh-CN" altLang="en-US" sz="1600" spc="50" dirty="0" smtClean="0">
                <a:ln w="12700">
                  <a:noFill/>
                  <a:prstDash val="solid"/>
                </a:ln>
                <a:solidFill>
                  <a:schemeClr val="accent4"/>
                </a:solidFill>
                <a:latin typeface="+mj-lt"/>
                <a:ea typeface="+mj-ea"/>
                <a:cs typeface="+mj-cs"/>
              </a:rPr>
              <a:t>使得</a:t>
            </a:r>
            <a:r>
              <a:rPr lang="zh-CN" altLang="en-US" sz="1600" spc="50" dirty="0" smtClean="0">
                <a:ln w="12700">
                  <a:noFill/>
                  <a:prstDash val="solid"/>
                </a:ln>
                <a:solidFill>
                  <a:schemeClr val="accent4"/>
                </a:solidFill>
                <a:latin typeface="+mj-lt"/>
                <a:ea typeface="+mj-ea"/>
                <a:cs typeface="+mj-cs"/>
              </a:rPr>
              <a:t>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需要明确知晓具体</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个体，针对差异点进行不同操作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Singleton</a:t>
            </a:r>
            <a:r>
              <a:rPr lang="zh-CN" altLang="en-US" sz="1600" b="1" spc="50" dirty="0" smtClean="0">
                <a:ln w="12700">
                  <a:noFill/>
                  <a:prstDash val="solid"/>
                </a:ln>
                <a:solidFill>
                  <a:schemeClr val="accent4"/>
                </a:solidFill>
                <a:latin typeface="+mj-lt"/>
                <a:ea typeface="+mj-ea"/>
                <a:cs typeface="+mj-cs"/>
              </a:rPr>
              <a:t>可</a:t>
            </a:r>
            <a:r>
              <a:rPr lang="zh-CN" altLang="en-US" sz="1600" b="1" spc="50" dirty="0" smtClean="0">
                <a:ln w="12700">
                  <a:noFill/>
                  <a:prstDash val="solid"/>
                </a:ln>
                <a:solidFill>
                  <a:schemeClr val="accent4"/>
                </a:solidFill>
                <a:latin typeface="+mj-lt"/>
                <a:ea typeface="+mj-ea"/>
                <a:cs typeface="+mj-cs"/>
              </a:rPr>
              <a:t>提供非虚方法，提供默认操作，或者定义为空方法（忽略该操作）</a:t>
            </a:r>
            <a:endParaRPr lang="en-US" altLang="zh-CN" sz="1600" b="1"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05050"/>
            <a:ext cx="6973245" cy="285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51520" y="1475492"/>
            <a:ext cx="1656184" cy="353943"/>
          </a:xfrm>
          <a:prstGeom prst="rect">
            <a:avLst/>
          </a:prstGeom>
          <a:noFill/>
        </p:spPr>
        <p:txBody>
          <a:bodyPr wrap="square" rtlCol="0">
            <a:spAutoFit/>
          </a:bodyPr>
          <a:lstStyle/>
          <a:p>
            <a:r>
              <a:rPr lang="en-US" altLang="zh-CN" sz="1700" b="1" spc="50" dirty="0">
                <a:ln w="12700">
                  <a:noFill/>
                  <a:prstDash val="solid"/>
                </a:ln>
                <a:solidFill>
                  <a:schemeClr val="accent4"/>
                </a:solidFill>
                <a:latin typeface="+mj-lt"/>
                <a:ea typeface="+mj-ea"/>
                <a:cs typeface="+mj-cs"/>
              </a:rPr>
              <a:t>GOF Example</a:t>
            </a:r>
            <a:endParaRPr lang="en-US" altLang="en-US" sz="1700" b="1" spc="50" dirty="0">
              <a:ln w="12700">
                <a:noFill/>
                <a:prstDash val="solid"/>
              </a:ln>
              <a:solidFill>
                <a:schemeClr val="accent4"/>
              </a:solidFill>
              <a:latin typeface="+mj-lt"/>
              <a:ea typeface="+mj-ea"/>
              <a:cs typeface="+mj-cs"/>
            </a:endParaRPr>
          </a:p>
        </p:txBody>
      </p:sp>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28800"/>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支持扩展新的产品</a:t>
            </a:r>
            <a:endParaRPr lang="en-US" altLang="zh-CN" sz="1400" dirty="0" smtClean="0">
              <a:solidFill>
                <a:schemeClr val="accent4"/>
              </a:solidFill>
            </a:endParaRPr>
          </a:p>
          <a:p>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endPar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为创建对象提供一个统一的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产品构建过程不复杂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Singleton</a:t>
            </a:r>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产品内部复杂，构建过程复杂</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不要求对产品进行抽象</a:t>
            </a:r>
            <a:endParaRPr lang="en-US" altLang="zh-CN" sz="1400" dirty="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a:t>
            </a:r>
            <a:r>
              <a:rPr lang="zh-CN" altLang="en-US" sz="1400" dirty="0" smtClean="0">
                <a:solidFill>
                  <a:schemeClr val="accent4"/>
                </a:solidFill>
              </a:rPr>
              <a:t>具体</a:t>
            </a:r>
            <a:r>
              <a:rPr lang="en-US" altLang="zh-CN" sz="1400" dirty="0" smtClean="0">
                <a:solidFill>
                  <a:schemeClr val="accent4"/>
                </a:solidFill>
              </a:rPr>
              <a:t>Singleton</a:t>
            </a:r>
            <a:r>
              <a:rPr lang="zh-CN" altLang="en-US" sz="1400" dirty="0" smtClean="0">
                <a:solidFill>
                  <a:schemeClr val="accent4"/>
                </a:solidFill>
              </a:rPr>
              <a:t>返回</a:t>
            </a:r>
            <a:r>
              <a:rPr lang="zh-CN" altLang="en-US" sz="1400" dirty="0" smtClean="0">
                <a:solidFill>
                  <a:schemeClr val="accent4"/>
                </a:solidFill>
              </a:rPr>
              <a:t>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 </a:t>
            </a:r>
            <a:r>
              <a:rPr lang="en-US" altLang="zh-CN" dirty="0" smtClean="0"/>
              <a:t>VS. Factory Method</a:t>
            </a:r>
            <a:endParaRPr lang="zh-CN" altLang="en-US"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1475656" y="1412776"/>
            <a:ext cx="6336704"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Singleton</a:t>
            </a:r>
            <a:endParaRPr lang="en-US" altLang="zh-CN" sz="2400" dirty="0" smtClean="0">
              <a:solidFill>
                <a:srgbClr val="002060"/>
              </a:solidFill>
              <a:effectLst/>
              <a:latin typeface="+mn-ea"/>
              <a:ea typeface="+mn-ea"/>
            </a:endParaRP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Singleton </a:t>
            </a:r>
            <a:r>
              <a:rPr lang="en-US" altLang="zh-CN" sz="2400" dirty="0" smtClean="0">
                <a:solidFill>
                  <a:srgbClr val="002060"/>
                </a:solidFill>
                <a:effectLst/>
                <a:latin typeface="+mn-ea"/>
              </a:rPr>
              <a:t>VS. </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罗列了多</a:t>
            </a:r>
            <a:r>
              <a:rPr lang="zh-CN" altLang="en-US" sz="1900" dirty="0" smtClean="0">
                <a:effectLst/>
              </a:rPr>
              <a:t>款、各</a:t>
            </a:r>
            <a:r>
              <a:rPr lang="zh-CN" altLang="en-US" sz="1900" dirty="0">
                <a:effectLst/>
              </a:rPr>
              <a:t>等级、推荐</a:t>
            </a:r>
            <a:r>
              <a:rPr lang="zh-CN" altLang="en-US" sz="1900" dirty="0" smtClean="0">
                <a:effectLst/>
              </a:rPr>
              <a:t>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电脑本身之间存在个体差异，如有的因促销而降价，有的则有打印机赠品、</a:t>
            </a:r>
            <a:r>
              <a:rPr lang="en-US" altLang="zh-CN" sz="1900" dirty="0" err="1"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endParaRPr lang="en-US" altLang="zh-CN" sz="1900" dirty="0" smtClean="0">
              <a:effectLst/>
            </a:endParaRPr>
          </a:p>
          <a:p>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存在大量个体差异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对生产器</a:t>
            </a:r>
            <a:r>
              <a:rPr lang="en-US" altLang="zh-CN" sz="1900" dirty="0" smtClean="0">
                <a:effectLst/>
              </a:rPr>
              <a:t>(Singleton)</a:t>
            </a:r>
            <a:r>
              <a:rPr lang="zh-CN" altLang="en-US" sz="1900" dirty="0" smtClean="0">
                <a:effectLst/>
              </a:rPr>
              <a:t>进行抽象</a:t>
            </a:r>
            <a:r>
              <a:rPr lang="en-US" altLang="zh-CN" sz="1900" dirty="0" smtClean="0">
                <a:effectLst/>
              </a:rPr>
              <a:t>, </a:t>
            </a:r>
            <a:r>
              <a:rPr lang="zh-CN" altLang="en-US" sz="1900" dirty="0" smtClean="0">
                <a:effectLst/>
              </a:rPr>
              <a:t>提供虚方法接口用于创建各个部件</a:t>
            </a:r>
            <a:r>
              <a:rPr lang="en-US" altLang="zh-CN" sz="1900" dirty="0" smtClean="0">
                <a:effectLst/>
              </a:rPr>
              <a:t>: </a:t>
            </a:r>
          </a:p>
          <a:p>
            <a:endParaRPr lang="en-US" altLang="zh-CN" sz="1900" dirty="0" smtClean="0">
              <a:effectLst/>
            </a:endParaRP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(Singleton), </a:t>
            </a:r>
            <a:r>
              <a:rPr lang="zh-CN" altLang="en-US" sz="1900" dirty="0" smtClean="0">
                <a:effectLst/>
              </a:rPr>
              <a:t>通过</a:t>
            </a:r>
            <a:r>
              <a:rPr lang="en-US" altLang="zh-CN" sz="1900" dirty="0" smtClean="0">
                <a:effectLst/>
              </a:rPr>
              <a:t>Singleton</a:t>
            </a:r>
            <a:r>
              <a:rPr lang="zh-CN" altLang="en-US" sz="1900" dirty="0" smtClean="0">
                <a:effectLst/>
              </a:rPr>
              <a:t>控制</a:t>
            </a:r>
            <a:r>
              <a:rPr lang="zh-CN" altLang="en-US" sz="1900" dirty="0" smtClean="0">
                <a:effectLst/>
              </a:rPr>
              <a:t>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a:t>
            </a:r>
            <a:r>
              <a:rPr lang="zh-CN" altLang="en-US" sz="1900" dirty="0" smtClean="0">
                <a:effectLst/>
              </a:rPr>
              <a:t>的</a:t>
            </a:r>
            <a:r>
              <a:rPr lang="en-US" altLang="zh-CN" sz="1900" dirty="0" smtClean="0">
                <a:effectLst/>
              </a:rPr>
              <a:t>Singleton</a:t>
            </a:r>
            <a:r>
              <a:rPr lang="zh-CN" altLang="en-US" sz="1900" dirty="0" smtClean="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smtClean="0"/>
              <a:t>Singleton</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Singleton</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14469</TotalTime>
  <Words>455</Words>
  <Application>Microsoft Office PowerPoint</Application>
  <PresentationFormat>全屏显示(4:3)</PresentationFormat>
  <Paragraphs>265</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Singleton</vt:lpstr>
      <vt:lpstr>Singleton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300</cp:revision>
  <dcterms:created xsi:type="dcterms:W3CDTF">2015-02-16T08:08:46Z</dcterms:created>
  <dcterms:modified xsi:type="dcterms:W3CDTF">2015-04-16T05:47:51Z</dcterms:modified>
</cp:coreProperties>
</file>