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280" r:id="rId5"/>
    <p:sldId id="266" r:id="rId6"/>
    <p:sldId id="279" r:id="rId7"/>
    <p:sldId id="281" r:id="rId8"/>
    <p:sldId id="282" r:id="rId9"/>
    <p:sldId id="261" r:id="rId10"/>
    <p:sldId id="274" r:id="rId11"/>
    <p:sldId id="267" r:id="rId12"/>
    <p:sldId id="278" r:id="rId13"/>
    <p:sldId id="275" r:id="rId14"/>
    <p:sldId id="276" r:id="rId15"/>
    <p:sldId id="272" r:id="rId1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69789" autoAdjust="0"/>
  </p:normalViewPr>
  <p:slideViewPr>
    <p:cSldViewPr snapToGrid="0" showGuides="1">
      <p:cViewPr varScale="1">
        <p:scale>
          <a:sx n="60" d="100"/>
          <a:sy n="60" d="100"/>
        </p:scale>
        <p:origin x="7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BE" sz="1862" b="0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Pourcentage de note</a:t>
            </a:r>
            <a:endParaRPr lang="es-ES" sz="1862" b="0" i="0" u="none" strike="noStrike" kern="1200" spc="0" baseline="0" dirty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Pourcentage de note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96-4732-8323-CB5977E691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96-4732-8323-CB5977E691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96-4732-8323-CB5977E691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96-4732-8323-CB5977E691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Affectations hebdomadaires</c:v>
                </c:pt>
                <c:pt idx="1">
                  <c:v>Projets</c:v>
                </c:pt>
                <c:pt idx="2">
                  <c:v>Questionnaires</c:v>
                </c:pt>
                <c:pt idx="3">
                  <c:v>Examen final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896-4732-8323-CB5977E69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277562923682158"/>
          <c:w val="1"/>
          <c:h val="0.15410311806262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>
              <a:latin typeface="Century Gothic"/>
              <a:ea typeface="+mn-ea"/>
              <a:cs typeface="+mn-cs"/>
            </a:rPr>
            <a:t>Lecture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/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/>
        </a:p>
      </dgm:t>
    </dgm:pt>
    <dgm:pt modelId="{9804C411-831F-4DA6-8B1B-9C583352CE3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>
              <a:latin typeface="Century Gothic"/>
              <a:ea typeface="+mn-ea"/>
              <a:cs typeface="+mn-cs"/>
            </a:rPr>
            <a:t>Livres</a:t>
          </a: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/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/>
        </a:p>
      </dgm:t>
    </dgm:pt>
    <dgm:pt modelId="{389C0EFA-19BF-411D-A158-4A1EE8E2C12E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Century Gothic"/>
              <a:ea typeface="+mn-ea"/>
              <a:cs typeface="+mn-cs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/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/>
        </a:p>
      </dgm:t>
    </dgm:pt>
    <dgm:pt modelId="{C8FCE1D5-0013-443B-BA52-E4A60EA3FE6D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>
              <a:latin typeface="Century Gothic"/>
              <a:ea typeface="+mn-ea"/>
              <a:cs typeface="+mn-cs"/>
            </a:rPr>
            <a:t>Projet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/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/>
        </a:p>
      </dgm:t>
    </dgm:pt>
    <dgm:pt modelId="{4F09627D-7E88-4601-93C1-4E2BFE4319F2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Century Gothic"/>
              <a:ea typeface="+mn-ea"/>
              <a:cs typeface="+mn-cs"/>
            </a:rPr>
            <a:t>Fournitures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/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/>
        </a:p>
      </dgm:t>
    </dgm:pt>
    <dgm:pt modelId="{4E8F3B2F-F18D-4487-BD67-41CFB087905E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>
              <a:latin typeface="Century Gothic"/>
              <a:ea typeface="+mn-ea"/>
              <a:cs typeface="+mn-cs"/>
            </a:rPr>
            <a:t>Autres supports de projet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/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/>
        </a:p>
      </dgm:t>
    </dgm:pt>
    <dgm:pt modelId="{6A8A74D4-03D1-4937-B8C8-7B38C7EA0260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>
              <a:latin typeface="Century Gothic"/>
              <a:ea typeface="+mn-ea"/>
              <a:cs typeface="+mn-cs"/>
            </a:rPr>
            <a:t>Technologie/Outils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/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/>
        </a:p>
      </dgm:t>
    </dgm:pt>
    <dgm:pt modelId="{13FC20E3-24F3-4E43-BA2C-BFEA9A5E618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>
              <a:latin typeface="Century Gothic"/>
              <a:ea typeface="+mn-ea"/>
              <a:cs typeface="+mn-cs"/>
            </a:rPr>
            <a:t>Logiciels et matériel</a:t>
          </a: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/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/>
        </a:p>
      </dgm:t>
    </dgm:pt>
    <dgm:pt modelId="{09A103DB-070E-45E2-85EE-FB5E3CD7CAD5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Century Gothic"/>
              <a:ea typeface="+mn-ea"/>
              <a:cs typeface="+mn-cs"/>
            </a:rPr>
            <a:t>Internet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/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/>
        </a:p>
      </dgm:t>
    </dgm:pt>
    <dgm:pt modelId="{AB81C759-98AF-444D-BABC-17F82569308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Century Gothic"/>
              <a:ea typeface="+mn-ea"/>
              <a:cs typeface="+mn-cs"/>
            </a:rPr>
            <a:t>Autres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/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/>
        </a:p>
      </dgm:t>
    </dgm:pt>
    <dgm:pt modelId="{D06C39EA-88FF-491A-A601-2B59DC71888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>
              <a:latin typeface="Century Gothic"/>
              <a:ea typeface="+mn-ea"/>
              <a:cs typeface="+mn-cs"/>
            </a:rPr>
            <a:t>Équipement</a:t>
          </a: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/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 custLinFactNeighborX="-3327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 custT="1"/>
      <dgm:spPr/>
      <dgm:t>
        <a:bodyPr/>
        <a:lstStyle/>
        <a:p>
          <a:pPr algn="ctr" defTabSz="914400">
            <a:buNone/>
          </a:pPr>
          <a:r>
            <a:rPr lang="fr-FR" sz="2900" noProof="0" dirty="0"/>
            <a:t>Internet ou outils logiciels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>
              <a:latin typeface="Century Gothic"/>
              <a:ea typeface="+mn-ea"/>
              <a:cs typeface="+mn-cs"/>
            </a:rPr>
            <a:t>Site web du cours</a:t>
          </a:r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1">
              <a:latin typeface="Century Gothic"/>
              <a:ea typeface="+mn-ea"/>
              <a:cs typeface="+mn-cs"/>
            </a:rPr>
            <a:t>Applications mobiles/autres</a:t>
          </a: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 custT="1"/>
      <dgm:spPr/>
      <dgm:t>
        <a:bodyPr/>
        <a:lstStyle/>
        <a:p>
          <a:pPr algn="ctr" defTabSz="914400">
            <a:buNone/>
          </a:pPr>
          <a:r>
            <a:rPr lang="fr-FR" sz="2900" noProof="0" dirty="0"/>
            <a:t>Réseaux sociaux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1">
              <a:latin typeface="Century Gothic"/>
              <a:ea typeface="+mn-ea"/>
              <a:cs typeface="+mn-cs"/>
            </a:rPr>
            <a:t>Twitter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>
              <a:latin typeface="Century Gothic"/>
              <a:ea typeface="+mn-ea"/>
              <a:cs typeface="+mn-cs"/>
            </a:rPr>
            <a:t>Facebook</a:t>
          </a:r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 custT="1"/>
      <dgm:spPr/>
      <dgm:t>
        <a:bodyPr/>
        <a:lstStyle/>
        <a:p>
          <a:pPr algn="ctr" defTabSz="914400">
            <a:buNone/>
          </a:pPr>
          <a:r>
            <a:rPr lang="fr-FR" sz="2900" noProof="0" dirty="0"/>
            <a:t>Laboratoires et groupes de travail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1">
              <a:latin typeface="Century Gothic"/>
              <a:ea typeface="+mn-ea"/>
              <a:cs typeface="+mn-cs"/>
            </a:rPr>
            <a:t>Laboratoires</a:t>
          </a:r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1">
              <a:latin typeface="Century Gothic"/>
              <a:ea typeface="+mn-ea"/>
              <a:cs typeface="+mn-cs"/>
            </a:rPr>
            <a:t>Groupes de travail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1">
              <a:latin typeface="Century Gothic"/>
              <a:ea typeface="+mn-ea"/>
              <a:cs typeface="+mn-cs"/>
            </a:rPr>
            <a:t>Autre</a:t>
          </a:r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>
              <a:latin typeface="Century Gothic"/>
              <a:ea typeface="+mn-ea"/>
              <a:cs typeface="+mn-cs"/>
            </a:rPr>
            <a:t>Outils de collaboration</a:t>
          </a:r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 custLinFactNeighborX="-2080" custLinFactNeighborY="-28166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 custLinFactNeighborX="16" custLinFactNeighborY="-28166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16" custLinFactNeighborY="-28166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 custLinFactNeighborX="-2080" custLinFactNeighborY="-28166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 custLinFactNeighborX="-2080" custLinFactNeighborY="-28166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 custLinFactNeighborX="-2096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 custLinFactNeighborX="15689" custLinFactNeighborY="-1098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 custLinFactNeighborX="-2096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 custLinFactNeighborX="-1600" custLinFactNeighborY="53669">
        <dgm:presLayoutVars>
          <dgm:bulletEnabled val="1"/>
        </dgm:presLayoutVars>
      </dgm:prSet>
      <dgm:spPr/>
    </dgm:pt>
  </dgm:ptLst>
  <dgm:cxnLst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ctr" defTabSz="914400">
            <a:buNone/>
          </a:pPr>
          <a:r>
            <a:rPr lang="fr-FR" noProof="0" dirty="0"/>
            <a:t>E-mail</a:t>
          </a:r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/>
        </a:p>
      </dgm:t>
    </dgm:pt>
    <dgm:pt modelId="{13EF7743-F837-4C14-ABD5-BECC83A95EAC}">
      <dgm:prSet phldrT="[Text]" custT="1"/>
      <dgm:spPr/>
      <dgm:t>
        <a:bodyPr/>
        <a:lstStyle/>
        <a:p>
          <a:pPr algn="ctr" defTabSz="914400">
            <a:buNone/>
          </a:pPr>
          <a:r>
            <a:rPr lang="fr-FR" sz="4400" noProof="0" dirty="0"/>
            <a:t>Téléphone de bureau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/>
        </a:p>
      </dgm:t>
    </dgm:pt>
    <dgm:pt modelId="{5D68DDC3-675B-4FA3-BF42-6CEC3951F4B2}">
      <dgm:prSet phldrT="[Text]" custT="1"/>
      <dgm:spPr/>
      <dgm:t>
        <a:bodyPr/>
        <a:lstStyle/>
        <a:p>
          <a:pPr algn="ctr" defTabSz="914400">
            <a:buNone/>
          </a:pPr>
          <a:r>
            <a:rPr lang="fr-FR" sz="4400" noProof="0" dirty="0"/>
            <a:t>Horaires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/>
        </a:p>
      </dgm:t>
    </dgm:pt>
    <dgm:pt modelId="{BD6099BC-12AC-4D40-A8D4-95F72DBC6085}">
      <dgm:prSet phldrT="[Text]" custT="1"/>
      <dgm:spPr/>
      <dgm:t>
        <a:bodyPr/>
        <a:lstStyle/>
        <a:p>
          <a:pPr algn="ctr" defTabSz="914400">
            <a:buNone/>
          </a:pPr>
          <a:r>
            <a:rPr lang="fr-FR" sz="4400" noProof="0" dirty="0"/>
            <a:t>Page web de l’enseignant</a:t>
          </a:r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</dgm:pt>
    <dgm:pt modelId="{12395514-DBA0-4CED-89BE-7504CBC7A432}" type="pres">
      <dgm:prSet presAssocID="{7D1E1409-B4D1-4074-90A1-337E7AFD5784}" presName="node" presStyleLbl="node1" presStyleIdx="0" presStyleCnt="4" custScaleX="204722" custScaleY="169319">
        <dgm:presLayoutVars>
          <dgm:bulletEnabled val="1"/>
        </dgm:presLayoutVars>
      </dgm:prSet>
      <dgm:spPr/>
    </dgm:pt>
    <dgm:pt modelId="{9D32A82B-4674-4EDF-9D7F-64365CA69702}" type="pres">
      <dgm:prSet presAssocID="{BD917192-454C-479E-9824-7CFC05C66C75}" presName="sibTrans" presStyleCnt="0"/>
      <dgm:spPr/>
    </dgm:pt>
    <dgm:pt modelId="{CA859311-5D60-4C23-8215-E2A3B961A589}" type="pres">
      <dgm:prSet presAssocID="{13EF7743-F837-4C14-ABD5-BECC83A95EAC}" presName="node" presStyleLbl="node1" presStyleIdx="1" presStyleCnt="4" custScaleX="204722" custScaleY="169319">
        <dgm:presLayoutVars>
          <dgm:bulletEnabled val="1"/>
        </dgm:presLayoutVars>
      </dgm:prSet>
      <dgm:spPr/>
    </dgm:pt>
    <dgm:pt modelId="{F40EDF61-C988-4772-90F2-66FCA11242B4}" type="pres">
      <dgm:prSet presAssocID="{7A3CABFC-B025-4192-AB4B-30AD3C21050A}" presName="sibTrans" presStyleCnt="0"/>
      <dgm:spPr/>
    </dgm:pt>
    <dgm:pt modelId="{C2764FD5-F4FD-48B7-AC49-58329BEF3D17}" type="pres">
      <dgm:prSet presAssocID="{5D68DDC3-675B-4FA3-BF42-6CEC3951F4B2}" presName="node" presStyleLbl="node1" presStyleIdx="2" presStyleCnt="4" custScaleX="204722" custScaleY="169319">
        <dgm:presLayoutVars>
          <dgm:bulletEnabled val="1"/>
        </dgm:presLayoutVars>
      </dgm:prSet>
      <dgm:spPr/>
    </dgm:pt>
    <dgm:pt modelId="{0AE324CE-8FE6-473B-B8C0-21927AF23F67}" type="pres">
      <dgm:prSet presAssocID="{C2396741-9B38-4260-9FCD-B02D01C072DB}" presName="sibTrans" presStyleCnt="0"/>
      <dgm:spPr/>
    </dgm:pt>
    <dgm:pt modelId="{5429D04B-D3BC-42D0-B5D3-4A45E3106E19}" type="pres">
      <dgm:prSet presAssocID="{BD6099BC-12AC-4D40-A8D4-95F72DBC6085}" presName="node" presStyleLbl="node1" presStyleIdx="3" presStyleCnt="4" custScaleX="204722" custScaleY="169319">
        <dgm:presLayoutVars>
          <dgm:bulletEnabled val="1"/>
        </dgm:presLayoutVars>
      </dgm:prSet>
      <dgm:spPr/>
    </dgm:pt>
  </dgm:ptLst>
  <dgm:cxnLst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7E596AC8-3FC5-4B50-BF99-906A5FD178AA}" type="presOf" srcId="{BD6099BC-12AC-4D40-A8D4-95F72DBC6085}" destId="{5429D04B-D3BC-42D0-B5D3-4A45E3106E19}" srcOrd="0" destOrd="0" presId="urn:microsoft.com/office/officeart/2005/8/layout/default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29EC5D75-B37E-4BA8-9052-2E0CEBAD8A2A}" type="presOf" srcId="{6787E9D6-2A90-4BCA-9917-059667D4BDBC}" destId="{D822D75A-238A-426D-A9D3-A664472FE3B0}" srcOrd="0" destOrd="0" presId="urn:microsoft.com/office/officeart/2005/8/layout/default"/>
    <dgm:cxn modelId="{0DEFCAA4-891D-42B4-BAC4-E19A39778418}" type="presOf" srcId="{5D68DDC3-675B-4FA3-BF42-6CEC3951F4B2}" destId="{C2764FD5-F4FD-48B7-AC49-58329BEF3D17}" srcOrd="0" destOrd="0" presId="urn:microsoft.com/office/officeart/2005/8/layout/default"/>
    <dgm:cxn modelId="{FFC89062-5E62-495C-8D02-15A93A33AD9B}" type="presOf" srcId="{7D1E1409-B4D1-4074-90A1-337E7AFD5784}" destId="{12395514-DBA0-4CED-89BE-7504CBC7A432}" srcOrd="0" destOrd="0" presId="urn:microsoft.com/office/officeart/2005/8/layout/default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446A109B-7CB0-497B-A51B-0D582C62DD7B}" type="presOf" srcId="{13EF7743-F837-4C14-ABD5-BECC83A95EAC}" destId="{CA859311-5D60-4C23-8215-E2A3B961A589}" srcOrd="0" destOrd="0" presId="urn:microsoft.com/office/officeart/2005/8/layout/default"/>
    <dgm:cxn modelId="{E08EED04-F774-4F97-861B-B6DA61ED375B}" type="presParOf" srcId="{D822D75A-238A-426D-A9D3-A664472FE3B0}" destId="{12395514-DBA0-4CED-89BE-7504CBC7A432}" srcOrd="0" destOrd="0" presId="urn:microsoft.com/office/officeart/2005/8/layout/default"/>
    <dgm:cxn modelId="{FB61E03D-CE67-457D-84D3-1EB2F766BAB0}" type="presParOf" srcId="{D822D75A-238A-426D-A9D3-A664472FE3B0}" destId="{9D32A82B-4674-4EDF-9D7F-64365CA69702}" srcOrd="1" destOrd="0" presId="urn:microsoft.com/office/officeart/2005/8/layout/default"/>
    <dgm:cxn modelId="{CEA04D50-5F9E-43F2-A97F-C1ECD8DC1020}" type="presParOf" srcId="{D822D75A-238A-426D-A9D3-A664472FE3B0}" destId="{CA859311-5D60-4C23-8215-E2A3B961A589}" srcOrd="2" destOrd="0" presId="urn:microsoft.com/office/officeart/2005/8/layout/default"/>
    <dgm:cxn modelId="{D74AC982-FF2A-46C4-AE37-CE41D3B964F0}" type="presParOf" srcId="{D822D75A-238A-426D-A9D3-A664472FE3B0}" destId="{F40EDF61-C988-4772-90F2-66FCA11242B4}" srcOrd="3" destOrd="0" presId="urn:microsoft.com/office/officeart/2005/8/layout/default"/>
    <dgm:cxn modelId="{9738C7B0-CDFD-4F05-97B7-3A0234D6222B}" type="presParOf" srcId="{D822D75A-238A-426D-A9D3-A664472FE3B0}" destId="{C2764FD5-F4FD-48B7-AC49-58329BEF3D17}" srcOrd="4" destOrd="0" presId="urn:microsoft.com/office/officeart/2005/8/layout/default"/>
    <dgm:cxn modelId="{4158E3E8-5049-43C7-B385-85213C95AC29}" type="presParOf" srcId="{D822D75A-238A-426D-A9D3-A664472FE3B0}" destId="{0AE324CE-8FE6-473B-B8C0-21927AF23F67}" srcOrd="5" destOrd="0" presId="urn:microsoft.com/office/officeart/2005/8/layout/default"/>
    <dgm:cxn modelId="{662FDD08-8F3E-4444-AB73-919659FE94A9}" type="presParOf" srcId="{D822D75A-238A-426D-A9D3-A664472FE3B0}" destId="{5429D04B-D3BC-42D0-B5D3-4A45E3106E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b="0" i="0" kern="1200" noProof="0" dirty="0">
              <a:latin typeface="Century Gothic"/>
              <a:ea typeface="+mn-ea"/>
              <a:cs typeface="+mn-cs"/>
            </a:rPr>
            <a:t>Livres</a:t>
          </a:r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>
              <a:latin typeface="Century Gothic"/>
              <a:ea typeface="+mn-ea"/>
              <a:cs typeface="+mn-cs"/>
            </a:rPr>
            <a:t>Articles</a:t>
          </a:r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>
              <a:latin typeface="Century Gothic"/>
              <a:ea typeface="+mn-ea"/>
              <a:cs typeface="+mn-cs"/>
            </a:rPr>
            <a:t>Internet</a:t>
          </a:r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>
              <a:latin typeface="Century Gothic"/>
              <a:ea typeface="+mn-ea"/>
              <a:cs typeface="+mn-cs"/>
            </a:rPr>
            <a:t>Autres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Century Gothic"/>
              <a:ea typeface="+mn-ea"/>
              <a:cs typeface="+mn-cs"/>
            </a:rPr>
            <a:t>Lecture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>
              <a:latin typeface="Century Gothic"/>
              <a:ea typeface="+mn-ea"/>
              <a:cs typeface="+mn-cs"/>
            </a:rPr>
            <a:t>Fournitures</a:t>
          </a:r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b="0" i="0" kern="1200" noProof="0" dirty="0">
              <a:latin typeface="Century Gothic"/>
              <a:ea typeface="+mn-ea"/>
              <a:cs typeface="+mn-cs"/>
            </a:rPr>
            <a:t>Équipement</a:t>
          </a:r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b="0" i="0" kern="1200" noProof="0" dirty="0">
              <a:latin typeface="Century Gothic"/>
              <a:ea typeface="+mn-ea"/>
              <a:cs typeface="+mn-cs"/>
            </a:rPr>
            <a:t>Autres supports de projet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0" dirty="0">
              <a:latin typeface="Century Gothic"/>
              <a:ea typeface="+mn-ea"/>
              <a:cs typeface="+mn-cs"/>
            </a:rPr>
            <a:t>Projet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b="0" i="0" kern="1200" noProof="0" dirty="0">
              <a:latin typeface="Century Gothic"/>
              <a:ea typeface="+mn-ea"/>
              <a:cs typeface="+mn-cs"/>
            </a:rPr>
            <a:t>Logiciels et matériel</a:t>
          </a: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0" dirty="0">
              <a:latin typeface="Century Gothic"/>
              <a:ea typeface="+mn-ea"/>
              <a:cs typeface="+mn-cs"/>
            </a:rPr>
            <a:t>Technologie/Outils</a:t>
          </a:r>
        </a:p>
      </dsp:txBody>
      <dsp:txXfrm>
        <a:off x="66006" y="2907569"/>
        <a:ext cx="3088962" cy="1220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noProof="0" dirty="0"/>
            <a:t>Internet ou outils logiciels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37807" y="122336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0" dirty="0">
              <a:latin typeface="Century Gothic"/>
              <a:ea typeface="+mn-ea"/>
              <a:cs typeface="+mn-cs"/>
            </a:rPr>
            <a:t>Site web du cours</a:t>
          </a:r>
        </a:p>
      </dsp:txBody>
      <dsp:txXfrm>
        <a:off x="261950" y="1247511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422" y="2174482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0" dirty="0">
              <a:latin typeface="Century Gothic"/>
              <a:ea typeface="+mn-ea"/>
              <a:cs typeface="+mn-cs"/>
            </a:rPr>
            <a:t>Outils de collaboration</a:t>
          </a:r>
        </a:p>
      </dsp:txBody>
      <dsp:txXfrm>
        <a:off x="309565" y="2198625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85422" y="312559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1">
              <a:latin typeface="Century Gothic"/>
              <a:ea typeface="+mn-ea"/>
              <a:cs typeface="+mn-cs"/>
            </a:rPr>
            <a:t>Applications mobiles/autres</a:t>
          </a:r>
        </a:p>
      </dsp:txBody>
      <dsp:txXfrm>
        <a:off x="309565" y="3149740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noProof="0" dirty="0"/>
            <a:t>Réseaux sociaux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290454" y="122336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1">
              <a:latin typeface="Century Gothic"/>
              <a:ea typeface="+mn-ea"/>
              <a:cs typeface="+mn-cs"/>
            </a:rPr>
            <a:t>Twitter</a:t>
          </a:r>
        </a:p>
      </dsp:txBody>
      <dsp:txXfrm>
        <a:off x="3314597" y="1247511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290454" y="2174482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0" dirty="0">
              <a:latin typeface="Century Gothic"/>
              <a:ea typeface="+mn-ea"/>
              <a:cs typeface="+mn-cs"/>
            </a:rPr>
            <a:t>Facebook</a:t>
          </a:r>
        </a:p>
      </dsp:txBody>
      <dsp:txXfrm>
        <a:off x="3314597" y="2198625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290090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1">
              <a:latin typeface="Century Gothic"/>
              <a:ea typeface="+mn-ea"/>
              <a:cs typeface="+mn-cs"/>
            </a:rPr>
            <a:t>Autre</a:t>
          </a:r>
        </a:p>
      </dsp:txBody>
      <dsp:txXfrm>
        <a:off x="3314233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7478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noProof="0" dirty="0"/>
            <a:t>Laboratoires et groupes de travail</a:t>
          </a:r>
        </a:p>
      </dsp:txBody>
      <dsp:txXfrm>
        <a:off x="6107478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42737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1">
              <a:latin typeface="Century Gothic"/>
              <a:ea typeface="+mn-ea"/>
              <a:cs typeface="+mn-cs"/>
            </a:rPr>
            <a:t>Laboratoires</a:t>
          </a:r>
        </a:p>
      </dsp:txBody>
      <dsp:txXfrm>
        <a:off x="6379790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54005" y="2824119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noProof="1">
              <a:latin typeface="Century Gothic"/>
              <a:ea typeface="+mn-ea"/>
              <a:cs typeface="+mn-cs"/>
            </a:rPr>
            <a:t>Groupes de travail</a:t>
          </a:r>
        </a:p>
      </dsp:txBody>
      <dsp:txXfrm>
        <a:off x="6391058" y="2861172"/>
        <a:ext cx="2197631" cy="1190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95514-DBA0-4CED-89BE-7504CBC7A432}">
      <dsp:nvSpPr>
        <dsp:cNvPr id="0" name=""/>
        <dsp:cNvSpPr/>
      </dsp:nvSpPr>
      <dsp:spPr>
        <a:xfrm>
          <a:off x="346013" y="44"/>
          <a:ext cx="4029155" cy="1999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E-mail</a:t>
          </a:r>
        </a:p>
      </dsp:txBody>
      <dsp:txXfrm>
        <a:off x="346013" y="44"/>
        <a:ext cx="4029155" cy="1999431"/>
      </dsp:txXfrm>
    </dsp:sp>
    <dsp:sp modelId="{CA859311-5D60-4C23-8215-E2A3B961A589}">
      <dsp:nvSpPr>
        <dsp:cNvPr id="0" name=""/>
        <dsp:cNvSpPr/>
      </dsp:nvSpPr>
      <dsp:spPr>
        <a:xfrm>
          <a:off x="4571980" y="44"/>
          <a:ext cx="4029155" cy="1999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noProof="0" dirty="0"/>
            <a:t>Téléphone de bureau</a:t>
          </a:r>
        </a:p>
      </dsp:txBody>
      <dsp:txXfrm>
        <a:off x="4571980" y="44"/>
        <a:ext cx="4029155" cy="1999431"/>
      </dsp:txXfrm>
    </dsp:sp>
    <dsp:sp modelId="{C2764FD5-F4FD-48B7-AC49-58329BEF3D17}">
      <dsp:nvSpPr>
        <dsp:cNvPr id="0" name=""/>
        <dsp:cNvSpPr/>
      </dsp:nvSpPr>
      <dsp:spPr>
        <a:xfrm>
          <a:off x="346013" y="2196286"/>
          <a:ext cx="4029155" cy="1999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noProof="0" dirty="0"/>
            <a:t>Horaires</a:t>
          </a:r>
        </a:p>
      </dsp:txBody>
      <dsp:txXfrm>
        <a:off x="346013" y="2196286"/>
        <a:ext cx="4029155" cy="1999431"/>
      </dsp:txXfrm>
    </dsp:sp>
    <dsp:sp modelId="{5429D04B-D3BC-42D0-B5D3-4A45E3106E19}">
      <dsp:nvSpPr>
        <dsp:cNvPr id="0" name=""/>
        <dsp:cNvSpPr/>
      </dsp:nvSpPr>
      <dsp:spPr>
        <a:xfrm>
          <a:off x="4571980" y="2196286"/>
          <a:ext cx="4029155" cy="1999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noProof="0" dirty="0"/>
            <a:t>Page web de l’enseignant</a:t>
          </a:r>
        </a:p>
      </dsp:txBody>
      <dsp:txXfrm>
        <a:off x="4571980" y="2196286"/>
        <a:ext cx="4029155" cy="199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design pattern façade</a:t>
            </a:r>
            <a:r>
              <a:rPr lang="fr-BE" baseline="0" dirty="0"/>
              <a:t> consiste à créer une classe intermédiaire qui proposera l’ensemble des actions disponible au client/utilisateur. Ce dernier n’a accès qu’à cette classe, et n’a aucune idée du fonctionnement du système sous-jacent. L’utilisateur doit uniquement comprendre comment utiliser la classe « façade » et savoir ce que cette dernière renvoi. C’est dans cette classe que peuvent se trouver l’ensemble des tests et vérifications précédent l’exécution du système.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</a:t>
            </a:r>
            <a:r>
              <a:rPr lang="fr-BE" baseline="0" dirty="0"/>
              <a:t> but de ce design pattern est de pouvoir changer le fonctionnement interne du système sans devoir notifier tout les clients du « changement de fonctionnement » du système. Ce dernier peut changer du tout au tout, il n’y aura aucun impacte pour l’utilisateur tant que la façade utilise les mêmes entrée et renvoi les même éléments en sortie.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67F715A1-4ADC-44E0-9587-804FF39D6B22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2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9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3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2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1"/>
              <a:t>Design Pattern</a:t>
            </a:r>
            <a:br>
              <a:rPr lang="fr-FR" noProof="1"/>
            </a:br>
            <a:r>
              <a:rPr lang="fr-FR" noProof="1"/>
              <a:t>Façade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Réalisé par Yannick Berckmans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</a:t>
            </a:r>
          </a:p>
        </p:txBody>
      </p:sp>
      <p:graphicFrame>
        <p:nvGraphicFramePr>
          <p:cNvPr id="4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08368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Semaine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Rubrique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Affectation/Projet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Semaine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Rubrique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brève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Semaine 2</a:t>
                      </a:r>
                    </a:p>
                    <a:p>
                      <a:pPr marL="0" algn="l" defTabSz="457200">
                        <a:buNone/>
                      </a:pP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Rubrique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brève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Semaine 3</a:t>
                      </a:r>
                    </a:p>
                    <a:p>
                      <a:pPr marL="0" algn="l" defTabSz="457200">
                        <a:buNone/>
                      </a:pP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Rubrique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brève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Semaine 4</a:t>
                      </a:r>
                    </a:p>
                    <a:p>
                      <a:pPr marL="0" algn="l" defTabSz="457200">
                        <a:buNone/>
                      </a:pP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Rubrique 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brève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Semaine 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Rubrique 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brève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d’évaluation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Affectations hebdomadaires</a:t>
            </a:r>
          </a:p>
          <a:p>
            <a:r>
              <a:rPr lang="fr-FR" dirty="0"/>
              <a:t>Projets</a:t>
            </a:r>
          </a:p>
          <a:p>
            <a:r>
              <a:rPr lang="fr-FR" dirty="0"/>
              <a:t>Questionnaires</a:t>
            </a:r>
          </a:p>
          <a:p>
            <a:r>
              <a:rPr lang="fr-FR" dirty="0"/>
              <a:t>Examen final</a:t>
            </a:r>
          </a:p>
          <a:p>
            <a:pPr marL="347472" indent="-347472" algn="l" defTabSz="457200">
              <a:spcBef>
                <a:spcPts val="0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endParaRPr lang="en-US" dirty="0"/>
          </a:p>
        </p:txBody>
      </p:sp>
      <p:graphicFrame>
        <p:nvGraphicFramePr>
          <p:cNvPr id="9" name="Espace réservé de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504657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fr-F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Ressources</a:t>
            </a:r>
          </a:p>
        </p:txBody>
      </p:sp>
      <p:graphicFrame>
        <p:nvGraphicFramePr>
          <p:cNvPr id="4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32065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Coordonnées de l’enseignant</a:t>
            </a:r>
          </a:p>
        </p:txBody>
      </p:sp>
      <p:graphicFrame>
        <p:nvGraphicFramePr>
          <p:cNvPr id="4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86349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fr-FR" sz="4000" b="0" i="0" noProof="1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Questions 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fr-F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Espace réservé de contenu 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361530" cy="4195763"/>
          </a:xfrm>
        </p:spPr>
        <p:txBody>
          <a:bodyPr/>
          <a:lstStyle/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fr-FR" dirty="0">
                <a:latin typeface="Century Gothic"/>
              </a:rPr>
              <a:t>Explication du Pattern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fr-FR" dirty="0">
                <a:latin typeface="Century Gothic"/>
              </a:rPr>
              <a:t>Présentation de l’application réalisée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fr-FR" dirty="0">
                <a:latin typeface="Century Gothic"/>
              </a:rPr>
              <a:t>Justification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fr-FR" dirty="0">
                <a:latin typeface="Century Gothic"/>
              </a:rPr>
              <a:t>Mode d’emploi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Pattern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311233" y="1853248"/>
            <a:ext cx="894654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Problématique?</a:t>
            </a:r>
          </a:p>
          <a:p>
            <a:pPr lvl="1"/>
            <a:r>
              <a:rPr lang="fr-FR" sz="2000" dirty="0"/>
              <a:t>Systèmes de plus en plus complexes : difficile a prendre en main</a:t>
            </a:r>
          </a:p>
          <a:p>
            <a:pPr lvl="1"/>
            <a:r>
              <a:rPr lang="fr-FR" sz="2000" dirty="0"/>
              <a:t>Systèmes interagissent entre eux: couplage augmente</a:t>
            </a:r>
          </a:p>
          <a:p>
            <a:pPr lvl="2"/>
            <a:r>
              <a:rPr lang="fr-FR" sz="1800" dirty="0"/>
              <a:t>Un changement dans un système entraine un changement de tout les systèmes liés</a:t>
            </a:r>
          </a:p>
          <a:p>
            <a:r>
              <a:rPr lang="fr-FR" sz="2200" dirty="0"/>
              <a:t>Solution?</a:t>
            </a:r>
          </a:p>
          <a:p>
            <a:pPr lvl="1"/>
            <a:r>
              <a:rPr lang="fr-FR" dirty="0"/>
              <a:t>Design Pattern Façade</a:t>
            </a:r>
          </a:p>
          <a:p>
            <a:pPr lvl="1"/>
            <a:r>
              <a:rPr lang="fr-FR" dirty="0"/>
              <a:t>« Interface » simple pour l’utilisation d’un système complexe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41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508292" y="2824819"/>
            <a:ext cx="4957010" cy="32730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Pattern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261810" y="2212397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fr-FR" sz="2000" dirty="0"/>
              <a:t>Classe intermédiaire</a:t>
            </a:r>
          </a:p>
          <a:p>
            <a:pPr lvl="1"/>
            <a:r>
              <a:rPr lang="fr-FR" sz="2000" dirty="0"/>
              <a:t>Point d’accès unique au système</a:t>
            </a:r>
            <a:endParaRPr lang="fr-FR" sz="2000" dirty="0"/>
          </a:p>
          <a:p>
            <a:pPr lvl="1"/>
            <a:r>
              <a:rPr lang="fr-FR" sz="2000" dirty="0"/>
              <a:t>Séparation « CLIENT – SERVEUR » </a:t>
            </a:r>
          </a:p>
          <a:p>
            <a:pPr lvl="1"/>
            <a:r>
              <a:rPr lang="fr-FR" sz="2000" dirty="0"/>
              <a:t>Joue le rôle d’une « API »</a:t>
            </a:r>
          </a:p>
          <a:p>
            <a:pPr lvl="1"/>
            <a:r>
              <a:rPr lang="fr-FR" sz="2000" dirty="0"/>
              <a:t>Abstraction du fonctionnement interne</a:t>
            </a:r>
          </a:p>
          <a:p>
            <a:pPr lvl="1"/>
            <a:r>
              <a:rPr lang="fr-FR" sz="2000" dirty="0"/>
              <a:t>Protection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62634" y="2387033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Façade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01056" y="3503786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24212" y="3503785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B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8749382" y="3760579"/>
            <a:ext cx="4748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Émoticône 17"/>
          <p:cNvSpPr/>
          <p:nvPr/>
        </p:nvSpPr>
        <p:spPr>
          <a:xfrm>
            <a:off x="7345927" y="1385156"/>
            <a:ext cx="541421" cy="520286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8759690" y="4070979"/>
            <a:ext cx="464522" cy="140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Flèche : droite 19"/>
          <p:cNvSpPr/>
          <p:nvPr/>
        </p:nvSpPr>
        <p:spPr>
          <a:xfrm rot="2316197">
            <a:off x="7991449" y="1764456"/>
            <a:ext cx="824163" cy="50094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8695468" y="1738132"/>
            <a:ext cx="200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GetElement</a:t>
            </a:r>
            <a:r>
              <a:rPr lang="fr-BE" dirty="0"/>
              <a:t>()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7736307" y="3229005"/>
            <a:ext cx="484331" cy="2747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6" idx="0"/>
          </p:cNvCxnSpPr>
          <p:nvPr/>
        </p:nvCxnSpPr>
        <p:spPr>
          <a:xfrm>
            <a:off x="9667321" y="3202202"/>
            <a:ext cx="381054" cy="3015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19600" y="4979582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M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9867926" y="4310138"/>
            <a:ext cx="607986" cy="66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7519738" y="4332885"/>
            <a:ext cx="699863" cy="6466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57149" y="4824808"/>
            <a:ext cx="4015628" cy="17639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Rectangle 47"/>
          <p:cNvSpPr/>
          <p:nvPr/>
        </p:nvSpPr>
        <p:spPr>
          <a:xfrm>
            <a:off x="6173786" y="4846217"/>
            <a:ext cx="5929981" cy="17639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Pattern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279149" y="1433721"/>
            <a:ext cx="894654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Modification du système?</a:t>
            </a:r>
          </a:p>
          <a:p>
            <a:pPr lvl="1"/>
            <a:r>
              <a:rPr lang="fr-FR" sz="2000" dirty="0"/>
              <a:t>Non répercutée sur le client (utilisation similaire)</a:t>
            </a:r>
          </a:p>
          <a:p>
            <a:pPr lvl="1"/>
            <a:r>
              <a:rPr lang="fr-FR" sz="2000" dirty="0"/>
              <a:t>Les autres systèmes ne doivent pas être modifiés!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0727" y="4341448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Façade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149" y="5458201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A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2305" y="5458200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B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927475" y="5714994"/>
            <a:ext cx="4748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Émoticône 9"/>
          <p:cNvSpPr/>
          <p:nvPr/>
        </p:nvSpPr>
        <p:spPr>
          <a:xfrm>
            <a:off x="524020" y="3339571"/>
            <a:ext cx="541421" cy="520286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1937783" y="6025394"/>
            <a:ext cx="464522" cy="140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Flèche : droite 16"/>
          <p:cNvSpPr/>
          <p:nvPr/>
        </p:nvSpPr>
        <p:spPr>
          <a:xfrm rot="2316197">
            <a:off x="1169542" y="3718871"/>
            <a:ext cx="824163" cy="50094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" name="Rectangle 18"/>
          <p:cNvSpPr/>
          <p:nvPr/>
        </p:nvSpPr>
        <p:spPr>
          <a:xfrm>
            <a:off x="8330911" y="4377067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Façade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97306" y="5458201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69578" y="5458199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B</a:t>
            </a:r>
          </a:p>
        </p:txBody>
      </p:sp>
      <p:sp>
        <p:nvSpPr>
          <p:cNvPr id="23" name="Émoticône 22"/>
          <p:cNvSpPr/>
          <p:nvPr/>
        </p:nvSpPr>
        <p:spPr>
          <a:xfrm>
            <a:off x="7312202" y="3339571"/>
            <a:ext cx="541421" cy="520286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Flèche : droite 24"/>
          <p:cNvSpPr/>
          <p:nvPr/>
        </p:nvSpPr>
        <p:spPr>
          <a:xfrm rot="2316197">
            <a:off x="7957724" y="3718871"/>
            <a:ext cx="824163" cy="50094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" name="ZoneTexte 25"/>
          <p:cNvSpPr txBox="1"/>
          <p:nvPr/>
        </p:nvSpPr>
        <p:spPr>
          <a:xfrm>
            <a:off x="8661743" y="3692547"/>
            <a:ext cx="2002442" cy="369332"/>
          </a:xfrm>
          <a:prstGeom prst="rect">
            <a:avLst/>
          </a:prstGeom>
          <a:noFill/>
          <a:ln w="381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GetElement</a:t>
            </a:r>
            <a:r>
              <a:rPr lang="fr-BE" dirty="0"/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30911" y="5458198"/>
            <a:ext cx="1648326" cy="806353"/>
          </a:xfrm>
          <a:prstGeom prst="rect">
            <a:avLst/>
          </a:prstGeom>
          <a:solidFill>
            <a:srgbClr val="FF993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X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914400" y="5183420"/>
            <a:ext cx="484331" cy="2747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6" idx="0"/>
          </p:cNvCxnSpPr>
          <p:nvPr/>
        </p:nvCxnSpPr>
        <p:spPr>
          <a:xfrm>
            <a:off x="2845414" y="5156617"/>
            <a:ext cx="381054" cy="3015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988524" y="4846218"/>
            <a:ext cx="851929" cy="6119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2"/>
          </p:cNvCxnSpPr>
          <p:nvPr/>
        </p:nvCxnSpPr>
        <p:spPr>
          <a:xfrm>
            <a:off x="9155074" y="5183420"/>
            <a:ext cx="0" cy="4232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7327337" y="4887879"/>
            <a:ext cx="966899" cy="5703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945632" y="5714994"/>
            <a:ext cx="4748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7955940" y="6025394"/>
            <a:ext cx="464522" cy="140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9942147" y="5711201"/>
            <a:ext cx="4748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9952455" y="6021601"/>
            <a:ext cx="464522" cy="140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Flèche : droite 42"/>
          <p:cNvSpPr/>
          <p:nvPr/>
        </p:nvSpPr>
        <p:spPr>
          <a:xfrm>
            <a:off x="4316296" y="4744624"/>
            <a:ext cx="1833590" cy="5878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6" name="ZoneTexte 45"/>
          <p:cNvSpPr txBox="1"/>
          <p:nvPr/>
        </p:nvSpPr>
        <p:spPr>
          <a:xfrm>
            <a:off x="3944770" y="4220093"/>
            <a:ext cx="317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Modification du système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884469" y="3652963"/>
            <a:ext cx="2002442" cy="369332"/>
          </a:xfrm>
          <a:prstGeom prst="rect">
            <a:avLst/>
          </a:prstGeom>
          <a:noFill/>
          <a:ln w="381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GetElement</a:t>
            </a:r>
            <a:r>
              <a:rPr lang="fr-B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900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Pattern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311233" y="1853248"/>
            <a:ext cx="894654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Implication?</a:t>
            </a:r>
          </a:p>
          <a:p>
            <a:pPr lvl="1"/>
            <a:r>
              <a:rPr lang="fr-FR" sz="2000" dirty="0"/>
              <a:t>Classe supplémentaire définissant les éléments accessible</a:t>
            </a:r>
          </a:p>
          <a:p>
            <a:pPr lvl="1"/>
            <a:r>
              <a:rPr lang="fr-FR" sz="2000" dirty="0"/>
              <a:t>Penser « ce qui est accessible au client »</a:t>
            </a:r>
          </a:p>
          <a:p>
            <a:pPr lvl="1"/>
            <a:r>
              <a:rPr lang="fr-FR" sz="2000" dirty="0"/>
              <a:t>Ne jamais modifier les formats des valeurs d’entrée et de retour</a:t>
            </a:r>
          </a:p>
          <a:p>
            <a:pPr lvl="2"/>
            <a:r>
              <a:rPr lang="fr-FR" sz="1800" dirty="0"/>
              <a:t>Sinon, modification des systèmes connectés nécessaire</a:t>
            </a:r>
          </a:p>
          <a:p>
            <a:pPr lvl="2"/>
            <a:r>
              <a:rPr lang="fr-FR" sz="1800" dirty="0"/>
              <a:t>Création de « nouvelles méthodes » plutôt que modification des anciennes</a:t>
            </a:r>
          </a:p>
        </p:txBody>
      </p:sp>
    </p:spTree>
    <p:extLst>
      <p:ext uri="{BB962C8B-B14F-4D97-AF65-F5344CB8AC3E}">
        <p14:creationId xmlns:p14="http://schemas.microsoft.com/office/powerpoint/2010/main" val="30229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réalisée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311233" y="1853248"/>
            <a:ext cx="973960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Contexte</a:t>
            </a:r>
          </a:p>
          <a:p>
            <a:pPr lvl="1"/>
            <a:r>
              <a:rPr lang="fr-FR" sz="2000" dirty="0"/>
              <a:t>Application regroupant des élèves, professeurs et des « groupes ».</a:t>
            </a:r>
          </a:p>
          <a:p>
            <a:pPr lvl="1"/>
            <a:r>
              <a:rPr lang="fr-FR" sz="2000" dirty="0"/>
              <a:t>Fonctionnement interne indépendant de la classe « façade »</a:t>
            </a:r>
          </a:p>
          <a:p>
            <a:pPr lvl="2"/>
            <a:r>
              <a:rPr lang="fr-FR" sz="1800" dirty="0"/>
              <a:t>Un changement de design peut-être opéré sans que l’utilisateur ne doive s’adapter</a:t>
            </a:r>
          </a:p>
          <a:p>
            <a:pPr lvl="2"/>
            <a:r>
              <a:rPr lang="fr-FR" sz="1800" dirty="0"/>
              <a:t>Modification de la structure des groupes très facilement réalisable (plus de professeurs, </a:t>
            </a:r>
            <a:r>
              <a:rPr lang="fr-FR" sz="1800"/>
              <a:t>attributs supplémentaires, …)</a:t>
            </a:r>
            <a:endParaRPr lang="fr-FR" sz="18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58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cours</a:t>
            </a:r>
          </a:p>
        </p:txBody>
      </p:sp>
      <p:graphicFrame>
        <p:nvGraphicFramePr>
          <p:cNvPr id="6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879233"/>
              </p:ext>
            </p:extLst>
          </p:nvPr>
        </p:nvGraphicFramePr>
        <p:xfrm>
          <a:off x="1115219" y="2052638"/>
          <a:ext cx="9243218" cy="3137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Objectifs du 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Résultats attendus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Comdéveloppéespétences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Objectif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Résultat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b="0" i="0" noProof="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Compétences développées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Objectif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Résultat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b="0" i="0" noProof="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Compétences développées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Objectif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Résultat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b="0" i="0" noProof="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Compétences développées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Objectif 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Résultat 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>
                        <a:buNone/>
                      </a:pPr>
                      <a:r>
                        <a:rPr lang="fr-FR" sz="1800" b="0" i="0" noProof="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Compétences développées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fr-F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Supports nécessaires</a:t>
            </a:r>
          </a:p>
        </p:txBody>
      </p:sp>
      <p:graphicFrame>
        <p:nvGraphicFramePr>
          <p:cNvPr id="4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23284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352</Words>
  <Application>Microsoft Office PowerPoint</Application>
  <PresentationFormat>Grand écran</PresentationFormat>
  <Paragraphs>139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Design Pattern Façade</vt:lpstr>
      <vt:lpstr>Introduction</vt:lpstr>
      <vt:lpstr>Explication du Pattern</vt:lpstr>
      <vt:lpstr>Explication du Pattern</vt:lpstr>
      <vt:lpstr>Explication du Pattern</vt:lpstr>
      <vt:lpstr>Explication du Pattern</vt:lpstr>
      <vt:lpstr>Application réalisée</vt:lpstr>
      <vt:lpstr>Objectifs du cours</vt:lpstr>
      <vt:lpstr>Supports nécessaires</vt:lpstr>
      <vt:lpstr>Planification</vt:lpstr>
      <vt:lpstr>Critères d’évaluation</vt:lpstr>
      <vt:lpstr>Ressources</vt:lpstr>
      <vt:lpstr>Coordonnées de l’enseignant</vt:lpstr>
      <vt:lpstr>Questions 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2017-03-25T14:56:11Z</dcterms:created>
  <dcterms:modified xsi:type="dcterms:W3CDTF">2017-03-25T16:02:29Z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