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0" r:id="rId4"/>
    <p:sldId id="280" r:id="rId5"/>
    <p:sldId id="266" r:id="rId6"/>
    <p:sldId id="279" r:id="rId7"/>
    <p:sldId id="281" r:id="rId8"/>
    <p:sldId id="283" r:id="rId9"/>
    <p:sldId id="284" r:id="rId10"/>
    <p:sldId id="285" r:id="rId11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69789" autoAdjust="0"/>
  </p:normalViewPr>
  <p:slideViewPr>
    <p:cSldViewPr snapToGrid="0" showGuides="1">
      <p:cViewPr varScale="1">
        <p:scale>
          <a:sx n="80" d="100"/>
          <a:sy n="80" d="100"/>
        </p:scale>
        <p:origin x="173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67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 design pattern façade</a:t>
            </a:r>
            <a:r>
              <a:rPr lang="fr-BE" baseline="0" dirty="0"/>
              <a:t> consiste à créer une classe intermédiaire qui proposera l’ensemble des actions disponible au client/utilisateur. Ce dernier n’a accès qu’à cette classe, et n’a aucune idée du fonctionnement du système sous-jacent. L’utilisateur doit uniquement comprendre comment utiliser la classe « façade » et savoir ce que cette dernière renvoi. C’est dans cette classe que peuvent se trouver l’ensemble des tests et vérifications précédent l’exécution du système.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15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</a:t>
            </a:r>
            <a:r>
              <a:rPr lang="fr-BE" baseline="0" dirty="0"/>
              <a:t> but de ce design pattern est de pouvoir changer le fonctionnement interne du système sans devoir notifier tout les clients du « changement de fonctionnement » du système. Ce dernier peut changer du tout au tout, il n’y aura aucun impacte pour l’utilisateur tant que la façade utilise les mêmes entrée et renvoi les même éléments en sortie.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47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19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02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5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8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0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3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71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423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45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85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7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48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9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9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6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8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2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3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22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noProof="1"/>
              <a:t>Design Pattern</a:t>
            </a:r>
            <a:br>
              <a:rPr lang="fr-FR" noProof="1"/>
            </a:br>
            <a:r>
              <a:rPr lang="fr-FR" noProof="1"/>
              <a:t>Façade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noProof="1"/>
              <a:t>Réalisé par Yannick Berckmans</a:t>
            </a: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fr-FR" sz="4200" b="0" i="0" dirty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Espace réservé de contenu 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8361530" cy="4195763"/>
          </a:xfrm>
        </p:spPr>
        <p:txBody>
          <a:bodyPr/>
          <a:lstStyle/>
          <a:p>
            <a:pPr marL="347472" indent="-347472" algn="l" defTabSz="457200">
              <a:spcBef>
                <a:spcPts val="432"/>
              </a:spcBef>
              <a:spcAft>
                <a:spcPts val="600"/>
              </a:spcAft>
              <a:buClr>
                <a:srgbClr val="F5A408"/>
              </a:buClr>
              <a:buSzPct val="80000"/>
              <a:buFont typeface="Wingdings 3"/>
              <a:buChar char=""/>
            </a:pPr>
            <a:r>
              <a:rPr lang="fr-FR" dirty="0">
                <a:latin typeface="Century Gothic"/>
              </a:rPr>
              <a:t>Explication du Pattern</a:t>
            </a:r>
          </a:p>
          <a:p>
            <a:pPr marL="347472" indent="-347472" algn="l" defTabSz="457200">
              <a:spcBef>
                <a:spcPts val="432"/>
              </a:spcBef>
              <a:spcAft>
                <a:spcPts val="600"/>
              </a:spcAft>
              <a:buClr>
                <a:srgbClr val="F5A408"/>
              </a:buClr>
              <a:buSzPct val="80000"/>
              <a:buFont typeface="Wingdings 3"/>
              <a:buChar char=""/>
            </a:pPr>
            <a:r>
              <a:rPr lang="fr-FR" dirty="0">
                <a:latin typeface="Century Gothic"/>
              </a:rPr>
              <a:t>Présentation de l’application réalisée</a:t>
            </a:r>
          </a:p>
          <a:p>
            <a:pPr marL="347472" indent="-347472" algn="l" defTabSz="457200">
              <a:spcBef>
                <a:spcPts val="432"/>
              </a:spcBef>
              <a:spcAft>
                <a:spcPts val="600"/>
              </a:spcAft>
              <a:buClr>
                <a:srgbClr val="F5A408"/>
              </a:buClr>
              <a:buSzPct val="80000"/>
              <a:buFont typeface="Wingdings 3"/>
              <a:buChar char=""/>
            </a:pPr>
            <a:r>
              <a:rPr lang="fr-FR" dirty="0">
                <a:latin typeface="Century Gothic"/>
              </a:rPr>
              <a:t>Justification</a:t>
            </a:r>
          </a:p>
          <a:p>
            <a:pPr marL="347472" indent="-347472" algn="l" defTabSz="457200">
              <a:spcBef>
                <a:spcPts val="432"/>
              </a:spcBef>
              <a:spcAft>
                <a:spcPts val="600"/>
              </a:spcAft>
              <a:buClr>
                <a:srgbClr val="F5A408"/>
              </a:buClr>
              <a:buSzPct val="80000"/>
              <a:buFont typeface="Wingdings 3"/>
              <a:buChar char=""/>
            </a:pPr>
            <a:r>
              <a:rPr lang="fr-FR" dirty="0">
                <a:latin typeface="Century Gothic"/>
              </a:rPr>
              <a:t>Mode d’emploi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du Pattern</a:t>
            </a:r>
          </a:p>
        </p:txBody>
      </p:sp>
      <p:sp>
        <p:nvSpPr>
          <p:cNvPr id="3" name="Espace réservé de contenu 2"/>
          <p:cNvSpPr>
            <a:spLocks noGrp="1"/>
          </p:cNvSpPr>
          <p:nvPr>
            <p:ph idx="1"/>
          </p:nvPr>
        </p:nvSpPr>
        <p:spPr>
          <a:xfrm>
            <a:off x="311233" y="1853248"/>
            <a:ext cx="8946541" cy="4195481"/>
          </a:xfrm>
        </p:spPr>
        <p:txBody>
          <a:bodyPr>
            <a:normAutofit/>
          </a:bodyPr>
          <a:lstStyle/>
          <a:p>
            <a:r>
              <a:rPr lang="fr-FR" sz="2200" dirty="0"/>
              <a:t>Problématique?</a:t>
            </a:r>
          </a:p>
          <a:p>
            <a:pPr lvl="1"/>
            <a:r>
              <a:rPr lang="fr-FR" sz="2000" dirty="0"/>
              <a:t>Systèmes de plus en plus complexes : difficile a prendre en main</a:t>
            </a:r>
          </a:p>
          <a:p>
            <a:pPr lvl="1"/>
            <a:r>
              <a:rPr lang="fr-FR" sz="2000" dirty="0"/>
              <a:t>Systèmes interagissent entre eux: couplage augmente</a:t>
            </a:r>
          </a:p>
          <a:p>
            <a:pPr lvl="2"/>
            <a:r>
              <a:rPr lang="fr-FR" sz="1800" dirty="0"/>
              <a:t>Un changement dans un système entraine un changement de tout les systèmes liés</a:t>
            </a:r>
          </a:p>
          <a:p>
            <a:r>
              <a:rPr lang="fr-FR" sz="2200" dirty="0"/>
              <a:t>Solution?</a:t>
            </a:r>
          </a:p>
          <a:p>
            <a:pPr lvl="1"/>
            <a:r>
              <a:rPr lang="fr-FR" dirty="0"/>
              <a:t>Design Pattern Façade</a:t>
            </a:r>
          </a:p>
          <a:p>
            <a:pPr lvl="1"/>
            <a:r>
              <a:rPr lang="fr-FR" dirty="0"/>
              <a:t>« Interface » simple pour l’utilisation d’un système complexe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741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508292" y="2824819"/>
            <a:ext cx="4957010" cy="327305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du Pattern</a:t>
            </a:r>
          </a:p>
        </p:txBody>
      </p:sp>
      <p:sp>
        <p:nvSpPr>
          <p:cNvPr id="3" name="Espace réservé de contenu 2"/>
          <p:cNvSpPr>
            <a:spLocks noGrp="1"/>
          </p:cNvSpPr>
          <p:nvPr>
            <p:ph idx="1"/>
          </p:nvPr>
        </p:nvSpPr>
        <p:spPr>
          <a:xfrm>
            <a:off x="261810" y="2212397"/>
            <a:ext cx="8946541" cy="4195481"/>
          </a:xfrm>
        </p:spPr>
        <p:txBody>
          <a:bodyPr>
            <a:normAutofit/>
          </a:bodyPr>
          <a:lstStyle/>
          <a:p>
            <a:pPr lvl="1"/>
            <a:r>
              <a:rPr lang="fr-FR" sz="2000" dirty="0"/>
              <a:t>Classe intermédiaire</a:t>
            </a:r>
          </a:p>
          <a:p>
            <a:pPr lvl="1"/>
            <a:r>
              <a:rPr lang="fr-FR" sz="2000" dirty="0"/>
              <a:t>Point d’accès unique au système</a:t>
            </a:r>
          </a:p>
          <a:p>
            <a:pPr lvl="1"/>
            <a:r>
              <a:rPr lang="fr-FR" sz="2000" dirty="0"/>
              <a:t>Séparation « CLIENT – SERVEUR » </a:t>
            </a:r>
          </a:p>
          <a:p>
            <a:pPr lvl="1"/>
            <a:r>
              <a:rPr lang="fr-FR" sz="2000" dirty="0"/>
              <a:t>Joue le rôle d’une « API »</a:t>
            </a:r>
          </a:p>
          <a:p>
            <a:pPr lvl="1"/>
            <a:r>
              <a:rPr lang="fr-FR" sz="2000" dirty="0"/>
              <a:t>Abstraction du fonctionnement interne</a:t>
            </a:r>
          </a:p>
          <a:p>
            <a:pPr lvl="1"/>
            <a:r>
              <a:rPr lang="fr-FR" sz="2000" dirty="0"/>
              <a:t>Protection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162634" y="2387033"/>
            <a:ext cx="1648326" cy="806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Façade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01056" y="3503786"/>
            <a:ext cx="1648326" cy="806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Classe 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224212" y="3503785"/>
            <a:ext cx="1648326" cy="806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Classe B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8749382" y="3760579"/>
            <a:ext cx="47483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Émoticône 17"/>
          <p:cNvSpPr/>
          <p:nvPr/>
        </p:nvSpPr>
        <p:spPr>
          <a:xfrm>
            <a:off x="7345927" y="1385156"/>
            <a:ext cx="541421" cy="520286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8759690" y="4070979"/>
            <a:ext cx="464522" cy="1403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Flèche : droite 19"/>
          <p:cNvSpPr/>
          <p:nvPr/>
        </p:nvSpPr>
        <p:spPr>
          <a:xfrm rot="2316197">
            <a:off x="7991449" y="1764456"/>
            <a:ext cx="824163" cy="50094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1" name="ZoneTexte 20"/>
          <p:cNvSpPr txBox="1"/>
          <p:nvPr/>
        </p:nvSpPr>
        <p:spPr>
          <a:xfrm>
            <a:off x="8695468" y="1738132"/>
            <a:ext cx="200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GetElement</a:t>
            </a:r>
            <a:r>
              <a:rPr lang="fr-BE" dirty="0"/>
              <a:t>()</a:t>
            </a:r>
          </a:p>
        </p:txBody>
      </p:sp>
      <p:cxnSp>
        <p:nvCxnSpPr>
          <p:cNvPr id="22" name="Connecteur droit avec flèche 21"/>
          <p:cNvCxnSpPr/>
          <p:nvPr/>
        </p:nvCxnSpPr>
        <p:spPr>
          <a:xfrm flipH="1">
            <a:off x="7736307" y="3229005"/>
            <a:ext cx="484331" cy="2747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endCxn id="16" idx="0"/>
          </p:cNvCxnSpPr>
          <p:nvPr/>
        </p:nvCxnSpPr>
        <p:spPr>
          <a:xfrm>
            <a:off x="9667321" y="3202202"/>
            <a:ext cx="381054" cy="30158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219600" y="4979582"/>
            <a:ext cx="1648326" cy="806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Classe M</a:t>
            </a:r>
          </a:p>
        </p:txBody>
      </p:sp>
      <p:cxnSp>
        <p:nvCxnSpPr>
          <p:cNvPr id="25" name="Connecteur droit avec flèche 24"/>
          <p:cNvCxnSpPr/>
          <p:nvPr/>
        </p:nvCxnSpPr>
        <p:spPr>
          <a:xfrm flipH="1">
            <a:off x="9867926" y="4310138"/>
            <a:ext cx="607986" cy="6694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 flipV="1">
            <a:off x="7519738" y="4332885"/>
            <a:ext cx="699863" cy="64669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157149" y="4824808"/>
            <a:ext cx="4015628" cy="1763988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8" name="Rectangle 47"/>
          <p:cNvSpPr/>
          <p:nvPr/>
        </p:nvSpPr>
        <p:spPr>
          <a:xfrm>
            <a:off x="6173786" y="4846217"/>
            <a:ext cx="5929981" cy="1763988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du Pattern</a:t>
            </a:r>
          </a:p>
        </p:txBody>
      </p:sp>
      <p:sp>
        <p:nvSpPr>
          <p:cNvPr id="3" name="Espace réservé de contenu 2"/>
          <p:cNvSpPr>
            <a:spLocks noGrp="1"/>
          </p:cNvSpPr>
          <p:nvPr>
            <p:ph idx="1"/>
          </p:nvPr>
        </p:nvSpPr>
        <p:spPr>
          <a:xfrm>
            <a:off x="279149" y="1433721"/>
            <a:ext cx="8946541" cy="4195481"/>
          </a:xfrm>
        </p:spPr>
        <p:txBody>
          <a:bodyPr>
            <a:normAutofit/>
          </a:bodyPr>
          <a:lstStyle/>
          <a:p>
            <a:r>
              <a:rPr lang="fr-FR" sz="2200" dirty="0"/>
              <a:t>Modification du système?</a:t>
            </a:r>
          </a:p>
          <a:p>
            <a:pPr lvl="1"/>
            <a:r>
              <a:rPr lang="fr-FR" sz="2000" dirty="0"/>
              <a:t>Non répercutée sur le client (utilisation similaire)</a:t>
            </a:r>
          </a:p>
          <a:p>
            <a:pPr lvl="1"/>
            <a:r>
              <a:rPr lang="fr-FR" sz="2000" dirty="0"/>
              <a:t>Les autres systèmes ne doivent pas être modifiés!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0727" y="4341448"/>
            <a:ext cx="1648326" cy="806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Façade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9149" y="5458201"/>
            <a:ext cx="1648326" cy="806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Classe A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2305" y="5458200"/>
            <a:ext cx="1648326" cy="806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Classe B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1927475" y="5714994"/>
            <a:ext cx="47483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Émoticône 9"/>
          <p:cNvSpPr/>
          <p:nvPr/>
        </p:nvSpPr>
        <p:spPr>
          <a:xfrm>
            <a:off x="524020" y="3339571"/>
            <a:ext cx="541421" cy="520286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1937783" y="6025394"/>
            <a:ext cx="464522" cy="1403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Flèche : droite 16"/>
          <p:cNvSpPr/>
          <p:nvPr/>
        </p:nvSpPr>
        <p:spPr>
          <a:xfrm rot="2316197">
            <a:off x="1169542" y="3718871"/>
            <a:ext cx="824163" cy="50094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9" name="Rectangle 18"/>
          <p:cNvSpPr/>
          <p:nvPr/>
        </p:nvSpPr>
        <p:spPr>
          <a:xfrm>
            <a:off x="8330911" y="4377067"/>
            <a:ext cx="1648326" cy="806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Façade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97306" y="5458201"/>
            <a:ext cx="1648326" cy="806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Classe 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369578" y="5458199"/>
            <a:ext cx="1648326" cy="806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Classe B</a:t>
            </a:r>
          </a:p>
        </p:txBody>
      </p:sp>
      <p:sp>
        <p:nvSpPr>
          <p:cNvPr id="23" name="Émoticône 22"/>
          <p:cNvSpPr/>
          <p:nvPr/>
        </p:nvSpPr>
        <p:spPr>
          <a:xfrm>
            <a:off x="7312202" y="3339571"/>
            <a:ext cx="541421" cy="520286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5" name="Flèche : droite 24"/>
          <p:cNvSpPr/>
          <p:nvPr/>
        </p:nvSpPr>
        <p:spPr>
          <a:xfrm rot="2316197">
            <a:off x="7957724" y="3718871"/>
            <a:ext cx="824163" cy="50094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6" name="ZoneTexte 25"/>
          <p:cNvSpPr txBox="1"/>
          <p:nvPr/>
        </p:nvSpPr>
        <p:spPr>
          <a:xfrm>
            <a:off x="8661743" y="3692547"/>
            <a:ext cx="2002442" cy="369332"/>
          </a:xfrm>
          <a:prstGeom prst="rect">
            <a:avLst/>
          </a:prstGeom>
          <a:noFill/>
          <a:ln w="38100"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BE" dirty="0" err="1"/>
              <a:t>GetElement</a:t>
            </a:r>
            <a:r>
              <a:rPr lang="fr-BE" dirty="0"/>
              <a:t>()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30911" y="5458198"/>
            <a:ext cx="1648326" cy="806353"/>
          </a:xfrm>
          <a:prstGeom prst="rect">
            <a:avLst/>
          </a:prstGeom>
          <a:solidFill>
            <a:srgbClr val="FF993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Classe X</a:t>
            </a:r>
          </a:p>
        </p:txBody>
      </p:sp>
      <p:cxnSp>
        <p:nvCxnSpPr>
          <p:cNvPr id="28" name="Connecteur droit avec flèche 27"/>
          <p:cNvCxnSpPr/>
          <p:nvPr/>
        </p:nvCxnSpPr>
        <p:spPr>
          <a:xfrm flipH="1">
            <a:off x="914400" y="5183420"/>
            <a:ext cx="484331" cy="27477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endCxn id="6" idx="0"/>
          </p:cNvCxnSpPr>
          <p:nvPr/>
        </p:nvCxnSpPr>
        <p:spPr>
          <a:xfrm>
            <a:off x="2845414" y="5156617"/>
            <a:ext cx="381054" cy="30158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9988524" y="4846218"/>
            <a:ext cx="851929" cy="61198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9" idx="2"/>
          </p:cNvCxnSpPr>
          <p:nvPr/>
        </p:nvCxnSpPr>
        <p:spPr>
          <a:xfrm>
            <a:off x="9155074" y="5183420"/>
            <a:ext cx="0" cy="42328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H="1">
            <a:off x="7327337" y="4887879"/>
            <a:ext cx="966899" cy="57031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7945632" y="5714994"/>
            <a:ext cx="47483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7955940" y="6025394"/>
            <a:ext cx="464522" cy="1403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9942147" y="5711201"/>
            <a:ext cx="47483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>
            <a:off x="9952455" y="6021601"/>
            <a:ext cx="464522" cy="1403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Flèche : droite 42"/>
          <p:cNvSpPr/>
          <p:nvPr/>
        </p:nvSpPr>
        <p:spPr>
          <a:xfrm>
            <a:off x="4316296" y="4744624"/>
            <a:ext cx="1833590" cy="5878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46" name="ZoneTexte 45"/>
          <p:cNvSpPr txBox="1"/>
          <p:nvPr/>
        </p:nvSpPr>
        <p:spPr>
          <a:xfrm>
            <a:off x="3944770" y="4220093"/>
            <a:ext cx="317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Modification du système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1884469" y="3652963"/>
            <a:ext cx="2002442" cy="369332"/>
          </a:xfrm>
          <a:prstGeom prst="rect">
            <a:avLst/>
          </a:prstGeom>
          <a:noFill/>
          <a:ln w="38100"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fr-BE" dirty="0" err="1"/>
              <a:t>GetElement</a:t>
            </a:r>
            <a:r>
              <a:rPr lang="fr-B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4900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du Pattern</a:t>
            </a:r>
          </a:p>
        </p:txBody>
      </p:sp>
      <p:sp>
        <p:nvSpPr>
          <p:cNvPr id="3" name="Espace réservé de contenu 2"/>
          <p:cNvSpPr>
            <a:spLocks noGrp="1"/>
          </p:cNvSpPr>
          <p:nvPr>
            <p:ph idx="1"/>
          </p:nvPr>
        </p:nvSpPr>
        <p:spPr>
          <a:xfrm>
            <a:off x="311233" y="1853248"/>
            <a:ext cx="8946541" cy="4195481"/>
          </a:xfrm>
        </p:spPr>
        <p:txBody>
          <a:bodyPr>
            <a:normAutofit/>
          </a:bodyPr>
          <a:lstStyle/>
          <a:p>
            <a:r>
              <a:rPr lang="fr-FR" sz="2200" dirty="0"/>
              <a:t>Implication?</a:t>
            </a:r>
          </a:p>
          <a:p>
            <a:pPr lvl="1"/>
            <a:r>
              <a:rPr lang="fr-FR" sz="2000" dirty="0"/>
              <a:t>Classe supplémentaire définissant l’utilisation du programme</a:t>
            </a:r>
          </a:p>
          <a:p>
            <a:pPr lvl="2"/>
            <a:r>
              <a:rPr lang="fr-FR" sz="1800" dirty="0"/>
              <a:t>Penser « ce qui est accessible au client »</a:t>
            </a:r>
          </a:p>
          <a:p>
            <a:pPr lvl="1"/>
            <a:r>
              <a:rPr lang="fr-FR" sz="2000" dirty="0"/>
              <a:t>Méthodes simplificatrices de l’utilisation du programme</a:t>
            </a:r>
          </a:p>
          <a:p>
            <a:pPr lvl="1"/>
            <a:r>
              <a:rPr lang="fr-FR" sz="2000" dirty="0"/>
              <a:t>Ne jamais modifier « les formats » des méthodes de la façade</a:t>
            </a:r>
          </a:p>
          <a:p>
            <a:pPr lvl="2"/>
            <a:r>
              <a:rPr lang="fr-FR" sz="1800" dirty="0"/>
              <a:t>Sinon, modification des systèmes connectés nécessaire</a:t>
            </a:r>
          </a:p>
          <a:p>
            <a:pPr lvl="2"/>
            <a:r>
              <a:rPr lang="fr-FR" sz="1800" dirty="0"/>
              <a:t>Création de « nouvelles méthodes » plutôt que modification des anciennes</a:t>
            </a:r>
          </a:p>
        </p:txBody>
      </p:sp>
    </p:spTree>
    <p:extLst>
      <p:ext uri="{BB962C8B-B14F-4D97-AF65-F5344CB8AC3E}">
        <p14:creationId xmlns:p14="http://schemas.microsoft.com/office/powerpoint/2010/main" val="302290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réalisée</a:t>
            </a:r>
          </a:p>
        </p:txBody>
      </p:sp>
      <p:sp>
        <p:nvSpPr>
          <p:cNvPr id="3" name="Espace réservé de contenu 2"/>
          <p:cNvSpPr>
            <a:spLocks noGrp="1"/>
          </p:cNvSpPr>
          <p:nvPr>
            <p:ph idx="1"/>
          </p:nvPr>
        </p:nvSpPr>
        <p:spPr>
          <a:xfrm>
            <a:off x="311233" y="1853248"/>
            <a:ext cx="9739601" cy="4195481"/>
          </a:xfrm>
        </p:spPr>
        <p:txBody>
          <a:bodyPr>
            <a:normAutofit/>
          </a:bodyPr>
          <a:lstStyle/>
          <a:p>
            <a:r>
              <a:rPr lang="fr-FR" sz="2200" dirty="0"/>
              <a:t>Contexte</a:t>
            </a:r>
          </a:p>
          <a:p>
            <a:pPr lvl="1"/>
            <a:r>
              <a:rPr lang="fr-FR" sz="2000" dirty="0"/>
              <a:t>Application regroupant des élèves, professeurs et des « groupes ».</a:t>
            </a:r>
          </a:p>
          <a:p>
            <a:pPr lvl="1"/>
            <a:r>
              <a:rPr lang="fr-FR" sz="2000" dirty="0"/>
              <a:t>Fonctionnement interne indépendant de la classe « façade »</a:t>
            </a:r>
          </a:p>
          <a:p>
            <a:pPr lvl="2"/>
            <a:r>
              <a:rPr lang="fr-FR" sz="1800" dirty="0"/>
              <a:t>Un changement de design peut-être opéré sans que l’utilisateur ne doive s’adapter</a:t>
            </a:r>
          </a:p>
          <a:p>
            <a:pPr lvl="2"/>
            <a:r>
              <a:rPr lang="fr-FR" sz="1800" dirty="0"/>
              <a:t>Modification de la structure des groupes très facilement réalisable (plus de professeurs, attributs supplémentaires, …)</a:t>
            </a:r>
          </a:p>
          <a:p>
            <a:pPr lvl="1"/>
            <a:r>
              <a:rPr lang="fr-FR" sz="2000" dirty="0"/>
              <a:t>Fonctionnement simplifier (pas d’utilisation d’objets, utilisation simple de noms)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299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réalisée</a:t>
            </a:r>
          </a:p>
        </p:txBody>
      </p:sp>
      <p:sp>
        <p:nvSpPr>
          <p:cNvPr id="3" name="Espace réservé de contenu 2"/>
          <p:cNvSpPr>
            <a:spLocks noGrp="1"/>
          </p:cNvSpPr>
          <p:nvPr>
            <p:ph idx="1"/>
          </p:nvPr>
        </p:nvSpPr>
        <p:spPr>
          <a:xfrm>
            <a:off x="311233" y="1853248"/>
            <a:ext cx="9739601" cy="4195481"/>
          </a:xfrm>
        </p:spPr>
        <p:txBody>
          <a:bodyPr>
            <a:normAutofit/>
          </a:bodyPr>
          <a:lstStyle/>
          <a:p>
            <a:r>
              <a:rPr lang="fr-FR" sz="2200" dirty="0"/>
              <a:t>Bash interactif</a:t>
            </a:r>
          </a:p>
          <a:p>
            <a:r>
              <a:rPr lang="fr-FR" sz="2200" dirty="0"/>
              <a:t>Commandes proposées:</a:t>
            </a:r>
          </a:p>
          <a:p>
            <a:pPr marL="0" indent="0">
              <a:buNone/>
            </a:pPr>
            <a:endParaRPr lang="fr-FR" sz="2200" dirty="0"/>
          </a:p>
          <a:p>
            <a:endParaRPr lang="fr-FR" sz="2200" dirty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90" y="2960506"/>
            <a:ext cx="10877824" cy="259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7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réalisée</a:t>
            </a:r>
          </a:p>
        </p:txBody>
      </p:sp>
      <p:sp>
        <p:nvSpPr>
          <p:cNvPr id="3" name="Espace réservé de contenu 2"/>
          <p:cNvSpPr>
            <a:spLocks noGrp="1"/>
          </p:cNvSpPr>
          <p:nvPr>
            <p:ph idx="1"/>
          </p:nvPr>
        </p:nvSpPr>
        <p:spPr>
          <a:xfrm>
            <a:off x="311233" y="1853248"/>
            <a:ext cx="9739601" cy="4195481"/>
          </a:xfrm>
        </p:spPr>
        <p:txBody>
          <a:bodyPr>
            <a:normAutofit/>
          </a:bodyPr>
          <a:lstStyle/>
          <a:p>
            <a:r>
              <a:rPr lang="fr-FR" sz="2200" dirty="0"/>
              <a:t>Classe « façade » utilise les constructeurs et méthodes des objets</a:t>
            </a:r>
          </a:p>
          <a:p>
            <a:endParaRPr lang="fr-FR" sz="2200" dirty="0"/>
          </a:p>
          <a:p>
            <a:pPr lvl="1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r="16230"/>
          <a:stretch/>
        </p:blipFill>
        <p:spPr>
          <a:xfrm>
            <a:off x="5664866" y="2675397"/>
            <a:ext cx="4385967" cy="287579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/>
          <a:srcRect r="24901"/>
          <a:stretch/>
        </p:blipFill>
        <p:spPr>
          <a:xfrm>
            <a:off x="646111" y="3052763"/>
            <a:ext cx="4683878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61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239</Words>
  <Application>Microsoft Office PowerPoint</Application>
  <PresentationFormat>Grand écran</PresentationFormat>
  <Paragraphs>71</Paragraphs>
  <Slides>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Design Pattern Façade</vt:lpstr>
      <vt:lpstr>Introduction</vt:lpstr>
      <vt:lpstr>Explication du Pattern</vt:lpstr>
      <vt:lpstr>Explication du Pattern</vt:lpstr>
      <vt:lpstr>Explication du Pattern</vt:lpstr>
      <vt:lpstr>Explication du Pattern</vt:lpstr>
      <vt:lpstr>Application réalisée</vt:lpstr>
      <vt:lpstr>Application réalisée</vt:lpstr>
      <vt:lpstr>Application réalisée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2017-03-25T14:56:11Z</dcterms:created>
  <dcterms:modified xsi:type="dcterms:W3CDTF">2017-03-27T17:09:14Z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