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85" r:id="rId2"/>
    <p:sldId id="286" r:id="rId3"/>
    <p:sldId id="259" r:id="rId4"/>
    <p:sldId id="287" r:id="rId5"/>
    <p:sldId id="288" r:id="rId6"/>
    <p:sldId id="289" r:id="rId7"/>
    <p:sldId id="29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Karl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nick Berckmans" initials="YB" lastIdx="1" clrIdx="0">
    <p:extLst>
      <p:ext uri="{19B8F6BF-5375-455C-9EA6-DF929625EA0E}">
        <p15:presenceInfo xmlns:p15="http://schemas.microsoft.com/office/powerpoint/2012/main" userId="5378f4e2fae1d5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FFC000"/>
    <a:srgbClr val="F44336"/>
    <a:srgbClr val="E23E32"/>
    <a:srgbClr val="EC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6275F5-5397-411B-81FE-8BDDD6D14BDA}">
  <a:tblStyle styleId="{3E6275F5-5397-411B-81FE-8BDDD6D14BD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95" autoAdjust="0"/>
  </p:normalViewPr>
  <p:slideViewPr>
    <p:cSldViewPr snapToGrid="0">
      <p:cViewPr varScale="1">
        <p:scale>
          <a:sx n="115" d="100"/>
          <a:sy n="115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9T17:41:06.19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2475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984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5774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n’y a pas de manipulation directe des objets:</a:t>
            </a:r>
            <a:r>
              <a:rPr lang="fr-BE" baseline="0" dirty="0"/>
              <a:t> on passe par des méthodes et des fonctions simplifiées au maximum.</a:t>
            </a:r>
            <a:br>
              <a:rPr lang="fr-BE" baseline="0" dirty="0"/>
            </a:br>
            <a:r>
              <a:rPr lang="fr-BE" baseline="0" dirty="0"/>
              <a:t>Le traitement interne est totalement indépendant de l’exécution de l’utilisateur. Il n’a aucune idée de la manière dont les objets sont créés ou stockés.</a:t>
            </a:r>
          </a:p>
          <a:p>
            <a:r>
              <a:rPr lang="fr-BE" baseline="0" dirty="0"/>
              <a:t>Il connait et n’a besoin que des méthodes qu’on lui propose directement, rien de plus.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7244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694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1690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607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834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462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87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641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Le design pattern façade</a:t>
            </a:r>
            <a:r>
              <a:rPr lang="fr-BE" baseline="0" dirty="0"/>
              <a:t> consiste à créer une classe intermédiaire qui proposera l’ensemble des actions disponible au client/utilisateur. Ce dernier n’a accès qu’à cette classe, et n’a aucune idée du fonctionnement du système sous-jacent. L’utilisateur doit uniquement comprendre comment utiliser la classe « façade » et savoir ce que cette dernière renvoi. C’est dans cette classe que peuvent se trouver l’ensemble des tests et vérifications précédent l’exécution du système.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B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La classe « façade » réalise en elle-même une simplification du système, mais également un « début de mode d’emploi ». 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69374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33186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26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Le</a:t>
            </a:r>
            <a:r>
              <a:rPr lang="fr-BE" baseline="0" dirty="0"/>
              <a:t> but de ce design pattern est de pouvoir changer l’implémentation interne du système sans devoir notifier tout les clients du « changement de fonctionnement » du système. Ce dernier peut changer du tout au tout, il n’y aura aucun impacte pour l’utilisateur tant que la façade utilise les mêmes entrée et renvoi les même éléments en sortie.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9524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9812" y="2123005"/>
            <a:ext cx="5176727" cy="1181999"/>
          </a:xfrm>
          <a:noFill/>
        </p:spPr>
        <p:txBody>
          <a:bodyPr/>
          <a:lstStyle/>
          <a:p>
            <a:r>
              <a:rPr lang="fr-BE" sz="4000" dirty="0"/>
              <a:t>Design Pattern </a:t>
            </a:r>
            <a:r>
              <a:rPr lang="fr-BE" sz="4000" dirty="0">
                <a:solidFill>
                  <a:schemeClr val="accent1"/>
                </a:solidFill>
              </a:rPr>
              <a:t>Façade</a:t>
            </a:r>
          </a:p>
        </p:txBody>
      </p:sp>
      <p:sp>
        <p:nvSpPr>
          <p:cNvPr id="4" name="Shape 89"/>
          <p:cNvSpPr txBox="1">
            <a:spLocks/>
          </p:cNvSpPr>
          <p:nvPr/>
        </p:nvSpPr>
        <p:spPr>
          <a:xfrm>
            <a:off x="429812" y="3305004"/>
            <a:ext cx="3327954" cy="498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" dirty="0"/>
              <a:t>Réalisé par Yannick Berckmans</a:t>
            </a:r>
          </a:p>
        </p:txBody>
      </p:sp>
    </p:spTree>
    <p:extLst>
      <p:ext uri="{BB962C8B-B14F-4D97-AF65-F5344CB8AC3E}">
        <p14:creationId xmlns:p14="http://schemas.microsoft.com/office/powerpoint/2010/main" val="395775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E3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44336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Application réalisée</a:t>
            </a:r>
          </a:p>
        </p:txBody>
      </p:sp>
    </p:spTree>
    <p:extLst>
      <p:ext uri="{BB962C8B-B14F-4D97-AF65-F5344CB8AC3E}">
        <p14:creationId xmlns:p14="http://schemas.microsoft.com/office/powerpoint/2010/main" val="376585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50" y="930977"/>
            <a:ext cx="5324100" cy="485699"/>
          </a:xfrm>
        </p:spPr>
        <p:txBody>
          <a:bodyPr/>
          <a:lstStyle/>
          <a:p>
            <a:r>
              <a:rPr lang="fr-BE" sz="3000" dirty="0">
                <a:solidFill>
                  <a:srgbClr val="F44336"/>
                </a:solidFill>
              </a:rPr>
              <a:t>Présentation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838250" y="1416676"/>
            <a:ext cx="5860424" cy="372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2000" dirty="0"/>
              <a:t>Application à design </a:t>
            </a:r>
            <a:r>
              <a:rPr lang="fr-BE" sz="2000" dirty="0">
                <a:solidFill>
                  <a:srgbClr val="F44336"/>
                </a:solidFill>
              </a:rPr>
              <a:t>simpliste</a:t>
            </a:r>
          </a:p>
          <a:p>
            <a:pPr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2000" dirty="0"/>
              <a:t>Application de gestion d’objets</a:t>
            </a:r>
          </a:p>
          <a:p>
            <a:pPr lvl="3"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2000" dirty="0"/>
              <a:t>	</a:t>
            </a:r>
            <a:r>
              <a:rPr lang="fr-BE" sz="1800" i="1" dirty="0"/>
              <a:t>Classes élèves, professeurs et « groupes »</a:t>
            </a:r>
            <a:br>
              <a:rPr lang="fr-BE" sz="1800" i="1" dirty="0"/>
            </a:br>
            <a:br>
              <a:rPr lang="fr-BE" sz="1800" i="1" dirty="0"/>
            </a:br>
            <a:br>
              <a:rPr lang="fr-BE" sz="1800" i="1" dirty="0"/>
            </a:br>
            <a:endParaRPr lang="fr-BE" sz="1800" dirty="0"/>
          </a:p>
          <a:p>
            <a:pPr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2000" dirty="0"/>
              <a:t>Fonctionnement interne </a:t>
            </a:r>
            <a:r>
              <a:rPr lang="fr-BE" sz="2000" dirty="0">
                <a:solidFill>
                  <a:srgbClr val="F44336"/>
                </a:solidFill>
              </a:rPr>
              <a:t>indépendant</a:t>
            </a:r>
          </a:p>
          <a:p>
            <a:pPr>
              <a:spcBef>
                <a:spcPts val="300"/>
              </a:spcBef>
              <a:buClr>
                <a:srgbClr val="F44336"/>
              </a:buClr>
              <a:buSzPct val="110000"/>
              <a:buNone/>
            </a:pPr>
            <a:r>
              <a:rPr lang="fr-BE" sz="1800" i="1" dirty="0"/>
              <a:t>	Pas d’adaptation nécessaire en cas de 	changement interne (utilisation matricule, …)</a:t>
            </a:r>
            <a:endParaRPr lang="fr-BE" sz="1800" dirty="0">
              <a:solidFill>
                <a:srgbClr val="F44336"/>
              </a:solidFill>
            </a:endParaRPr>
          </a:p>
          <a:p>
            <a:pPr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2000" dirty="0"/>
              <a:t>Fonctionnement à partir de l’extérieur </a:t>
            </a:r>
            <a:r>
              <a:rPr lang="fr-BE" sz="2000" dirty="0">
                <a:solidFill>
                  <a:srgbClr val="F44336"/>
                </a:solidFill>
              </a:rPr>
              <a:t>simplifié</a:t>
            </a:r>
          </a:p>
          <a:p>
            <a:pPr lvl="8"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1800" i="1" dirty="0"/>
              <a:t>	Pas de manipulation de variable, classes, objets</a:t>
            </a:r>
            <a:endParaRPr lang="fr-BE" dirty="0">
              <a:solidFill>
                <a:srgbClr val="FFC000"/>
              </a:solidFill>
            </a:endParaRPr>
          </a:p>
          <a:p>
            <a:pPr marL="342900" lvl="4" indent="-342900">
              <a:spcBef>
                <a:spcPts val="300"/>
              </a:spcBef>
              <a:buSzPct val="110000"/>
            </a:pPr>
            <a:endParaRPr lang="fr-BE" sz="2000" dirty="0">
              <a:solidFill>
                <a:srgbClr val="FFC000"/>
              </a:solidFill>
            </a:endParaRPr>
          </a:p>
          <a:p>
            <a:pPr marL="288000" lvl="2" indent="-285750">
              <a:spcBef>
                <a:spcPts val="300"/>
              </a:spcBef>
              <a:buSzPct val="110000"/>
            </a:pPr>
            <a:endParaRPr lang="fr-BE" dirty="0">
              <a:solidFill>
                <a:srgbClr val="FFC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9273" y="202429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BE" sz="3600" dirty="0">
                <a:solidFill>
                  <a:srgbClr val="F44336"/>
                </a:solidFill>
              </a:rPr>
              <a:t>Application réalisée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8250" y="2794389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BE" sz="3000" dirty="0">
                <a:solidFill>
                  <a:srgbClr val="F44336"/>
                </a:solidFill>
              </a:rPr>
              <a:t>Introduction du pattern</a:t>
            </a:r>
          </a:p>
        </p:txBody>
      </p:sp>
    </p:spTree>
    <p:extLst>
      <p:ext uri="{BB962C8B-B14F-4D97-AF65-F5344CB8AC3E}">
        <p14:creationId xmlns:p14="http://schemas.microsoft.com/office/powerpoint/2010/main" val="305285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50" y="930977"/>
            <a:ext cx="5324100" cy="485699"/>
          </a:xfrm>
        </p:spPr>
        <p:txBody>
          <a:bodyPr/>
          <a:lstStyle/>
          <a:p>
            <a:r>
              <a:rPr lang="fr-BE" sz="3000" dirty="0">
                <a:solidFill>
                  <a:srgbClr val="F44336"/>
                </a:solidFill>
              </a:rPr>
              <a:t>Mode d’emploi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838250" y="1416676"/>
            <a:ext cx="5860424" cy="26634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2000" dirty="0"/>
              <a:t>Quelques objets déjà </a:t>
            </a:r>
            <a:r>
              <a:rPr lang="fr-BE" sz="2000" dirty="0">
                <a:solidFill>
                  <a:srgbClr val="F44336"/>
                </a:solidFill>
              </a:rPr>
              <a:t>pré-générés</a:t>
            </a:r>
          </a:p>
          <a:p>
            <a:pPr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2000" dirty="0">
                <a:solidFill>
                  <a:srgbClr val="F44336"/>
                </a:solidFill>
              </a:rPr>
              <a:t>Shell </a:t>
            </a:r>
            <a:r>
              <a:rPr lang="fr-BE" sz="2000" dirty="0"/>
              <a:t>avec commandes pour utilisation simple</a:t>
            </a:r>
          </a:p>
          <a:p>
            <a:pPr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2000" dirty="0">
                <a:solidFill>
                  <a:srgbClr val="F44336"/>
                </a:solidFill>
              </a:rPr>
              <a:t>Toutes les commandes passent par la façade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9273" y="202429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BE" sz="3600" dirty="0">
                <a:solidFill>
                  <a:srgbClr val="F44336"/>
                </a:solidFill>
              </a:rPr>
              <a:t>Application réalisée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8" y="2841330"/>
            <a:ext cx="6805368" cy="1625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451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50" y="930977"/>
            <a:ext cx="5324100" cy="485699"/>
          </a:xfrm>
        </p:spPr>
        <p:txBody>
          <a:bodyPr/>
          <a:lstStyle/>
          <a:p>
            <a:r>
              <a:rPr lang="fr-BE" sz="3000" dirty="0">
                <a:solidFill>
                  <a:srgbClr val="F44336"/>
                </a:solidFill>
              </a:rPr>
              <a:t>Mode d’emploi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838250" y="1416676"/>
            <a:ext cx="5860424" cy="26634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2000" dirty="0"/>
              <a:t>Classe façade utilise </a:t>
            </a:r>
            <a:r>
              <a:rPr lang="fr-BE" sz="2000" dirty="0">
                <a:solidFill>
                  <a:srgbClr val="F44336"/>
                </a:solidFill>
              </a:rPr>
              <a:t>les méthodes des objets</a:t>
            </a:r>
          </a:p>
          <a:p>
            <a:pPr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2000" dirty="0"/>
              <a:t>Uniquement </a:t>
            </a:r>
            <a:r>
              <a:rPr lang="fr-BE" sz="2000" dirty="0">
                <a:solidFill>
                  <a:srgbClr val="F44336"/>
                </a:solidFill>
              </a:rPr>
              <a:t>quelques actions</a:t>
            </a:r>
            <a:r>
              <a:rPr lang="fr-BE" sz="2000" dirty="0"/>
              <a:t> possibles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9273" y="202429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BE" sz="3600" dirty="0">
                <a:solidFill>
                  <a:srgbClr val="F44336"/>
                </a:solidFill>
              </a:rPr>
              <a:t>Application réalisée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24901"/>
          <a:stretch/>
        </p:blipFill>
        <p:spPr>
          <a:xfrm>
            <a:off x="368602" y="2682438"/>
            <a:ext cx="3262680" cy="1479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r="16230"/>
          <a:stretch/>
        </p:blipFill>
        <p:spPr>
          <a:xfrm>
            <a:off x="4100930" y="2483474"/>
            <a:ext cx="2863457" cy="18775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364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50" y="930977"/>
            <a:ext cx="5324100" cy="485699"/>
          </a:xfrm>
        </p:spPr>
        <p:txBody>
          <a:bodyPr/>
          <a:lstStyle/>
          <a:p>
            <a:r>
              <a:rPr lang="fr-BE" sz="3000" dirty="0">
                <a:solidFill>
                  <a:srgbClr val="F44336"/>
                </a:solidFill>
              </a:rPr>
              <a:t>Mode d’emploi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838249" y="1416676"/>
            <a:ext cx="6441781" cy="372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2000" dirty="0">
                <a:solidFill>
                  <a:srgbClr val="F44336"/>
                </a:solidFill>
              </a:rPr>
              <a:t>Création</a:t>
            </a:r>
            <a:r>
              <a:rPr lang="fr-BE" sz="2000" dirty="0"/>
              <a:t> d’élèves et de professeurs</a:t>
            </a:r>
          </a:p>
          <a:p>
            <a:pPr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2000" dirty="0">
                <a:solidFill>
                  <a:srgbClr val="F44336"/>
                </a:solidFill>
              </a:rPr>
              <a:t>Création d’un groupe</a:t>
            </a:r>
          </a:p>
          <a:p>
            <a:pPr>
              <a:spcBef>
                <a:spcPts val="300"/>
              </a:spcBef>
              <a:buClr>
                <a:srgbClr val="F44336"/>
              </a:buClr>
              <a:buSzPct val="110000"/>
              <a:buNone/>
            </a:pPr>
            <a:r>
              <a:rPr lang="fr-BE" sz="2000" i="1" dirty="0">
                <a:solidFill>
                  <a:srgbClr val="F44336"/>
                </a:solidFill>
              </a:rPr>
              <a:t>	</a:t>
            </a:r>
            <a:r>
              <a:rPr lang="fr-BE" sz="1800" i="1" dirty="0"/>
              <a:t>Mentionner le prénom des professeurs et 	étudiants à ajouter dans le groupe</a:t>
            </a:r>
            <a:endParaRPr lang="fr-BE" sz="1800" dirty="0">
              <a:solidFill>
                <a:srgbClr val="F44336"/>
              </a:solidFill>
            </a:endParaRPr>
          </a:p>
          <a:p>
            <a:pPr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2000" dirty="0">
                <a:solidFill>
                  <a:srgbClr val="F44336"/>
                </a:solidFill>
              </a:rPr>
              <a:t>Exemple</a:t>
            </a:r>
          </a:p>
          <a:p>
            <a:pPr lvl="3"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2000" dirty="0">
                <a:solidFill>
                  <a:srgbClr val="F44336"/>
                </a:solidFill>
              </a:rPr>
              <a:t>	</a:t>
            </a:r>
            <a:r>
              <a:rPr lang="fr-BE" sz="1800" dirty="0" err="1"/>
              <a:t>newS</a:t>
            </a:r>
            <a:r>
              <a:rPr lang="fr-BE" sz="1800" dirty="0"/>
              <a:t> Yannick Berckmans 23 16</a:t>
            </a:r>
          </a:p>
          <a:p>
            <a:pPr lvl="3"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1800" dirty="0"/>
              <a:t>	</a:t>
            </a:r>
            <a:r>
              <a:rPr lang="fr-BE" sz="1800" dirty="0" err="1"/>
              <a:t>newS</a:t>
            </a:r>
            <a:r>
              <a:rPr lang="fr-BE" sz="1800" dirty="0"/>
              <a:t> Charles </a:t>
            </a:r>
            <a:r>
              <a:rPr lang="fr-BE" sz="1800" dirty="0" err="1"/>
              <a:t>Vandevoorde</a:t>
            </a:r>
            <a:r>
              <a:rPr lang="fr-BE" sz="1800" dirty="0"/>
              <a:t> 22 18</a:t>
            </a:r>
          </a:p>
          <a:p>
            <a:pPr lvl="3"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1800" dirty="0"/>
              <a:t>	</a:t>
            </a:r>
            <a:r>
              <a:rPr lang="fr-BE" sz="1800" dirty="0" err="1"/>
              <a:t>newT</a:t>
            </a:r>
            <a:r>
              <a:rPr lang="fr-BE" sz="1800" dirty="0"/>
              <a:t> </a:t>
            </a:r>
            <a:r>
              <a:rPr lang="fr-BE" sz="1800" dirty="0" err="1"/>
              <a:t>Sebastien</a:t>
            </a:r>
            <a:r>
              <a:rPr lang="fr-BE" sz="1800" dirty="0"/>
              <a:t> </a:t>
            </a:r>
            <a:r>
              <a:rPr lang="fr-BE" sz="1800" dirty="0" err="1"/>
              <a:t>Combefis</a:t>
            </a:r>
            <a:r>
              <a:rPr lang="fr-BE" sz="1800" dirty="0"/>
              <a:t> 30 Informatique</a:t>
            </a:r>
          </a:p>
          <a:p>
            <a:pPr lvl="3"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1800" dirty="0"/>
              <a:t>	</a:t>
            </a:r>
            <a:r>
              <a:rPr lang="fr-BE" sz="1800" dirty="0" err="1"/>
              <a:t>newG</a:t>
            </a:r>
            <a:r>
              <a:rPr lang="fr-BE" sz="1800" dirty="0"/>
              <a:t> </a:t>
            </a:r>
            <a:r>
              <a:rPr lang="fr-BE" sz="1800" dirty="0" err="1"/>
              <a:t>BestGroup</a:t>
            </a:r>
            <a:r>
              <a:rPr lang="fr-BE" sz="1800" dirty="0"/>
              <a:t> </a:t>
            </a:r>
            <a:r>
              <a:rPr lang="fr-BE" sz="1800" dirty="0" err="1"/>
              <a:t>Sebastien</a:t>
            </a:r>
            <a:r>
              <a:rPr lang="fr-BE" sz="1800" dirty="0"/>
              <a:t> Yannick-Charles</a:t>
            </a:r>
          </a:p>
          <a:p>
            <a:pPr lvl="3"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1800" dirty="0"/>
              <a:t>	</a:t>
            </a:r>
            <a:r>
              <a:rPr lang="fr-BE" sz="1800" dirty="0" err="1"/>
              <a:t>PrintG</a:t>
            </a:r>
            <a:endParaRPr lang="fr-BE" sz="1800" dirty="0"/>
          </a:p>
          <a:p>
            <a:pPr lvl="3">
              <a:spcBef>
                <a:spcPts val="300"/>
              </a:spcBef>
              <a:buClr>
                <a:srgbClr val="F44336"/>
              </a:buClr>
              <a:buSzPct val="110000"/>
            </a:pPr>
            <a:r>
              <a:rPr lang="fr-BE" sz="2000" dirty="0">
                <a:solidFill>
                  <a:srgbClr val="F44336"/>
                </a:solidFill>
              </a:rPr>
              <a:t>	</a:t>
            </a:r>
            <a:endParaRPr lang="fr-BE" sz="1800" i="1" dirty="0"/>
          </a:p>
          <a:p>
            <a:pPr lvl="3">
              <a:spcBef>
                <a:spcPts val="300"/>
              </a:spcBef>
              <a:buClr>
                <a:srgbClr val="F44336"/>
              </a:buClr>
              <a:buSzPct val="110000"/>
            </a:pPr>
            <a:endParaRPr lang="fr-BE" sz="1800" i="1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9273" y="202429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BE" sz="3600" dirty="0">
                <a:solidFill>
                  <a:srgbClr val="F44336"/>
                </a:solidFill>
              </a:rPr>
              <a:t>Application réalisée</a:t>
            </a:r>
          </a:p>
        </p:txBody>
      </p:sp>
    </p:spTree>
    <p:extLst>
      <p:ext uri="{BB962C8B-B14F-4D97-AF65-F5344CB8AC3E}">
        <p14:creationId xmlns:p14="http://schemas.microsoft.com/office/powerpoint/2010/main" val="194805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chemeClr val="accent1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0941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50" y="1173827"/>
            <a:ext cx="5324100" cy="485699"/>
          </a:xfrm>
        </p:spPr>
        <p:txBody>
          <a:bodyPr/>
          <a:lstStyle/>
          <a:p>
            <a:r>
              <a:rPr lang="fr-BE" sz="3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838250" y="1659526"/>
            <a:ext cx="5673386" cy="3107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Clr>
                <a:schemeClr val="accent1"/>
              </a:buClr>
            </a:pPr>
            <a:r>
              <a:rPr lang="fr-BE" sz="2000" dirty="0"/>
              <a:t>Design pattern </a:t>
            </a:r>
            <a:r>
              <a:rPr lang="fr-BE" sz="2000" dirty="0">
                <a:solidFill>
                  <a:schemeClr val="accent1"/>
                </a:solidFill>
              </a:rPr>
              <a:t>simple à prendre en main</a:t>
            </a:r>
          </a:p>
          <a:p>
            <a:pPr>
              <a:buClr>
                <a:schemeClr val="accent1"/>
              </a:buClr>
            </a:pPr>
            <a:r>
              <a:rPr lang="fr-BE" sz="2000" dirty="0"/>
              <a:t>Facilite </a:t>
            </a:r>
            <a:r>
              <a:rPr lang="fr-BE" sz="2000" dirty="0">
                <a:solidFill>
                  <a:schemeClr val="accent1"/>
                </a:solidFill>
              </a:rPr>
              <a:t>grandement</a:t>
            </a:r>
            <a:r>
              <a:rPr lang="fr-BE" sz="2000" dirty="0"/>
              <a:t> les modifications</a:t>
            </a:r>
          </a:p>
          <a:p>
            <a:pPr>
              <a:buClr>
                <a:schemeClr val="accent1"/>
              </a:buClr>
            </a:pPr>
            <a:r>
              <a:rPr lang="fr-BE" sz="2000" dirty="0"/>
              <a:t>Couche supplémentaire </a:t>
            </a:r>
            <a:r>
              <a:rPr lang="fr-BE" sz="2000" dirty="0">
                <a:solidFill>
                  <a:schemeClr val="accent1"/>
                </a:solidFill>
              </a:rPr>
              <a:t>simplificatrice</a:t>
            </a:r>
          </a:p>
          <a:p>
            <a:pPr>
              <a:buClr>
                <a:schemeClr val="accent1"/>
              </a:buClr>
            </a:pPr>
            <a:r>
              <a:rPr lang="fr-BE" sz="2000" dirty="0"/>
              <a:t>Force à réfléchir </a:t>
            </a:r>
            <a:r>
              <a:rPr lang="fr-BE" sz="2000" dirty="0">
                <a:solidFill>
                  <a:schemeClr val="accent1"/>
                </a:solidFill>
              </a:rPr>
              <a:t>« utilisation concrète » </a:t>
            </a:r>
            <a:endParaRPr lang="fr-BE" dirty="0">
              <a:solidFill>
                <a:schemeClr val="accent1"/>
              </a:solidFill>
            </a:endParaRPr>
          </a:p>
          <a:p>
            <a:endParaRPr lang="fr-BE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5447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50" y="1173827"/>
            <a:ext cx="5324100" cy="485699"/>
          </a:xfrm>
        </p:spPr>
        <p:txBody>
          <a:bodyPr/>
          <a:lstStyle/>
          <a:p>
            <a:r>
              <a:rPr lang="fr-BE" sz="3000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838250" y="1659526"/>
            <a:ext cx="5324100" cy="3107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Clr>
                <a:schemeClr val="accent1"/>
              </a:buClr>
            </a:pPr>
            <a:r>
              <a:rPr lang="fr-BE" sz="2000" dirty="0">
                <a:solidFill>
                  <a:schemeClr val="accent1"/>
                </a:solidFill>
              </a:rPr>
              <a:t>Le Design Pattern</a:t>
            </a:r>
          </a:p>
          <a:p>
            <a:pPr marL="252000" lvl="1"/>
            <a:r>
              <a:rPr lang="fr-BE" sz="1800" dirty="0"/>
              <a:t>Présentation</a:t>
            </a:r>
          </a:p>
          <a:p>
            <a:pPr marL="252000" lvl="1"/>
            <a:r>
              <a:rPr lang="fr-BE" sz="1800" dirty="0"/>
              <a:t>Explications</a:t>
            </a:r>
          </a:p>
          <a:p>
            <a:pPr>
              <a:buClr>
                <a:schemeClr val="accent1"/>
              </a:buClr>
            </a:pPr>
            <a:r>
              <a:rPr lang="fr-BE" sz="2000" dirty="0">
                <a:solidFill>
                  <a:schemeClr val="accent1"/>
                </a:solidFill>
              </a:rPr>
              <a:t>Application réalisée</a:t>
            </a:r>
          </a:p>
          <a:p>
            <a:pPr marL="252000" lvl="1"/>
            <a:r>
              <a:rPr lang="fr-BE" sz="1800" dirty="0"/>
              <a:t>Présentation</a:t>
            </a:r>
          </a:p>
          <a:p>
            <a:pPr marL="252000" lvl="1"/>
            <a:r>
              <a:rPr lang="fr-BE" sz="1800" dirty="0"/>
              <a:t>Introduction du Pattern</a:t>
            </a:r>
          </a:p>
          <a:p>
            <a:pPr marL="252000" lvl="1"/>
            <a:r>
              <a:rPr lang="fr-BE" sz="1800" dirty="0"/>
              <a:t>Mode d’emploi</a:t>
            </a:r>
          </a:p>
          <a:p>
            <a:pPr>
              <a:buClr>
                <a:schemeClr val="accent1"/>
              </a:buClr>
            </a:pPr>
            <a:r>
              <a:rPr lang="fr-BE" sz="2000" dirty="0">
                <a:solidFill>
                  <a:schemeClr val="accent1"/>
                </a:solidFill>
              </a:rPr>
              <a:t>Conclusion</a:t>
            </a:r>
          </a:p>
          <a:p>
            <a:pPr>
              <a:buFont typeface="Karla"/>
              <a:buNone/>
            </a:pPr>
            <a:endParaRPr lang="fr-BE" dirty="0"/>
          </a:p>
          <a:p>
            <a:endParaRPr lang="fr-BE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1006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000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Le Design Pattern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50" y="930977"/>
            <a:ext cx="5324100" cy="485699"/>
          </a:xfrm>
        </p:spPr>
        <p:txBody>
          <a:bodyPr/>
          <a:lstStyle/>
          <a:p>
            <a:r>
              <a:rPr lang="fr-BE" sz="3000" dirty="0">
                <a:solidFill>
                  <a:srgbClr val="FFC000"/>
                </a:solidFill>
              </a:rPr>
              <a:t>Présentation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838250" y="1416676"/>
            <a:ext cx="5586934" cy="3107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dirty="0"/>
              <a:t>Design pattern </a:t>
            </a:r>
            <a:r>
              <a:rPr lang="fr-BE" sz="2000" dirty="0">
                <a:solidFill>
                  <a:srgbClr val="FFC000"/>
                </a:solidFill>
              </a:rPr>
              <a:t>façade</a:t>
            </a:r>
            <a:br>
              <a:rPr lang="fr-BE" sz="2000" dirty="0">
                <a:solidFill>
                  <a:srgbClr val="FFC000"/>
                </a:solidFill>
              </a:rPr>
            </a:br>
            <a:endParaRPr lang="fr-BE" sz="2000" dirty="0">
              <a:solidFill>
                <a:srgbClr val="FFC000"/>
              </a:solidFill>
            </a:endParaRPr>
          </a:p>
          <a:p>
            <a:pPr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dirty="0">
                <a:solidFill>
                  <a:srgbClr val="FFC000"/>
                </a:solidFill>
              </a:rPr>
              <a:t>Problématiques</a:t>
            </a:r>
          </a:p>
          <a:p>
            <a:pPr marL="288000" lvl="1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1800" dirty="0"/>
              <a:t>Systèmes de plus en plus </a:t>
            </a:r>
            <a:r>
              <a:rPr lang="fr-BE" sz="1800" dirty="0">
                <a:solidFill>
                  <a:srgbClr val="FFC000"/>
                </a:solidFill>
              </a:rPr>
              <a:t>complexe</a:t>
            </a:r>
          </a:p>
          <a:p>
            <a:pPr marL="288000" lvl="1">
              <a:spcBef>
                <a:spcPts val="300"/>
              </a:spcBef>
              <a:buClr>
                <a:srgbClr val="FFC000"/>
              </a:buClr>
              <a:buSzPct val="110000"/>
              <a:buNone/>
            </a:pPr>
            <a:r>
              <a:rPr lang="fr-BE" sz="1800" i="1" dirty="0"/>
              <a:t>	</a:t>
            </a:r>
            <a:r>
              <a:rPr lang="fr-BE" i="1" dirty="0"/>
              <a:t>Difficulté de prendre des systèmes en main</a:t>
            </a:r>
            <a:endParaRPr lang="fr-BE" sz="1800" dirty="0">
              <a:solidFill>
                <a:srgbClr val="FFC000"/>
              </a:solidFill>
            </a:endParaRPr>
          </a:p>
          <a:p>
            <a:pPr marL="288000" lvl="1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1800" dirty="0"/>
              <a:t>Systèmes de plus en plus </a:t>
            </a:r>
            <a:r>
              <a:rPr lang="fr-BE" sz="1800" dirty="0">
                <a:solidFill>
                  <a:srgbClr val="FFC000"/>
                </a:solidFill>
              </a:rPr>
              <a:t>couplés</a:t>
            </a:r>
          </a:p>
          <a:p>
            <a:pPr marL="432000" lvl="2">
              <a:spcBef>
                <a:spcPts val="300"/>
              </a:spcBef>
              <a:buClr>
                <a:srgbClr val="FFC000"/>
              </a:buClr>
              <a:buSzPct val="110000"/>
              <a:buNone/>
            </a:pPr>
            <a:r>
              <a:rPr lang="fr-BE" i="1" dirty="0"/>
              <a:t>	Un unique changement dans un système entraine un 	changement de tout les systèmes liés</a:t>
            </a:r>
          </a:p>
          <a:p>
            <a:pPr marL="432000" lvl="2">
              <a:spcBef>
                <a:spcPts val="300"/>
              </a:spcBef>
              <a:buClr>
                <a:srgbClr val="FFC000"/>
              </a:buClr>
              <a:buSzPct val="110000"/>
              <a:buNone/>
            </a:pPr>
            <a:endParaRPr lang="fr-BE" dirty="0">
              <a:solidFill>
                <a:srgbClr val="FFC000"/>
              </a:solidFill>
            </a:endParaRPr>
          </a:p>
          <a:p>
            <a:pPr marL="342900" lvl="4" indent="-342900">
              <a:spcBef>
                <a:spcPts val="300"/>
              </a:spcBef>
              <a:buSzPct val="110000"/>
            </a:pPr>
            <a:endParaRPr lang="fr-BE" sz="2000" dirty="0">
              <a:solidFill>
                <a:srgbClr val="FFC000"/>
              </a:solidFill>
            </a:endParaRPr>
          </a:p>
          <a:p>
            <a:pPr marL="288000" lvl="2" indent="-285750">
              <a:spcBef>
                <a:spcPts val="300"/>
              </a:spcBef>
              <a:buSzPct val="110000"/>
            </a:pPr>
            <a:endParaRPr lang="fr-BE" dirty="0">
              <a:solidFill>
                <a:srgbClr val="FFC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9273" y="202429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BE" sz="3600" dirty="0">
                <a:solidFill>
                  <a:srgbClr val="FFC000"/>
                </a:solidFill>
              </a:rPr>
              <a:t>Le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32318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50" y="930977"/>
            <a:ext cx="5324100" cy="485699"/>
          </a:xfrm>
        </p:spPr>
        <p:txBody>
          <a:bodyPr/>
          <a:lstStyle/>
          <a:p>
            <a:r>
              <a:rPr lang="fr-BE" sz="3000" dirty="0">
                <a:solidFill>
                  <a:srgbClr val="FFC000"/>
                </a:solidFill>
              </a:rPr>
              <a:t>Présentation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838250" y="1416676"/>
            <a:ext cx="5928310" cy="3483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dirty="0">
                <a:solidFill>
                  <a:srgbClr val="FFC000"/>
                </a:solidFill>
              </a:rPr>
              <a:t>Solutions</a:t>
            </a:r>
          </a:p>
          <a:p>
            <a:pPr marL="288000" lvl="1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1800" dirty="0"/>
              <a:t>La façade est un </a:t>
            </a:r>
            <a:r>
              <a:rPr lang="fr-BE" sz="1800" dirty="0">
                <a:solidFill>
                  <a:srgbClr val="FFC000"/>
                </a:solidFill>
              </a:rPr>
              <a:t>« interface » </a:t>
            </a:r>
            <a:r>
              <a:rPr lang="fr-BE" sz="1800" dirty="0"/>
              <a:t>simple</a:t>
            </a:r>
          </a:p>
          <a:p>
            <a:pPr marL="288000" lvl="1">
              <a:spcBef>
                <a:spcPts val="300"/>
              </a:spcBef>
              <a:buClr>
                <a:srgbClr val="FFC000"/>
              </a:buClr>
              <a:buSzPct val="110000"/>
              <a:buNone/>
            </a:pPr>
            <a:r>
              <a:rPr lang="fr-BE" sz="1800" i="1" dirty="0"/>
              <a:t>	</a:t>
            </a:r>
            <a:r>
              <a:rPr lang="fr-BE" i="1" dirty="0"/>
              <a:t>Abstraction du fonctionnement interne difficile</a:t>
            </a:r>
          </a:p>
          <a:p>
            <a:pPr marL="288000" lvl="1">
              <a:spcBef>
                <a:spcPts val="300"/>
              </a:spcBef>
              <a:buClr>
                <a:srgbClr val="FFC000"/>
              </a:buClr>
              <a:buSzPct val="110000"/>
              <a:buNone/>
            </a:pPr>
            <a:r>
              <a:rPr lang="fr-BE" i="1" dirty="0">
                <a:solidFill>
                  <a:srgbClr val="FFC000"/>
                </a:solidFill>
              </a:rPr>
              <a:t>	</a:t>
            </a:r>
            <a:r>
              <a:rPr lang="fr-BE" i="1" dirty="0"/>
              <a:t>Utilisation simple pour un système complexe</a:t>
            </a:r>
            <a:endParaRPr lang="fr-BE" dirty="0"/>
          </a:p>
          <a:p>
            <a:pPr marL="288000" lvl="1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1800" dirty="0"/>
              <a:t>Point d’accès</a:t>
            </a:r>
            <a:r>
              <a:rPr lang="fr-BE" sz="1800" dirty="0">
                <a:solidFill>
                  <a:srgbClr val="FFC000"/>
                </a:solidFill>
              </a:rPr>
              <a:t> unique </a:t>
            </a:r>
            <a:r>
              <a:rPr lang="fr-BE" sz="1800" dirty="0"/>
              <a:t>au système</a:t>
            </a:r>
          </a:p>
          <a:p>
            <a:pPr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1800" dirty="0">
                <a:solidFill>
                  <a:srgbClr val="FFC000"/>
                </a:solidFill>
              </a:rPr>
              <a:t>Conséquences</a:t>
            </a:r>
          </a:p>
          <a:p>
            <a:pPr marL="288000" lvl="1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1800" dirty="0"/>
              <a:t>Implémentation du système </a:t>
            </a:r>
            <a:r>
              <a:rPr lang="fr-BE" sz="1800" dirty="0">
                <a:solidFill>
                  <a:srgbClr val="FFC000"/>
                </a:solidFill>
              </a:rPr>
              <a:t>modifiable</a:t>
            </a:r>
            <a:r>
              <a:rPr lang="fr-BE" sz="1800" dirty="0"/>
              <a:t> sans changer l’interface</a:t>
            </a:r>
          </a:p>
          <a:p>
            <a:pPr marL="288000" lvl="3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i="1" dirty="0"/>
              <a:t>	Couplage diminue, modularité augmente</a:t>
            </a:r>
          </a:p>
          <a:p>
            <a:pPr marL="288000" lvl="1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1800" dirty="0">
                <a:solidFill>
                  <a:srgbClr val="FFC000"/>
                </a:solidFill>
              </a:rPr>
              <a:t>Tri </a:t>
            </a:r>
            <a:r>
              <a:rPr lang="fr-BE" sz="1800" dirty="0"/>
              <a:t>des actions réalisable par l’utilisateur</a:t>
            </a:r>
          </a:p>
          <a:p>
            <a:pPr marL="288000" lvl="1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1800" dirty="0">
                <a:solidFill>
                  <a:srgbClr val="FFC000"/>
                </a:solidFill>
              </a:rPr>
              <a:t>Grand simplification </a:t>
            </a:r>
            <a:r>
              <a:rPr lang="fr-BE" sz="1800" dirty="0"/>
              <a:t>du système pour l’utilisateur</a:t>
            </a:r>
          </a:p>
          <a:p>
            <a:pPr marL="342900" lvl="4" indent="-342900">
              <a:spcBef>
                <a:spcPts val="300"/>
              </a:spcBef>
              <a:buSzPct val="110000"/>
            </a:pPr>
            <a:endParaRPr lang="fr-BE" sz="2000" dirty="0">
              <a:solidFill>
                <a:srgbClr val="FFC000"/>
              </a:solidFill>
            </a:endParaRPr>
          </a:p>
          <a:p>
            <a:pPr marL="288000" lvl="2" indent="-285750">
              <a:spcBef>
                <a:spcPts val="300"/>
              </a:spcBef>
              <a:buSzPct val="110000"/>
            </a:pPr>
            <a:endParaRPr lang="fr-BE" dirty="0">
              <a:solidFill>
                <a:srgbClr val="FFC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9273" y="202429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BE" sz="3600" dirty="0">
                <a:solidFill>
                  <a:srgbClr val="FFC000"/>
                </a:solidFill>
              </a:rPr>
              <a:t>Le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82675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50" y="930977"/>
            <a:ext cx="5324100" cy="485699"/>
          </a:xfrm>
        </p:spPr>
        <p:txBody>
          <a:bodyPr/>
          <a:lstStyle/>
          <a:p>
            <a:r>
              <a:rPr lang="fr-BE" sz="3000" dirty="0">
                <a:solidFill>
                  <a:srgbClr val="FFC000"/>
                </a:solidFill>
              </a:rPr>
              <a:t>Explications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838250" y="1416676"/>
            <a:ext cx="5928310" cy="3483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dirty="0"/>
              <a:t>Classe « façade » </a:t>
            </a:r>
            <a:r>
              <a:rPr lang="fr-BE" sz="2000" dirty="0">
                <a:solidFill>
                  <a:srgbClr val="FFC000"/>
                </a:solidFill>
              </a:rPr>
              <a:t>intermédiaire</a:t>
            </a:r>
          </a:p>
          <a:p>
            <a:pPr>
              <a:spcBef>
                <a:spcPts val="300"/>
              </a:spcBef>
              <a:buClr>
                <a:srgbClr val="FFC000"/>
              </a:buClr>
              <a:buSzPct val="110000"/>
              <a:buNone/>
            </a:pPr>
            <a:r>
              <a:rPr lang="fr-BE" sz="2000" dirty="0">
                <a:solidFill>
                  <a:srgbClr val="FFC000"/>
                </a:solidFill>
              </a:rPr>
              <a:t>	</a:t>
            </a:r>
            <a:r>
              <a:rPr lang="fr-BE" i="1" dirty="0"/>
              <a:t>Elle se trouve entre le système et l’extérieur</a:t>
            </a:r>
          </a:p>
          <a:p>
            <a:pPr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dirty="0"/>
              <a:t>Séparation </a:t>
            </a:r>
            <a:r>
              <a:rPr lang="fr-BE" sz="2000" dirty="0">
                <a:solidFill>
                  <a:srgbClr val="FFC000"/>
                </a:solidFill>
              </a:rPr>
              <a:t>« Client – Serveur »</a:t>
            </a:r>
          </a:p>
          <a:p>
            <a:pPr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dirty="0"/>
              <a:t>Point d’accès unique au système</a:t>
            </a:r>
          </a:p>
          <a:p>
            <a:pPr lvl="3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dirty="0"/>
              <a:t>	</a:t>
            </a:r>
            <a:r>
              <a:rPr lang="fr-BE" i="1" dirty="0"/>
              <a:t>Système simplifié et protégé</a:t>
            </a:r>
          </a:p>
          <a:p>
            <a:pPr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dirty="0"/>
              <a:t>Joue le rôle d’une </a:t>
            </a:r>
            <a:r>
              <a:rPr lang="fr-BE" sz="2000" dirty="0">
                <a:solidFill>
                  <a:srgbClr val="FFC000"/>
                </a:solidFill>
              </a:rPr>
              <a:t>« API »</a:t>
            </a:r>
          </a:p>
          <a:p>
            <a:pPr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dirty="0">
                <a:solidFill>
                  <a:srgbClr val="FFC000"/>
                </a:solidFill>
              </a:rPr>
              <a:t>Abstraction</a:t>
            </a:r>
            <a:r>
              <a:rPr lang="fr-BE" sz="2000" dirty="0"/>
              <a:t> du fonctionnement interne</a:t>
            </a:r>
          </a:p>
          <a:p>
            <a:pPr lvl="4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dirty="0"/>
              <a:t>	</a:t>
            </a:r>
            <a:r>
              <a:rPr lang="fr-BE" i="1" dirty="0"/>
              <a:t>On définit ce que peux faire l’utilisateur</a:t>
            </a:r>
          </a:p>
          <a:p>
            <a:pPr marL="288000" lvl="2" indent="-285750">
              <a:spcBef>
                <a:spcPts val="300"/>
              </a:spcBef>
              <a:buSzPct val="110000"/>
            </a:pPr>
            <a:endParaRPr lang="fr-BE" dirty="0">
              <a:solidFill>
                <a:srgbClr val="FFC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9273" y="202429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BE" sz="3600" dirty="0">
                <a:solidFill>
                  <a:srgbClr val="FFC000"/>
                </a:solidFill>
              </a:rPr>
              <a:t>Le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94952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50" y="930977"/>
            <a:ext cx="5324100" cy="485699"/>
          </a:xfrm>
        </p:spPr>
        <p:txBody>
          <a:bodyPr/>
          <a:lstStyle/>
          <a:p>
            <a:r>
              <a:rPr lang="fr-BE" sz="3000" dirty="0">
                <a:solidFill>
                  <a:srgbClr val="FFC000"/>
                </a:solidFill>
              </a:rPr>
              <a:t>Explications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838250" y="1416676"/>
            <a:ext cx="5928310" cy="372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dirty="0">
                <a:solidFill>
                  <a:srgbClr val="FFC000"/>
                </a:solidFill>
              </a:rPr>
              <a:t>Trois</a:t>
            </a:r>
            <a:r>
              <a:rPr lang="fr-BE" sz="2000" dirty="0"/>
              <a:t> grands acteurs</a:t>
            </a:r>
          </a:p>
          <a:p>
            <a:pPr marL="288000" lvl="1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dirty="0">
                <a:solidFill>
                  <a:srgbClr val="FFC000"/>
                </a:solidFill>
              </a:rPr>
              <a:t>Utilisateurs/client</a:t>
            </a:r>
          </a:p>
          <a:p>
            <a:pPr marL="288000" lvl="1">
              <a:spcBef>
                <a:spcPts val="300"/>
              </a:spcBef>
              <a:buClr>
                <a:srgbClr val="FFC000"/>
              </a:buClr>
              <a:buSzPct val="110000"/>
              <a:buNone/>
            </a:pPr>
            <a:r>
              <a:rPr lang="fr-BE" sz="2000" i="1" dirty="0">
                <a:solidFill>
                  <a:srgbClr val="FFC000"/>
                </a:solidFill>
              </a:rPr>
              <a:t>	</a:t>
            </a:r>
            <a:r>
              <a:rPr lang="fr-BE" i="1" dirty="0"/>
              <a:t>Utilise le programme et les méthodes de la façade</a:t>
            </a:r>
            <a:endParaRPr lang="fr-BE" sz="2000" dirty="0">
              <a:solidFill>
                <a:srgbClr val="FFC000"/>
              </a:solidFill>
            </a:endParaRPr>
          </a:p>
          <a:p>
            <a:pPr marL="288000" lvl="1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dirty="0">
                <a:solidFill>
                  <a:srgbClr val="FFC000"/>
                </a:solidFill>
              </a:rPr>
              <a:t>Façade</a:t>
            </a:r>
          </a:p>
          <a:p>
            <a:pPr marL="288000" lvl="2">
              <a:spcBef>
                <a:spcPts val="300"/>
              </a:spcBef>
              <a:buClr>
                <a:srgbClr val="FFC000"/>
              </a:buClr>
              <a:buSzPct val="110000"/>
              <a:buNone/>
            </a:pPr>
            <a:r>
              <a:rPr lang="fr-BE" sz="2000" dirty="0">
                <a:solidFill>
                  <a:srgbClr val="FFC000"/>
                </a:solidFill>
              </a:rPr>
              <a:t>	</a:t>
            </a:r>
            <a:r>
              <a:rPr lang="fr-BE" i="1" dirty="0"/>
              <a:t>Connait l’implémentation interne du système</a:t>
            </a:r>
          </a:p>
          <a:p>
            <a:pPr marL="288000" lvl="2">
              <a:spcBef>
                <a:spcPts val="300"/>
              </a:spcBef>
              <a:buClr>
                <a:srgbClr val="FFC000"/>
              </a:buClr>
              <a:buSzPct val="110000"/>
              <a:buNone/>
            </a:pPr>
            <a:r>
              <a:rPr lang="fr-BE" sz="2000" i="1" dirty="0">
                <a:solidFill>
                  <a:srgbClr val="FFC000"/>
                </a:solidFill>
              </a:rPr>
              <a:t>	</a:t>
            </a:r>
            <a:r>
              <a:rPr lang="fr-BE" i="1" dirty="0"/>
              <a:t>Utilise les différentes classes pour réaliser les requêtes 	utilisateurs</a:t>
            </a:r>
          </a:p>
          <a:p>
            <a:pPr marL="288000" lvl="2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i="1" dirty="0">
                <a:solidFill>
                  <a:srgbClr val="FFC000"/>
                </a:solidFill>
              </a:rPr>
              <a:t>Classes du système</a:t>
            </a:r>
          </a:p>
          <a:p>
            <a:pPr marL="288000" lvl="3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i="1" dirty="0">
                <a:solidFill>
                  <a:srgbClr val="FFC000"/>
                </a:solidFill>
              </a:rPr>
              <a:t>	</a:t>
            </a:r>
            <a:r>
              <a:rPr lang="fr-BE" i="1" dirty="0"/>
              <a:t>Fonctionnent comme en temps normal</a:t>
            </a:r>
          </a:p>
          <a:p>
            <a:pPr marL="288000" lvl="3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i="1" dirty="0"/>
              <a:t>	Reçoivent les requêtes de la façade et les traitent</a:t>
            </a:r>
          </a:p>
          <a:p>
            <a:pPr marL="288000" lvl="3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i="1" dirty="0"/>
              <a:t>	Elles sont le cœur même du programme</a:t>
            </a:r>
            <a:endParaRPr lang="fr-BE" dirty="0"/>
          </a:p>
          <a:p>
            <a:pPr marL="288000" lvl="3"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dirty="0"/>
              <a:t>	</a:t>
            </a:r>
            <a:endParaRPr lang="fr-BE" sz="2000" i="1" dirty="0"/>
          </a:p>
          <a:p>
            <a:pPr marL="288000" lvl="3">
              <a:spcBef>
                <a:spcPts val="300"/>
              </a:spcBef>
              <a:buClr>
                <a:srgbClr val="FFC000"/>
              </a:buClr>
              <a:buSzPct val="110000"/>
            </a:pPr>
            <a:endParaRPr lang="fr-BE" sz="20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9273" y="202429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BE" sz="3600" dirty="0">
                <a:solidFill>
                  <a:srgbClr val="FFC000"/>
                </a:solidFill>
              </a:rPr>
              <a:t>Le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3389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50" y="930977"/>
            <a:ext cx="5324100" cy="485699"/>
          </a:xfrm>
        </p:spPr>
        <p:txBody>
          <a:bodyPr/>
          <a:lstStyle/>
          <a:p>
            <a:r>
              <a:rPr lang="fr-BE" sz="3000" dirty="0">
                <a:solidFill>
                  <a:srgbClr val="FFC000"/>
                </a:solidFill>
              </a:rPr>
              <a:t>Explications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838250" y="1416676"/>
            <a:ext cx="6903670" cy="9394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dirty="0"/>
              <a:t>Exemple système avec un design pattern « façade »</a:t>
            </a:r>
          </a:p>
          <a:p>
            <a:pPr>
              <a:spcBef>
                <a:spcPts val="300"/>
              </a:spcBef>
              <a:buClr>
                <a:srgbClr val="FFC000"/>
              </a:buClr>
              <a:buSzPct val="110000"/>
            </a:pPr>
            <a:r>
              <a:rPr lang="fr-BE" sz="2000" dirty="0">
                <a:solidFill>
                  <a:srgbClr val="FFC000"/>
                </a:solidFill>
              </a:rPr>
              <a:t>Accès similaire </a:t>
            </a:r>
            <a:r>
              <a:rPr lang="fr-BE" sz="2000" dirty="0"/>
              <a:t>malgré l’implémentation</a:t>
            </a:r>
            <a:endParaRPr lang="fr-BE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9273" y="202429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BE" sz="3600" dirty="0">
                <a:solidFill>
                  <a:srgbClr val="FFC000"/>
                </a:solidFill>
              </a:rPr>
              <a:t>Le Design Pattern</a:t>
            </a:r>
          </a:p>
        </p:txBody>
      </p:sp>
      <p:sp>
        <p:nvSpPr>
          <p:cNvPr id="10" name="Nuage 9"/>
          <p:cNvSpPr/>
          <p:nvPr/>
        </p:nvSpPr>
        <p:spPr>
          <a:xfrm>
            <a:off x="2206933" y="2371621"/>
            <a:ext cx="1037438" cy="741697"/>
          </a:xfrm>
          <a:prstGeom prst="cloud">
            <a:avLst/>
          </a:prstGeom>
          <a:solidFill>
            <a:schemeClr val="bg1"/>
          </a:solidFill>
          <a:ln>
            <a:solidFill>
              <a:srgbClr val="EC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>
                <a:solidFill>
                  <a:srgbClr val="FFC000"/>
                </a:solidFill>
                <a:latin typeface="Karla" panose="020B0604020202020204" charset="0"/>
                <a:ea typeface="Karla" panose="020B0604020202020204" charset="0"/>
              </a:rPr>
              <a:t>User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2564517" y="3103597"/>
            <a:ext cx="3672300" cy="1856055"/>
            <a:chOff x="486336" y="2635853"/>
            <a:chExt cx="3672300" cy="1856055"/>
          </a:xfrm>
        </p:grpSpPr>
        <p:sp>
          <p:nvSpPr>
            <p:cNvPr id="8" name="Rectangle : coins arrondis 7"/>
            <p:cNvSpPr/>
            <p:nvPr/>
          </p:nvSpPr>
          <p:spPr>
            <a:xfrm>
              <a:off x="486336" y="3703766"/>
              <a:ext cx="1224100" cy="78814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ECB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600" dirty="0">
                  <a:latin typeface="Karla" panose="020B0604020202020204" charset="0"/>
                  <a:ea typeface="Karla" panose="020B0604020202020204" charset="0"/>
                </a:rPr>
                <a:t>Classe A</a:t>
              </a:r>
            </a:p>
          </p:txBody>
        </p:sp>
        <p:grpSp>
          <p:nvGrpSpPr>
            <p:cNvPr id="55" name="Groupe 54"/>
            <p:cNvGrpSpPr/>
            <p:nvPr/>
          </p:nvGrpSpPr>
          <p:grpSpPr>
            <a:xfrm>
              <a:off x="1710436" y="2635853"/>
              <a:ext cx="2448200" cy="1815453"/>
              <a:chOff x="1710436" y="2635853"/>
              <a:chExt cx="2448200" cy="1815453"/>
            </a:xfrm>
          </p:grpSpPr>
          <p:sp>
            <p:nvSpPr>
              <p:cNvPr id="3" name="Rectangle : coins arrondis 2"/>
              <p:cNvSpPr/>
              <p:nvPr/>
            </p:nvSpPr>
            <p:spPr>
              <a:xfrm>
                <a:off x="1710436" y="2635853"/>
                <a:ext cx="1224100" cy="78814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ECB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600" dirty="0">
                    <a:latin typeface="Karla" panose="020B0604020202020204" charset="0"/>
                    <a:ea typeface="Karla" panose="020B0604020202020204" charset="0"/>
                  </a:rPr>
                  <a:t>Façade</a:t>
                </a:r>
              </a:p>
            </p:txBody>
          </p:sp>
          <p:cxnSp>
            <p:nvCxnSpPr>
              <p:cNvPr id="12" name="Connecteur droit avec flèche 11"/>
              <p:cNvCxnSpPr/>
              <p:nvPr/>
            </p:nvCxnSpPr>
            <p:spPr>
              <a:xfrm>
                <a:off x="1788753" y="3924577"/>
                <a:ext cx="1074587" cy="0"/>
              </a:xfrm>
              <a:prstGeom prst="straightConnector1">
                <a:avLst/>
              </a:prstGeom>
              <a:ln w="57150">
                <a:solidFill>
                  <a:srgbClr val="9999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/>
              <p:cNvCxnSpPr/>
              <p:nvPr/>
            </p:nvCxnSpPr>
            <p:spPr>
              <a:xfrm flipH="1">
                <a:off x="1788753" y="4204904"/>
                <a:ext cx="1021192" cy="1"/>
              </a:xfrm>
              <a:prstGeom prst="straightConnector1">
                <a:avLst/>
              </a:prstGeom>
              <a:ln w="57150">
                <a:solidFill>
                  <a:srgbClr val="9999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e 53"/>
              <p:cNvGrpSpPr/>
              <p:nvPr/>
            </p:nvGrpSpPr>
            <p:grpSpPr>
              <a:xfrm>
                <a:off x="2934536" y="2841781"/>
                <a:ext cx="1224100" cy="1609525"/>
                <a:chOff x="2934536" y="2841781"/>
                <a:chExt cx="1224100" cy="1609525"/>
              </a:xfrm>
            </p:grpSpPr>
            <p:sp>
              <p:nvSpPr>
                <p:cNvPr id="9" name="Rectangle : coins arrondis 8"/>
                <p:cNvSpPr/>
                <p:nvPr/>
              </p:nvSpPr>
              <p:spPr>
                <a:xfrm>
                  <a:off x="2934536" y="3663164"/>
                  <a:ext cx="1224100" cy="78814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rgbClr val="ECB2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sz="1600" dirty="0">
                      <a:latin typeface="Karla" panose="020B0604020202020204" charset="0"/>
                      <a:ea typeface="Karla" panose="020B0604020202020204" charset="0"/>
                    </a:rPr>
                    <a:t>Classe B</a:t>
                  </a:r>
                </a:p>
              </p:txBody>
            </p:sp>
            <p:cxnSp>
              <p:nvCxnSpPr>
                <p:cNvPr id="17" name="Connecteur droit avec flèche 16"/>
                <p:cNvCxnSpPr/>
                <p:nvPr/>
              </p:nvCxnSpPr>
              <p:spPr>
                <a:xfrm flipH="1" flipV="1">
                  <a:off x="3123644" y="2841781"/>
                  <a:ext cx="854106" cy="582214"/>
                </a:xfrm>
                <a:prstGeom prst="straightConnector1">
                  <a:avLst/>
                </a:prstGeom>
                <a:ln w="57150">
                  <a:solidFill>
                    <a:srgbClr val="99999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avec flèche 21"/>
                <p:cNvCxnSpPr/>
                <p:nvPr/>
              </p:nvCxnSpPr>
              <p:spPr>
                <a:xfrm>
                  <a:off x="3123644" y="3029924"/>
                  <a:ext cx="754213" cy="494187"/>
                </a:xfrm>
                <a:prstGeom prst="straightConnector1">
                  <a:avLst/>
                </a:prstGeom>
                <a:ln w="57150">
                  <a:solidFill>
                    <a:srgbClr val="99999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e 28"/>
            <p:cNvGrpSpPr/>
            <p:nvPr/>
          </p:nvGrpSpPr>
          <p:grpSpPr>
            <a:xfrm rot="-4200000">
              <a:off x="740976" y="2875153"/>
              <a:ext cx="854106" cy="682330"/>
              <a:chOff x="740976" y="2875153"/>
              <a:chExt cx="854106" cy="682330"/>
            </a:xfrm>
          </p:grpSpPr>
          <p:cxnSp>
            <p:nvCxnSpPr>
              <p:cNvPr id="27" name="Connecteur droit avec flèche 26"/>
              <p:cNvCxnSpPr/>
              <p:nvPr/>
            </p:nvCxnSpPr>
            <p:spPr>
              <a:xfrm flipH="1" flipV="1">
                <a:off x="740976" y="2875153"/>
                <a:ext cx="854106" cy="582214"/>
              </a:xfrm>
              <a:prstGeom prst="straightConnector1">
                <a:avLst/>
              </a:prstGeom>
              <a:ln w="57150">
                <a:solidFill>
                  <a:srgbClr val="9999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avec flèche 27"/>
              <p:cNvCxnSpPr/>
              <p:nvPr/>
            </p:nvCxnSpPr>
            <p:spPr>
              <a:xfrm>
                <a:off x="740976" y="3063296"/>
                <a:ext cx="754213" cy="494187"/>
              </a:xfrm>
              <a:prstGeom prst="straightConnector1">
                <a:avLst/>
              </a:prstGeom>
              <a:ln w="57150">
                <a:solidFill>
                  <a:srgbClr val="9999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e 57"/>
          <p:cNvGrpSpPr/>
          <p:nvPr/>
        </p:nvGrpSpPr>
        <p:grpSpPr>
          <a:xfrm>
            <a:off x="3265527" y="2356082"/>
            <a:ext cx="1307738" cy="614873"/>
            <a:chOff x="1187346" y="2269339"/>
            <a:chExt cx="1307738" cy="614873"/>
          </a:xfrm>
        </p:grpSpPr>
        <p:grpSp>
          <p:nvGrpSpPr>
            <p:cNvPr id="53" name="Groupe 52"/>
            <p:cNvGrpSpPr/>
            <p:nvPr/>
          </p:nvGrpSpPr>
          <p:grpSpPr>
            <a:xfrm>
              <a:off x="1213789" y="2611422"/>
              <a:ext cx="1149927" cy="272790"/>
              <a:chOff x="4357255" y="2680935"/>
              <a:chExt cx="1149927" cy="272790"/>
            </a:xfrm>
          </p:grpSpPr>
          <p:cxnSp>
            <p:nvCxnSpPr>
              <p:cNvPr id="48" name="Connecteur droit 47"/>
              <p:cNvCxnSpPr/>
              <p:nvPr/>
            </p:nvCxnSpPr>
            <p:spPr>
              <a:xfrm>
                <a:off x="4357255" y="2680935"/>
                <a:ext cx="1149927" cy="0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flipV="1">
                <a:off x="5479473" y="2698333"/>
                <a:ext cx="0" cy="255392"/>
              </a:xfrm>
              <a:prstGeom prst="line">
                <a:avLst/>
              </a:prstGeom>
              <a:ln w="57150">
                <a:solidFill>
                  <a:srgbClr val="FFC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ZoneTexte 56"/>
            <p:cNvSpPr txBox="1"/>
            <p:nvPr/>
          </p:nvSpPr>
          <p:spPr>
            <a:xfrm>
              <a:off x="1187346" y="2269339"/>
              <a:ext cx="1307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600" i="1" dirty="0" err="1">
                  <a:solidFill>
                    <a:srgbClr val="999999"/>
                  </a:solidFill>
                  <a:latin typeface="Karla" panose="020B0604020202020204" charset="0"/>
                  <a:ea typeface="Karla" panose="020B0604020202020204" charset="0"/>
                </a:rPr>
                <a:t>GetElement</a:t>
              </a:r>
              <a:r>
                <a:rPr lang="fr-BE" sz="1600" i="1" dirty="0">
                  <a:solidFill>
                    <a:srgbClr val="999999"/>
                  </a:solidFill>
                  <a:latin typeface="Karla" panose="020B0604020202020204" charset="0"/>
                  <a:ea typeface="Karla" panose="020B060402020202020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61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838250" y="930977"/>
            <a:ext cx="5324100" cy="4856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BE" sz="3000" dirty="0">
                <a:solidFill>
                  <a:schemeClr val="bg1"/>
                </a:solidFill>
              </a:rPr>
              <a:t>Explications</a:t>
            </a:r>
          </a:p>
        </p:txBody>
      </p:sp>
      <p:sp>
        <p:nvSpPr>
          <p:cNvPr id="3" name="Espace réservé du texte 2"/>
          <p:cNvSpPr txBox="1">
            <a:spLocks/>
          </p:cNvSpPr>
          <p:nvPr/>
        </p:nvSpPr>
        <p:spPr>
          <a:xfrm>
            <a:off x="838249" y="1416676"/>
            <a:ext cx="7100405" cy="5495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300"/>
              </a:spcBef>
              <a:buClr>
                <a:schemeClr val="bg1"/>
              </a:buClr>
              <a:buSzPct val="110000"/>
            </a:pPr>
            <a:r>
              <a:rPr lang="fr-BE" sz="2000" dirty="0">
                <a:solidFill>
                  <a:schemeClr val="bg1"/>
                </a:solidFill>
              </a:rPr>
              <a:t>Accès similaire malgré un changement d’implémentation </a:t>
            </a:r>
            <a:endParaRPr lang="fr-BE" sz="20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9273" y="202429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BE" sz="3600" dirty="0">
                <a:solidFill>
                  <a:schemeClr val="bg1"/>
                </a:solidFill>
              </a:rPr>
              <a:t>Le Design Pattern</a:t>
            </a:r>
          </a:p>
        </p:txBody>
      </p:sp>
      <p:sp>
        <p:nvSpPr>
          <p:cNvPr id="5" name="Nuage 4"/>
          <p:cNvSpPr/>
          <p:nvPr/>
        </p:nvSpPr>
        <p:spPr>
          <a:xfrm>
            <a:off x="131035" y="2619623"/>
            <a:ext cx="972705" cy="594076"/>
          </a:xfrm>
          <a:prstGeom prst="cloud">
            <a:avLst/>
          </a:prstGeom>
          <a:solidFill>
            <a:schemeClr val="bg1"/>
          </a:solidFill>
          <a:ln>
            <a:solidFill>
              <a:srgbClr val="EC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>
                <a:solidFill>
                  <a:srgbClr val="FFC000"/>
                </a:solidFill>
                <a:latin typeface="Karla" panose="020B0604020202020204" charset="0"/>
                <a:ea typeface="Karla" panose="020B0604020202020204" charset="0"/>
              </a:rPr>
              <a:t>User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488619" y="3351598"/>
            <a:ext cx="3443161" cy="1486643"/>
            <a:chOff x="486336" y="2635853"/>
            <a:chExt cx="3672300" cy="1856055"/>
          </a:xfrm>
        </p:grpSpPr>
        <p:sp>
          <p:nvSpPr>
            <p:cNvPr id="7" name="Rectangle : coins arrondis 6"/>
            <p:cNvSpPr/>
            <p:nvPr/>
          </p:nvSpPr>
          <p:spPr>
            <a:xfrm>
              <a:off x="486336" y="3703766"/>
              <a:ext cx="1224100" cy="78814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CB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600" dirty="0">
                  <a:solidFill>
                    <a:srgbClr val="FFC000"/>
                  </a:solidFill>
                  <a:latin typeface="Karla" panose="020B0604020202020204" charset="0"/>
                  <a:ea typeface="Karla" panose="020B0604020202020204" charset="0"/>
                </a:rPr>
                <a:t>Classe A</a:t>
              </a: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1710436" y="2635853"/>
              <a:ext cx="2448200" cy="1815453"/>
              <a:chOff x="1710436" y="2635853"/>
              <a:chExt cx="2448200" cy="1815453"/>
            </a:xfrm>
          </p:grpSpPr>
          <p:sp>
            <p:nvSpPr>
              <p:cNvPr id="12" name="Rectangle : coins arrondis 11"/>
              <p:cNvSpPr/>
              <p:nvPr/>
            </p:nvSpPr>
            <p:spPr>
              <a:xfrm>
                <a:off x="1710436" y="2635853"/>
                <a:ext cx="1224100" cy="7881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CB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600" dirty="0">
                    <a:solidFill>
                      <a:srgbClr val="FFC000"/>
                    </a:solidFill>
                    <a:latin typeface="Karla" panose="020B0604020202020204" charset="0"/>
                    <a:ea typeface="Karla" panose="020B0604020202020204" charset="0"/>
                  </a:rPr>
                  <a:t>Façade</a:t>
                </a:r>
              </a:p>
            </p:txBody>
          </p:sp>
          <p:cxnSp>
            <p:nvCxnSpPr>
              <p:cNvPr id="13" name="Connecteur droit avec flèche 12"/>
              <p:cNvCxnSpPr/>
              <p:nvPr/>
            </p:nvCxnSpPr>
            <p:spPr>
              <a:xfrm>
                <a:off x="1788753" y="3924577"/>
                <a:ext cx="1074587" cy="0"/>
              </a:xfrm>
              <a:prstGeom prst="straightConnector1">
                <a:avLst/>
              </a:prstGeom>
              <a:ln w="57150">
                <a:solidFill>
                  <a:srgbClr val="9999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/>
              <p:cNvCxnSpPr/>
              <p:nvPr/>
            </p:nvCxnSpPr>
            <p:spPr>
              <a:xfrm flipH="1">
                <a:off x="1788753" y="4204904"/>
                <a:ext cx="1021192" cy="1"/>
              </a:xfrm>
              <a:prstGeom prst="straightConnector1">
                <a:avLst/>
              </a:prstGeom>
              <a:ln w="57150">
                <a:solidFill>
                  <a:srgbClr val="9999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e 14"/>
              <p:cNvGrpSpPr/>
              <p:nvPr/>
            </p:nvGrpSpPr>
            <p:grpSpPr>
              <a:xfrm>
                <a:off x="2934536" y="2841781"/>
                <a:ext cx="1224100" cy="1609525"/>
                <a:chOff x="2934536" y="2841781"/>
                <a:chExt cx="1224100" cy="1609525"/>
              </a:xfrm>
            </p:grpSpPr>
            <p:sp>
              <p:nvSpPr>
                <p:cNvPr id="16" name="Rectangle : coins arrondis 15"/>
                <p:cNvSpPr/>
                <p:nvPr/>
              </p:nvSpPr>
              <p:spPr>
                <a:xfrm>
                  <a:off x="2934536" y="3663164"/>
                  <a:ext cx="1224100" cy="78814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ECB2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sz="1600" dirty="0">
                      <a:solidFill>
                        <a:srgbClr val="FFC000"/>
                      </a:solidFill>
                      <a:latin typeface="Karla" panose="020B0604020202020204" charset="0"/>
                      <a:ea typeface="Karla" panose="020B0604020202020204" charset="0"/>
                    </a:rPr>
                    <a:t>Classe B</a:t>
                  </a:r>
                </a:p>
              </p:txBody>
            </p:sp>
            <p:cxnSp>
              <p:nvCxnSpPr>
                <p:cNvPr id="17" name="Connecteur droit avec flèche 16"/>
                <p:cNvCxnSpPr/>
                <p:nvPr/>
              </p:nvCxnSpPr>
              <p:spPr>
                <a:xfrm flipH="1" flipV="1">
                  <a:off x="3123644" y="2841781"/>
                  <a:ext cx="854106" cy="582214"/>
                </a:xfrm>
                <a:prstGeom prst="straightConnector1">
                  <a:avLst/>
                </a:prstGeom>
                <a:ln w="57150">
                  <a:solidFill>
                    <a:srgbClr val="99999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avec flèche 17"/>
                <p:cNvCxnSpPr/>
                <p:nvPr/>
              </p:nvCxnSpPr>
              <p:spPr>
                <a:xfrm>
                  <a:off x="3123644" y="3029924"/>
                  <a:ext cx="754213" cy="494187"/>
                </a:xfrm>
                <a:prstGeom prst="straightConnector1">
                  <a:avLst/>
                </a:prstGeom>
                <a:ln w="57150">
                  <a:solidFill>
                    <a:srgbClr val="99999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e 8"/>
            <p:cNvGrpSpPr/>
            <p:nvPr/>
          </p:nvGrpSpPr>
          <p:grpSpPr>
            <a:xfrm rot="-4200000">
              <a:off x="740976" y="2875153"/>
              <a:ext cx="854106" cy="682330"/>
              <a:chOff x="740976" y="2875153"/>
              <a:chExt cx="854106" cy="682330"/>
            </a:xfrm>
          </p:grpSpPr>
          <p:cxnSp>
            <p:nvCxnSpPr>
              <p:cNvPr id="10" name="Connecteur droit avec flèche 9"/>
              <p:cNvCxnSpPr/>
              <p:nvPr/>
            </p:nvCxnSpPr>
            <p:spPr>
              <a:xfrm flipH="1" flipV="1">
                <a:off x="740976" y="2875153"/>
                <a:ext cx="854106" cy="582214"/>
              </a:xfrm>
              <a:prstGeom prst="straightConnector1">
                <a:avLst/>
              </a:prstGeom>
              <a:ln w="57150">
                <a:solidFill>
                  <a:srgbClr val="9999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>
                <a:off x="740976" y="3063296"/>
                <a:ext cx="754213" cy="494187"/>
              </a:xfrm>
              <a:prstGeom prst="straightConnector1">
                <a:avLst/>
              </a:prstGeom>
              <a:ln w="57150">
                <a:solidFill>
                  <a:srgbClr val="9999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e 19"/>
          <p:cNvGrpSpPr/>
          <p:nvPr/>
        </p:nvGrpSpPr>
        <p:grpSpPr>
          <a:xfrm>
            <a:off x="1170681" y="2978070"/>
            <a:ext cx="1078175" cy="218496"/>
            <a:chOff x="4357255" y="2680935"/>
            <a:chExt cx="1149927" cy="272790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4357255" y="2680935"/>
              <a:ext cx="1149927" cy="0"/>
            </a:xfrm>
            <a:prstGeom prst="line">
              <a:avLst/>
            </a:prstGeom>
            <a:ln w="57150"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5479473" y="2698333"/>
              <a:ext cx="0" cy="255392"/>
            </a:xfrm>
            <a:prstGeom prst="line">
              <a:avLst/>
            </a:prstGeom>
            <a:ln w="57150">
              <a:solidFill>
                <a:srgbClr val="9999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20"/>
          <p:cNvSpPr txBox="1"/>
          <p:nvPr/>
        </p:nvSpPr>
        <p:spPr>
          <a:xfrm>
            <a:off x="1218474" y="2617696"/>
            <a:ext cx="122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i="1" dirty="0" err="1">
                <a:solidFill>
                  <a:srgbClr val="999999"/>
                </a:solidFill>
                <a:latin typeface="Karla" panose="020B0604020202020204" charset="0"/>
                <a:ea typeface="Karla" panose="020B0604020202020204" charset="0"/>
              </a:rPr>
              <a:t>GetElement</a:t>
            </a:r>
            <a:r>
              <a:rPr lang="fr-BE" i="1" dirty="0">
                <a:solidFill>
                  <a:srgbClr val="999999"/>
                </a:solidFill>
                <a:latin typeface="Karla" panose="020B0604020202020204" charset="0"/>
                <a:ea typeface="Karla" panose="020B0604020202020204" charset="0"/>
              </a:rPr>
              <a:t>()</a:t>
            </a:r>
          </a:p>
        </p:txBody>
      </p:sp>
      <p:grpSp>
        <p:nvGrpSpPr>
          <p:cNvPr id="54" name="Groupe 53"/>
          <p:cNvGrpSpPr/>
          <p:nvPr/>
        </p:nvGrpSpPr>
        <p:grpSpPr>
          <a:xfrm>
            <a:off x="4959926" y="2652911"/>
            <a:ext cx="3994783" cy="2183699"/>
            <a:chOff x="4591131" y="2291319"/>
            <a:chExt cx="4315088" cy="2620499"/>
          </a:xfrm>
        </p:grpSpPr>
        <p:grpSp>
          <p:nvGrpSpPr>
            <p:cNvPr id="53" name="Groupe 52"/>
            <p:cNvGrpSpPr/>
            <p:nvPr/>
          </p:nvGrpSpPr>
          <p:grpSpPr>
            <a:xfrm>
              <a:off x="4591131" y="2291319"/>
              <a:ext cx="4315088" cy="2620499"/>
              <a:chOff x="4591131" y="2291319"/>
              <a:chExt cx="4315088" cy="2620499"/>
            </a:xfrm>
          </p:grpSpPr>
          <p:sp>
            <p:nvSpPr>
              <p:cNvPr id="24" name="Nuage 23"/>
              <p:cNvSpPr/>
              <p:nvPr/>
            </p:nvSpPr>
            <p:spPr>
              <a:xfrm>
                <a:off x="7868781" y="2293935"/>
                <a:ext cx="1037438" cy="741697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rgbClr val="ECB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600" b="1" dirty="0">
                    <a:solidFill>
                      <a:srgbClr val="FFC000"/>
                    </a:solidFill>
                    <a:latin typeface="Karla" panose="020B0604020202020204" charset="0"/>
                    <a:ea typeface="Karla" panose="020B0604020202020204" charset="0"/>
                  </a:rPr>
                  <a:t>User</a:t>
                </a:r>
              </a:p>
            </p:txBody>
          </p:sp>
          <p:sp>
            <p:nvSpPr>
              <p:cNvPr id="26" name="Rectangle : coins arrondis 25"/>
              <p:cNvSpPr/>
              <p:nvPr/>
            </p:nvSpPr>
            <p:spPr>
              <a:xfrm>
                <a:off x="4591131" y="4123676"/>
                <a:ext cx="1224100" cy="7881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CB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600" dirty="0">
                    <a:solidFill>
                      <a:srgbClr val="FFC000"/>
                    </a:solidFill>
                    <a:latin typeface="Karla" panose="020B0604020202020204" charset="0"/>
                    <a:ea typeface="Karla" panose="020B0604020202020204" charset="0"/>
                  </a:rPr>
                  <a:t>Classe A</a:t>
                </a:r>
              </a:p>
            </p:txBody>
          </p:sp>
          <p:sp>
            <p:nvSpPr>
              <p:cNvPr id="31" name="Rectangle : coins arrondis 30"/>
              <p:cNvSpPr/>
              <p:nvPr/>
            </p:nvSpPr>
            <p:spPr>
              <a:xfrm>
                <a:off x="6133221" y="3069475"/>
                <a:ext cx="1224100" cy="7881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CB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600" dirty="0">
                    <a:solidFill>
                      <a:srgbClr val="FFC000"/>
                    </a:solidFill>
                    <a:latin typeface="Karla" panose="020B0604020202020204" charset="0"/>
                    <a:ea typeface="Karla" panose="020B0604020202020204" charset="0"/>
                  </a:rPr>
                  <a:t>Façade</a:t>
                </a:r>
              </a:p>
            </p:txBody>
          </p:sp>
          <p:cxnSp>
            <p:nvCxnSpPr>
              <p:cNvPr id="32" name="Connecteur droit avec flèche 31"/>
              <p:cNvCxnSpPr/>
              <p:nvPr/>
            </p:nvCxnSpPr>
            <p:spPr>
              <a:xfrm flipV="1">
                <a:off x="5838131" y="4343400"/>
                <a:ext cx="355165" cy="1087"/>
              </a:xfrm>
              <a:prstGeom prst="straightConnector1">
                <a:avLst/>
              </a:prstGeom>
              <a:ln w="57150">
                <a:solidFill>
                  <a:srgbClr val="9999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 flipH="1">
                <a:off x="5824280" y="4620491"/>
                <a:ext cx="327142" cy="4324"/>
              </a:xfrm>
              <a:prstGeom prst="straightConnector1">
                <a:avLst/>
              </a:prstGeom>
              <a:ln w="57150">
                <a:solidFill>
                  <a:srgbClr val="9999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/>
              <p:cNvGrpSpPr/>
              <p:nvPr/>
            </p:nvGrpSpPr>
            <p:grpSpPr>
              <a:xfrm>
                <a:off x="7589904" y="3268618"/>
                <a:ext cx="1310836" cy="1602598"/>
                <a:chOff x="3221873" y="2848708"/>
                <a:chExt cx="1310836" cy="1602598"/>
              </a:xfrm>
            </p:grpSpPr>
            <p:sp>
              <p:nvSpPr>
                <p:cNvPr id="35" name="Rectangle : coins arrondis 34"/>
                <p:cNvSpPr/>
                <p:nvPr/>
              </p:nvSpPr>
              <p:spPr>
                <a:xfrm>
                  <a:off x="3308609" y="3663164"/>
                  <a:ext cx="1224100" cy="78814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ECB2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sz="1600" dirty="0">
                      <a:solidFill>
                        <a:srgbClr val="FFC000"/>
                      </a:solidFill>
                      <a:latin typeface="Karla" panose="020B0604020202020204" charset="0"/>
                      <a:ea typeface="Karla" panose="020B0604020202020204" charset="0"/>
                    </a:rPr>
                    <a:t>Classe B</a:t>
                  </a:r>
                </a:p>
              </p:txBody>
            </p:sp>
            <p:cxnSp>
              <p:nvCxnSpPr>
                <p:cNvPr id="36" name="Connecteur droit avec flèche 35"/>
                <p:cNvCxnSpPr/>
                <p:nvPr/>
              </p:nvCxnSpPr>
              <p:spPr>
                <a:xfrm flipH="1" flipV="1">
                  <a:off x="3221873" y="2848708"/>
                  <a:ext cx="854106" cy="582214"/>
                </a:xfrm>
                <a:prstGeom prst="straightConnector1">
                  <a:avLst/>
                </a:prstGeom>
                <a:ln w="57150">
                  <a:solidFill>
                    <a:srgbClr val="99999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/>
                <p:cNvCxnSpPr/>
                <p:nvPr/>
              </p:nvCxnSpPr>
              <p:spPr>
                <a:xfrm>
                  <a:off x="3221873" y="3036851"/>
                  <a:ext cx="754213" cy="494187"/>
                </a:xfrm>
                <a:prstGeom prst="straightConnector1">
                  <a:avLst/>
                </a:prstGeom>
                <a:ln w="57150">
                  <a:solidFill>
                    <a:srgbClr val="99999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e 27"/>
              <p:cNvGrpSpPr/>
              <p:nvPr/>
            </p:nvGrpSpPr>
            <p:grpSpPr>
              <a:xfrm rot="17400000">
                <a:off x="5109007" y="3295063"/>
                <a:ext cx="854106" cy="682330"/>
                <a:chOff x="740976" y="2875153"/>
                <a:chExt cx="854106" cy="682330"/>
              </a:xfrm>
            </p:grpSpPr>
            <p:cxnSp>
              <p:nvCxnSpPr>
                <p:cNvPr id="29" name="Connecteur droit avec flèche 28"/>
                <p:cNvCxnSpPr/>
                <p:nvPr/>
              </p:nvCxnSpPr>
              <p:spPr>
                <a:xfrm flipH="1" flipV="1">
                  <a:off x="740976" y="2875153"/>
                  <a:ext cx="854106" cy="582214"/>
                </a:xfrm>
                <a:prstGeom prst="straightConnector1">
                  <a:avLst/>
                </a:prstGeom>
                <a:ln w="57150">
                  <a:solidFill>
                    <a:srgbClr val="99999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/>
                <p:cNvCxnSpPr/>
                <p:nvPr/>
              </p:nvCxnSpPr>
              <p:spPr>
                <a:xfrm>
                  <a:off x="740976" y="3063296"/>
                  <a:ext cx="754213" cy="494187"/>
                </a:xfrm>
                <a:prstGeom prst="straightConnector1">
                  <a:avLst/>
                </a:prstGeom>
                <a:ln w="57150">
                  <a:solidFill>
                    <a:srgbClr val="99999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e 41"/>
              <p:cNvGrpSpPr/>
              <p:nvPr/>
            </p:nvGrpSpPr>
            <p:grpSpPr>
              <a:xfrm>
                <a:off x="6653198" y="2647386"/>
                <a:ext cx="1149927" cy="272790"/>
                <a:chOff x="6590855" y="2647386"/>
                <a:chExt cx="1149927" cy="272790"/>
              </a:xfrm>
            </p:grpSpPr>
            <p:cxnSp>
              <p:nvCxnSpPr>
                <p:cNvPr id="39" name="Connecteur droit 38"/>
                <p:cNvCxnSpPr/>
                <p:nvPr/>
              </p:nvCxnSpPr>
              <p:spPr>
                <a:xfrm>
                  <a:off x="6590855" y="2647386"/>
                  <a:ext cx="1149927" cy="0"/>
                </a:xfrm>
                <a:prstGeom prst="line">
                  <a:avLst/>
                </a:prstGeom>
                <a:ln w="57150">
                  <a:solidFill>
                    <a:srgbClr val="9999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>
                <a:xfrm flipV="1">
                  <a:off x="6618559" y="2664784"/>
                  <a:ext cx="0" cy="255392"/>
                </a:xfrm>
                <a:prstGeom prst="line">
                  <a:avLst/>
                </a:prstGeom>
                <a:ln w="57150">
                  <a:solidFill>
                    <a:srgbClr val="999999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ZoneTexte 40"/>
              <p:cNvSpPr txBox="1"/>
              <p:nvPr/>
            </p:nvSpPr>
            <p:spPr>
              <a:xfrm>
                <a:off x="6560438" y="2291319"/>
                <a:ext cx="1307738" cy="369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i="1" dirty="0" err="1">
                    <a:solidFill>
                      <a:srgbClr val="999999"/>
                    </a:solidFill>
                    <a:latin typeface="Karla" panose="020B0604020202020204" charset="0"/>
                    <a:ea typeface="Karla" panose="020B0604020202020204" charset="0"/>
                  </a:rPr>
                  <a:t>GetElement</a:t>
                </a:r>
                <a:r>
                  <a:rPr lang="fr-BE" i="1" dirty="0">
                    <a:solidFill>
                      <a:srgbClr val="999999"/>
                    </a:solidFill>
                    <a:latin typeface="Karla" panose="020B0604020202020204" charset="0"/>
                    <a:ea typeface="Karla" panose="020B0604020202020204" charset="0"/>
                  </a:rPr>
                  <a:t>()</a:t>
                </a:r>
              </a:p>
            </p:txBody>
          </p:sp>
          <p:cxnSp>
            <p:nvCxnSpPr>
              <p:cNvPr id="46" name="Connecteur droit avec flèche 45"/>
              <p:cNvCxnSpPr/>
              <p:nvPr/>
            </p:nvCxnSpPr>
            <p:spPr>
              <a:xfrm flipV="1">
                <a:off x="7311102" y="4339076"/>
                <a:ext cx="355165" cy="1087"/>
              </a:xfrm>
              <a:prstGeom prst="straightConnector1">
                <a:avLst/>
              </a:prstGeom>
              <a:ln w="57150">
                <a:solidFill>
                  <a:srgbClr val="9999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avec flèche 46"/>
              <p:cNvCxnSpPr/>
              <p:nvPr/>
            </p:nvCxnSpPr>
            <p:spPr>
              <a:xfrm flipH="1">
                <a:off x="7290322" y="4616167"/>
                <a:ext cx="327142" cy="4324"/>
              </a:xfrm>
              <a:prstGeom prst="straightConnector1">
                <a:avLst/>
              </a:prstGeom>
              <a:ln w="57150">
                <a:solidFill>
                  <a:srgbClr val="9999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 : coins arrondis 47"/>
              <p:cNvSpPr/>
              <p:nvPr/>
            </p:nvSpPr>
            <p:spPr>
              <a:xfrm>
                <a:off x="6214501" y="4082946"/>
                <a:ext cx="1061541" cy="7882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CB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600" dirty="0">
                    <a:solidFill>
                      <a:srgbClr val="FFC000"/>
                    </a:solidFill>
                    <a:latin typeface="Karla" panose="020B0604020202020204" charset="0"/>
                    <a:ea typeface="Karla" panose="020B0604020202020204" charset="0"/>
                  </a:rPr>
                  <a:t>Classe C</a:t>
                </a:r>
              </a:p>
            </p:txBody>
          </p:sp>
        </p:grpSp>
        <p:cxnSp>
          <p:nvCxnSpPr>
            <p:cNvPr id="49" name="Connecteur droit avec flèche 48"/>
            <p:cNvCxnSpPr/>
            <p:nvPr/>
          </p:nvCxnSpPr>
          <p:spPr>
            <a:xfrm rot="5400000" flipV="1">
              <a:off x="6660816" y="3985608"/>
              <a:ext cx="355165" cy="1087"/>
            </a:xfrm>
            <a:prstGeom prst="straightConnector1">
              <a:avLst/>
            </a:prstGeom>
            <a:ln w="57150">
              <a:solidFill>
                <a:srgbClr val="99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rot="5400000" flipH="1">
              <a:off x="6507447" y="3968120"/>
              <a:ext cx="327142" cy="4324"/>
            </a:xfrm>
            <a:prstGeom prst="straightConnector1">
              <a:avLst/>
            </a:prstGeom>
            <a:ln w="57150">
              <a:solidFill>
                <a:srgbClr val="99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Arc 50"/>
          <p:cNvSpPr/>
          <p:nvPr/>
        </p:nvSpPr>
        <p:spPr>
          <a:xfrm>
            <a:off x="2784296" y="2345991"/>
            <a:ext cx="3182203" cy="338554"/>
          </a:xfrm>
          <a:prstGeom prst="arc">
            <a:avLst>
              <a:gd name="adj1" fmla="val 10852498"/>
              <a:gd name="adj2" fmla="val 2154107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2" name="ZoneTexte 51"/>
          <p:cNvSpPr txBox="1"/>
          <p:nvPr/>
        </p:nvSpPr>
        <p:spPr>
          <a:xfrm>
            <a:off x="2366557" y="1974345"/>
            <a:ext cx="4043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Changement de fonctionnement interne</a:t>
            </a:r>
          </a:p>
          <a:p>
            <a:endParaRPr lang="fr-BE" sz="1600" i="1" dirty="0"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70830"/>
      </p:ext>
    </p:extLst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287</Words>
  <Application>Microsoft Office PowerPoint</Application>
  <PresentationFormat>Affichage à l'écran (16:9)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Montserrat</vt:lpstr>
      <vt:lpstr>Karla</vt:lpstr>
      <vt:lpstr>Cadwal template</vt:lpstr>
      <vt:lpstr>Design Pattern Façade</vt:lpstr>
      <vt:lpstr>Introduction</vt:lpstr>
      <vt:lpstr>1. Le Design Pattern</vt:lpstr>
      <vt:lpstr>Présentation</vt:lpstr>
      <vt:lpstr>Présentation</vt:lpstr>
      <vt:lpstr>Explications</vt:lpstr>
      <vt:lpstr>Explications</vt:lpstr>
      <vt:lpstr>Explications</vt:lpstr>
      <vt:lpstr>Présentation PowerPoint</vt:lpstr>
      <vt:lpstr>2. Application réalisée</vt:lpstr>
      <vt:lpstr>Présentation</vt:lpstr>
      <vt:lpstr>Mode d’emploi</vt:lpstr>
      <vt:lpstr>Mode d’emploi</vt:lpstr>
      <vt:lpstr>Mode d’emploi</vt:lpstr>
      <vt:lpstr>3. 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Façade</dc:title>
  <dc:creator>Yannick Berckmans</dc:creator>
  <cp:lastModifiedBy>Yannick Berckmans</cp:lastModifiedBy>
  <cp:revision>34</cp:revision>
  <dcterms:modified xsi:type="dcterms:W3CDTF">2017-03-29T15:41:59Z</dcterms:modified>
</cp:coreProperties>
</file>