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72" r:id="rId5"/>
    <p:sldId id="285" r:id="rId6"/>
    <p:sldId id="273" r:id="rId7"/>
    <p:sldId id="274" r:id="rId8"/>
    <p:sldId id="278" r:id="rId9"/>
    <p:sldId id="287" r:id="rId10"/>
    <p:sldId id="276" r:id="rId11"/>
    <p:sldId id="288" r:id="rId12"/>
    <p:sldId id="286" r:id="rId13"/>
    <p:sldId id="289" r:id="rId14"/>
    <p:sldId id="290" r:id="rId15"/>
    <p:sldId id="270" r:id="rId16"/>
    <p:sldId id="283" r:id="rId17"/>
    <p:sldId id="284" r:id="rId18"/>
    <p:sldId id="281" r:id="rId19"/>
    <p:sldId id="280" r:id="rId2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21" d="100"/>
          <a:sy n="121" d="100"/>
        </p:scale>
        <p:origin x="102" y="3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35"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36"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38"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951010" cy="215444"/>
          </a:xfrm>
          <a:prstGeom prst="rect">
            <a:avLst/>
          </a:prstGeom>
        </p:spPr>
        <p:txBody>
          <a:bodyPr wrap="squar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footer">
    <p:spTree>
      <p:nvGrpSpPr>
        <p:cNvPr id="1" name=""/>
        <p:cNvGrpSpPr/>
        <p:nvPr/>
      </p:nvGrpSpPr>
      <p:grpSpPr>
        <a:xfrm>
          <a:off x="0" y="0"/>
          <a:ext cx="0" cy="0"/>
          <a:chOff x="0" y="0"/>
          <a:chExt cx="0" cy="0"/>
        </a:xfrm>
      </p:grpSpPr>
      <p:sp>
        <p:nvSpPr>
          <p:cNvPr id="3" name="Rectangle 2"/>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200150"/>
            <a:ext cx="4038600" cy="306705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5"/>
          <p:cNvSpPr>
            <a:spLocks noGrp="1"/>
          </p:cNvSpPr>
          <p:nvPr>
            <p:ph sz="quarter" idx="10"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FIRST SUBHEAD</a:t>
            </a:r>
          </a:p>
        </p:txBody>
      </p:sp>
      <p:sp>
        <p:nvSpPr>
          <p:cNvPr id="8" name="Text Placeholder 7"/>
          <p:cNvSpPr>
            <a:spLocks noGrp="1"/>
          </p:cNvSpPr>
          <p:nvPr>
            <p:ph type="body" sz="quarter" idx="11" hasCustomPrompt="1"/>
          </p:nvPr>
        </p:nvSpPr>
        <p:spPr>
          <a:xfrm>
            <a:off x="444500" y="1933576"/>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 This is the copy that is written underneath the subhead that is related to the chart to the right.</a:t>
            </a:r>
          </a:p>
        </p:txBody>
      </p:sp>
      <p:sp>
        <p:nvSpPr>
          <p:cNvPr id="9" name="Content Placeholder 5"/>
          <p:cNvSpPr>
            <a:spLocks noGrp="1"/>
          </p:cNvSpPr>
          <p:nvPr>
            <p:ph sz="quarter" idx="12" hasCustomPrompt="1"/>
          </p:nvPr>
        </p:nvSpPr>
        <p:spPr>
          <a:xfrm>
            <a:off x="444500" y="3046793"/>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SECOND SUBHEAD</a:t>
            </a:r>
          </a:p>
        </p:txBody>
      </p:sp>
      <p:sp>
        <p:nvSpPr>
          <p:cNvPr id="10" name="Text Placeholder 7"/>
          <p:cNvSpPr>
            <a:spLocks noGrp="1"/>
          </p:cNvSpPr>
          <p:nvPr>
            <p:ph type="body" sz="quarter" idx="13" hasCustomPrompt="1"/>
          </p:nvPr>
        </p:nvSpPr>
        <p:spPr>
          <a:xfrm>
            <a:off x="444500" y="3265868"/>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5" name="Straight Connector 4"/>
          <p:cNvCxnSpPr/>
          <p:nvPr userDrawn="1"/>
        </p:nvCxnSpPr>
        <p:spPr>
          <a:xfrm>
            <a:off x="524933" y="3257432"/>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41332" y="3257431"/>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0"/>
          </p:nvPr>
        </p:nvSpPr>
        <p:spPr>
          <a:xfrm>
            <a:off x="517525"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1" name="Content Placeholder 9"/>
          <p:cNvSpPr>
            <a:spLocks noGrp="1"/>
          </p:cNvSpPr>
          <p:nvPr>
            <p:ph sz="quarter" idx="11"/>
          </p:nvPr>
        </p:nvSpPr>
        <p:spPr>
          <a:xfrm>
            <a:off x="4743211"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3" name="Text Placeholder 12"/>
          <p:cNvSpPr>
            <a:spLocks noGrp="1"/>
          </p:cNvSpPr>
          <p:nvPr>
            <p:ph type="body" sz="quarter" idx="12" hasCustomPrompt="1"/>
          </p:nvPr>
        </p:nvSpPr>
        <p:spPr>
          <a:xfrm>
            <a:off x="517525"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LEFT</a:t>
            </a:r>
          </a:p>
        </p:txBody>
      </p:sp>
      <p:sp>
        <p:nvSpPr>
          <p:cNvPr id="15" name="Text Placeholder 14"/>
          <p:cNvSpPr>
            <a:spLocks noGrp="1"/>
          </p:cNvSpPr>
          <p:nvPr>
            <p:ph type="body" sz="quarter" idx="13" hasCustomPrompt="1"/>
          </p:nvPr>
        </p:nvSpPr>
        <p:spPr>
          <a:xfrm>
            <a:off x="517525"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
        <p:nvSpPr>
          <p:cNvPr id="16" name="Text Placeholder 12"/>
          <p:cNvSpPr>
            <a:spLocks noGrp="1"/>
          </p:cNvSpPr>
          <p:nvPr>
            <p:ph type="body" sz="quarter" idx="14" hasCustomPrompt="1"/>
          </p:nvPr>
        </p:nvSpPr>
        <p:spPr>
          <a:xfrm>
            <a:off x="4739723"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Right</a:t>
            </a:r>
          </a:p>
        </p:txBody>
      </p:sp>
      <p:sp>
        <p:nvSpPr>
          <p:cNvPr id="17" name="Text Placeholder 14"/>
          <p:cNvSpPr>
            <a:spLocks noGrp="1"/>
          </p:cNvSpPr>
          <p:nvPr>
            <p:ph type="body" sz="quarter" idx="15" hasCustomPrompt="1"/>
          </p:nvPr>
        </p:nvSpPr>
        <p:spPr>
          <a:xfrm>
            <a:off x="4739723"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5003801" y="850400"/>
            <a:ext cx="3878263" cy="3651354"/>
          </a:xfrm>
        </p:spPr>
        <p:txBody>
          <a:bodyPr/>
          <a:lstStyle/>
          <a:p>
            <a:r>
              <a:rPr lang="en-US"/>
              <a:t>Click icon to add picture</a:t>
            </a:r>
          </a:p>
        </p:txBody>
      </p:sp>
      <p:sp>
        <p:nvSpPr>
          <p:cNvPr id="5" name="Content Placeholder 5"/>
          <p:cNvSpPr>
            <a:spLocks noGrp="1"/>
          </p:cNvSpPr>
          <p:nvPr>
            <p:ph sz="quarter" idx="11"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44500" y="1933576"/>
            <a:ext cx="3640138" cy="2284406"/>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right of this copy block and it goes into great and interesting detail about it. This is the copy that talks about the product that you see to the right of this copy block and it goes into great and interesting detail about it. </a:t>
            </a:r>
          </a:p>
          <a:p>
            <a:pPr lvl="0"/>
            <a:endParaRPr lang="en-US" dirty="0"/>
          </a:p>
          <a:p>
            <a:pPr lvl="0"/>
            <a:r>
              <a:rPr lang="en-US" dirty="0"/>
              <a:t>This is the copy that talks about the product that you see to the right of this copy block and it goes into great and interesting detail about it.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5" name="Content Placeholder 5"/>
          <p:cNvSpPr>
            <a:spLocks noGrp="1"/>
          </p:cNvSpPr>
          <p:nvPr>
            <p:ph sz="quarter" idx="11" hasCustomPrompt="1"/>
          </p:nvPr>
        </p:nvSpPr>
        <p:spPr>
          <a:xfrm>
            <a:off x="4127500" y="1762125"/>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127500" y="1982005"/>
            <a:ext cx="4385555" cy="641201"/>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left of this copy block and it goes into great and interesting detail about it.</a:t>
            </a:r>
          </a:p>
        </p:txBody>
      </p:sp>
      <p:sp>
        <p:nvSpPr>
          <p:cNvPr id="7" name="Text Placeholder 7"/>
          <p:cNvSpPr>
            <a:spLocks noGrp="1"/>
          </p:cNvSpPr>
          <p:nvPr>
            <p:ph type="body" sz="quarter" idx="13" hasCustomPrompt="1"/>
          </p:nvPr>
        </p:nvSpPr>
        <p:spPr>
          <a:xfrm>
            <a:off x="4127500" y="2651929"/>
            <a:ext cx="4385555" cy="802628"/>
          </a:xfrm>
        </p:spPr>
        <p:txBody>
          <a:bodyPr/>
          <a:lstStyle>
            <a:lvl1pPr marL="182563" indent="-182563">
              <a:spcAft>
                <a:spcPts val="0"/>
              </a:spcAft>
              <a:buClr>
                <a:schemeClr val="accent4"/>
              </a:buClr>
              <a:buSzPct val="100000"/>
              <a:buFont typeface="Arial Bold"/>
              <a:buChar char="&gt;"/>
              <a:defRPr sz="1200"/>
            </a:lvl1pPr>
            <a:lvl2pPr>
              <a:buNone/>
              <a:defRPr/>
            </a:lvl2pPr>
            <a:lvl3pPr>
              <a:buNone/>
              <a:defRPr/>
            </a:lvl3pPr>
            <a:lvl4pPr>
              <a:buNone/>
              <a:defRPr/>
            </a:lvl4pPr>
            <a:lvl5pPr>
              <a:buNone/>
              <a:defRPr/>
            </a:lvl5pPr>
          </a:lstStyle>
          <a:p>
            <a:pPr lvl="0"/>
            <a:r>
              <a:rPr lang="en-US" dirty="0"/>
              <a:t>This is bullet point about the product on the left</a:t>
            </a:r>
          </a:p>
          <a:p>
            <a:pPr lvl="0"/>
            <a:r>
              <a:rPr lang="en-US" dirty="0"/>
              <a:t>This is bullet point about the product on the left</a:t>
            </a:r>
          </a:p>
          <a:p>
            <a:pPr lvl="0"/>
            <a:r>
              <a:rPr lang="en-US" dirty="0"/>
              <a:t>This is bullet point about the product on the left</a:t>
            </a:r>
          </a:p>
        </p:txBody>
      </p:sp>
      <p:sp>
        <p:nvSpPr>
          <p:cNvPr id="9" name="Content Placeholder 8"/>
          <p:cNvSpPr>
            <a:spLocks noGrp="1"/>
          </p:cNvSpPr>
          <p:nvPr>
            <p:ph sz="quarter" idx="14"/>
          </p:nvPr>
        </p:nvSpPr>
        <p:spPr>
          <a:xfrm>
            <a:off x="517526" y="1565672"/>
            <a:ext cx="3571875" cy="2837259"/>
          </a:xfrm>
        </p:spPr>
        <p:txBody>
          <a:body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90500" y="857250"/>
            <a:ext cx="4318000" cy="3524250"/>
          </a:xfrm>
        </p:spPr>
        <p:txBody>
          <a:bodyPr/>
          <a:lstStyle/>
          <a:p>
            <a:pPr lvl="0"/>
            <a:r>
              <a:rPr lang="en-US"/>
              <a:t>Click to edit Master text styles</a:t>
            </a:r>
          </a:p>
        </p:txBody>
      </p:sp>
      <p:sp>
        <p:nvSpPr>
          <p:cNvPr id="6" name="Content Placeholder 4"/>
          <p:cNvSpPr>
            <a:spLocks noGrp="1"/>
          </p:cNvSpPr>
          <p:nvPr>
            <p:ph sz="quarter" idx="11"/>
          </p:nvPr>
        </p:nvSpPr>
        <p:spPr>
          <a:xfrm>
            <a:off x="4572000" y="857250"/>
            <a:ext cx="4318000" cy="3524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90500" y="238125"/>
            <a:ext cx="4335462"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Image">
    <p:spTree>
      <p:nvGrpSpPr>
        <p:cNvPr id="1" name=""/>
        <p:cNvGrpSpPr/>
        <p:nvPr/>
      </p:nvGrpSpPr>
      <p:grpSpPr>
        <a:xfrm>
          <a:off x="0" y="0"/>
          <a:ext cx="0" cy="0"/>
          <a:chOff x="0" y="0"/>
          <a:chExt cx="0" cy="0"/>
        </a:xfrm>
      </p:grpSpPr>
      <p:sp>
        <p:nvSpPr>
          <p:cNvPr id="10" name="Rectangle 9"/>
          <p:cNvSpPr/>
          <p:nvPr userDrawn="1"/>
        </p:nvSpPr>
        <p:spPr>
          <a:xfrm>
            <a:off x="0" y="157453"/>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4164806"/>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4164806"/>
          </a:xfrm>
        </p:spPr>
        <p:txBody>
          <a:bodyPr/>
          <a:lstStyle/>
          <a:p>
            <a:pPr lvl="0"/>
            <a:r>
              <a:rPr lang="en-US"/>
              <a:t>Click to edit Master text styles</a:t>
            </a:r>
          </a:p>
        </p:txBody>
      </p:sp>
      <p:sp>
        <p:nvSpPr>
          <p:cNvPr id="11" name="Text Placeholder 10"/>
          <p:cNvSpPr>
            <a:spLocks noGrp="1"/>
          </p:cNvSpPr>
          <p:nvPr>
            <p:ph type="body" sz="quarter" idx="14" hasCustomPrompt="1"/>
          </p:nvPr>
        </p:nvSpPr>
        <p:spPr>
          <a:xfrm>
            <a:off x="190500" y="1428750"/>
            <a:ext cx="1397000" cy="2143125"/>
          </a:xfrm>
        </p:spPr>
        <p:txBody>
          <a:bodyPr/>
          <a:lstStyle>
            <a:lvl1pPr marL="0" indent="0">
              <a:buNone/>
              <a:defRPr sz="10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2000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2000250"/>
          </a:xfrm>
        </p:spPr>
        <p:txBody>
          <a:bodyPr/>
          <a:lstStyle/>
          <a:p>
            <a:pPr lvl="0"/>
            <a:r>
              <a:rPr lang="en-US"/>
              <a:t>Click to edit Master text styles</a:t>
            </a:r>
          </a:p>
        </p:txBody>
      </p:sp>
      <p:sp>
        <p:nvSpPr>
          <p:cNvPr id="11" name="Content Placeholder 4"/>
          <p:cNvSpPr>
            <a:spLocks noGrp="1"/>
          </p:cNvSpPr>
          <p:nvPr>
            <p:ph sz="quarter" idx="14"/>
          </p:nvPr>
        </p:nvSpPr>
        <p:spPr>
          <a:xfrm>
            <a:off x="1714500" y="2304404"/>
            <a:ext cx="3556000" cy="2000250"/>
          </a:xfrm>
        </p:spPr>
        <p:txBody>
          <a:bodyPr/>
          <a:lstStyle/>
          <a:p>
            <a:pPr lvl="0"/>
            <a:r>
              <a:rPr lang="en-US"/>
              <a:t>Click to edit Master text styles</a:t>
            </a:r>
          </a:p>
        </p:txBody>
      </p:sp>
      <p:sp>
        <p:nvSpPr>
          <p:cNvPr id="12" name="Content Placeholder 4"/>
          <p:cNvSpPr>
            <a:spLocks noGrp="1"/>
          </p:cNvSpPr>
          <p:nvPr>
            <p:ph sz="quarter" idx="15"/>
          </p:nvPr>
        </p:nvSpPr>
        <p:spPr>
          <a:xfrm>
            <a:off x="5373714" y="2304404"/>
            <a:ext cx="3556000" cy="2000250"/>
          </a:xfrm>
        </p:spPr>
        <p:txBody>
          <a:bodyPr/>
          <a:lstStyle/>
          <a:p>
            <a:pPr lvl="0"/>
            <a:r>
              <a:rPr lang="en-US"/>
              <a:t>Click to edit Master text styles</a:t>
            </a:r>
          </a:p>
        </p:txBody>
      </p:sp>
      <p:sp>
        <p:nvSpPr>
          <p:cNvPr id="14" name="Text Placeholder 13"/>
          <p:cNvSpPr>
            <a:spLocks noGrp="1"/>
          </p:cNvSpPr>
          <p:nvPr>
            <p:ph type="body" sz="quarter" idx="16" hasCustomPrompt="1"/>
          </p:nvPr>
        </p:nvSpPr>
        <p:spPr>
          <a:xfrm>
            <a:off x="190500" y="1428750"/>
            <a:ext cx="1397000" cy="2143125"/>
          </a:xfrm>
        </p:spPr>
        <p:txBody>
          <a:bodyPr/>
          <a:lstStyle>
            <a:lvl1pPr marL="0" indent="0">
              <a:buNone/>
              <a:defRPr sz="11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ade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9"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11"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12"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505814" cy="215444"/>
          </a:xfrm>
          <a:prstGeom prst="rect">
            <a:avLst/>
          </a:prstGeom>
        </p:spPr>
        <p:txBody>
          <a:bodyPr wrap="non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22250" y="863342"/>
            <a:ext cx="8699500" cy="36195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Box 2"/>
          <p:cNvSpPr txBox="1"/>
          <p:nvPr userDrawn="1"/>
        </p:nvSpPr>
        <p:spPr>
          <a:xfrm>
            <a:off x="406400" y="1222687"/>
            <a:ext cx="8350250" cy="292388"/>
          </a:xfrm>
          <a:prstGeom prst="rect">
            <a:avLst/>
          </a:prstGeom>
          <a:noFill/>
        </p:spPr>
        <p:txBody>
          <a:bodyPr wrap="square" rtlCol="0">
            <a:spAutoFit/>
          </a:bodyPr>
          <a:lstStyle/>
          <a:p>
            <a:pPr algn="ctr"/>
            <a:r>
              <a:rPr lang="en-US" sz="1300" u="sng" dirty="0">
                <a:solidFill>
                  <a:srgbClr val="005581"/>
                </a:solidFill>
                <a:latin typeface="+mj-lt"/>
              </a:rPr>
              <a:t>INTENDED USE SUMMARY</a:t>
            </a:r>
          </a:p>
        </p:txBody>
      </p:sp>
      <p:sp>
        <p:nvSpPr>
          <p:cNvPr id="4" name="TextBox 3"/>
          <p:cNvSpPr txBox="1"/>
          <p:nvPr userDrawn="1"/>
        </p:nvSpPr>
        <p:spPr>
          <a:xfrm>
            <a:off x="406400" y="2145901"/>
            <a:ext cx="8350250" cy="292388"/>
          </a:xfrm>
          <a:prstGeom prst="rect">
            <a:avLst/>
          </a:prstGeom>
          <a:noFill/>
        </p:spPr>
        <p:txBody>
          <a:bodyPr wrap="square" rtlCol="0">
            <a:spAutoFit/>
          </a:bodyPr>
          <a:lstStyle/>
          <a:p>
            <a:pPr algn="ctr"/>
            <a:r>
              <a:rPr lang="en-US" sz="1300" u="sng" dirty="0">
                <a:solidFill>
                  <a:srgbClr val="005581"/>
                </a:solidFill>
                <a:latin typeface="+mj-lt"/>
              </a:rPr>
              <a:t>SAFETY</a:t>
            </a:r>
          </a:p>
        </p:txBody>
      </p:sp>
      <p:sp>
        <p:nvSpPr>
          <p:cNvPr id="5" name="TextBox 4"/>
          <p:cNvSpPr txBox="1"/>
          <p:nvPr userDrawn="1"/>
        </p:nvSpPr>
        <p:spPr>
          <a:xfrm>
            <a:off x="406400" y="3500559"/>
            <a:ext cx="8350250" cy="292388"/>
          </a:xfrm>
          <a:prstGeom prst="rect">
            <a:avLst/>
          </a:prstGeom>
          <a:noFill/>
        </p:spPr>
        <p:txBody>
          <a:bodyPr wrap="square" rtlCol="0">
            <a:spAutoFit/>
          </a:bodyPr>
          <a:lstStyle/>
          <a:p>
            <a:pPr algn="ctr"/>
            <a:r>
              <a:rPr lang="en-US" sz="1300" u="sng" dirty="0">
                <a:solidFill>
                  <a:srgbClr val="005581"/>
                </a:solidFill>
                <a:latin typeface="+mj-lt"/>
              </a:rPr>
              <a:t>MEDICAL ADVICE DISCLAIMER</a:t>
            </a:r>
          </a:p>
        </p:txBody>
      </p:sp>
      <p:sp>
        <p:nvSpPr>
          <p:cNvPr id="6" name="TextBox 5"/>
          <p:cNvSpPr txBox="1"/>
          <p:nvPr userDrawn="1"/>
        </p:nvSpPr>
        <p:spPr>
          <a:xfrm>
            <a:off x="685800" y="1540205"/>
            <a:ext cx="7772400" cy="492955"/>
          </a:xfrm>
          <a:prstGeom prst="rect">
            <a:avLst/>
          </a:prstGeom>
          <a:noFill/>
        </p:spPr>
        <p:txBody>
          <a:bodyPr wrap="square" rtlCol="0">
            <a:spAutoFit/>
          </a:bodyPr>
          <a:lstStyle/>
          <a:p>
            <a:pPr>
              <a:lnSpc>
                <a:spcPct val="120000"/>
              </a:lnSpc>
            </a:pPr>
            <a:r>
              <a:rPr lang="en-US" sz="1100" dirty="0">
                <a:solidFill>
                  <a:srgbClr val="394A59"/>
                </a:solidFill>
              </a:rPr>
              <a:t>Varian Medical Systems’ linear accelerators are intended to provide stereotactic radiosurgery and precision radiotherapy for lesions, tumors, and conditions anywhere in the body where radiation treatment is indicated. </a:t>
            </a:r>
          </a:p>
        </p:txBody>
      </p:sp>
      <p:sp>
        <p:nvSpPr>
          <p:cNvPr id="7" name="TextBox 6"/>
          <p:cNvSpPr txBox="1"/>
          <p:nvPr userDrawn="1"/>
        </p:nvSpPr>
        <p:spPr>
          <a:xfrm>
            <a:off x="685800" y="2475575"/>
            <a:ext cx="7772400" cy="899221"/>
          </a:xfrm>
          <a:prstGeom prst="rect">
            <a:avLst/>
          </a:prstGeom>
          <a:noFill/>
        </p:spPr>
        <p:txBody>
          <a:bodyPr wrap="square" rtlCol="0">
            <a:spAutoFit/>
          </a:bodyPr>
          <a:lstStyle/>
          <a:p>
            <a:pPr>
              <a:lnSpc>
                <a:spcPct val="120000"/>
              </a:lnSpc>
            </a:pPr>
            <a:r>
              <a:rPr lang="en-US" sz="1100" dirty="0">
                <a:solidFill>
                  <a:srgbClr val="394A59"/>
                </a:solidFill>
              </a:rPr>
              <a:t>Radiation treatments may cause side effects that can vary depending on the part of the body being treated.  The most frequent ones are typically temporary and may include, but are not limited to, irritation to the respiratory, digestive, urinary or reproductive systems, fatigue, nausea, skin irritation, and hair loss.  In some patients, they can be severe.  Treatment sessions may vary in complexity and time. Radiation treatment is not appropriate for all cancers.   </a:t>
            </a:r>
          </a:p>
        </p:txBody>
      </p:sp>
      <p:sp>
        <p:nvSpPr>
          <p:cNvPr id="8" name="TextBox 7"/>
          <p:cNvSpPr txBox="1"/>
          <p:nvPr userDrawn="1"/>
        </p:nvSpPr>
        <p:spPr>
          <a:xfrm>
            <a:off x="685800" y="3809529"/>
            <a:ext cx="7772400" cy="492955"/>
          </a:xfrm>
          <a:prstGeom prst="rect">
            <a:avLst/>
          </a:prstGeom>
          <a:noFill/>
        </p:spPr>
        <p:txBody>
          <a:bodyPr wrap="square" rtlCol="0">
            <a:spAutoFit/>
          </a:bodyPr>
          <a:lstStyle/>
          <a:p>
            <a:pPr>
              <a:lnSpc>
                <a:spcPct val="120000"/>
              </a:lnSpc>
            </a:pPr>
            <a:r>
              <a:rPr lang="en-US" sz="1100" dirty="0">
                <a:solidFill>
                  <a:srgbClr val="394A59"/>
                </a:solidFill>
              </a:rPr>
              <a:t>Varian as a medical device manufacturer cannot and does not recommend specific treatment approaches.  Individual treatment results may vary.</a:t>
            </a:r>
          </a:p>
        </p:txBody>
      </p:sp>
      <p:sp>
        <p:nvSpPr>
          <p:cNvPr id="11" name="TextBox 10"/>
          <p:cNvSpPr txBox="1"/>
          <p:nvPr userDrawn="1"/>
        </p:nvSpPr>
        <p:spPr>
          <a:xfrm>
            <a:off x="406400" y="10955"/>
            <a:ext cx="8350250" cy="912558"/>
          </a:xfrm>
          <a:prstGeom prst="rect">
            <a:avLst/>
          </a:prstGeom>
          <a:noFill/>
        </p:spPr>
        <p:txBody>
          <a:bodyPr wrap="square" rtlCol="0">
            <a:spAutoFit/>
          </a:bodyPr>
          <a:lstStyle/>
          <a:p>
            <a:pPr>
              <a:lnSpc>
                <a:spcPct val="120000"/>
              </a:lnSpc>
            </a:pPr>
            <a:r>
              <a:rPr lang="en-US" sz="2400" kern="1200" dirty="0">
                <a:solidFill>
                  <a:schemeClr val="accent2"/>
                </a:solidFill>
                <a:latin typeface="+mn-lt"/>
                <a:ea typeface="+mn-ea"/>
                <a:cs typeface="+mn-cs"/>
              </a:rPr>
              <a:t>VARIAN MEDICAL SYSTEMS</a:t>
            </a:r>
            <a:br>
              <a:rPr lang="en-US" sz="1800" kern="1200" dirty="0">
                <a:solidFill>
                  <a:schemeClr val="accent2"/>
                </a:solidFill>
                <a:latin typeface="+mn-lt"/>
                <a:ea typeface="+mn-ea"/>
                <a:cs typeface="+mn-cs"/>
              </a:rPr>
            </a:br>
            <a:r>
              <a:rPr lang="en-US" sz="2100" kern="1200" dirty="0">
                <a:solidFill>
                  <a:schemeClr val="accent2"/>
                </a:solidFill>
                <a:latin typeface="+mn-lt"/>
                <a:ea typeface="+mn-ea"/>
                <a:cs typeface="+mn-cs"/>
              </a:rPr>
              <a:t>FAIR BALANCE SAFETY STATEMENT</a:t>
            </a:r>
            <a:endParaRPr lang="en-US" sz="2100" dirty="0"/>
          </a:p>
        </p:txBody>
      </p:sp>
    </p:spTree>
    <p:extLst>
      <p:ext uri="{BB962C8B-B14F-4D97-AF65-F5344CB8AC3E}">
        <p14:creationId xmlns:p14="http://schemas.microsoft.com/office/powerpoint/2010/main" val="1259026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996077"/>
            <a:ext cx="7772400" cy="1470025"/>
          </a:xfrm>
        </p:spPr>
        <p:txBody>
          <a:bodyPr/>
          <a:lstStyle/>
          <a:p>
            <a:r>
              <a:rPr lang="en-US"/>
              <a:t>Click to edit Master title style</a:t>
            </a:r>
          </a:p>
        </p:txBody>
      </p:sp>
      <p:sp>
        <p:nvSpPr>
          <p:cNvPr id="4" name="Subtitle 2"/>
          <p:cNvSpPr>
            <a:spLocks noGrp="1"/>
          </p:cNvSpPr>
          <p:nvPr>
            <p:ph type="subTitle" idx="1"/>
          </p:nvPr>
        </p:nvSpPr>
        <p:spPr>
          <a:xfrm>
            <a:off x="1371600" y="2751852"/>
            <a:ext cx="6400800" cy="102425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Rectangle 4"/>
          <p:cNvSpPr/>
          <p:nvPr userDrawn="1"/>
        </p:nvSpPr>
        <p:spPr>
          <a:xfrm>
            <a:off x="131508" y="620912"/>
            <a:ext cx="8880983" cy="3137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stion Slide - Opt 1">
    <p:spTree>
      <p:nvGrpSpPr>
        <p:cNvPr id="1" name=""/>
        <p:cNvGrpSpPr/>
        <p:nvPr/>
      </p:nvGrpSpPr>
      <p:grpSpPr>
        <a:xfrm>
          <a:off x="0" y="0"/>
          <a:ext cx="0" cy="0"/>
          <a:chOff x="0" y="0"/>
          <a:chExt cx="0" cy="0"/>
        </a:xfrm>
      </p:grpSpPr>
      <p:pic>
        <p:nvPicPr>
          <p:cNvPr id="2" name="Picture 1" descr="VOS_transition_blue_green_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047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9"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3">
                    <a:lumMod val="60000"/>
                    <a:lumOff val="40000"/>
                  </a:schemeClr>
                </a:solidFill>
              </a:defRPr>
            </a:lvl1pPr>
          </a:lstStyle>
          <a:p>
            <a:r>
              <a:rPr lang="en-US" dirty="0"/>
              <a:t>Option 2</a:t>
            </a:r>
          </a:p>
        </p:txBody>
      </p:sp>
    </p:spTree>
    <p:extLst>
      <p:ext uri="{BB962C8B-B14F-4D97-AF65-F5344CB8AC3E}">
        <p14:creationId xmlns:p14="http://schemas.microsoft.com/office/powerpoint/2010/main" val="18435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8A98AA"/>
                </a:solidFill>
              </a:defRPr>
            </a:lvl1pPr>
          </a:lstStyle>
          <a:p>
            <a:r>
              <a:rPr lang="en-US" dirty="0"/>
              <a:t>Option 3</a:t>
            </a:r>
          </a:p>
        </p:txBody>
      </p:sp>
    </p:spTree>
    <p:extLst>
      <p:ext uri="{BB962C8B-B14F-4D97-AF65-F5344CB8AC3E}">
        <p14:creationId xmlns:p14="http://schemas.microsoft.com/office/powerpoint/2010/main" val="19552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FF8F0B"/>
                </a:solidFill>
              </a:defRPr>
            </a:lvl1pPr>
          </a:lstStyle>
          <a:p>
            <a:r>
              <a:rPr lang="en-US" dirty="0"/>
              <a:t>Option 4</a:t>
            </a:r>
          </a:p>
        </p:txBody>
      </p:sp>
    </p:spTree>
    <p:extLst>
      <p:ext uri="{BB962C8B-B14F-4D97-AF65-F5344CB8AC3E}">
        <p14:creationId xmlns:p14="http://schemas.microsoft.com/office/powerpoint/2010/main" val="21062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5</a:t>
            </a:r>
          </a:p>
        </p:txBody>
      </p:sp>
    </p:spTree>
    <p:extLst>
      <p:ext uri="{BB962C8B-B14F-4D97-AF65-F5344CB8AC3E}">
        <p14:creationId xmlns:p14="http://schemas.microsoft.com/office/powerpoint/2010/main" val="25123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 y="6480"/>
            <a:ext cx="9129099"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4">
                    <a:lumMod val="60000"/>
                    <a:lumOff val="40000"/>
                  </a:schemeClr>
                </a:solidFill>
              </a:defRPr>
            </a:lvl1pPr>
          </a:lstStyle>
          <a:p>
            <a:r>
              <a:rPr lang="en-US" dirty="0"/>
              <a:t>Option 6</a:t>
            </a:r>
          </a:p>
        </p:txBody>
      </p:sp>
    </p:spTree>
    <p:extLst>
      <p:ext uri="{BB962C8B-B14F-4D97-AF65-F5344CB8AC3E}">
        <p14:creationId xmlns:p14="http://schemas.microsoft.com/office/powerpoint/2010/main" val="2123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a:noFill/>
          </a:ln>
        </p:spPr>
        <p:txBody>
          <a:bodyPr/>
          <a:lstStyle/>
          <a:p>
            <a:r>
              <a:rPr lang="en-US" dirty="0"/>
              <a:t>Slide Title</a:t>
            </a:r>
          </a:p>
        </p:txBody>
      </p:sp>
      <p:sp>
        <p:nvSpPr>
          <p:cNvPr id="5" name="Text Placeholder 4"/>
          <p:cNvSpPr>
            <a:spLocks noGrp="1"/>
          </p:cNvSpPr>
          <p:nvPr>
            <p:ph type="body" sz="quarter" idx="10" hasCustomPrompt="1"/>
          </p:nvPr>
        </p:nvSpPr>
        <p:spPr>
          <a:xfrm>
            <a:off x="381000" y="1047750"/>
            <a:ext cx="8382000" cy="3333750"/>
          </a:xfrm>
        </p:spPr>
        <p:txBody>
          <a:bodyPr/>
          <a:lstStyle/>
          <a:p>
            <a:pPr lvl="0"/>
            <a:r>
              <a:rPr lang="en-US" dirty="0"/>
              <a:t>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6" y="0"/>
            <a:ext cx="9129101" cy="5143498"/>
          </a:xfrm>
          <a:prstGeom prst="rect">
            <a:avLst/>
          </a:prstGeom>
        </p:spPr>
      </p:pic>
      <p:sp>
        <p:nvSpPr>
          <p:cNvPr id="2" name="Title Placeholder 1"/>
          <p:cNvSpPr>
            <a:spLocks noGrp="1"/>
          </p:cNvSpPr>
          <p:nvPr>
            <p:ph type="title"/>
          </p:nvPr>
        </p:nvSpPr>
        <p:spPr bwMode="auto">
          <a:xfrm>
            <a:off x="406400" y="88106"/>
            <a:ext cx="8350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Slide Title</a:t>
            </a:r>
          </a:p>
        </p:txBody>
      </p:sp>
      <p:sp>
        <p:nvSpPr>
          <p:cNvPr id="1028" name="Text Placeholder 2"/>
          <p:cNvSpPr>
            <a:spLocks noGrp="1"/>
          </p:cNvSpPr>
          <p:nvPr>
            <p:ph type="body" idx="1"/>
          </p:nvPr>
        </p:nvSpPr>
        <p:spPr bwMode="auto">
          <a:xfrm>
            <a:off x="403226" y="1079897"/>
            <a:ext cx="8353425" cy="334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a:xfrm>
            <a:off x="223530" y="841773"/>
            <a:ext cx="8676000" cy="0"/>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137" y="4609010"/>
            <a:ext cx="6952197" cy="253263"/>
          </a:xfrm>
          <a:prstGeom prst="rect">
            <a:avLst/>
          </a:prstGeom>
          <a:noFill/>
        </p:spPr>
        <p:txBody>
          <a:bodyPr lIns="0" tIns="0" rIns="0" bIns="0" anchor="ctr">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fld id="{18996E93-C050-47F8-87B9-41C0E59F14D4}" type="slidenum">
              <a:rPr lang="en-US" sz="800" b="1" smtClean="0">
                <a:ln>
                  <a:noFill/>
                </a:ln>
                <a:solidFill>
                  <a:schemeClr val="bg1"/>
                </a:solidFill>
                <a:ea typeface="Arial" pitchFamily="-123" charset="0"/>
                <a:cs typeface="Arial" pitchFamily="-123" charset="0"/>
              </a:rPr>
              <a:pPr marL="0" marR="0" indent="0" algn="l" defTabSz="457200" rtl="0" eaLnBrk="1" fontAlgn="base" latinLnBrk="0" hangingPunct="1">
                <a:lnSpc>
                  <a:spcPct val="100000"/>
                </a:lnSpc>
                <a:spcBef>
                  <a:spcPct val="0"/>
                </a:spcBef>
                <a:spcAft>
                  <a:spcPct val="0"/>
                </a:spcAft>
                <a:buClrTx/>
                <a:buSzTx/>
                <a:buFontTx/>
                <a:buNone/>
                <a:tabLst/>
                <a:defRPr/>
              </a:pPr>
              <a:t>‹#›</a:t>
            </a:fld>
            <a:r>
              <a:rPr lang="en-US" sz="800" b="1" dirty="0">
                <a:ln>
                  <a:noFill/>
                </a:ln>
                <a:solidFill>
                  <a:schemeClr val="bg1"/>
                </a:solidFill>
                <a:ea typeface="Arial" pitchFamily="-123" charset="0"/>
                <a:cs typeface="Arial" pitchFamily="-123" charset="0"/>
              </a:rPr>
              <a:t>   </a:t>
            </a:r>
            <a:r>
              <a:rPr lang="en-US" sz="800" dirty="0">
                <a:ln>
                  <a:noFill/>
                </a:ln>
                <a:solidFill>
                  <a:schemeClr val="bg1"/>
                </a:solidFill>
              </a:rPr>
              <a:t>|</a:t>
            </a:r>
            <a:r>
              <a:rPr lang="en-US" sz="800" b="1" baseline="0" dirty="0">
                <a:ln>
                  <a:noFill/>
                </a:ln>
                <a:solidFill>
                  <a:schemeClr val="bg1"/>
                </a:solidFill>
              </a:rPr>
              <a:t>   </a:t>
            </a:r>
            <a:r>
              <a:rPr lang="en-US" sz="800" cap="all" dirty="0">
                <a:ln>
                  <a:noFill/>
                </a:ln>
                <a:solidFill>
                  <a:schemeClr val="bg1"/>
                </a:solidFill>
              </a:rPr>
              <a:t>Varian Oncology Systems  |  VARIAN</a:t>
            </a:r>
            <a:r>
              <a:rPr lang="en-US" sz="800" cap="all" baseline="0" dirty="0">
                <a:ln>
                  <a:noFill/>
                </a:ln>
                <a:solidFill>
                  <a:schemeClr val="bg1"/>
                </a:solidFill>
              </a:rPr>
              <a:t> </a:t>
            </a:r>
            <a:r>
              <a:rPr lang="en-US" sz="800" cap="all" dirty="0">
                <a:ln>
                  <a:noFill/>
                </a:ln>
                <a:solidFill>
                  <a:schemeClr val="bg1"/>
                </a:solidFill>
              </a:rPr>
              <a:t>confidential – INTERNAL USE ONLY</a:t>
            </a:r>
            <a:endParaRPr lang="en-US" sz="800" b="1" dirty="0">
              <a:ln>
                <a:noFill/>
              </a:ln>
              <a:solidFill>
                <a:schemeClr val="bg1"/>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814" r:id="rId4"/>
    <p:sldLayoutId id="2147483815" r:id="rId5"/>
    <p:sldLayoutId id="2147483816" r:id="rId6"/>
    <p:sldLayoutId id="2147483817" r:id="rId7"/>
    <p:sldLayoutId id="2147483818" r:id="rId8"/>
    <p:sldLayoutId id="2147483761" r:id="rId9"/>
    <p:sldLayoutId id="2147483811" r:id="rId10"/>
    <p:sldLayoutId id="2147483769" r:id="rId11"/>
    <p:sldLayoutId id="2147483759" r:id="rId12"/>
    <p:sldLayoutId id="2147483802" r:id="rId13"/>
    <p:sldLayoutId id="2147483803" r:id="rId14"/>
    <p:sldLayoutId id="2147483804" r:id="rId15"/>
    <p:sldLayoutId id="2147483805" r:id="rId16"/>
    <p:sldLayoutId id="2147483806" r:id="rId17"/>
    <p:sldLayoutId id="2147483808" r:id="rId18"/>
    <p:sldLayoutId id="2147483807" r:id="rId19"/>
    <p:sldLayoutId id="2147483809" r:id="rId20"/>
    <p:sldLayoutId id="2147483777" r:id="rId21"/>
    <p:sldLayoutId id="2147483813" r:id="rId22"/>
    <p:sldLayoutId id="2147483812" r:id="rId23"/>
  </p:sldLayoutIdLst>
  <p:hf sldNum="0" hdr="0" ftr="0" dt="0"/>
  <p:txStyles>
    <p:titleStyle>
      <a:lvl1pPr algn="l" defTabSz="457200" rtl="0" eaLnBrk="1" fontAlgn="base" hangingPunct="1">
        <a:spcBef>
          <a:spcPct val="0"/>
        </a:spcBef>
        <a:spcAft>
          <a:spcPct val="0"/>
        </a:spcAft>
        <a:defRPr sz="2800" kern="1200">
          <a:solidFill>
            <a:srgbClr val="FF6600"/>
          </a:solidFill>
          <a:latin typeface="Arial"/>
          <a:ea typeface="ＭＳ Ｐゴシック" charset="-128"/>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Some</a:t>
            </a:r>
            <a:r>
              <a:rPr lang="en-US" dirty="0"/>
              <a:t> Design Patterns</a:t>
            </a:r>
          </a:p>
        </p:txBody>
      </p:sp>
      <p:sp>
        <p:nvSpPr>
          <p:cNvPr id="3" name="Text Placeholder 2"/>
          <p:cNvSpPr>
            <a:spLocks noGrp="1"/>
          </p:cNvSpPr>
          <p:nvPr>
            <p:ph type="body" sz="quarter" idx="13"/>
          </p:nvPr>
        </p:nvSpPr>
        <p:spPr/>
        <p:txBody>
          <a:bodyPr/>
          <a:lstStyle/>
          <a:p>
            <a:r>
              <a:rPr lang="en-US" dirty="0"/>
              <a:t>In nutshell</a:t>
            </a:r>
          </a:p>
        </p:txBody>
      </p:sp>
      <p:sp>
        <p:nvSpPr>
          <p:cNvPr id="4" name="Content Placeholder 3"/>
          <p:cNvSpPr>
            <a:spLocks noGrp="1"/>
          </p:cNvSpPr>
          <p:nvPr>
            <p:ph sz="quarter" idx="14"/>
          </p:nvPr>
        </p:nvSpPr>
        <p:spPr/>
        <p:txBody>
          <a:bodyPr/>
          <a:lstStyle/>
          <a:p>
            <a:r>
              <a:rPr lang="en-US" dirty="0"/>
              <a:t>Alex Beyderman</a:t>
            </a:r>
          </a:p>
        </p:txBody>
      </p:sp>
      <p:sp>
        <p:nvSpPr>
          <p:cNvPr id="5" name="Content Placeholder 4"/>
          <p:cNvSpPr>
            <a:spLocks noGrp="1"/>
          </p:cNvSpPr>
          <p:nvPr>
            <p:ph sz="quarter" idx="15"/>
          </p:nvPr>
        </p:nvSpPr>
        <p:spPr/>
        <p:txBody>
          <a:bodyPr/>
          <a:lstStyle/>
          <a:p>
            <a:r>
              <a:rPr lang="en-US" dirty="0"/>
              <a:t>Software developer</a:t>
            </a:r>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4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(structural)</a:t>
            </a:r>
          </a:p>
        </p:txBody>
      </p:sp>
      <p:sp>
        <p:nvSpPr>
          <p:cNvPr id="3" name="Text Placeholder 2"/>
          <p:cNvSpPr>
            <a:spLocks noGrp="1"/>
          </p:cNvSpPr>
          <p:nvPr>
            <p:ph type="body" sz="quarter" idx="10"/>
          </p:nvPr>
        </p:nvSpPr>
        <p:spPr>
          <a:xfrm>
            <a:off x="374650" y="834338"/>
            <a:ext cx="8382000" cy="426823"/>
          </a:xfrm>
        </p:spPr>
        <p:txBody>
          <a:bodyPr/>
          <a:lstStyle/>
          <a:p>
            <a:r>
              <a:rPr lang="en-US" sz="1800" dirty="0"/>
              <a:t>Extends (decorates) an object’s functionality</a:t>
            </a:r>
          </a:p>
        </p:txBody>
      </p:sp>
      <p:pic>
        <p:nvPicPr>
          <p:cNvPr id="8" name="Picture 7"/>
          <p:cNvPicPr>
            <a:picLocks noChangeAspect="1"/>
          </p:cNvPicPr>
          <p:nvPr/>
        </p:nvPicPr>
        <p:blipFill>
          <a:blip r:embed="rId2"/>
          <a:stretch>
            <a:fillRect/>
          </a:stretch>
        </p:blipFill>
        <p:spPr>
          <a:xfrm>
            <a:off x="4848860" y="1358109"/>
            <a:ext cx="3614625" cy="2707367"/>
          </a:xfrm>
          <a:prstGeom prst="rect">
            <a:avLst/>
          </a:prstGeom>
        </p:spPr>
      </p:pic>
      <p:pic>
        <p:nvPicPr>
          <p:cNvPr id="9" name="Picture 8"/>
          <p:cNvPicPr>
            <a:picLocks noChangeAspect="1"/>
          </p:cNvPicPr>
          <p:nvPr/>
        </p:nvPicPr>
        <p:blipFill>
          <a:blip r:embed="rId3"/>
          <a:stretch>
            <a:fillRect/>
          </a:stretch>
        </p:blipFill>
        <p:spPr>
          <a:xfrm>
            <a:off x="626075" y="1177653"/>
            <a:ext cx="3520622" cy="3306819"/>
          </a:xfrm>
          <a:prstGeom prst="rect">
            <a:avLst/>
          </a:prstGeom>
        </p:spPr>
      </p:pic>
    </p:spTree>
    <p:extLst>
      <p:ext uri="{BB962C8B-B14F-4D97-AF65-F5344CB8AC3E}">
        <p14:creationId xmlns:p14="http://schemas.microsoft.com/office/powerpoint/2010/main" val="35189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Decorator vs. Inheritance – what’s better?</a:t>
            </a:r>
          </a:p>
        </p:txBody>
      </p:sp>
      <p:pic>
        <p:nvPicPr>
          <p:cNvPr id="4" name="Picture 3"/>
          <p:cNvPicPr>
            <a:picLocks noChangeAspect="1"/>
          </p:cNvPicPr>
          <p:nvPr/>
        </p:nvPicPr>
        <p:blipFill>
          <a:blip r:embed="rId2"/>
          <a:stretch>
            <a:fillRect/>
          </a:stretch>
        </p:blipFill>
        <p:spPr>
          <a:xfrm>
            <a:off x="3570038" y="2096440"/>
            <a:ext cx="5259113" cy="1446256"/>
          </a:xfrm>
          <a:prstGeom prst="rect">
            <a:avLst/>
          </a:prstGeom>
        </p:spPr>
      </p:pic>
      <p:pic>
        <p:nvPicPr>
          <p:cNvPr id="5" name="Picture 4"/>
          <p:cNvPicPr>
            <a:picLocks noChangeAspect="1"/>
          </p:cNvPicPr>
          <p:nvPr/>
        </p:nvPicPr>
        <p:blipFill>
          <a:blip r:embed="rId3"/>
          <a:stretch>
            <a:fillRect/>
          </a:stretch>
        </p:blipFill>
        <p:spPr>
          <a:xfrm>
            <a:off x="823926" y="945356"/>
            <a:ext cx="2463113" cy="3473266"/>
          </a:xfrm>
          <a:prstGeom prst="rect">
            <a:avLst/>
          </a:prstGeom>
        </p:spPr>
      </p:pic>
    </p:spTree>
    <p:extLst>
      <p:ext uri="{BB962C8B-B14F-4D97-AF65-F5344CB8AC3E}">
        <p14:creationId xmlns:p14="http://schemas.microsoft.com/office/powerpoint/2010/main" val="37333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(behavioral)</a:t>
            </a:r>
          </a:p>
        </p:txBody>
      </p:sp>
      <p:sp>
        <p:nvSpPr>
          <p:cNvPr id="3" name="Text Placeholder 2"/>
          <p:cNvSpPr>
            <a:spLocks noGrp="1"/>
          </p:cNvSpPr>
          <p:nvPr>
            <p:ph type="body" sz="quarter" idx="10"/>
          </p:nvPr>
        </p:nvSpPr>
        <p:spPr>
          <a:xfrm>
            <a:off x="107091" y="1047750"/>
            <a:ext cx="8962767" cy="641007"/>
          </a:xfrm>
        </p:spPr>
        <p:txBody>
          <a:bodyPr/>
          <a:lstStyle/>
          <a:p>
            <a:r>
              <a:rPr lang="en-US" sz="1800" dirty="0"/>
              <a:t>Represent an operation to be performed on different objects without changing the objects</a:t>
            </a:r>
          </a:p>
        </p:txBody>
      </p:sp>
      <p:pic>
        <p:nvPicPr>
          <p:cNvPr id="4" name="Picture 3"/>
          <p:cNvPicPr>
            <a:picLocks noChangeAspect="1"/>
          </p:cNvPicPr>
          <p:nvPr/>
        </p:nvPicPr>
        <p:blipFill>
          <a:blip r:embed="rId2"/>
          <a:stretch>
            <a:fillRect/>
          </a:stretch>
        </p:blipFill>
        <p:spPr>
          <a:xfrm>
            <a:off x="6337337" y="1900482"/>
            <a:ext cx="2419313" cy="2133367"/>
          </a:xfrm>
          <a:prstGeom prst="rect">
            <a:avLst/>
          </a:prstGeom>
        </p:spPr>
      </p:pic>
      <p:pic>
        <p:nvPicPr>
          <p:cNvPr id="5" name="Picture 4"/>
          <p:cNvPicPr>
            <a:picLocks noChangeAspect="1"/>
          </p:cNvPicPr>
          <p:nvPr/>
        </p:nvPicPr>
        <p:blipFill>
          <a:blip r:embed="rId3"/>
          <a:stretch>
            <a:fillRect/>
          </a:stretch>
        </p:blipFill>
        <p:spPr>
          <a:xfrm>
            <a:off x="307826" y="2072682"/>
            <a:ext cx="5546251" cy="1961167"/>
          </a:xfrm>
          <a:prstGeom prst="rect">
            <a:avLst/>
          </a:prstGeom>
        </p:spPr>
      </p:pic>
    </p:spTree>
    <p:extLst>
      <p:ext uri="{BB962C8B-B14F-4D97-AF65-F5344CB8AC3E}">
        <p14:creationId xmlns:p14="http://schemas.microsoft.com/office/powerpoint/2010/main" val="209694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Visitor - example</a:t>
            </a:r>
          </a:p>
        </p:txBody>
      </p:sp>
      <p:pic>
        <p:nvPicPr>
          <p:cNvPr id="4" name="Picture 3"/>
          <p:cNvPicPr>
            <a:picLocks noChangeAspect="1"/>
          </p:cNvPicPr>
          <p:nvPr/>
        </p:nvPicPr>
        <p:blipFill>
          <a:blip r:embed="rId2"/>
          <a:stretch>
            <a:fillRect/>
          </a:stretch>
        </p:blipFill>
        <p:spPr>
          <a:xfrm>
            <a:off x="6097115" y="945356"/>
            <a:ext cx="2659535" cy="2391196"/>
          </a:xfrm>
          <a:prstGeom prst="rect">
            <a:avLst/>
          </a:prstGeom>
        </p:spPr>
      </p:pic>
      <p:pic>
        <p:nvPicPr>
          <p:cNvPr id="5" name="Picture 4"/>
          <p:cNvPicPr>
            <a:picLocks noChangeAspect="1"/>
          </p:cNvPicPr>
          <p:nvPr/>
        </p:nvPicPr>
        <p:blipFill>
          <a:blip r:embed="rId3"/>
          <a:stretch>
            <a:fillRect/>
          </a:stretch>
        </p:blipFill>
        <p:spPr>
          <a:xfrm>
            <a:off x="769723" y="855830"/>
            <a:ext cx="3324483" cy="2714372"/>
          </a:xfrm>
          <a:prstGeom prst="rect">
            <a:avLst/>
          </a:prstGeom>
        </p:spPr>
      </p:pic>
      <p:pic>
        <p:nvPicPr>
          <p:cNvPr id="6" name="Picture 5"/>
          <p:cNvPicPr>
            <a:picLocks noChangeAspect="1"/>
          </p:cNvPicPr>
          <p:nvPr/>
        </p:nvPicPr>
        <p:blipFill>
          <a:blip r:embed="rId4"/>
          <a:stretch>
            <a:fillRect/>
          </a:stretch>
        </p:blipFill>
        <p:spPr>
          <a:xfrm>
            <a:off x="3187871" y="3336552"/>
            <a:ext cx="2909244" cy="1015205"/>
          </a:xfrm>
          <a:prstGeom prst="rect">
            <a:avLst/>
          </a:prstGeom>
        </p:spPr>
      </p:pic>
      <p:cxnSp>
        <p:nvCxnSpPr>
          <p:cNvPr id="8" name="Straight Arrow Connector 7"/>
          <p:cNvCxnSpPr>
            <a:cxnSpLocks/>
          </p:cNvCxnSpPr>
          <p:nvPr/>
        </p:nvCxnSpPr>
        <p:spPr>
          <a:xfrm flipH="1">
            <a:off x="5420497" y="2471351"/>
            <a:ext cx="676619" cy="1466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232454" y="2734962"/>
            <a:ext cx="2018270" cy="9638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87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098138"/>
            <a:ext cx="8350250" cy="857250"/>
          </a:xfrm>
        </p:spPr>
        <p:txBody>
          <a:bodyPr/>
          <a:lstStyle/>
          <a:p>
            <a:pPr algn="ctr"/>
            <a:r>
              <a:rPr lang="en-CA" dirty="0"/>
              <a:t>Q&amp;A</a:t>
            </a:r>
          </a:p>
        </p:txBody>
      </p:sp>
    </p:spTree>
    <p:extLst>
      <p:ext uri="{BB962C8B-B14F-4D97-AF65-F5344CB8AC3E}">
        <p14:creationId xmlns:p14="http://schemas.microsoft.com/office/powerpoint/2010/main" val="204501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p:txBody>
          <a:bodyPr/>
          <a:lstStyle/>
          <a:p>
            <a:r>
              <a:rPr lang="en-US" dirty="0">
                <a:hlinkClick r:id="rId2"/>
              </a:rPr>
              <a:t>https://sourcemaking.com/design_patterns</a:t>
            </a:r>
            <a:endParaRPr lang="en-US" dirty="0"/>
          </a:p>
          <a:p>
            <a:r>
              <a:rPr lang="en-US" dirty="0">
                <a:hlinkClick r:id="rId3"/>
              </a:rPr>
              <a:t>http://www.dofactory.com/net/design-patterns</a:t>
            </a:r>
            <a:endParaRPr lang="en-US" dirty="0"/>
          </a:p>
          <a:p>
            <a:endParaRPr lang="en-US" dirty="0"/>
          </a:p>
        </p:txBody>
      </p:sp>
      <p:pic>
        <p:nvPicPr>
          <p:cNvPr id="3" name="Picture 2"/>
          <p:cNvPicPr>
            <a:picLocks noChangeAspect="1"/>
          </p:cNvPicPr>
          <p:nvPr/>
        </p:nvPicPr>
        <p:blipFill>
          <a:blip r:embed="rId4"/>
          <a:stretch>
            <a:fillRect/>
          </a:stretch>
        </p:blipFill>
        <p:spPr>
          <a:xfrm>
            <a:off x="1534037" y="2228335"/>
            <a:ext cx="1547529" cy="2037835"/>
          </a:xfrm>
          <a:prstGeom prst="rect">
            <a:avLst/>
          </a:prstGeom>
        </p:spPr>
      </p:pic>
    </p:spTree>
    <p:extLst>
      <p:ext uri="{BB962C8B-B14F-4D97-AF65-F5344CB8AC3E}">
        <p14:creationId xmlns:p14="http://schemas.microsoft.com/office/powerpoint/2010/main" val="279148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34" y="1453277"/>
            <a:ext cx="7772400" cy="1470025"/>
          </a:xfrm>
        </p:spPr>
        <p:txBody>
          <a:bodyPr/>
          <a:lstStyle/>
          <a:p>
            <a:pPr algn="ctr"/>
            <a:r>
              <a:rPr lang="en-US" dirty="0"/>
              <a:t>Exercises</a:t>
            </a:r>
          </a:p>
        </p:txBody>
      </p:sp>
    </p:spTree>
    <p:extLst>
      <p:ext uri="{BB962C8B-B14F-4D97-AF65-F5344CB8AC3E}">
        <p14:creationId xmlns:p14="http://schemas.microsoft.com/office/powerpoint/2010/main" val="273726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 Implement Library main engine</a:t>
            </a:r>
          </a:p>
        </p:txBody>
      </p:sp>
      <p:sp>
        <p:nvSpPr>
          <p:cNvPr id="3" name="Text Placeholder 2"/>
          <p:cNvSpPr>
            <a:spLocks noGrp="1"/>
          </p:cNvSpPr>
          <p:nvPr>
            <p:ph type="body" sz="quarter" idx="10"/>
          </p:nvPr>
        </p:nvSpPr>
        <p:spPr/>
        <p:txBody>
          <a:bodyPr/>
          <a:lstStyle/>
          <a:p>
            <a:r>
              <a:rPr lang="en-US" dirty="0"/>
              <a:t>Given:</a:t>
            </a:r>
          </a:p>
          <a:p>
            <a:pPr lvl="1"/>
            <a:r>
              <a:rPr lang="en-US" dirty="0"/>
              <a:t>main method which starts Library application</a:t>
            </a:r>
          </a:p>
          <a:p>
            <a:r>
              <a:rPr lang="en-US" dirty="0"/>
              <a:t>Task:</a:t>
            </a:r>
          </a:p>
          <a:p>
            <a:pPr lvl="1"/>
            <a:r>
              <a:rPr lang="en-US" dirty="0"/>
              <a:t>Using </a:t>
            </a:r>
            <a:r>
              <a:rPr lang="en-US" b="1" dirty="0">
                <a:solidFill>
                  <a:srgbClr val="FF0000"/>
                </a:solidFill>
              </a:rPr>
              <a:t>Singleton</a:t>
            </a:r>
            <a:r>
              <a:rPr lang="en-US" dirty="0"/>
              <a:t> pattern make sure the system will always run only one instance of library </a:t>
            </a:r>
          </a:p>
        </p:txBody>
      </p:sp>
    </p:spTree>
    <p:extLst>
      <p:ext uri="{BB962C8B-B14F-4D97-AF65-F5344CB8AC3E}">
        <p14:creationId xmlns:p14="http://schemas.microsoft.com/office/powerpoint/2010/main" val="400207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8" y="88106"/>
            <a:ext cx="8731770" cy="857250"/>
          </a:xfrm>
        </p:spPr>
        <p:txBody>
          <a:bodyPr/>
          <a:lstStyle/>
          <a:p>
            <a:r>
              <a:rPr lang="en-US" dirty="0"/>
              <a:t>Part2 - Implement part of a library registration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a:t>
            </a:r>
            <a:r>
              <a:rPr lang="en-US" dirty="0" err="1"/>
              <a:t>LibItem</a:t>
            </a:r>
            <a:r>
              <a:rPr lang="en-US" dirty="0"/>
              <a:t> abstract class</a:t>
            </a:r>
          </a:p>
          <a:p>
            <a:pPr lvl="1"/>
            <a:r>
              <a:rPr lang="en-US" dirty="0"/>
              <a:t>Video class extending </a:t>
            </a:r>
            <a:r>
              <a:rPr lang="en-US" dirty="0" err="1"/>
              <a:t>LibItem</a:t>
            </a:r>
            <a:r>
              <a:rPr lang="en-US" dirty="0"/>
              <a:t> </a:t>
            </a:r>
            <a:r>
              <a:rPr lang="en-US"/>
              <a:t>abstract class</a:t>
            </a:r>
            <a:endParaRPr lang="en-US" dirty="0"/>
          </a:p>
          <a:p>
            <a:pPr lvl="1"/>
            <a:r>
              <a:rPr lang="en-US" dirty="0"/>
              <a:t>Customer class extending Person abstract class </a:t>
            </a:r>
          </a:p>
          <a:p>
            <a:r>
              <a:rPr lang="en-US" dirty="0"/>
              <a:t>Task:</a:t>
            </a:r>
          </a:p>
          <a:p>
            <a:pPr lvl="1"/>
            <a:r>
              <a:rPr lang="en-US" dirty="0"/>
              <a:t>Using </a:t>
            </a:r>
            <a:r>
              <a:rPr lang="en-US" b="1" dirty="0">
                <a:solidFill>
                  <a:srgbClr val="FF0000"/>
                </a:solidFill>
              </a:rPr>
              <a:t>Bridge</a:t>
            </a:r>
            <a:r>
              <a:rPr lang="en-US" dirty="0"/>
              <a:t> pattern implement Registration class that adds new book, video or customer to the library.</a:t>
            </a:r>
          </a:p>
          <a:p>
            <a:endParaRPr lang="en-US" dirty="0"/>
          </a:p>
        </p:txBody>
      </p:sp>
    </p:spTree>
    <p:extLst>
      <p:ext uri="{BB962C8B-B14F-4D97-AF65-F5344CB8AC3E}">
        <p14:creationId xmlns:p14="http://schemas.microsoft.com/office/powerpoint/2010/main" val="152449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Part3 - Implement part of a library tracking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r>
              <a:rPr lang="en-US" dirty="0"/>
              <a:t>Task:</a:t>
            </a:r>
          </a:p>
          <a:p>
            <a:pPr lvl="1"/>
            <a:r>
              <a:rPr lang="en-US" dirty="0"/>
              <a:t>Using </a:t>
            </a:r>
            <a:r>
              <a:rPr lang="en-US" b="1" dirty="0">
                <a:solidFill>
                  <a:srgbClr val="FF0000"/>
                </a:solidFill>
              </a:rPr>
              <a:t>Decorator</a:t>
            </a:r>
            <a:r>
              <a:rPr lang="en-US" dirty="0"/>
              <a:t> pattern implement </a:t>
            </a:r>
            <a:r>
              <a:rPr lang="en-US" dirty="0" err="1"/>
              <a:t>BookBorrowable</a:t>
            </a:r>
            <a:r>
              <a:rPr lang="en-US" dirty="0"/>
              <a:t> class that enables to borrow a book from the library.</a:t>
            </a:r>
          </a:p>
          <a:p>
            <a:endParaRPr lang="en-US" dirty="0"/>
          </a:p>
        </p:txBody>
      </p:sp>
    </p:spTree>
    <p:extLst>
      <p:ext uri="{BB962C8B-B14F-4D97-AF65-F5344CB8AC3E}">
        <p14:creationId xmlns:p14="http://schemas.microsoft.com/office/powerpoint/2010/main" val="40462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are:</a:t>
            </a:r>
          </a:p>
        </p:txBody>
      </p:sp>
      <p:sp>
        <p:nvSpPr>
          <p:cNvPr id="4" name="Text Placeholder 3"/>
          <p:cNvSpPr>
            <a:spLocks noGrp="1"/>
          </p:cNvSpPr>
          <p:nvPr>
            <p:ph type="body" sz="quarter" idx="10"/>
          </p:nvPr>
        </p:nvSpPr>
        <p:spPr/>
        <p:txBody>
          <a:bodyPr/>
          <a:lstStyle/>
          <a:p>
            <a:r>
              <a:rPr lang="en-US" dirty="0"/>
              <a:t>Template for how to solve a problem or implement an idea in source code.</a:t>
            </a:r>
          </a:p>
          <a:p>
            <a:endParaRPr lang="en-US" dirty="0"/>
          </a:p>
          <a:p>
            <a:endParaRPr lang="en-US" dirty="0"/>
          </a:p>
          <a:p>
            <a:r>
              <a:rPr lang="en-US" dirty="0"/>
              <a:t>Generally reusable solution of a common problem.</a:t>
            </a:r>
          </a:p>
        </p:txBody>
      </p:sp>
    </p:spTree>
    <p:extLst>
      <p:ext uri="{BB962C8B-B14F-4D97-AF65-F5344CB8AC3E}">
        <p14:creationId xmlns:p14="http://schemas.microsoft.com/office/powerpoint/2010/main" val="304954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pic>
        <p:nvPicPr>
          <p:cNvPr id="3" name="Picture 2"/>
          <p:cNvPicPr>
            <a:picLocks noChangeAspect="1"/>
          </p:cNvPicPr>
          <p:nvPr/>
        </p:nvPicPr>
        <p:blipFill>
          <a:blip r:embed="rId4"/>
          <a:stretch>
            <a:fillRect/>
          </a:stretch>
        </p:blipFill>
        <p:spPr>
          <a:xfrm>
            <a:off x="295648" y="1765594"/>
            <a:ext cx="3621545" cy="2154334"/>
          </a:xfrm>
          <a:prstGeom prst="rect">
            <a:avLst/>
          </a:prstGeom>
        </p:spPr>
      </p:pic>
      <p:pic>
        <p:nvPicPr>
          <p:cNvPr id="4" name="Picture 3"/>
          <p:cNvPicPr>
            <a:picLocks noChangeAspect="1"/>
          </p:cNvPicPr>
          <p:nvPr/>
        </p:nvPicPr>
        <p:blipFill>
          <a:blip r:embed="rId5"/>
          <a:stretch>
            <a:fillRect/>
          </a:stretch>
        </p:blipFill>
        <p:spPr>
          <a:xfrm>
            <a:off x="406400" y="2352024"/>
            <a:ext cx="946463" cy="666886"/>
          </a:xfrm>
          <a:prstGeom prst="rect">
            <a:avLst/>
          </a:prstGeom>
        </p:spPr>
      </p:pic>
    </p:spTree>
    <p:extLst>
      <p:ext uri="{BB962C8B-B14F-4D97-AF65-F5344CB8AC3E}">
        <p14:creationId xmlns:p14="http://schemas.microsoft.com/office/powerpoint/2010/main" val="11298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p>
        </p:txBody>
      </p:sp>
      <p:sp>
        <p:nvSpPr>
          <p:cNvPr id="3" name="Text Placeholder 2"/>
          <p:cNvSpPr>
            <a:spLocks noGrp="1"/>
          </p:cNvSpPr>
          <p:nvPr>
            <p:ph type="body" sz="quarter" idx="10"/>
          </p:nvPr>
        </p:nvSpPr>
        <p:spPr/>
        <p:txBody>
          <a:bodyPr/>
          <a:lstStyle/>
          <a:p>
            <a:r>
              <a:rPr lang="en-US" dirty="0"/>
              <a:t>Single Responsibility principle (SRP)</a:t>
            </a:r>
          </a:p>
          <a:p>
            <a:r>
              <a:rPr lang="en-US" dirty="0"/>
              <a:t>Open/closed principle (OCP)</a:t>
            </a:r>
          </a:p>
          <a:p>
            <a:r>
              <a:rPr lang="en-US" dirty="0"/>
              <a:t>Liskov substitution principle (LSP)</a:t>
            </a:r>
          </a:p>
          <a:p>
            <a:r>
              <a:rPr lang="en-US" dirty="0"/>
              <a:t>Interface segregation principle (ISP)</a:t>
            </a:r>
          </a:p>
          <a:p>
            <a:r>
              <a:rPr lang="en-US" dirty="0"/>
              <a:t>Dependency inversion principle (DIP)</a:t>
            </a:r>
          </a:p>
        </p:txBody>
      </p:sp>
    </p:spTree>
    <p:extLst>
      <p:ext uri="{BB962C8B-B14F-4D97-AF65-F5344CB8AC3E}">
        <p14:creationId xmlns:p14="http://schemas.microsoft.com/office/powerpoint/2010/main" val="323278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types</a:t>
            </a:r>
          </a:p>
        </p:txBody>
      </p:sp>
      <p:sp>
        <p:nvSpPr>
          <p:cNvPr id="3" name="Text Placeholder 2"/>
          <p:cNvSpPr>
            <a:spLocks noGrp="1"/>
          </p:cNvSpPr>
          <p:nvPr>
            <p:ph type="body" sz="quarter" idx="10"/>
          </p:nvPr>
        </p:nvSpPr>
        <p:spPr>
          <a:xfrm>
            <a:off x="303628" y="945356"/>
            <a:ext cx="8382000" cy="3378551"/>
          </a:xfrm>
        </p:spPr>
        <p:txBody>
          <a:bodyPr/>
          <a:lstStyle/>
          <a:p>
            <a:r>
              <a:rPr lang="en-US" dirty="0"/>
              <a:t>Creational – designed to abstract instantiation process. </a:t>
            </a:r>
            <a:br>
              <a:rPr lang="en-US" dirty="0"/>
            </a:br>
            <a:endParaRPr lang="en-US" dirty="0"/>
          </a:p>
          <a:p>
            <a:r>
              <a:rPr lang="en-US" dirty="0"/>
              <a:t>Structural – concerned with how two or more objects are composed into a bigger object.</a:t>
            </a:r>
            <a:br>
              <a:rPr lang="en-US" dirty="0"/>
            </a:br>
            <a:endParaRPr lang="en-US" dirty="0"/>
          </a:p>
          <a:p>
            <a:r>
              <a:rPr lang="en-US" dirty="0"/>
              <a:t>Behavioral – concerned with algorithms and assigning responsibility between objects.</a:t>
            </a:r>
          </a:p>
          <a:p>
            <a:pPr marL="0" indent="0">
              <a:buNone/>
            </a:pPr>
            <a:endParaRPr lang="en-US" dirty="0"/>
          </a:p>
        </p:txBody>
      </p:sp>
    </p:spTree>
    <p:extLst>
      <p:ext uri="{BB962C8B-B14F-4D97-AF65-F5344CB8AC3E}">
        <p14:creationId xmlns:p14="http://schemas.microsoft.com/office/powerpoint/2010/main" val="320266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(creational)</a:t>
            </a:r>
          </a:p>
        </p:txBody>
      </p:sp>
      <p:sp>
        <p:nvSpPr>
          <p:cNvPr id="3" name="Text Placeholder 2"/>
          <p:cNvSpPr>
            <a:spLocks noGrp="1"/>
          </p:cNvSpPr>
          <p:nvPr>
            <p:ph type="body" sz="quarter" idx="10"/>
          </p:nvPr>
        </p:nvSpPr>
        <p:spPr>
          <a:xfrm>
            <a:off x="381000" y="1047750"/>
            <a:ext cx="8382000" cy="731431"/>
          </a:xfrm>
        </p:spPr>
        <p:txBody>
          <a:bodyPr/>
          <a:lstStyle/>
          <a:p>
            <a:r>
              <a:rPr lang="en-US" sz="1800" dirty="0"/>
              <a:t>Forces a developer to use only ONE instance of an object for current application life span.</a:t>
            </a:r>
            <a:br>
              <a:rPr lang="en-US" sz="1800" dirty="0"/>
            </a:br>
            <a:endParaRPr lang="en-US" sz="1800" dirty="0"/>
          </a:p>
        </p:txBody>
      </p:sp>
      <p:pic>
        <p:nvPicPr>
          <p:cNvPr id="4" name="Picture 3"/>
          <p:cNvPicPr>
            <a:picLocks noChangeAspect="1"/>
          </p:cNvPicPr>
          <p:nvPr/>
        </p:nvPicPr>
        <p:blipFill>
          <a:blip r:embed="rId2"/>
          <a:stretch>
            <a:fillRect/>
          </a:stretch>
        </p:blipFill>
        <p:spPr>
          <a:xfrm>
            <a:off x="406400" y="2437579"/>
            <a:ext cx="4602125" cy="1798215"/>
          </a:xfrm>
          <a:prstGeom prst="rect">
            <a:avLst/>
          </a:prstGeom>
        </p:spPr>
      </p:pic>
      <p:sp>
        <p:nvSpPr>
          <p:cNvPr id="5" name="TextBox 4"/>
          <p:cNvSpPr txBox="1"/>
          <p:nvPr/>
        </p:nvSpPr>
        <p:spPr>
          <a:xfrm>
            <a:off x="1661884" y="1881575"/>
            <a:ext cx="851515" cy="369332"/>
          </a:xfrm>
          <a:prstGeom prst="rect">
            <a:avLst/>
          </a:prstGeom>
          <a:noFill/>
        </p:spPr>
        <p:txBody>
          <a:bodyPr wrap="none" rtlCol="0">
            <a:spAutoFit/>
          </a:bodyPr>
          <a:lstStyle/>
          <a:p>
            <a:r>
              <a:rPr lang="en-US" dirty="0"/>
              <a:t>Define</a:t>
            </a:r>
          </a:p>
        </p:txBody>
      </p:sp>
      <p:sp>
        <p:nvSpPr>
          <p:cNvPr id="7" name="TextBox 6"/>
          <p:cNvSpPr txBox="1"/>
          <p:nvPr/>
        </p:nvSpPr>
        <p:spPr>
          <a:xfrm>
            <a:off x="6828739" y="1779181"/>
            <a:ext cx="671979" cy="369332"/>
          </a:xfrm>
          <a:prstGeom prst="rect">
            <a:avLst/>
          </a:prstGeom>
          <a:noFill/>
        </p:spPr>
        <p:txBody>
          <a:bodyPr wrap="none" rtlCol="0">
            <a:spAutoFit/>
          </a:bodyPr>
          <a:lstStyle/>
          <a:p>
            <a:r>
              <a:rPr lang="en-US" dirty="0"/>
              <a:t>UML</a:t>
            </a:r>
          </a:p>
        </p:txBody>
      </p:sp>
      <p:pic>
        <p:nvPicPr>
          <p:cNvPr id="8" name="Picture 7"/>
          <p:cNvPicPr>
            <a:picLocks noChangeAspect="1"/>
          </p:cNvPicPr>
          <p:nvPr/>
        </p:nvPicPr>
        <p:blipFill>
          <a:blip r:embed="rId3"/>
          <a:stretch>
            <a:fillRect/>
          </a:stretch>
        </p:blipFill>
        <p:spPr>
          <a:xfrm>
            <a:off x="6291243" y="2148513"/>
            <a:ext cx="1881604" cy="2317161"/>
          </a:xfrm>
          <a:prstGeom prst="rect">
            <a:avLst/>
          </a:prstGeom>
        </p:spPr>
      </p:pic>
    </p:spTree>
    <p:extLst>
      <p:ext uri="{BB962C8B-B14F-4D97-AF65-F5344CB8AC3E}">
        <p14:creationId xmlns:p14="http://schemas.microsoft.com/office/powerpoint/2010/main" val="10031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(creational)</a:t>
            </a:r>
          </a:p>
        </p:txBody>
      </p:sp>
      <p:sp>
        <p:nvSpPr>
          <p:cNvPr id="3" name="Text Placeholder 2"/>
          <p:cNvSpPr>
            <a:spLocks noGrp="1"/>
          </p:cNvSpPr>
          <p:nvPr>
            <p:ph type="body" sz="quarter" idx="10"/>
          </p:nvPr>
        </p:nvSpPr>
        <p:spPr>
          <a:xfrm>
            <a:off x="381000" y="1047750"/>
            <a:ext cx="8382000" cy="610929"/>
          </a:xfrm>
        </p:spPr>
        <p:txBody>
          <a:bodyPr/>
          <a:lstStyle/>
          <a:p>
            <a:r>
              <a:rPr lang="en-US" sz="1800" dirty="0"/>
              <a:t>Object which acts as creator of other objects implementing same interface</a:t>
            </a:r>
          </a:p>
        </p:txBody>
      </p:sp>
      <p:pic>
        <p:nvPicPr>
          <p:cNvPr id="6" name="Picture 5"/>
          <p:cNvPicPr>
            <a:picLocks noChangeAspect="1"/>
          </p:cNvPicPr>
          <p:nvPr/>
        </p:nvPicPr>
        <p:blipFill>
          <a:blip r:embed="rId2"/>
          <a:stretch>
            <a:fillRect/>
          </a:stretch>
        </p:blipFill>
        <p:spPr>
          <a:xfrm>
            <a:off x="4118810" y="2101969"/>
            <a:ext cx="4524120" cy="1233484"/>
          </a:xfrm>
          <a:prstGeom prst="rect">
            <a:avLst/>
          </a:prstGeom>
        </p:spPr>
      </p:pic>
      <p:pic>
        <p:nvPicPr>
          <p:cNvPr id="7" name="Picture 6"/>
          <p:cNvPicPr>
            <a:picLocks noChangeAspect="1"/>
          </p:cNvPicPr>
          <p:nvPr/>
        </p:nvPicPr>
        <p:blipFill>
          <a:blip r:embed="rId3"/>
          <a:stretch>
            <a:fillRect/>
          </a:stretch>
        </p:blipFill>
        <p:spPr>
          <a:xfrm>
            <a:off x="463550" y="1446074"/>
            <a:ext cx="3267394" cy="3024326"/>
          </a:xfrm>
          <a:prstGeom prst="rect">
            <a:avLst/>
          </a:prstGeom>
        </p:spPr>
      </p:pic>
    </p:spTree>
    <p:extLst>
      <p:ext uri="{BB962C8B-B14F-4D97-AF65-F5344CB8AC3E}">
        <p14:creationId xmlns:p14="http://schemas.microsoft.com/office/powerpoint/2010/main" val="230376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(structural)</a:t>
            </a:r>
          </a:p>
        </p:txBody>
      </p:sp>
      <p:sp>
        <p:nvSpPr>
          <p:cNvPr id="3" name="Text Placeholder 2"/>
          <p:cNvSpPr>
            <a:spLocks noGrp="1"/>
          </p:cNvSpPr>
          <p:nvPr>
            <p:ph type="body" sz="quarter" idx="10"/>
          </p:nvPr>
        </p:nvSpPr>
        <p:spPr/>
        <p:txBody>
          <a:bodyPr/>
          <a:lstStyle/>
          <a:p>
            <a:r>
              <a:rPr lang="en-US" dirty="0"/>
              <a:t>Enables use of different APIs by same type of object</a:t>
            </a:r>
          </a:p>
          <a:p>
            <a:r>
              <a:rPr lang="en-US" dirty="0"/>
              <a:t>Works like “API injector”</a:t>
            </a:r>
          </a:p>
        </p:txBody>
      </p:sp>
      <p:pic>
        <p:nvPicPr>
          <p:cNvPr id="4" name="Picture 3"/>
          <p:cNvPicPr>
            <a:picLocks noChangeAspect="1"/>
          </p:cNvPicPr>
          <p:nvPr/>
        </p:nvPicPr>
        <p:blipFill>
          <a:blip r:embed="rId2"/>
          <a:stretch>
            <a:fillRect/>
          </a:stretch>
        </p:blipFill>
        <p:spPr>
          <a:xfrm>
            <a:off x="1442036" y="2403430"/>
            <a:ext cx="6655946" cy="1799083"/>
          </a:xfrm>
          <a:prstGeom prst="rect">
            <a:avLst/>
          </a:prstGeom>
        </p:spPr>
      </p:pic>
    </p:spTree>
    <p:extLst>
      <p:ext uri="{BB962C8B-B14F-4D97-AF65-F5344CB8AC3E}">
        <p14:creationId xmlns:p14="http://schemas.microsoft.com/office/powerpoint/2010/main" val="149704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Bridge – practical example</a:t>
            </a:r>
          </a:p>
        </p:txBody>
      </p:sp>
      <p:pic>
        <p:nvPicPr>
          <p:cNvPr id="4" name="Picture 3"/>
          <p:cNvPicPr>
            <a:picLocks noChangeAspect="1"/>
          </p:cNvPicPr>
          <p:nvPr/>
        </p:nvPicPr>
        <p:blipFill>
          <a:blip r:embed="rId2"/>
          <a:stretch>
            <a:fillRect/>
          </a:stretch>
        </p:blipFill>
        <p:spPr>
          <a:xfrm>
            <a:off x="5181375" y="1116173"/>
            <a:ext cx="3178856" cy="701353"/>
          </a:xfrm>
          <a:prstGeom prst="rect">
            <a:avLst/>
          </a:prstGeom>
          <a:effectLst>
            <a:glow rad="127000">
              <a:schemeClr val="accent1">
                <a:lumMod val="20000"/>
                <a:lumOff val="80000"/>
              </a:schemeClr>
            </a:glow>
          </a:effectLst>
        </p:spPr>
      </p:pic>
      <p:pic>
        <p:nvPicPr>
          <p:cNvPr id="6" name="Picture 5"/>
          <p:cNvPicPr>
            <a:picLocks noChangeAspect="1"/>
          </p:cNvPicPr>
          <p:nvPr/>
        </p:nvPicPr>
        <p:blipFill>
          <a:blip r:embed="rId3"/>
          <a:stretch>
            <a:fillRect/>
          </a:stretch>
        </p:blipFill>
        <p:spPr>
          <a:xfrm>
            <a:off x="4455489" y="2880946"/>
            <a:ext cx="2134552" cy="958083"/>
          </a:xfrm>
          <a:prstGeom prst="rect">
            <a:avLst/>
          </a:prstGeom>
          <a:effectLst>
            <a:glow rad="127000">
              <a:schemeClr val="accent1">
                <a:lumMod val="20000"/>
                <a:lumOff val="80000"/>
              </a:schemeClr>
            </a:glow>
          </a:effectLst>
        </p:spPr>
      </p:pic>
      <p:pic>
        <p:nvPicPr>
          <p:cNvPr id="7" name="Picture 6"/>
          <p:cNvPicPr>
            <a:picLocks noChangeAspect="1"/>
          </p:cNvPicPr>
          <p:nvPr/>
        </p:nvPicPr>
        <p:blipFill>
          <a:blip r:embed="rId4"/>
          <a:stretch>
            <a:fillRect/>
          </a:stretch>
        </p:blipFill>
        <p:spPr>
          <a:xfrm>
            <a:off x="6679156" y="2997060"/>
            <a:ext cx="2359027" cy="725854"/>
          </a:xfrm>
          <a:prstGeom prst="rect">
            <a:avLst/>
          </a:prstGeom>
          <a:effectLst>
            <a:glow rad="127000">
              <a:schemeClr val="accent1">
                <a:lumMod val="20000"/>
                <a:lumOff val="80000"/>
              </a:schemeClr>
            </a:glow>
          </a:effectLst>
        </p:spPr>
      </p:pic>
      <p:pic>
        <p:nvPicPr>
          <p:cNvPr id="8" name="Picture 7"/>
          <p:cNvPicPr>
            <a:picLocks noChangeAspect="1"/>
          </p:cNvPicPr>
          <p:nvPr/>
        </p:nvPicPr>
        <p:blipFill>
          <a:blip r:embed="rId5"/>
          <a:stretch>
            <a:fillRect/>
          </a:stretch>
        </p:blipFill>
        <p:spPr>
          <a:xfrm>
            <a:off x="778319" y="1070839"/>
            <a:ext cx="1929730" cy="1117869"/>
          </a:xfrm>
          <a:prstGeom prst="rect">
            <a:avLst/>
          </a:prstGeom>
          <a:effectLst>
            <a:glow rad="127000">
              <a:schemeClr val="accent1">
                <a:lumMod val="20000"/>
                <a:lumOff val="80000"/>
              </a:schemeClr>
            </a:glow>
          </a:effectLst>
        </p:spPr>
      </p:pic>
      <p:pic>
        <p:nvPicPr>
          <p:cNvPr id="9" name="Picture 8"/>
          <p:cNvPicPr>
            <a:picLocks noChangeAspect="1"/>
          </p:cNvPicPr>
          <p:nvPr/>
        </p:nvPicPr>
        <p:blipFill>
          <a:blip r:embed="rId6"/>
          <a:stretch>
            <a:fillRect/>
          </a:stretch>
        </p:blipFill>
        <p:spPr>
          <a:xfrm>
            <a:off x="485533" y="2689698"/>
            <a:ext cx="3319205" cy="1577502"/>
          </a:xfrm>
          <a:prstGeom prst="rect">
            <a:avLst/>
          </a:prstGeom>
          <a:effectLst>
            <a:glow rad="127000">
              <a:schemeClr val="accent1">
                <a:lumMod val="20000"/>
                <a:lumOff val="80000"/>
              </a:schemeClr>
            </a:glow>
          </a:effectLst>
        </p:spPr>
      </p:pic>
      <p:pic>
        <p:nvPicPr>
          <p:cNvPr id="10" name="Picture 9"/>
          <p:cNvPicPr>
            <a:picLocks noChangeAspect="1"/>
          </p:cNvPicPr>
          <p:nvPr/>
        </p:nvPicPr>
        <p:blipFill>
          <a:blip r:embed="rId7">
            <a:lum bright="-4000"/>
          </a:blip>
          <a:stretch>
            <a:fillRect/>
          </a:stretch>
        </p:blipFill>
        <p:spPr>
          <a:xfrm>
            <a:off x="3106848" y="1990880"/>
            <a:ext cx="1879488" cy="508020"/>
          </a:xfrm>
          <a:prstGeom prst="rect">
            <a:avLst/>
          </a:prstGeom>
          <a:effectLst>
            <a:glow rad="101600">
              <a:schemeClr val="accent1">
                <a:lumMod val="20000"/>
                <a:lumOff val="80000"/>
                <a:alpha val="40000"/>
              </a:schemeClr>
            </a:glow>
          </a:effectLst>
        </p:spPr>
      </p:pic>
    </p:spTree>
    <p:extLst>
      <p:ext uri="{BB962C8B-B14F-4D97-AF65-F5344CB8AC3E}">
        <p14:creationId xmlns:p14="http://schemas.microsoft.com/office/powerpoint/2010/main" val="3175472840"/>
      </p:ext>
    </p:extLst>
  </p:cSld>
  <p:clrMapOvr>
    <a:masterClrMapping/>
  </p:clrMapOvr>
</p:sld>
</file>

<file path=ppt/theme/theme1.xml><?xml version="1.0" encoding="utf-8"?>
<a:theme xmlns:a="http://schemas.openxmlformats.org/drawingml/2006/main" name="VOS_internalonly_16.9_purpl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VOS internal template- 16-9 purpleorange</Template>
  <TotalTime>73</TotalTime>
  <Words>344</Words>
  <Application>Microsoft Office PowerPoint</Application>
  <PresentationFormat>On-screen Show (16:9)</PresentationFormat>
  <Paragraphs>62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Arial Bold</vt:lpstr>
      <vt:lpstr>Calibri</vt:lpstr>
      <vt:lpstr>VOS_internalonly_16.9_purpleorange</vt:lpstr>
      <vt:lpstr>Some Design Patterns</vt:lpstr>
      <vt:lpstr>Design Pattern are:</vt:lpstr>
      <vt:lpstr>Unified Modeling Language in (very)nutshell</vt:lpstr>
      <vt:lpstr>S.O.L.I.D.</vt:lpstr>
      <vt:lpstr>Design patterns types</vt:lpstr>
      <vt:lpstr>Singleton (creational)</vt:lpstr>
      <vt:lpstr>Factory (creational)</vt:lpstr>
      <vt:lpstr>Bridge (structural)</vt:lpstr>
      <vt:lpstr>Bridge – practical example</vt:lpstr>
      <vt:lpstr>Decorator (structural)</vt:lpstr>
      <vt:lpstr>Decorator vs. Inheritance – what’s better?</vt:lpstr>
      <vt:lpstr>Visitor (behavioral)</vt:lpstr>
      <vt:lpstr>Visitor - example</vt:lpstr>
      <vt:lpstr>Q&amp;A</vt:lpstr>
      <vt:lpstr>Resources</vt:lpstr>
      <vt:lpstr>Exercises</vt:lpstr>
      <vt:lpstr>Part1 – Implement Library main engine</vt:lpstr>
      <vt:lpstr>Part2 - Implement part of a library registration system</vt:lpstr>
      <vt:lpstr>Part3 - Implement part of a library tracking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Andrew Wold</dc:creator>
  <cp:lastModifiedBy>Alex Beyderman</cp:lastModifiedBy>
  <cp:revision>152</cp:revision>
  <dcterms:created xsi:type="dcterms:W3CDTF">2016-09-22T13:57:31Z</dcterms:created>
  <dcterms:modified xsi:type="dcterms:W3CDTF">2017-01-15T15:28:45Z</dcterms:modified>
</cp:coreProperties>
</file>