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72" r:id="rId5"/>
    <p:sldId id="285" r:id="rId6"/>
    <p:sldId id="273" r:id="rId7"/>
    <p:sldId id="274" r:id="rId8"/>
    <p:sldId id="278" r:id="rId9"/>
    <p:sldId id="287" r:id="rId10"/>
    <p:sldId id="276" r:id="rId11"/>
    <p:sldId id="288" r:id="rId12"/>
    <p:sldId id="286" r:id="rId13"/>
    <p:sldId id="289" r:id="rId14"/>
    <p:sldId id="290" r:id="rId15"/>
    <p:sldId id="270" r:id="rId16"/>
    <p:sldId id="283" r:id="rId17"/>
    <p:sldId id="284" r:id="rId18"/>
    <p:sldId id="281" r:id="rId19"/>
    <p:sldId id="280"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38" d="100"/>
          <a:sy n="138" d="100"/>
        </p:scale>
        <p:origin x="16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Some</a:t>
            </a:r>
            <a:r>
              <a:rPr lang="en-US" dirty="0"/>
              <a:t> Design Patterns</a:t>
            </a:r>
          </a:p>
        </p:txBody>
      </p:sp>
      <p:sp>
        <p:nvSpPr>
          <p:cNvPr id="3" name="Text Placeholder 2"/>
          <p:cNvSpPr>
            <a:spLocks noGrp="1"/>
          </p:cNvSpPr>
          <p:nvPr>
            <p:ph type="body" sz="quarter" idx="13"/>
          </p:nvPr>
        </p:nvSpPr>
        <p:spPr/>
        <p:txBody>
          <a:bodyPr/>
          <a:lstStyle/>
          <a:p>
            <a:r>
              <a:rPr lang="en-US" dirty="0"/>
              <a:t>In nutshell</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a:xfrm>
            <a:off x="374650" y="834338"/>
            <a:ext cx="8382000" cy="426823"/>
          </a:xfrm>
        </p:spPr>
        <p:txBody>
          <a:bodyPr/>
          <a:lstStyle/>
          <a:p>
            <a:r>
              <a:rPr lang="en-US" sz="1800" dirty="0"/>
              <a:t>Extends (decorates) an object’s functionality</a:t>
            </a:r>
          </a:p>
        </p:txBody>
      </p:sp>
      <p:pic>
        <p:nvPicPr>
          <p:cNvPr id="8" name="Picture 7"/>
          <p:cNvPicPr>
            <a:picLocks noChangeAspect="1"/>
          </p:cNvPicPr>
          <p:nvPr/>
        </p:nvPicPr>
        <p:blipFill>
          <a:blip r:embed="rId2"/>
          <a:stretch>
            <a:fillRect/>
          </a:stretch>
        </p:blipFill>
        <p:spPr>
          <a:xfrm>
            <a:off x="4848860" y="1358109"/>
            <a:ext cx="3614625" cy="2707367"/>
          </a:xfrm>
          <a:prstGeom prst="rect">
            <a:avLst/>
          </a:prstGeom>
        </p:spPr>
      </p:pic>
      <p:pic>
        <p:nvPicPr>
          <p:cNvPr id="9" name="Picture 8"/>
          <p:cNvPicPr>
            <a:picLocks noChangeAspect="1"/>
          </p:cNvPicPr>
          <p:nvPr/>
        </p:nvPicPr>
        <p:blipFill>
          <a:blip r:embed="rId3"/>
          <a:stretch>
            <a:fillRect/>
          </a:stretch>
        </p:blipFill>
        <p:spPr>
          <a:xfrm>
            <a:off x="626075" y="1177653"/>
            <a:ext cx="3520622" cy="3306819"/>
          </a:xfrm>
          <a:prstGeom prst="rect">
            <a:avLst/>
          </a:prstGeom>
        </p:spPr>
      </p:pic>
    </p:spTree>
    <p:extLst>
      <p:ext uri="{BB962C8B-B14F-4D97-AF65-F5344CB8AC3E}">
        <p14:creationId xmlns:p14="http://schemas.microsoft.com/office/powerpoint/2010/main" val="3518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Decorator vs. Inheritance – what’s better?</a:t>
            </a:r>
          </a:p>
        </p:txBody>
      </p:sp>
      <p:pic>
        <p:nvPicPr>
          <p:cNvPr id="4" name="Picture 3"/>
          <p:cNvPicPr>
            <a:picLocks noChangeAspect="1"/>
          </p:cNvPicPr>
          <p:nvPr/>
        </p:nvPicPr>
        <p:blipFill>
          <a:blip r:embed="rId2"/>
          <a:stretch>
            <a:fillRect/>
          </a:stretch>
        </p:blipFill>
        <p:spPr>
          <a:xfrm>
            <a:off x="345989" y="1923019"/>
            <a:ext cx="5259113" cy="1446256"/>
          </a:xfrm>
          <a:prstGeom prst="rect">
            <a:avLst/>
          </a:prstGeom>
        </p:spPr>
      </p:pic>
      <p:pic>
        <p:nvPicPr>
          <p:cNvPr id="5" name="Picture 4"/>
          <p:cNvPicPr>
            <a:picLocks noChangeAspect="1"/>
          </p:cNvPicPr>
          <p:nvPr/>
        </p:nvPicPr>
        <p:blipFill>
          <a:blip r:embed="rId3"/>
          <a:stretch>
            <a:fillRect/>
          </a:stretch>
        </p:blipFill>
        <p:spPr>
          <a:xfrm>
            <a:off x="5947719" y="930681"/>
            <a:ext cx="2463113" cy="3473266"/>
          </a:xfrm>
          <a:prstGeom prst="rect">
            <a:avLst/>
          </a:prstGeom>
        </p:spPr>
      </p:pic>
    </p:spTree>
    <p:extLst>
      <p:ext uri="{BB962C8B-B14F-4D97-AF65-F5344CB8AC3E}">
        <p14:creationId xmlns:p14="http://schemas.microsoft.com/office/powerpoint/2010/main" val="37333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(behavioral)</a:t>
            </a:r>
          </a:p>
        </p:txBody>
      </p:sp>
      <p:sp>
        <p:nvSpPr>
          <p:cNvPr id="3" name="Text Placeholder 2"/>
          <p:cNvSpPr>
            <a:spLocks noGrp="1"/>
          </p:cNvSpPr>
          <p:nvPr>
            <p:ph type="body" sz="quarter" idx="10"/>
          </p:nvPr>
        </p:nvSpPr>
        <p:spPr>
          <a:xfrm>
            <a:off x="107091" y="1047750"/>
            <a:ext cx="8962767" cy="641007"/>
          </a:xfrm>
        </p:spPr>
        <p:txBody>
          <a:bodyPr/>
          <a:lstStyle/>
          <a:p>
            <a:r>
              <a:rPr lang="en-US" sz="1800" dirty="0"/>
              <a:t>Represent an operation to be performed on different objects without changing the objects</a:t>
            </a:r>
          </a:p>
        </p:txBody>
      </p:sp>
      <p:pic>
        <p:nvPicPr>
          <p:cNvPr id="4" name="Picture 3"/>
          <p:cNvPicPr>
            <a:picLocks noChangeAspect="1"/>
          </p:cNvPicPr>
          <p:nvPr/>
        </p:nvPicPr>
        <p:blipFill>
          <a:blip r:embed="rId2"/>
          <a:stretch>
            <a:fillRect/>
          </a:stretch>
        </p:blipFill>
        <p:spPr>
          <a:xfrm>
            <a:off x="6337337" y="1900482"/>
            <a:ext cx="2419313" cy="2133367"/>
          </a:xfrm>
          <a:prstGeom prst="rect">
            <a:avLst/>
          </a:prstGeom>
        </p:spPr>
      </p:pic>
      <p:pic>
        <p:nvPicPr>
          <p:cNvPr id="5" name="Picture 4"/>
          <p:cNvPicPr>
            <a:picLocks noChangeAspect="1"/>
          </p:cNvPicPr>
          <p:nvPr/>
        </p:nvPicPr>
        <p:blipFill>
          <a:blip r:embed="rId3"/>
          <a:stretch>
            <a:fillRect/>
          </a:stretch>
        </p:blipFill>
        <p:spPr>
          <a:xfrm>
            <a:off x="307826" y="2072682"/>
            <a:ext cx="5546251" cy="1961167"/>
          </a:xfrm>
          <a:prstGeom prst="rect">
            <a:avLst/>
          </a:prstGeom>
        </p:spPr>
      </p:pic>
    </p:spTree>
    <p:extLst>
      <p:ext uri="{BB962C8B-B14F-4D97-AF65-F5344CB8AC3E}">
        <p14:creationId xmlns:p14="http://schemas.microsoft.com/office/powerpoint/2010/main" val="209694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Visitor - example</a:t>
            </a:r>
          </a:p>
        </p:txBody>
      </p:sp>
      <p:pic>
        <p:nvPicPr>
          <p:cNvPr id="4" name="Picture 3"/>
          <p:cNvPicPr>
            <a:picLocks noChangeAspect="1"/>
          </p:cNvPicPr>
          <p:nvPr/>
        </p:nvPicPr>
        <p:blipFill>
          <a:blip r:embed="rId2"/>
          <a:stretch>
            <a:fillRect/>
          </a:stretch>
        </p:blipFill>
        <p:spPr>
          <a:xfrm>
            <a:off x="6097115" y="945356"/>
            <a:ext cx="2659535" cy="2391196"/>
          </a:xfrm>
          <a:prstGeom prst="rect">
            <a:avLst/>
          </a:prstGeom>
        </p:spPr>
      </p:pic>
      <p:pic>
        <p:nvPicPr>
          <p:cNvPr id="5" name="Picture 4"/>
          <p:cNvPicPr>
            <a:picLocks noChangeAspect="1"/>
          </p:cNvPicPr>
          <p:nvPr/>
        </p:nvPicPr>
        <p:blipFill>
          <a:blip r:embed="rId3"/>
          <a:stretch>
            <a:fillRect/>
          </a:stretch>
        </p:blipFill>
        <p:spPr>
          <a:xfrm>
            <a:off x="769723" y="855830"/>
            <a:ext cx="3324483" cy="2714372"/>
          </a:xfrm>
          <a:prstGeom prst="rect">
            <a:avLst/>
          </a:prstGeom>
        </p:spPr>
      </p:pic>
      <p:pic>
        <p:nvPicPr>
          <p:cNvPr id="6" name="Picture 5"/>
          <p:cNvPicPr>
            <a:picLocks noChangeAspect="1"/>
          </p:cNvPicPr>
          <p:nvPr/>
        </p:nvPicPr>
        <p:blipFill>
          <a:blip r:embed="rId4"/>
          <a:stretch>
            <a:fillRect/>
          </a:stretch>
        </p:blipFill>
        <p:spPr>
          <a:xfrm>
            <a:off x="3187871" y="3336552"/>
            <a:ext cx="2909244" cy="1015205"/>
          </a:xfrm>
          <a:prstGeom prst="rect">
            <a:avLst/>
          </a:prstGeom>
        </p:spPr>
      </p:pic>
      <p:cxnSp>
        <p:nvCxnSpPr>
          <p:cNvPr id="8" name="Straight Arrow Connector 7"/>
          <p:cNvCxnSpPr>
            <a:cxnSpLocks/>
          </p:cNvCxnSpPr>
          <p:nvPr/>
        </p:nvCxnSpPr>
        <p:spPr>
          <a:xfrm flipH="1">
            <a:off x="5420497" y="2471351"/>
            <a:ext cx="676619" cy="1466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232454" y="2734962"/>
            <a:ext cx="2018270" cy="9638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87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098138"/>
            <a:ext cx="8350250" cy="857250"/>
          </a:xfrm>
        </p:spPr>
        <p:txBody>
          <a:bodyPr/>
          <a:lstStyle/>
          <a:p>
            <a:pPr algn="ctr"/>
            <a:r>
              <a:rPr lang="en-CA" dirty="0"/>
              <a:t>Q&amp;A</a:t>
            </a:r>
          </a:p>
        </p:txBody>
      </p:sp>
    </p:spTree>
    <p:extLst>
      <p:ext uri="{BB962C8B-B14F-4D97-AF65-F5344CB8AC3E}">
        <p14:creationId xmlns:p14="http://schemas.microsoft.com/office/powerpoint/2010/main" val="204501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r>
              <a:rPr lang="en-US" dirty="0">
                <a:hlinkClick r:id="rId2"/>
              </a:rPr>
              <a:t>https://sourcemaking.com/design_patterns</a:t>
            </a:r>
            <a:endParaRPr lang="en-US" dirty="0"/>
          </a:p>
          <a:p>
            <a:r>
              <a:rPr lang="en-US" dirty="0">
                <a:hlinkClick r:id="rId3"/>
              </a:rPr>
              <a:t>http://www.dofactory.com/net/design-patterns</a:t>
            </a:r>
            <a:endParaRPr lang="en-US" dirty="0"/>
          </a:p>
          <a:p>
            <a:endParaRPr lang="en-US" dirty="0"/>
          </a:p>
        </p:txBody>
      </p:sp>
      <p:pic>
        <p:nvPicPr>
          <p:cNvPr id="3" name="Picture 2"/>
          <p:cNvPicPr>
            <a:picLocks noChangeAspect="1"/>
          </p:cNvPicPr>
          <p:nvPr/>
        </p:nvPicPr>
        <p:blipFill>
          <a:blip r:embed="rId4"/>
          <a:stretch>
            <a:fillRect/>
          </a:stretch>
        </p:blipFill>
        <p:spPr>
          <a:xfrm>
            <a:off x="1534037" y="2228335"/>
            <a:ext cx="1547529" cy="2037835"/>
          </a:xfrm>
          <a:prstGeom prst="rect">
            <a:avLst/>
          </a:prstGeom>
        </p:spPr>
      </p:pic>
    </p:spTree>
    <p:extLst>
      <p:ext uri="{BB962C8B-B14F-4D97-AF65-F5344CB8AC3E}">
        <p14:creationId xmlns:p14="http://schemas.microsoft.com/office/powerpoint/2010/main" val="279148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a:t>
            </a:r>
            <a:r>
              <a:rPr lang="en-US" dirty="0" err="1"/>
              <a:t>LibItem</a:t>
            </a:r>
            <a:r>
              <a:rPr lang="en-US" dirty="0"/>
              <a:t> abstract class</a:t>
            </a:r>
          </a:p>
          <a:p>
            <a:pPr lvl="1"/>
            <a:r>
              <a:rPr lang="en-US" dirty="0"/>
              <a:t>Video class extending </a:t>
            </a:r>
            <a:r>
              <a:rPr lang="en-US" dirty="0" err="1"/>
              <a:t>LibItem</a:t>
            </a:r>
            <a:r>
              <a:rPr lang="en-US" dirty="0"/>
              <a:t> </a:t>
            </a:r>
            <a:r>
              <a:rPr lang="en-US"/>
              <a:t>abstract class</a:t>
            </a:r>
            <a:endParaRPr lang="en-US" dirty="0"/>
          </a:p>
          <a:p>
            <a:pPr lvl="1"/>
            <a:r>
              <a:rPr lang="en-US" dirty="0"/>
              <a:t>Customer class extending Person abstract class </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Borrowable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spTree>
    <p:extLst>
      <p:ext uri="{BB962C8B-B14F-4D97-AF65-F5344CB8AC3E}">
        <p14:creationId xmlns:p14="http://schemas.microsoft.com/office/powerpoint/2010/main" val="1129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concerned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 implementing same interface</a:t>
            </a:r>
          </a:p>
        </p:txBody>
      </p:sp>
      <p:pic>
        <p:nvPicPr>
          <p:cNvPr id="6" name="Picture 5"/>
          <p:cNvPicPr>
            <a:picLocks noChangeAspect="1"/>
          </p:cNvPicPr>
          <p:nvPr/>
        </p:nvPicPr>
        <p:blipFill>
          <a:blip r:embed="rId2"/>
          <a:stretch>
            <a:fillRect/>
          </a:stretch>
        </p:blipFill>
        <p:spPr>
          <a:xfrm>
            <a:off x="4118810" y="2101969"/>
            <a:ext cx="4524120" cy="1233484"/>
          </a:xfrm>
          <a:prstGeom prst="rect">
            <a:avLst/>
          </a:prstGeom>
        </p:spPr>
      </p:pic>
      <p:pic>
        <p:nvPicPr>
          <p:cNvPr id="7" name="Picture 6"/>
          <p:cNvPicPr>
            <a:picLocks noChangeAspect="1"/>
          </p:cNvPicPr>
          <p:nvPr/>
        </p:nvPicPr>
        <p:blipFill>
          <a:blip r:embed="rId3"/>
          <a:stretch>
            <a:fillRect/>
          </a:stretch>
        </p:blipFill>
        <p:spPr>
          <a:xfrm>
            <a:off x="463550" y="1446074"/>
            <a:ext cx="3267394" cy="3024326"/>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pic>
        <p:nvPicPr>
          <p:cNvPr id="4" name="Picture 3"/>
          <p:cNvPicPr>
            <a:picLocks noChangeAspect="1"/>
          </p:cNvPicPr>
          <p:nvPr/>
        </p:nvPicPr>
        <p:blipFill>
          <a:blip r:embed="rId2"/>
          <a:stretch>
            <a:fillRect/>
          </a:stretch>
        </p:blipFill>
        <p:spPr>
          <a:xfrm>
            <a:off x="1442036" y="2403430"/>
            <a:ext cx="6655946" cy="1799083"/>
          </a:xfrm>
          <a:prstGeom prst="rect">
            <a:avLst/>
          </a:prstGeom>
        </p:spPr>
      </p:pic>
    </p:spTree>
    <p:extLst>
      <p:ext uri="{BB962C8B-B14F-4D97-AF65-F5344CB8AC3E}">
        <p14:creationId xmlns:p14="http://schemas.microsoft.com/office/powerpoint/2010/main" val="14970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Bridge – practical example</a:t>
            </a:r>
          </a:p>
        </p:txBody>
      </p:sp>
      <p:pic>
        <p:nvPicPr>
          <p:cNvPr id="4" name="Picture 3"/>
          <p:cNvPicPr>
            <a:picLocks noChangeAspect="1"/>
          </p:cNvPicPr>
          <p:nvPr/>
        </p:nvPicPr>
        <p:blipFill>
          <a:blip r:embed="rId2"/>
          <a:stretch>
            <a:fillRect/>
          </a:stretch>
        </p:blipFill>
        <p:spPr>
          <a:xfrm>
            <a:off x="5181375" y="1116173"/>
            <a:ext cx="3178856" cy="701353"/>
          </a:xfrm>
          <a:prstGeom prst="rect">
            <a:avLst/>
          </a:prstGeom>
          <a:effectLst>
            <a:glow rad="127000">
              <a:schemeClr val="accent1">
                <a:lumMod val="20000"/>
                <a:lumOff val="80000"/>
              </a:schemeClr>
            </a:glow>
          </a:effectLst>
        </p:spPr>
      </p:pic>
      <p:pic>
        <p:nvPicPr>
          <p:cNvPr id="6" name="Picture 5"/>
          <p:cNvPicPr>
            <a:picLocks noChangeAspect="1"/>
          </p:cNvPicPr>
          <p:nvPr/>
        </p:nvPicPr>
        <p:blipFill>
          <a:blip r:embed="rId3"/>
          <a:stretch>
            <a:fillRect/>
          </a:stretch>
        </p:blipFill>
        <p:spPr>
          <a:xfrm>
            <a:off x="4455489" y="2880946"/>
            <a:ext cx="2134552" cy="958083"/>
          </a:xfrm>
          <a:prstGeom prst="rect">
            <a:avLst/>
          </a:prstGeom>
          <a:effectLst>
            <a:glow rad="127000">
              <a:schemeClr val="accent1">
                <a:lumMod val="20000"/>
                <a:lumOff val="80000"/>
              </a:schemeClr>
            </a:glow>
          </a:effectLst>
        </p:spPr>
      </p:pic>
      <p:pic>
        <p:nvPicPr>
          <p:cNvPr id="7" name="Picture 6"/>
          <p:cNvPicPr>
            <a:picLocks noChangeAspect="1"/>
          </p:cNvPicPr>
          <p:nvPr/>
        </p:nvPicPr>
        <p:blipFill>
          <a:blip r:embed="rId4"/>
          <a:stretch>
            <a:fillRect/>
          </a:stretch>
        </p:blipFill>
        <p:spPr>
          <a:xfrm>
            <a:off x="6679156" y="2997060"/>
            <a:ext cx="2359027" cy="725854"/>
          </a:xfrm>
          <a:prstGeom prst="rect">
            <a:avLst/>
          </a:prstGeom>
          <a:effectLst>
            <a:glow rad="127000">
              <a:schemeClr val="accent1">
                <a:lumMod val="20000"/>
                <a:lumOff val="80000"/>
              </a:schemeClr>
            </a:glow>
          </a:effectLst>
        </p:spPr>
      </p:pic>
      <p:pic>
        <p:nvPicPr>
          <p:cNvPr id="8" name="Picture 7"/>
          <p:cNvPicPr>
            <a:picLocks noChangeAspect="1"/>
          </p:cNvPicPr>
          <p:nvPr/>
        </p:nvPicPr>
        <p:blipFill>
          <a:blip r:embed="rId5"/>
          <a:stretch>
            <a:fillRect/>
          </a:stretch>
        </p:blipFill>
        <p:spPr>
          <a:xfrm>
            <a:off x="778319" y="1070839"/>
            <a:ext cx="1929730" cy="1117869"/>
          </a:xfrm>
          <a:prstGeom prst="rect">
            <a:avLst/>
          </a:prstGeom>
          <a:effectLst>
            <a:glow rad="127000">
              <a:schemeClr val="accent1">
                <a:lumMod val="20000"/>
                <a:lumOff val="80000"/>
              </a:schemeClr>
            </a:glow>
          </a:effectLst>
        </p:spPr>
      </p:pic>
      <p:pic>
        <p:nvPicPr>
          <p:cNvPr id="9" name="Picture 8"/>
          <p:cNvPicPr>
            <a:picLocks noChangeAspect="1"/>
          </p:cNvPicPr>
          <p:nvPr/>
        </p:nvPicPr>
        <p:blipFill>
          <a:blip r:embed="rId6"/>
          <a:stretch>
            <a:fillRect/>
          </a:stretch>
        </p:blipFill>
        <p:spPr>
          <a:xfrm>
            <a:off x="485533" y="2689698"/>
            <a:ext cx="3319205" cy="1577502"/>
          </a:xfrm>
          <a:prstGeom prst="rect">
            <a:avLst/>
          </a:prstGeom>
          <a:effectLst>
            <a:glow rad="127000">
              <a:schemeClr val="accent1">
                <a:lumMod val="20000"/>
                <a:lumOff val="80000"/>
              </a:schemeClr>
            </a:glow>
          </a:effectLst>
        </p:spPr>
      </p:pic>
      <p:pic>
        <p:nvPicPr>
          <p:cNvPr id="10" name="Picture 9"/>
          <p:cNvPicPr>
            <a:picLocks noChangeAspect="1"/>
          </p:cNvPicPr>
          <p:nvPr/>
        </p:nvPicPr>
        <p:blipFill>
          <a:blip r:embed="rId7">
            <a:lum bright="-4000"/>
          </a:blip>
          <a:stretch>
            <a:fillRect/>
          </a:stretch>
        </p:blipFill>
        <p:spPr>
          <a:xfrm>
            <a:off x="3106848" y="1990880"/>
            <a:ext cx="1879488" cy="508020"/>
          </a:xfrm>
          <a:prstGeom prst="rect">
            <a:avLst/>
          </a:prstGeom>
          <a:effectLst>
            <a:glow rad="101600">
              <a:schemeClr val="accent1">
                <a:lumMod val="20000"/>
                <a:lumOff val="80000"/>
                <a:alpha val="40000"/>
              </a:schemeClr>
            </a:glow>
          </a:effectLst>
        </p:spPr>
      </p:pic>
    </p:spTree>
    <p:extLst>
      <p:ext uri="{BB962C8B-B14F-4D97-AF65-F5344CB8AC3E}">
        <p14:creationId xmlns:p14="http://schemas.microsoft.com/office/powerpoint/2010/main" val="3175472840"/>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3068</TotalTime>
  <Words>344</Words>
  <Application>Microsoft Office PowerPoint</Application>
  <PresentationFormat>On-screen Show (16:9)</PresentationFormat>
  <Paragraphs>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Arial Bold</vt:lpstr>
      <vt:lpstr>Calibri</vt:lpstr>
      <vt:lpstr>VOS_internalonly_16.9_purpleorange</vt:lpstr>
      <vt:lpstr>Some Design Patterns</vt:lpstr>
      <vt:lpstr>Design Pattern are:</vt:lpstr>
      <vt:lpstr>Unified Modeling Language in (very)nutshell</vt:lpstr>
      <vt:lpstr>S.O.L.I.D.</vt:lpstr>
      <vt:lpstr>Design patterns types</vt:lpstr>
      <vt:lpstr>Singleton (creational)</vt:lpstr>
      <vt:lpstr>Factory (creational)</vt:lpstr>
      <vt:lpstr>Bridge (structural)</vt:lpstr>
      <vt:lpstr>Bridge – practical example</vt:lpstr>
      <vt:lpstr>Decorator (structural)</vt:lpstr>
      <vt:lpstr>Decorator vs. Inheritance – what’s better?</vt:lpstr>
      <vt:lpstr>Visitor (behavioral)</vt:lpstr>
      <vt:lpstr>Visitor - example</vt:lpstr>
      <vt:lpstr>Q&amp;A</vt:lpstr>
      <vt:lpstr>Resources</vt:lpstr>
      <vt:lpstr>Exercises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147</cp:revision>
  <dcterms:created xsi:type="dcterms:W3CDTF">2016-09-22T13:57:31Z</dcterms:created>
  <dcterms:modified xsi:type="dcterms:W3CDTF">2016-12-29T00:24:55Z</dcterms:modified>
</cp:coreProperties>
</file>