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2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5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8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0F72-D2FF-4111-90E8-951B982DCE49}" type="datetimeFigureOut">
              <a:rPr lang="en-CA" smtClean="0"/>
              <a:t>2014-10-29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290119"/>
            <a:ext cx="64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Design Patterns 101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6513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7265" y="1005002"/>
            <a:ext cx="10354966" cy="5568795"/>
            <a:chOff x="667265" y="1005002"/>
            <a:chExt cx="10354966" cy="5568795"/>
          </a:xfrm>
        </p:grpSpPr>
        <p:grpSp>
          <p:nvGrpSpPr>
            <p:cNvPr id="10" name="Group 9"/>
            <p:cNvGrpSpPr/>
            <p:nvPr/>
          </p:nvGrpSpPr>
          <p:grpSpPr>
            <a:xfrm>
              <a:off x="667265" y="1005002"/>
              <a:ext cx="3122142" cy="3139170"/>
              <a:chOff x="667265" y="1005002"/>
              <a:chExt cx="3122142" cy="313917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7265" y="1622545"/>
                <a:ext cx="3122142" cy="252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Abstract Factory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Factory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Builder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Prototype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Singleton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893" y="1005002"/>
                <a:ext cx="215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Creational</a:t>
                </a:r>
                <a:endParaRPr lang="en-CA" b="1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26014" y="1005002"/>
              <a:ext cx="3122142" cy="3948203"/>
              <a:chOff x="4226014" y="1005002"/>
              <a:chExt cx="3122142" cy="394820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226014" y="1620020"/>
                <a:ext cx="3122142" cy="333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Adapter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Bridge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Composite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Decorator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Flyweight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3080" y="1005002"/>
                <a:ext cx="2072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Structural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00089" y="1005002"/>
              <a:ext cx="3122142" cy="5568795"/>
              <a:chOff x="7900089" y="1005002"/>
              <a:chExt cx="3122142" cy="556879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900089" y="1617495"/>
                <a:ext cx="3122142" cy="495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Chain of Resp.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Interpreter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Iterator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Mediator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Observer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Template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Visitor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87155" y="1005002"/>
                <a:ext cx="22198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Behavioral</a:t>
                </a:r>
                <a:endParaRPr lang="en-CA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Most commonly used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" y="1622545"/>
            <a:ext cx="57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Factory and 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Singleton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Chain of Responsibility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Template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Singleton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Ensures that a class has only one instance and provides a global access point to it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Singleton Class: </a:t>
            </a:r>
          </a:p>
          <a:p>
            <a:pPr lvl="2"/>
            <a:r>
              <a:rPr lang="en-CA" sz="1600" dirty="0" smtClean="0"/>
              <a:t>Defines and manage the unique class instance and provide access to all clients.</a:t>
            </a:r>
            <a:endParaRPr lang="en-CA" sz="2000" dirty="0"/>
          </a:p>
          <a:p>
            <a:endParaRPr lang="en-C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</a:t>
            </a:r>
            <a:r>
              <a:rPr lang="en-CA" sz="2800" smtClean="0"/>
              <a:t>Example 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22765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Template Method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Defines the skeleton of an algorithm in discrete operation, deferring steps to the subclasses. Lets subclasses redefine certain or all steps.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Abstract Class (Template) : </a:t>
            </a:r>
          </a:p>
          <a:p>
            <a:pPr lvl="2"/>
            <a:r>
              <a:rPr lang="en-CA" sz="1600" dirty="0" smtClean="0"/>
              <a:t>Defines the algorithm and the primitive operations that the concrete classes will implement. Calls the primitive abstract operation inside the defined algorithm as well as other defined locally </a:t>
            </a:r>
          </a:p>
          <a:p>
            <a:pPr lvl="1"/>
            <a:r>
              <a:rPr lang="en-CA" sz="2000" b="1" dirty="0" smtClean="0"/>
              <a:t>Concrete Class (Implementation) 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Provides the implementation of the primitive operation by sub classing the abstract class or template.</a:t>
            </a:r>
            <a:endParaRPr lang="en-CA" sz="20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err="1" smtClean="0"/>
              <a:t>System.Web.UI.Page</a:t>
            </a:r>
            <a:r>
              <a:rPr lang="en-CA" sz="2000" dirty="0" smtClean="0"/>
              <a:t> asp.net web forms page.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2279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Factory and Factory Method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an interface for creating an object, but let subclasses decide which class to instantiate. Factory Method lets a class defer instantiation to subclasses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Product  : </a:t>
            </a:r>
          </a:p>
          <a:p>
            <a:pPr lvl="2"/>
            <a:r>
              <a:rPr lang="en-CA" sz="1600" dirty="0" smtClean="0"/>
              <a:t>Defines the interface of the objects to be created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Product 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Concrete product implementation or implementation of the interface.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Creator : </a:t>
            </a:r>
            <a:endParaRPr lang="en-CA" sz="2000" b="1" dirty="0"/>
          </a:p>
          <a:p>
            <a:pPr lvl="2"/>
            <a:r>
              <a:rPr lang="en-CA" sz="1600" dirty="0"/>
              <a:t>Provides the </a:t>
            </a:r>
            <a:r>
              <a:rPr lang="en-CA" sz="1600" dirty="0" smtClean="0"/>
              <a:t>factory method that will return the concrete implementation.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err="1" smtClean="0"/>
              <a:t>System.Guid.NewGuid</a:t>
            </a:r>
            <a:r>
              <a:rPr lang="en-CA" sz="2000" b="1" dirty="0" smtClean="0"/>
              <a:t>()</a:t>
            </a:r>
            <a:r>
              <a:rPr lang="en-CA" sz="2000" dirty="0" smtClean="0"/>
              <a:t> .NET framework GUID type.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607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Strategy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family of algorithms, encapsulate each one, and make them interchangeable. Strategy lets the algorithm vary independently from clients that use </a:t>
            </a:r>
            <a:r>
              <a:rPr lang="en-US" sz="2000" dirty="0" smtClean="0"/>
              <a:t>it.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Strategy: </a:t>
            </a:r>
          </a:p>
          <a:p>
            <a:pPr lvl="2"/>
            <a:r>
              <a:rPr lang="en-CA" sz="1600" dirty="0" smtClean="0"/>
              <a:t>Defines the interface of how the strategy is going to be used by the context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Strategy: </a:t>
            </a:r>
            <a:endParaRPr lang="en-CA" sz="2000" b="1" dirty="0"/>
          </a:p>
          <a:p>
            <a:pPr lvl="2"/>
            <a:r>
              <a:rPr lang="en-CA" sz="1600" dirty="0" smtClean="0"/>
              <a:t>Concrete strategy implementation.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Context: </a:t>
            </a:r>
            <a:endParaRPr lang="en-CA" sz="2000" b="1" dirty="0"/>
          </a:p>
          <a:p>
            <a:pPr lvl="2"/>
            <a:r>
              <a:rPr lang="en-CA" sz="1600" dirty="0" smtClean="0"/>
              <a:t>Uses the concrete strategy was setup for.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ASP.NET Membership provider, LINQ, List&lt;T&gt;.Sort(</a:t>
            </a:r>
            <a:r>
              <a:rPr lang="en-CA" sz="2000" b="1" dirty="0" err="1" smtClean="0"/>
              <a:t>IComparer</a:t>
            </a:r>
            <a:r>
              <a:rPr lang="en-CA" sz="2000" b="1" dirty="0" smtClean="0"/>
              <a:t>&lt;T&gt;)</a:t>
            </a:r>
            <a:endParaRPr lang="en-CA" sz="20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144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Chain of Responsibility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Avoid coupling the sender of a request to its receiver by giving more than one object a chance to handle the request. Chain the receiving objects and pass the request along the chain until an object handles it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Handler Interface: </a:t>
            </a:r>
          </a:p>
          <a:p>
            <a:pPr lvl="2"/>
            <a:r>
              <a:rPr lang="en-CA" sz="1600" dirty="0" smtClean="0"/>
              <a:t>Defines the interface of how the handlers are going to accepts the messages </a:t>
            </a:r>
          </a:p>
          <a:p>
            <a:pPr lvl="2"/>
            <a:r>
              <a:rPr lang="en-CA" sz="1600" dirty="0" smtClean="0"/>
              <a:t> </a:t>
            </a:r>
          </a:p>
          <a:p>
            <a:pPr lvl="1"/>
            <a:r>
              <a:rPr lang="en-CA" sz="2000" b="1" dirty="0" smtClean="0"/>
              <a:t>Concrete Handler: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message handling logic.</a:t>
            </a:r>
          </a:p>
          <a:p>
            <a:pPr lvl="1"/>
            <a:endParaRPr lang="en-CA" sz="2000" dirty="0"/>
          </a:p>
          <a:p>
            <a:pPr lvl="1"/>
            <a:r>
              <a:rPr lang="en-CA" sz="2000" b="1" dirty="0" smtClean="0"/>
              <a:t>Client: </a:t>
            </a:r>
            <a:endParaRPr lang="en-CA" sz="2000" b="1" dirty="0"/>
          </a:p>
          <a:p>
            <a:pPr lvl="2"/>
            <a:r>
              <a:rPr lang="en-CA" sz="1600" dirty="0" smtClean="0"/>
              <a:t>Uses the chain of responsibility invoking the first handler.</a:t>
            </a:r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ASP.NET </a:t>
            </a:r>
            <a:r>
              <a:rPr lang="en-CA" sz="2000" b="1" dirty="0" err="1" smtClean="0"/>
              <a:t>vNext</a:t>
            </a:r>
            <a:r>
              <a:rPr lang="en-CA" sz="2000" b="1" dirty="0" smtClean="0"/>
              <a:t> OWIN implementation, Katana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584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Observer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0273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Facade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9172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Builder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823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Agenda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About Design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Patterns Catalog and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Most used Patterns and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Other Patterns you might have heard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35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Proxy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9327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Decorator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582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Adapter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752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Command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343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Memento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061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State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593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Mediator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5327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Visitor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1967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Composite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9024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Flyweight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944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Introduction To Design Patterns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What are Design Pattern and where do they come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Why do we care about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Design Patterns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When to apply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Developer life with Patterns</a:t>
            </a:r>
          </a:p>
        </p:txBody>
      </p:sp>
    </p:spTree>
    <p:extLst>
      <p:ext uri="{BB962C8B-B14F-4D97-AF65-F5344CB8AC3E}">
        <p14:creationId xmlns:p14="http://schemas.microsoft.com/office/powerpoint/2010/main" val="34406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Bridge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3566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Prototype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US" sz="2000" dirty="0"/>
              <a:t>Define a one-to-many dependency between objects so that when one object changes state, all its dependents are notified and updated automatically</a:t>
            </a:r>
            <a:r>
              <a:rPr lang="en-US" sz="2000" dirty="0" smtClean="0"/>
              <a:t>.</a:t>
            </a:r>
            <a:r>
              <a:rPr lang="en-CA" sz="2000" dirty="0" smtClean="0"/>
              <a:t>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Subject: </a:t>
            </a:r>
          </a:p>
          <a:p>
            <a:pPr lvl="2"/>
            <a:r>
              <a:rPr lang="en-CA" sz="1600" dirty="0" smtClean="0"/>
              <a:t>Defines the interface for attaching and detaching observers </a:t>
            </a:r>
          </a:p>
          <a:p>
            <a:pPr lvl="1"/>
            <a:r>
              <a:rPr lang="en-CA" sz="2000" b="1" dirty="0" smtClean="0"/>
              <a:t>Concrete Subject: </a:t>
            </a:r>
            <a:endParaRPr lang="en-CA" sz="2000" b="1" dirty="0"/>
          </a:p>
          <a:p>
            <a:pPr lvl="2"/>
            <a:r>
              <a:rPr lang="en-CA" sz="1600" dirty="0" smtClean="0"/>
              <a:t>Implements the concreate subject logic.</a:t>
            </a:r>
            <a:endParaRPr lang="en-CA" sz="2000" dirty="0"/>
          </a:p>
          <a:p>
            <a:pPr lvl="1"/>
            <a:r>
              <a:rPr lang="en-CA" sz="2000" b="1" dirty="0" smtClean="0"/>
              <a:t>Observer: </a:t>
            </a:r>
            <a:endParaRPr lang="en-CA" sz="2000" b="1" dirty="0"/>
          </a:p>
          <a:p>
            <a:pPr lvl="2"/>
            <a:r>
              <a:rPr lang="en-CA" sz="1600" dirty="0" smtClean="0"/>
              <a:t>Defines the interface for sending the messages to all observers from the subject.</a:t>
            </a:r>
          </a:p>
          <a:p>
            <a:pPr lvl="1"/>
            <a:r>
              <a:rPr lang="en-CA" sz="2000" b="1" dirty="0" smtClean="0"/>
              <a:t>Concrete Observer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Implements the concrete observer where it receives messages.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smtClean="0"/>
              <a:t>Rx Library of .NET Framework</a:t>
            </a:r>
            <a:r>
              <a:rPr lang="en-CA" sz="2000" dirty="0" smtClean="0"/>
              <a:t>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057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are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1532242"/>
            <a:ext cx="8748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General solution to a common recurring problem presented on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Dictates how in the particular solution class related to each other or interact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Emerges from the experiences of community trying to solve software design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Abstractions on top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 framework for developers to exchange experiences on</a:t>
            </a:r>
          </a:p>
        </p:txBody>
      </p:sp>
    </p:spTree>
    <p:extLst>
      <p:ext uri="{BB962C8B-B14F-4D97-AF65-F5344CB8AC3E}">
        <p14:creationId xmlns:p14="http://schemas.microsoft.com/office/powerpoint/2010/main" val="25907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Design Patterns are not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 finished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specific implementations of </a:t>
            </a:r>
            <a:r>
              <a:rPr lang="en-CA" sz="2800" dirty="0" smtClean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 silver bullet that solves software problems</a:t>
            </a:r>
          </a:p>
        </p:txBody>
      </p:sp>
    </p:spTree>
    <p:extLst>
      <p:ext uri="{BB962C8B-B14F-4D97-AF65-F5344CB8AC3E}">
        <p14:creationId xmlns:p14="http://schemas.microsoft.com/office/powerpoint/2010/main" val="366228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995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Why do I care about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Speed up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Gives a shared language between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Avoids re-inventing de wheel over and over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Provides a strong proven solution to an specific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Improves system and application design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Produces a more maintainable solution 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0735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categories or classifications 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Higher Level Enterprise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smtClean="0"/>
              <a:t>Lower Level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747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Organization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5" y="2364259"/>
            <a:ext cx="3122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Creational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Structural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Behavioral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Security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UI/UX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9859" y="2364259"/>
            <a:ext cx="31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Architectural</a:t>
            </a:r>
          </a:p>
          <a:p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1979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Collaborators or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Code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</a:t>
            </a:r>
          </a:p>
        </p:txBody>
      </p:sp>
    </p:spTree>
    <p:extLst>
      <p:ext uri="{BB962C8B-B14F-4D97-AF65-F5344CB8AC3E}">
        <p14:creationId xmlns:p14="http://schemas.microsoft.com/office/powerpoint/2010/main" val="18939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1945</Words>
  <Application>Microsoft Office PowerPoint</Application>
  <PresentationFormat>Widescreen</PresentationFormat>
  <Paragraphs>410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Devfacto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Osoria</dc:creator>
  <cp:lastModifiedBy>Carlos Osoria</cp:lastModifiedBy>
  <cp:revision>53</cp:revision>
  <dcterms:created xsi:type="dcterms:W3CDTF">2014-10-23T21:03:22Z</dcterms:created>
  <dcterms:modified xsi:type="dcterms:W3CDTF">2014-10-29T18:42:28Z</dcterms:modified>
</cp:coreProperties>
</file>