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14"/>
  </p:notesMasterIdLst>
  <p:handoutMasterIdLst>
    <p:handoutMasterId r:id="rId15"/>
  </p:handoutMasterIdLst>
  <p:sldIdLst>
    <p:sldId id="277" r:id="rId3"/>
    <p:sldId id="278" r:id="rId4"/>
    <p:sldId id="280" r:id="rId5"/>
    <p:sldId id="281" r:id="rId6"/>
    <p:sldId id="279" r:id="rId7"/>
    <p:sldId id="288" r:id="rId8"/>
    <p:sldId id="285" r:id="rId9"/>
    <p:sldId id="283" r:id="rId10"/>
    <p:sldId id="284" r:id="rId11"/>
    <p:sldId id="287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888736"/>
            <a:ext cx="9144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9144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3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7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82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5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5677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257036"/>
            <a:ext cx="9144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9144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3162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courses/design-patterns-on-ramp" TargetMode="External"/><Relationship Id="rId2" Type="http://schemas.openxmlformats.org/officeDocument/2006/relationships/hyperlink" Target="http://shop.oreilly.com/product/9780596007126.d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luralsight.com/courses/patterns-library" TargetMode="External"/><Relationship Id="rId4" Type="http://schemas.openxmlformats.org/officeDocument/2006/relationships/hyperlink" Target="https://www.pluralsight.com/courses/csharp-interfa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CBerry13/DesignPatternsTalk-IowaCodeCamp/" TargetMode="External"/><Relationship Id="rId2" Type="http://schemas.openxmlformats.org/officeDocument/2006/relationships/hyperlink" Target="http://buildingbettersoftware.blog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Applying Design Patterns to Solve Everyday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Iowa Code Camp</a:t>
            </a:r>
          </a:p>
          <a:p>
            <a:r>
              <a:rPr lang="en-US" dirty="0"/>
              <a:t>July 23, 2016</a:t>
            </a:r>
          </a:p>
          <a:p>
            <a:endParaRPr lang="en-US" dirty="0"/>
          </a:p>
          <a:p>
            <a:r>
              <a:rPr lang="en-US" dirty="0"/>
              <a:t>David Berry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Think of a series of multiple handlers that can each handle a request</a:t>
            </a:r>
          </a:p>
          <a:p>
            <a:r>
              <a:rPr lang="en-US" dirty="0"/>
              <a:t>Each handler is focused on a single use case</a:t>
            </a:r>
          </a:p>
          <a:p>
            <a:r>
              <a:rPr lang="en-US" dirty="0"/>
              <a:t>If a handler cannot process the request, it passes the request to the next handler in the chain</a:t>
            </a:r>
          </a:p>
          <a:p>
            <a:r>
              <a:rPr lang="en-US" dirty="0"/>
              <a:t>Order can be important (depending on your use case)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0932" y="1696884"/>
            <a:ext cx="3402623" cy="1072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CreditCardPaymentTypeHandler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0932" y="3174817"/>
            <a:ext cx="3402623" cy="1072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EftPaymentTypeHandler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0931" y="4652750"/>
            <a:ext cx="3402623" cy="10726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CheckPaymentTypeHandler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1670" y="1391684"/>
            <a:ext cx="1090246" cy="87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Payment Data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202243" y="2769547"/>
            <a:ext cx="0" cy="405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02241" y="4247480"/>
            <a:ext cx="0" cy="405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73564" y="2265297"/>
            <a:ext cx="0" cy="174112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88130" y="4006418"/>
            <a:ext cx="14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Falls through until handled</a:t>
            </a:r>
          </a:p>
        </p:txBody>
      </p:sp>
    </p:spTree>
    <p:extLst>
      <p:ext uri="{BB962C8B-B14F-4D97-AF65-F5344CB8AC3E}">
        <p14:creationId xmlns:p14="http://schemas.microsoft.com/office/powerpoint/2010/main" val="247890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First Design Patterns (Book)</a:t>
            </a:r>
          </a:p>
          <a:p>
            <a:pPr lvl="1"/>
            <a:r>
              <a:rPr lang="en-US" dirty="0">
                <a:hlinkClick r:id="rId2"/>
              </a:rPr>
              <a:t>http://shop.oreilly.com/product/9780596007126.do</a:t>
            </a:r>
            <a:r>
              <a:rPr lang="en-US" dirty="0"/>
              <a:t> </a:t>
            </a:r>
          </a:p>
          <a:p>
            <a:r>
              <a:rPr lang="en-US" dirty="0"/>
              <a:t>Design Patterns On-Ramp (</a:t>
            </a:r>
            <a:r>
              <a:rPr lang="en-US" dirty="0" err="1"/>
              <a:t>Pluralsight</a:t>
            </a:r>
            <a:r>
              <a:rPr lang="en-US" dirty="0"/>
              <a:t> Course)</a:t>
            </a:r>
          </a:p>
          <a:p>
            <a:pPr lvl="1"/>
            <a:r>
              <a:rPr lang="en-US" dirty="0">
                <a:hlinkClick r:id="rId3"/>
              </a:rPr>
              <a:t>https://www.pluralsight.com/courses/design-patterns-on-ramp</a:t>
            </a:r>
            <a:endParaRPr lang="en-US" dirty="0"/>
          </a:p>
          <a:p>
            <a:r>
              <a:rPr lang="en-US" dirty="0"/>
              <a:t>C# Interfaces (</a:t>
            </a:r>
            <a:r>
              <a:rPr lang="en-US" dirty="0" err="1"/>
              <a:t>Pluralsight</a:t>
            </a:r>
            <a:r>
              <a:rPr lang="en-US" dirty="0"/>
              <a:t> Course)</a:t>
            </a:r>
          </a:p>
          <a:p>
            <a:pPr lvl="1"/>
            <a:r>
              <a:rPr lang="en-US" dirty="0">
                <a:hlinkClick r:id="rId4"/>
              </a:rPr>
              <a:t>https://www.pluralsight.com/courses/csharp-interfaces</a:t>
            </a:r>
            <a:endParaRPr lang="en-US" dirty="0"/>
          </a:p>
          <a:p>
            <a:r>
              <a:rPr lang="en-US" dirty="0"/>
              <a:t>Design Patterns Library (</a:t>
            </a:r>
            <a:r>
              <a:rPr lang="en-US" dirty="0" err="1"/>
              <a:t>Pluralsight</a:t>
            </a:r>
            <a:r>
              <a:rPr lang="en-US" dirty="0"/>
              <a:t> Course)</a:t>
            </a:r>
          </a:p>
          <a:p>
            <a:pPr lvl="1"/>
            <a:r>
              <a:rPr lang="en-US" dirty="0">
                <a:hlinkClick r:id="rId5"/>
              </a:rPr>
              <a:t>https://www.pluralsight.com/courses/patterns-library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71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cap="none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108" y="1825625"/>
            <a:ext cx="4752242" cy="40212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Solution Architect for Robert W Baird in Milwaukee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600" dirty="0" err="1"/>
              <a:t>Pluralsight</a:t>
            </a:r>
            <a:r>
              <a:rPr lang="en-US" sz="2600" dirty="0"/>
              <a:t> Author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600" dirty="0"/>
              <a:t>Occasional social media contributor</a:t>
            </a:r>
          </a:p>
          <a:p>
            <a:pPr marL="457200" lvl="1" indent="0">
              <a:buNone/>
            </a:pPr>
            <a:r>
              <a:rPr lang="en-US" sz="2000" dirty="0"/>
              <a:t>Twitter - @DavidCBerry13</a:t>
            </a:r>
          </a:p>
          <a:p>
            <a:pPr marL="457200" lvl="1" indent="0">
              <a:buNone/>
            </a:pPr>
            <a:r>
              <a:rPr lang="en-US" sz="2000" dirty="0"/>
              <a:t>Blog – </a:t>
            </a:r>
            <a:r>
              <a:rPr lang="en-US" sz="2000" dirty="0">
                <a:hlinkClick r:id="rId2"/>
              </a:rPr>
              <a:t>http://buildingbettersoftware.blogspot.com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Code on </a:t>
            </a:r>
            <a:r>
              <a:rPr lang="en-US" sz="2400" dirty="0" err="1"/>
              <a:t>Github</a:t>
            </a:r>
            <a:endParaRPr lang="en-US" sz="2400" dirty="0"/>
          </a:p>
          <a:p>
            <a:pPr marL="457200" lvl="1" indent="0">
              <a:buNone/>
            </a:pPr>
            <a:r>
              <a:rPr lang="en-US" sz="1700" dirty="0">
                <a:hlinkClick r:id="rId3"/>
              </a:rPr>
              <a:t>https://github.com/DavidCBerry13/DesignPatternsTalk-IowaCodeCamp/</a:t>
            </a:r>
            <a:r>
              <a:rPr lang="en-US" sz="17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" y="2027849"/>
            <a:ext cx="3181621" cy="31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3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a Design Pattern?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758461"/>
            <a:ext cx="788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Wikipedia - https://en.wikipedia.org/wiki/Software_design_pattern</a:t>
            </a:r>
          </a:p>
          <a:p>
            <a:endParaRPr lang="en-US" sz="2400" dirty="0"/>
          </a:p>
          <a:p>
            <a:r>
              <a:rPr lang="en-US" sz="2400" i="1" dirty="0"/>
              <a:t>In software engineering, a software design pattern is a </a:t>
            </a:r>
            <a:r>
              <a:rPr lang="en-US" sz="2400" b="1" i="1" dirty="0">
                <a:solidFill>
                  <a:schemeClr val="accent2"/>
                </a:solidFill>
              </a:rPr>
              <a:t>general reusable solution to a commonly occurring problem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/>
              <a:t>within a given context in software design. It is not a finished design that can be transformed directly into source or machine code. It is a </a:t>
            </a:r>
            <a:r>
              <a:rPr lang="en-US" sz="2400" b="1" i="1" dirty="0">
                <a:solidFill>
                  <a:schemeClr val="accent2"/>
                </a:solidFill>
              </a:rPr>
              <a:t>description or template</a:t>
            </a:r>
            <a:r>
              <a:rPr lang="en-US" sz="2400" i="1" dirty="0"/>
              <a:t> for how to solve a problem that can be </a:t>
            </a:r>
            <a:r>
              <a:rPr lang="en-US" sz="2400" b="1" i="1" dirty="0">
                <a:solidFill>
                  <a:schemeClr val="accent2"/>
                </a:solidFill>
              </a:rPr>
              <a:t>used in many different situations</a:t>
            </a:r>
            <a:r>
              <a:rPr lang="en-US" sz="2400" i="1" dirty="0"/>
              <a:t>. Design patterns are formalized best practices that the programmer can use to solve common problems when designing an application or system.</a:t>
            </a:r>
          </a:p>
        </p:txBody>
      </p:sp>
    </p:spTree>
    <p:extLst>
      <p:ext uri="{BB962C8B-B14F-4D97-AF65-F5344CB8AC3E}">
        <p14:creationId xmlns:p14="http://schemas.microsoft.com/office/powerpoint/2010/main" val="17076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a Design Pattern?  Really?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Formalized, reusable solution to a common problem</a:t>
            </a:r>
          </a:p>
          <a:p>
            <a:r>
              <a:rPr lang="en-US" dirty="0"/>
              <a:t>An elegant solution with a well thought out design</a:t>
            </a:r>
          </a:p>
          <a:p>
            <a:r>
              <a:rPr lang="en-US" dirty="0"/>
              <a:t>Well understood by the software development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Learn About These Things?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477" y="2485050"/>
            <a:ext cx="4536831" cy="2465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Books describe how to </a:t>
            </a:r>
            <a:r>
              <a:rPr lang="en-US" sz="3200" dirty="0">
                <a:solidFill>
                  <a:schemeClr val="accent2"/>
                </a:solidFill>
              </a:rPr>
              <a:t>implement the different patterns</a:t>
            </a:r>
            <a:r>
              <a:rPr lang="en-US" sz="3200" dirty="0"/>
              <a:t>, but it is often times difficult to know </a:t>
            </a:r>
            <a:r>
              <a:rPr lang="en-US" sz="3200" dirty="0">
                <a:solidFill>
                  <a:schemeClr val="accent2"/>
                </a:solidFill>
              </a:rPr>
              <a:t>when to apply them</a:t>
            </a:r>
          </a:p>
        </p:txBody>
      </p:sp>
      <p:pic>
        <p:nvPicPr>
          <p:cNvPr id="1026" name="Picture 2" descr="http://ecx.images-amazon.com/images/I/81gtKoapHF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74" y="1995854"/>
            <a:ext cx="2770932" cy="348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From Dependencies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73523" y="2540622"/>
            <a:ext cx="1920240" cy="192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Our Code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850235" y="2540621"/>
            <a:ext cx="1920240" cy="192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Dependency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11879" y="2540623"/>
            <a:ext cx="1920240" cy="192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2293763" y="3311708"/>
            <a:ext cx="1277816" cy="37806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>
            <a:off x="5540251" y="3311707"/>
            <a:ext cx="1277816" cy="37806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2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2356338"/>
            <a:ext cx="3938954" cy="31859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Uses an interface to isolate your code from different implementations</a:t>
            </a:r>
          </a:p>
          <a:p>
            <a:r>
              <a:rPr lang="en-US" dirty="0"/>
              <a:t>Allows you to easily switch out implementations behind the bridge</a:t>
            </a:r>
          </a:p>
          <a:p>
            <a:r>
              <a:rPr lang="en-US" dirty="0"/>
              <a:t>Allows code to be tested without the dependency</a:t>
            </a:r>
          </a:p>
          <a:p>
            <a:r>
              <a:rPr lang="en-US" dirty="0"/>
              <a:t>Useful whenever you have external dependencies</a:t>
            </a:r>
          </a:p>
        </p:txBody>
      </p:sp>
      <p:pic>
        <p:nvPicPr>
          <p:cNvPr id="2052" name="Picture 4" descr="http://upload.wikimedia.org/wikipedia/commons/a/a8/Sydney_harbour_bridge_new_south_wal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16" y="2356338"/>
            <a:ext cx="4163953" cy="23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01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b75b0027-192b-4fb5-946b-acda255cda1c/pages/0_0?a=693&amp;x=-20&amp;y=169&amp;w=1760&amp;h=1122&amp;store=1&amp;accept=image%2F*&amp;auth=LCA%20e54241221b5b885afdbdec608ec663df704a36b9-ts%3D1469151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8" y="654900"/>
            <a:ext cx="8682170" cy="553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91201" y="551713"/>
            <a:ext cx="3470031" cy="681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1"/>
                </a:solidFill>
              </a:rPr>
              <a:t>Bridge Pattern</a:t>
            </a:r>
          </a:p>
        </p:txBody>
      </p:sp>
    </p:spTree>
    <p:extLst>
      <p:ext uri="{BB962C8B-B14F-4D97-AF65-F5344CB8AC3E}">
        <p14:creationId xmlns:p14="http://schemas.microsoft.com/office/powerpoint/2010/main" val="11133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6832" y="928471"/>
            <a:ext cx="4937760" cy="4937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Decorator</a:t>
            </a:r>
          </a:p>
        </p:txBody>
      </p:sp>
      <p:sp>
        <p:nvSpPr>
          <p:cNvPr id="3" name="Oval 2"/>
          <p:cNvSpPr/>
          <p:nvPr/>
        </p:nvSpPr>
        <p:spPr>
          <a:xfrm>
            <a:off x="4892632" y="2020476"/>
            <a:ext cx="3566160" cy="35661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Decorator</a:t>
            </a:r>
          </a:p>
        </p:txBody>
      </p:sp>
      <p:sp>
        <p:nvSpPr>
          <p:cNvPr id="2" name="Oval 1"/>
          <p:cNvSpPr/>
          <p:nvPr/>
        </p:nvSpPr>
        <p:spPr>
          <a:xfrm>
            <a:off x="5532712" y="3015761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3238" y="725610"/>
            <a:ext cx="2916115" cy="821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Decorator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7778" y="1534912"/>
            <a:ext cx="3909054" cy="29616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Effectively wraps one object inside of another</a:t>
            </a:r>
          </a:p>
          <a:p>
            <a:r>
              <a:rPr lang="en-US" sz="2000" dirty="0"/>
              <a:t>Decorator objects implement the same interface as the object they are decorating</a:t>
            </a:r>
          </a:p>
          <a:p>
            <a:r>
              <a:rPr lang="en-US" sz="2000" dirty="0"/>
              <a:t>Objects can be decorated multiple times</a:t>
            </a:r>
          </a:p>
          <a:p>
            <a:r>
              <a:rPr lang="en-US" sz="2000" dirty="0"/>
              <a:t>Useful for cross cutting concerns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65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390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Applying Design Patterns to Solve Everyday Problems</vt:lpstr>
      <vt:lpstr>About Me</vt:lpstr>
      <vt:lpstr>What is a Design Pattern?</vt:lpstr>
      <vt:lpstr>What is a Design Pattern?  Really?</vt:lpstr>
      <vt:lpstr>How Do I Learn About These Things?</vt:lpstr>
      <vt:lpstr>Isolation From Dependencies</vt:lpstr>
      <vt:lpstr>Bridge Pattern</vt:lpstr>
      <vt:lpstr>PowerPoint Presentation</vt:lpstr>
      <vt:lpstr>PowerPoint Presentation</vt:lpstr>
      <vt:lpstr>Chain of Responsibility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2016-06-14T03:03:29Z</dcterms:created>
  <dcterms:modified xsi:type="dcterms:W3CDTF">2016-07-24T14:21:06Z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