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9" r:id="rId4"/>
    <p:sldId id="267" r:id="rId5"/>
    <p:sldId id="273" r:id="rId6"/>
    <p:sldId id="260" r:id="rId7"/>
    <p:sldId id="265" r:id="rId8"/>
    <p:sldId id="268" r:id="rId9"/>
    <p:sldId id="269" r:id="rId10"/>
    <p:sldId id="272" r:id="rId11"/>
    <p:sldId id="262" r:id="rId12"/>
    <p:sldId id="261" r:id="rId13"/>
    <p:sldId id="263" r:id="rId14"/>
    <p:sldId id="264" r:id="rId15"/>
    <p:sldId id="266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5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84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77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3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62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2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1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2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589213" y="228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Sensor-based prototype for license plate detection and recognition in an urban limited traffic zone</a:t>
            </a:r>
            <a:endParaRPr lang="it-IT" sz="4000" b="1" dirty="0">
              <a:solidFill>
                <a:srgbClr val="0070C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89213" y="3340101"/>
            <a:ext cx="8915399" cy="2563562"/>
          </a:xfrm>
        </p:spPr>
        <p:txBody>
          <a:bodyPr>
            <a:normAutofit/>
          </a:bodyPr>
          <a:lstStyle/>
          <a:p>
            <a:r>
              <a:rPr lang="it-IT" sz="2400" b="1" u="sng" dirty="0" smtClean="0"/>
              <a:t>Team:</a:t>
            </a:r>
          </a:p>
          <a:p>
            <a:r>
              <a:rPr lang="it-IT" sz="2400" dirty="0" smtClean="0"/>
              <a:t>Albertazzi Riccardo</a:t>
            </a:r>
          </a:p>
          <a:p>
            <a:r>
              <a:rPr lang="it-IT" sz="2400" dirty="0" err="1" smtClean="0"/>
              <a:t>Andraghetti</a:t>
            </a:r>
            <a:r>
              <a:rPr lang="it-IT" sz="2400" dirty="0" smtClean="0"/>
              <a:t> Lorenzo</a:t>
            </a:r>
          </a:p>
          <a:p>
            <a:r>
              <a:rPr lang="it-IT" sz="2400" dirty="0" err="1" smtClean="0"/>
              <a:t>Berlati</a:t>
            </a:r>
            <a:r>
              <a:rPr lang="it-IT" sz="2400" dirty="0" smtClean="0"/>
              <a:t> Alessandro</a:t>
            </a:r>
          </a:p>
          <a:p>
            <a:r>
              <a:rPr lang="it-IT" sz="2400" dirty="0" smtClean="0"/>
              <a:t>Corni Gabriele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4348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Lab. </a:t>
            </a:r>
            <a:r>
              <a:rPr lang="it-IT" dirty="0" err="1">
                <a:solidFill>
                  <a:srgbClr val="0070C0"/>
                </a:solidFill>
              </a:rPr>
              <a:t>e</a:t>
            </a:r>
            <a:r>
              <a:rPr lang="it-IT" dirty="0" err="1" smtClean="0">
                <a:solidFill>
                  <a:srgbClr val="0070C0"/>
                </a:solidFill>
              </a:rPr>
              <a:t>xample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notes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An FPGA </a:t>
            </a:r>
            <a:r>
              <a:rPr lang="it-IT" dirty="0" err="1" smtClean="0"/>
              <a:t>module</a:t>
            </a:r>
            <a:r>
              <a:rPr lang="it-IT" dirty="0" smtClean="0"/>
              <a:t> with a </a:t>
            </a:r>
            <a:r>
              <a:rPr lang="it-IT" dirty="0" err="1" smtClean="0"/>
              <a:t>connected</a:t>
            </a:r>
            <a:r>
              <a:rPr lang="it-IT" dirty="0" smtClean="0"/>
              <a:t> camera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suitable</a:t>
            </a:r>
            <a:r>
              <a:rPr lang="it-IT" dirty="0" smtClean="0"/>
              <a:t> for </a:t>
            </a:r>
            <a:r>
              <a:rPr lang="it-IT" dirty="0" err="1" smtClean="0"/>
              <a:t>process</a:t>
            </a:r>
            <a:r>
              <a:rPr lang="it-IT" dirty="0" smtClean="0"/>
              <a:t> </a:t>
            </a:r>
            <a:r>
              <a:rPr lang="it-IT" dirty="0" err="1" smtClean="0"/>
              <a:t>incoming</a:t>
            </a:r>
            <a:r>
              <a:rPr lang="it-IT" dirty="0" smtClean="0"/>
              <a:t> </a:t>
            </a:r>
            <a:r>
              <a:rPr lang="it-IT" dirty="0" err="1" smtClean="0"/>
              <a:t>plate’s</a:t>
            </a:r>
            <a:r>
              <a:rPr lang="it-IT" dirty="0" smtClean="0"/>
              <a:t> data.</a:t>
            </a:r>
          </a:p>
          <a:p>
            <a:r>
              <a:rPr lang="it-IT" dirty="0" smtClean="0"/>
              <a:t>For an </a:t>
            </a:r>
            <a:r>
              <a:rPr lang="it-IT" dirty="0" err="1" smtClean="0"/>
              <a:t>optimal</a:t>
            </a:r>
            <a:r>
              <a:rPr lang="it-IT" dirty="0" smtClean="0"/>
              <a:t> data processing,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motion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 and OCR are </a:t>
            </a:r>
            <a:r>
              <a:rPr lang="it-IT" dirty="0" err="1" smtClean="0"/>
              <a:t>needed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FPGA’s</a:t>
            </a:r>
            <a:r>
              <a:rPr lang="it-IT" dirty="0" smtClean="0"/>
              <a:t> software 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recognize</a:t>
            </a:r>
            <a:r>
              <a:rPr lang="it-IT" dirty="0" smtClean="0"/>
              <a:t> </a:t>
            </a:r>
            <a:r>
              <a:rPr lang="it-IT" dirty="0" err="1" smtClean="0"/>
              <a:t>few</a:t>
            </a:r>
            <a:r>
              <a:rPr lang="it-IT" dirty="0" smtClean="0"/>
              <a:t> </a:t>
            </a:r>
            <a:r>
              <a:rPr lang="it-IT" dirty="0" err="1" smtClean="0"/>
              <a:t>specified</a:t>
            </a:r>
            <a:r>
              <a:rPr lang="it-IT" dirty="0" smtClean="0"/>
              <a:t> images </a:t>
            </a:r>
            <a:r>
              <a:rPr lang="it-IT" dirty="0" err="1" smtClean="0"/>
              <a:t>within</a:t>
            </a:r>
            <a:r>
              <a:rPr lang="it-IT" dirty="0" smtClean="0"/>
              <a:t> a video </a:t>
            </a:r>
            <a:r>
              <a:rPr lang="it-IT" dirty="0" err="1" smtClean="0"/>
              <a:t>stream</a:t>
            </a:r>
            <a:r>
              <a:rPr lang="it-IT" dirty="0" smtClean="0"/>
              <a:t>: the </a:t>
            </a:r>
            <a:r>
              <a:rPr lang="it-IT" dirty="0" err="1" smtClean="0"/>
              <a:t>board</a:t>
            </a:r>
            <a:r>
              <a:rPr lang="it-IT" dirty="0" smtClean="0"/>
              <a:t> </a:t>
            </a:r>
            <a:r>
              <a:rPr lang="it-IT" dirty="0" err="1" smtClean="0"/>
              <a:t>hasn’t</a:t>
            </a:r>
            <a:r>
              <a:rPr lang="it-IT" dirty="0" smtClean="0"/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</a:t>
            </a:r>
            <a:r>
              <a:rPr lang="it-IT" dirty="0" err="1" smtClean="0"/>
              <a:t>computational</a:t>
            </a:r>
            <a:r>
              <a:rPr lang="it-IT" dirty="0" smtClean="0"/>
              <a:t> </a:t>
            </a:r>
            <a:r>
              <a:rPr lang="it-IT" dirty="0" err="1" smtClean="0"/>
              <a:t>resourses</a:t>
            </a:r>
            <a:r>
              <a:rPr lang="it-IT" dirty="0" smtClean="0"/>
              <a:t> for </a:t>
            </a:r>
            <a:r>
              <a:rPr lang="it-IT" dirty="0" err="1" smtClean="0"/>
              <a:t>handling</a:t>
            </a:r>
            <a:r>
              <a:rPr lang="it-IT" dirty="0" smtClean="0"/>
              <a:t> the </a:t>
            </a:r>
            <a:r>
              <a:rPr lang="it-IT" dirty="0" err="1" smtClean="0"/>
              <a:t>whole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For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reasons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lab. </a:t>
            </a:r>
            <a:r>
              <a:rPr lang="it-IT" dirty="0" err="1"/>
              <a:t>e</a:t>
            </a:r>
            <a:r>
              <a:rPr lang="it-IT" dirty="0" err="1" smtClean="0"/>
              <a:t>xample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a Java simulator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the </a:t>
            </a:r>
            <a:r>
              <a:rPr lang="it-IT" dirty="0" err="1" smtClean="0"/>
              <a:t>real</a:t>
            </a:r>
            <a:r>
              <a:rPr lang="it-IT" dirty="0" smtClean="0"/>
              <a:t> FPGA.</a:t>
            </a:r>
          </a:p>
          <a:p>
            <a:r>
              <a:rPr lang="it-IT" dirty="0" smtClean="0"/>
              <a:t>The </a:t>
            </a:r>
            <a:r>
              <a:rPr lang="it-IT" dirty="0" err="1" smtClean="0"/>
              <a:t>Android</a:t>
            </a:r>
            <a:r>
              <a:rPr lang="it-IT" dirty="0" smtClean="0"/>
              <a:t> mobile </a:t>
            </a:r>
            <a:r>
              <a:rPr lang="it-IT" dirty="0" err="1" smtClean="0"/>
              <a:t>app</a:t>
            </a:r>
            <a:r>
              <a:rPr lang="it-IT" dirty="0" smtClean="0"/>
              <a:t>, on the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hand</a:t>
            </a:r>
            <a:r>
              <a:rPr lang="it-IT" dirty="0" smtClean="0"/>
              <a:t>,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been</a:t>
            </a:r>
            <a:r>
              <a:rPr lang="it-IT" dirty="0" smtClean="0"/>
              <a:t> </a:t>
            </a:r>
            <a:r>
              <a:rPr lang="it-IT" dirty="0" err="1" smtClean="0"/>
              <a:t>concretely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62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HW </a:t>
            </a:r>
            <a:r>
              <a:rPr lang="it-IT" dirty="0" err="1" smtClean="0">
                <a:solidFill>
                  <a:srgbClr val="0070C0"/>
                </a:solidFill>
              </a:rPr>
              <a:t>architecture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42293"/>
            <a:ext cx="4475910" cy="5615707"/>
          </a:xfrm>
        </p:spPr>
      </p:pic>
    </p:spTree>
    <p:extLst>
      <p:ext uri="{BB962C8B-B14F-4D97-AF65-F5344CB8AC3E}">
        <p14:creationId xmlns:p14="http://schemas.microsoft.com/office/powerpoint/2010/main" val="17540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00" y="1264555"/>
            <a:ext cx="6746788" cy="548640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SW </a:t>
            </a:r>
            <a:r>
              <a:rPr lang="it-IT" dirty="0" err="1" smtClean="0">
                <a:solidFill>
                  <a:srgbClr val="0070C0"/>
                </a:solidFill>
              </a:rPr>
              <a:t>architecture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17" y="2801421"/>
            <a:ext cx="495300" cy="32385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617" y="2801421"/>
            <a:ext cx="495300" cy="32385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403" y="1644650"/>
            <a:ext cx="495300" cy="3238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814" y="5877540"/>
            <a:ext cx="1392583" cy="7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HW/SW </a:t>
            </a:r>
            <a:r>
              <a:rPr lang="it-IT" dirty="0" err="1" smtClean="0">
                <a:solidFill>
                  <a:srgbClr val="0070C0"/>
                </a:solidFill>
              </a:rPr>
              <a:t>architecture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64" y="1580530"/>
            <a:ext cx="7421207" cy="5029820"/>
          </a:xfrm>
        </p:spPr>
      </p:pic>
    </p:spTree>
    <p:extLst>
      <p:ext uri="{BB962C8B-B14F-4D97-AF65-F5344CB8AC3E}">
        <p14:creationId xmlns:p14="http://schemas.microsoft.com/office/powerpoint/2010/main" val="6622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Data flow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11" name="Segnaposto contenut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917" y="2463800"/>
            <a:ext cx="9683702" cy="2848148"/>
          </a:xfrm>
        </p:spPr>
      </p:pic>
    </p:spTree>
    <p:extLst>
      <p:ext uri="{BB962C8B-B14F-4D97-AF65-F5344CB8AC3E}">
        <p14:creationId xmlns:p14="http://schemas.microsoft.com/office/powerpoint/2010/main" val="7483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Reference </a:t>
            </a:r>
            <a:r>
              <a:rPr lang="it-IT" dirty="0" err="1" smtClean="0">
                <a:solidFill>
                  <a:srgbClr val="0070C0"/>
                </a:solidFill>
              </a:rPr>
              <a:t>ontology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class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tree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476501"/>
            <a:ext cx="8808449" cy="2082910"/>
          </a:xfrm>
        </p:spPr>
      </p:pic>
    </p:spTree>
    <p:extLst>
      <p:ext uri="{BB962C8B-B14F-4D97-AF65-F5344CB8AC3E}">
        <p14:creationId xmlns:p14="http://schemas.microsoft.com/office/powerpoint/2010/main" val="24301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0070C0"/>
                </a:solidFill>
              </a:rPr>
              <a:t>Ontology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awareness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3253"/>
            <a:ext cx="10388600" cy="5104398"/>
          </a:xfrm>
        </p:spPr>
      </p:pic>
      <p:sp>
        <p:nvSpPr>
          <p:cNvPr id="6" name="Rettangolo 5"/>
          <p:cNvSpPr/>
          <p:nvPr/>
        </p:nvSpPr>
        <p:spPr>
          <a:xfrm>
            <a:off x="1676400" y="2082800"/>
            <a:ext cx="891125" cy="2413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270501" y="2653493"/>
            <a:ext cx="609599" cy="12065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226301" y="2774142"/>
            <a:ext cx="850900" cy="125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8826500" y="5638800"/>
            <a:ext cx="891125" cy="2413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0635730" y="3202946"/>
            <a:ext cx="891125" cy="2413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514350" y="1582153"/>
            <a:ext cx="1720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«ABCDEF55X31P784P»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66725" y="2324100"/>
            <a:ext cx="156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«nc@gmail.com»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30225" y="2766337"/>
            <a:ext cx="156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«Trafalgar </a:t>
            </a:r>
            <a:r>
              <a:rPr lang="it-IT" sz="1100" dirty="0" err="1" smtClean="0">
                <a:solidFill>
                  <a:srgbClr val="00B050"/>
                </a:solidFill>
              </a:rPr>
              <a:t>Square</a:t>
            </a:r>
            <a:r>
              <a:rPr lang="it-IT" sz="1100" dirty="0" smtClean="0">
                <a:solidFill>
                  <a:srgbClr val="00B050"/>
                </a:solidFill>
              </a:rPr>
              <a:t>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1811875" y="364936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«John»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083750" y="3437394"/>
            <a:ext cx="1562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«Smith»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26475" y="232410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«Taxi»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247226" y="2318252"/>
            <a:ext cx="1043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«AB123CD»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053676" y="2480025"/>
            <a:ext cx="1172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</a:t>
            </a:r>
            <a:r>
              <a:rPr lang="it-IT" sz="1100" dirty="0" err="1" smtClean="0">
                <a:solidFill>
                  <a:srgbClr val="00B050"/>
                </a:solidFill>
              </a:rPr>
              <a:t>daily</a:t>
            </a:r>
            <a:r>
              <a:rPr lang="it-IT" sz="1100" dirty="0" smtClean="0">
                <a:solidFill>
                  <a:srgbClr val="00B050"/>
                </a:solidFill>
              </a:rPr>
              <a:t>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633775" y="2409587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111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8011600" y="603696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50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9246675" y="6036960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1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8011600" y="6541547"/>
            <a:ext cx="1822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</a:t>
            </a:r>
            <a:r>
              <a:rPr lang="it-IT" sz="1100" dirty="0" err="1" smtClean="0">
                <a:solidFill>
                  <a:srgbClr val="00B050"/>
                </a:solidFill>
              </a:rPr>
              <a:t>Unauthorized</a:t>
            </a:r>
            <a:r>
              <a:rPr lang="it-IT" sz="1100" dirty="0" smtClean="0">
                <a:solidFill>
                  <a:srgbClr val="00B050"/>
                </a:solidFill>
              </a:rPr>
              <a:t> </a:t>
            </a:r>
            <a:r>
              <a:rPr lang="it-IT" sz="1100" dirty="0" err="1" smtClean="0">
                <a:solidFill>
                  <a:srgbClr val="00B050"/>
                </a:solidFill>
              </a:rPr>
              <a:t>access</a:t>
            </a:r>
            <a:r>
              <a:rPr lang="it-IT" sz="1100" dirty="0" smtClean="0">
                <a:solidFill>
                  <a:srgbClr val="00B050"/>
                </a:solidFill>
              </a:rPr>
              <a:t>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10612974" y="4092468"/>
            <a:ext cx="100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«AB123CD»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10085949" y="4326026"/>
            <a:ext cx="755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2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568026" y="3758442"/>
            <a:ext cx="1083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2017-01-15</a:t>
            </a:r>
            <a:endParaRPr lang="it-IT" sz="1100" dirty="0">
              <a:solidFill>
                <a:srgbClr val="00B050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11202462" y="3858910"/>
            <a:ext cx="1083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>
                <a:solidFill>
                  <a:srgbClr val="00B050"/>
                </a:solidFill>
              </a:rPr>
              <a:t>2017-01-18</a:t>
            </a:r>
            <a:endParaRPr lang="it-IT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0070C0"/>
                </a:solidFill>
              </a:rPr>
              <a:t>Ontology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graph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48" y="1574800"/>
            <a:ext cx="7640518" cy="4870450"/>
          </a:xfrm>
        </p:spPr>
      </p:pic>
    </p:spTree>
    <p:extLst>
      <p:ext uri="{BB962C8B-B14F-4D97-AF65-F5344CB8AC3E}">
        <p14:creationId xmlns:p14="http://schemas.microsoft.com/office/powerpoint/2010/main" val="23473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Scenario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err="1" smtClean="0">
                <a:solidFill>
                  <a:srgbClr val="0070C0"/>
                </a:solidFill>
              </a:rPr>
              <a:t>description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809698"/>
          </a:xfrm>
        </p:spPr>
        <p:txBody>
          <a:bodyPr>
            <a:normAutofit/>
          </a:bodyPr>
          <a:lstStyle/>
          <a:p>
            <a:r>
              <a:rPr lang="it-IT" dirty="0" smtClean="0"/>
              <a:t>Urban </a:t>
            </a:r>
            <a:r>
              <a:rPr lang="it-IT" dirty="0" err="1" smtClean="0"/>
              <a:t>limited</a:t>
            </a:r>
            <a:r>
              <a:rPr lang="it-IT" dirty="0" smtClean="0"/>
              <a:t> </a:t>
            </a:r>
            <a:r>
              <a:rPr lang="it-IT" dirty="0" err="1" smtClean="0"/>
              <a:t>traffic</a:t>
            </a:r>
            <a:r>
              <a:rPr lang="it-IT" dirty="0" smtClean="0"/>
              <a:t> zone</a:t>
            </a:r>
          </a:p>
          <a:p>
            <a:r>
              <a:rPr lang="it-IT" dirty="0" err="1" smtClean="0"/>
              <a:t>Various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gates</a:t>
            </a:r>
            <a:endParaRPr lang="it-IT" dirty="0" smtClean="0"/>
          </a:p>
          <a:p>
            <a:r>
              <a:rPr lang="it-IT" dirty="0" smtClean="0"/>
              <a:t>White list of </a:t>
            </a:r>
            <a:r>
              <a:rPr lang="it-IT" dirty="0" err="1" smtClean="0"/>
              <a:t>authorized</a:t>
            </a:r>
            <a:r>
              <a:rPr lang="it-IT" dirty="0" smtClean="0"/>
              <a:t> </a:t>
            </a:r>
            <a:r>
              <a:rPr lang="it-IT" dirty="0" err="1" smtClean="0"/>
              <a:t>plates</a:t>
            </a:r>
            <a:endParaRPr lang="it-IT" dirty="0" smtClean="0"/>
          </a:p>
          <a:p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categories</a:t>
            </a:r>
            <a:r>
              <a:rPr lang="it-IT" dirty="0" smtClean="0"/>
              <a:t> of </a:t>
            </a:r>
            <a:r>
              <a:rPr lang="it-IT" dirty="0" err="1" smtClean="0"/>
              <a:t>vehicles</a:t>
            </a:r>
            <a:r>
              <a:rPr lang="it-IT" dirty="0" smtClean="0"/>
              <a:t> </a:t>
            </a:r>
            <a:r>
              <a:rPr lang="it-IT" i="1" dirty="0" smtClean="0"/>
              <a:t>(with </a:t>
            </a:r>
            <a:r>
              <a:rPr lang="it-IT" i="1" dirty="0" err="1" smtClean="0"/>
              <a:t>different</a:t>
            </a:r>
            <a:r>
              <a:rPr lang="it-IT" i="1" dirty="0" smtClean="0"/>
              <a:t> </a:t>
            </a:r>
            <a:r>
              <a:rPr lang="it-IT" i="1" dirty="0" err="1" smtClean="0"/>
              <a:t>authorization</a:t>
            </a:r>
            <a:r>
              <a:rPr lang="it-IT" i="1" dirty="0" smtClean="0"/>
              <a:t> </a:t>
            </a:r>
            <a:r>
              <a:rPr lang="it-IT" i="1" dirty="0" err="1" smtClean="0"/>
              <a:t>access</a:t>
            </a:r>
            <a:r>
              <a:rPr lang="it-IT" i="1" dirty="0" smtClean="0"/>
              <a:t>)</a:t>
            </a:r>
          </a:p>
          <a:p>
            <a:pPr lvl="1"/>
            <a:r>
              <a:rPr lang="it-IT" dirty="0" err="1"/>
              <a:t>Resident</a:t>
            </a:r>
            <a:r>
              <a:rPr lang="it-IT" dirty="0"/>
              <a:t> </a:t>
            </a:r>
            <a:r>
              <a:rPr lang="it-IT" dirty="0" err="1" smtClean="0"/>
              <a:t>cars</a:t>
            </a:r>
            <a:r>
              <a:rPr lang="it-IT" dirty="0" smtClean="0"/>
              <a:t>, taxis, public </a:t>
            </a:r>
            <a:r>
              <a:rPr lang="it-IT" dirty="0" err="1" smtClean="0"/>
              <a:t>transport</a:t>
            </a:r>
            <a:r>
              <a:rPr lang="it-IT" dirty="0" smtClean="0"/>
              <a:t>, </a:t>
            </a:r>
            <a:r>
              <a:rPr lang="it-IT" dirty="0" err="1" smtClean="0"/>
              <a:t>emergency</a:t>
            </a:r>
            <a:r>
              <a:rPr lang="it-IT" dirty="0" smtClean="0"/>
              <a:t> </a:t>
            </a:r>
            <a:r>
              <a:rPr lang="it-IT" dirty="0" err="1" smtClean="0"/>
              <a:t>vehicles</a:t>
            </a:r>
            <a:r>
              <a:rPr lang="it-IT" dirty="0" smtClean="0"/>
              <a:t> </a:t>
            </a:r>
            <a:r>
              <a:rPr lang="it-IT" i="1" dirty="0"/>
              <a:t>(</a:t>
            </a:r>
            <a:r>
              <a:rPr lang="it-IT" i="1" dirty="0" smtClean="0"/>
              <a:t>24/7)</a:t>
            </a:r>
          </a:p>
          <a:p>
            <a:pPr lvl="1"/>
            <a:r>
              <a:rPr lang="it-IT" dirty="0" smtClean="0"/>
              <a:t>Private </a:t>
            </a:r>
            <a:r>
              <a:rPr lang="it-IT" dirty="0" err="1" smtClean="0"/>
              <a:t>cars</a:t>
            </a:r>
            <a:r>
              <a:rPr lang="it-IT" dirty="0" smtClean="0"/>
              <a:t> </a:t>
            </a:r>
            <a:r>
              <a:rPr lang="it-IT" i="1" dirty="0" smtClean="0"/>
              <a:t>(</a:t>
            </a:r>
            <a:r>
              <a:rPr lang="it-IT" i="1" dirty="0" err="1" smtClean="0"/>
              <a:t>not</a:t>
            </a:r>
            <a:r>
              <a:rPr lang="it-IT" i="1" dirty="0" smtClean="0"/>
              <a:t> </a:t>
            </a:r>
            <a:r>
              <a:rPr lang="it-IT" i="1" dirty="0" err="1" smtClean="0"/>
              <a:t>authorized</a:t>
            </a:r>
            <a:r>
              <a:rPr lang="it-IT" i="1" dirty="0" smtClean="0"/>
              <a:t>)</a:t>
            </a:r>
            <a:endParaRPr lang="it-IT" i="1" dirty="0"/>
          </a:p>
          <a:p>
            <a:pPr lvl="1"/>
            <a:r>
              <a:rPr lang="it-IT" dirty="0" err="1" smtClean="0"/>
              <a:t>Motorbikes</a:t>
            </a:r>
            <a:r>
              <a:rPr lang="it-IT" dirty="0" smtClean="0"/>
              <a:t> </a:t>
            </a:r>
            <a:r>
              <a:rPr lang="it-IT" i="1" dirty="0"/>
              <a:t>(</a:t>
            </a:r>
            <a:r>
              <a:rPr lang="it-IT" i="1" dirty="0" smtClean="0"/>
              <a:t>24/7)</a:t>
            </a:r>
            <a:endParaRPr lang="it-IT" i="1" dirty="0"/>
          </a:p>
          <a:p>
            <a:pPr lvl="1"/>
            <a:r>
              <a:rPr lang="it-IT" dirty="0" smtClean="0"/>
              <a:t>…</a:t>
            </a:r>
          </a:p>
          <a:p>
            <a:r>
              <a:rPr lang="it-IT" dirty="0" err="1" smtClean="0"/>
              <a:t>Possibility</a:t>
            </a:r>
            <a:r>
              <a:rPr lang="it-IT" dirty="0" smtClean="0"/>
              <a:t> to </a:t>
            </a:r>
            <a:r>
              <a:rPr lang="it-IT" dirty="0" err="1" smtClean="0"/>
              <a:t>buy</a:t>
            </a:r>
            <a:r>
              <a:rPr lang="it-IT" dirty="0" smtClean="0"/>
              <a:t> a time-</a:t>
            </a:r>
            <a:r>
              <a:rPr lang="it-IT" dirty="0" err="1" smtClean="0"/>
              <a:t>limited</a:t>
            </a:r>
            <a:r>
              <a:rPr lang="it-IT" dirty="0" smtClean="0"/>
              <a:t> </a:t>
            </a:r>
            <a:r>
              <a:rPr lang="it-IT" dirty="0" err="1" smtClean="0"/>
              <a:t>authorization</a:t>
            </a:r>
            <a:r>
              <a:rPr lang="it-IT" dirty="0" smtClean="0"/>
              <a:t> ticket</a:t>
            </a:r>
          </a:p>
          <a:p>
            <a:pPr lvl="1"/>
            <a:r>
              <a:rPr lang="it-IT" dirty="0" smtClean="0"/>
              <a:t>1 hour</a:t>
            </a:r>
          </a:p>
          <a:p>
            <a:pPr lvl="1"/>
            <a:r>
              <a:rPr lang="it-IT" dirty="0" smtClean="0"/>
              <a:t>1 </a:t>
            </a:r>
            <a:r>
              <a:rPr lang="it-IT" dirty="0" err="1" smtClean="0"/>
              <a:t>month</a:t>
            </a:r>
            <a:endParaRPr lang="it-IT" dirty="0" smtClean="0"/>
          </a:p>
          <a:p>
            <a:pPr lvl="1"/>
            <a:r>
              <a:rPr lang="it-IT" dirty="0" smtClean="0"/>
              <a:t>…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476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Scenario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err="1" smtClean="0">
                <a:solidFill>
                  <a:srgbClr val="0070C0"/>
                </a:solidFill>
              </a:rPr>
              <a:t>diagram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779541"/>
            <a:ext cx="8064499" cy="5043776"/>
          </a:xfrm>
        </p:spPr>
      </p:pic>
    </p:spTree>
    <p:extLst>
      <p:ext uri="{BB962C8B-B14F-4D97-AF65-F5344CB8AC3E}">
        <p14:creationId xmlns:p14="http://schemas.microsoft.com/office/powerpoint/2010/main" val="3769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Scenario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err="1" smtClean="0">
                <a:solidFill>
                  <a:srgbClr val="0070C0"/>
                </a:solidFill>
              </a:rPr>
              <a:t>diagram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1" y="1779541"/>
            <a:ext cx="8064499" cy="5043776"/>
          </a:xfrm>
        </p:spPr>
      </p:pic>
      <p:sp>
        <p:nvSpPr>
          <p:cNvPr id="5" name="Ovale 4"/>
          <p:cNvSpPr/>
          <p:nvPr/>
        </p:nvSpPr>
        <p:spPr>
          <a:xfrm>
            <a:off x="2719925" y="2290928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6" name="Ovale 5"/>
          <p:cNvSpPr/>
          <p:nvPr/>
        </p:nvSpPr>
        <p:spPr>
          <a:xfrm>
            <a:off x="3059602" y="3458217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7" name="Ovale 6"/>
          <p:cNvSpPr/>
          <p:nvPr/>
        </p:nvSpPr>
        <p:spPr>
          <a:xfrm>
            <a:off x="7807247" y="5752372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8" name="Ovale 7"/>
          <p:cNvSpPr/>
          <p:nvPr/>
        </p:nvSpPr>
        <p:spPr>
          <a:xfrm>
            <a:off x="8912865" y="5346320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9" name="Ovale 8"/>
          <p:cNvSpPr/>
          <p:nvPr/>
        </p:nvSpPr>
        <p:spPr>
          <a:xfrm>
            <a:off x="10018483" y="3275083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0" name="Ovale 9"/>
          <p:cNvSpPr/>
          <p:nvPr/>
        </p:nvSpPr>
        <p:spPr>
          <a:xfrm>
            <a:off x="6814612" y="1731369"/>
            <a:ext cx="1105618" cy="1119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942764" y="3081011"/>
            <a:ext cx="688144" cy="624385"/>
          </a:xfrm>
          <a:prstGeom prst="ellipse">
            <a:avLst/>
          </a:prstGeom>
          <a:solidFill>
            <a:srgbClr val="FFFF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5393140" y="1532436"/>
            <a:ext cx="992503" cy="15485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530464" y="1235408"/>
            <a:ext cx="2553904" cy="338554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none" rtlCol="0">
            <a:spAutoFit/>
          </a:bodyPr>
          <a:lstStyle/>
          <a:p>
            <a:r>
              <a:rPr lang="it-IT" sz="1600" i="1" dirty="0" smtClean="0"/>
              <a:t>UNAUTHORIZED ACCESS</a:t>
            </a:r>
            <a:endParaRPr lang="it-IT" sz="1600" i="1" dirty="0"/>
          </a:p>
        </p:txBody>
      </p:sp>
      <p:sp>
        <p:nvSpPr>
          <p:cNvPr id="14" name="Ovale 13"/>
          <p:cNvSpPr/>
          <p:nvPr/>
        </p:nvSpPr>
        <p:spPr>
          <a:xfrm>
            <a:off x="6836019" y="4637707"/>
            <a:ext cx="728945" cy="52771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5" name="Ovale 14"/>
          <p:cNvSpPr/>
          <p:nvPr/>
        </p:nvSpPr>
        <p:spPr>
          <a:xfrm>
            <a:off x="5668139" y="2780920"/>
            <a:ext cx="728945" cy="52771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6" name="Ovale 15"/>
          <p:cNvSpPr/>
          <p:nvPr/>
        </p:nvSpPr>
        <p:spPr>
          <a:xfrm>
            <a:off x="8286699" y="4492846"/>
            <a:ext cx="728945" cy="52771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7" name="Ovale 16"/>
          <p:cNvSpPr/>
          <p:nvPr/>
        </p:nvSpPr>
        <p:spPr>
          <a:xfrm>
            <a:off x="7403921" y="5004560"/>
            <a:ext cx="536888" cy="5277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8" name="Ovale 17"/>
          <p:cNvSpPr/>
          <p:nvPr/>
        </p:nvSpPr>
        <p:spPr>
          <a:xfrm>
            <a:off x="4025450" y="3637698"/>
            <a:ext cx="536888" cy="527715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19" name="Ovale 18"/>
          <p:cNvSpPr/>
          <p:nvPr/>
        </p:nvSpPr>
        <p:spPr>
          <a:xfrm>
            <a:off x="6531536" y="4319362"/>
            <a:ext cx="536888" cy="5277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0" name="Ovale 19"/>
          <p:cNvSpPr/>
          <p:nvPr/>
        </p:nvSpPr>
        <p:spPr>
          <a:xfrm>
            <a:off x="6908788" y="5268417"/>
            <a:ext cx="536888" cy="52771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3296505" y="2825519"/>
            <a:ext cx="728945" cy="52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sp>
        <p:nvSpPr>
          <p:cNvPr id="22" name="Ovale 21"/>
          <p:cNvSpPr/>
          <p:nvPr/>
        </p:nvSpPr>
        <p:spPr>
          <a:xfrm>
            <a:off x="9256892" y="4017775"/>
            <a:ext cx="728945" cy="52771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606" y="5670602"/>
            <a:ext cx="1790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0070C0"/>
                </a:solidFill>
              </a:rPr>
              <a:t>All</a:t>
            </a:r>
            <a:r>
              <a:rPr lang="it-IT" dirty="0" smtClean="0">
                <a:solidFill>
                  <a:srgbClr val="0070C0"/>
                </a:solidFill>
              </a:rPr>
              <a:t>-in-</a:t>
            </a:r>
            <a:r>
              <a:rPr lang="it-IT" dirty="0" err="1" smtClean="0">
                <a:solidFill>
                  <a:srgbClr val="0070C0"/>
                </a:solidFill>
              </a:rPr>
              <a:t>one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the «big </a:t>
            </a:r>
            <a:r>
              <a:rPr lang="it-IT" dirty="0" err="1" smtClean="0">
                <a:solidFill>
                  <a:srgbClr val="0070C0"/>
                </a:solidFill>
              </a:rPr>
              <a:t>picture</a:t>
            </a:r>
            <a:r>
              <a:rPr lang="it-IT" dirty="0" smtClean="0">
                <a:solidFill>
                  <a:srgbClr val="0070C0"/>
                </a:solidFill>
              </a:rPr>
              <a:t>»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781007"/>
            <a:ext cx="7430091" cy="5019843"/>
          </a:xfrm>
        </p:spPr>
      </p:pic>
      <p:sp>
        <p:nvSpPr>
          <p:cNvPr id="8" name="Freccia circolare in giù 7"/>
          <p:cNvSpPr/>
          <p:nvPr/>
        </p:nvSpPr>
        <p:spPr>
          <a:xfrm rot="3001361">
            <a:off x="6400800" y="2362200"/>
            <a:ext cx="1193800" cy="368300"/>
          </a:xfrm>
          <a:prstGeom prst="curved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reccia circolare in giù 8"/>
          <p:cNvSpPr/>
          <p:nvPr/>
        </p:nvSpPr>
        <p:spPr>
          <a:xfrm rot="14187415">
            <a:off x="5816600" y="2679700"/>
            <a:ext cx="1193800" cy="36830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Freccia circolare in giù 9"/>
          <p:cNvSpPr/>
          <p:nvPr/>
        </p:nvSpPr>
        <p:spPr>
          <a:xfrm rot="21446704">
            <a:off x="5587290" y="3500096"/>
            <a:ext cx="1193800" cy="368300"/>
          </a:xfrm>
          <a:prstGeom prst="curved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Freccia circolare in giù 10"/>
          <p:cNvSpPr/>
          <p:nvPr/>
        </p:nvSpPr>
        <p:spPr>
          <a:xfrm rot="10631508">
            <a:off x="5583814" y="4094815"/>
            <a:ext cx="1193800" cy="368300"/>
          </a:xfrm>
          <a:prstGeom prst="curved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2" name="Freccia circolare in giù 11"/>
          <p:cNvSpPr/>
          <p:nvPr/>
        </p:nvSpPr>
        <p:spPr>
          <a:xfrm rot="6732164">
            <a:off x="7159048" y="4958905"/>
            <a:ext cx="1193800" cy="36830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Freccia circolare in giù 12"/>
          <p:cNvSpPr/>
          <p:nvPr/>
        </p:nvSpPr>
        <p:spPr>
          <a:xfrm rot="17918218">
            <a:off x="6574848" y="4743005"/>
            <a:ext cx="1193800" cy="368300"/>
          </a:xfrm>
          <a:prstGeom prst="curvedDownArrow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eccia a destra con strisce 14"/>
          <p:cNvSpPr/>
          <p:nvPr/>
        </p:nvSpPr>
        <p:spPr>
          <a:xfrm rot="9721374">
            <a:off x="7770984" y="3334106"/>
            <a:ext cx="867352" cy="431718"/>
          </a:xfrm>
          <a:prstGeom prst="striped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048768" y="2205947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0070C0"/>
                </a:solidFill>
              </a:rPr>
              <a:t>DATA</a:t>
            </a:r>
            <a:endParaRPr lang="it-IT" sz="1200" b="1" dirty="0">
              <a:solidFill>
                <a:srgbClr val="0070C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5575508" y="327429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0070C0"/>
                </a:solidFill>
              </a:rPr>
              <a:t>DATA</a:t>
            </a:r>
            <a:endParaRPr lang="it-IT" sz="1200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6443971" y="467186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0070C0"/>
                </a:solidFill>
              </a:rPr>
              <a:t>DATA</a:t>
            </a:r>
            <a:endParaRPr lang="it-IT" sz="1200" b="1" dirty="0">
              <a:solidFill>
                <a:srgbClr val="0070C0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180714" y="277619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OK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945974" y="4210095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00B050"/>
                </a:solidFill>
              </a:rPr>
              <a:t>OK</a:t>
            </a:r>
            <a:endParaRPr lang="it-IT" sz="1200" b="1" dirty="0">
              <a:solidFill>
                <a:srgbClr val="00B050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7895710" y="5056430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</a:rPr>
              <a:t>NO!!!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8091957" y="361472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C000"/>
                </a:solidFill>
              </a:rPr>
              <a:t>DATA</a:t>
            </a:r>
            <a:endParaRPr lang="it-IT" sz="1200" b="1" dirty="0">
              <a:solidFill>
                <a:srgbClr val="FFC000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7865521" y="5246737"/>
            <a:ext cx="2785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>
                <a:solidFill>
                  <a:srgbClr val="FF0000"/>
                </a:solidFill>
              </a:rPr>
              <a:t>The </a:t>
            </a:r>
            <a:r>
              <a:rPr lang="it-IT" sz="1600" i="1" dirty="0" err="1" smtClean="0">
                <a:solidFill>
                  <a:srgbClr val="FF0000"/>
                </a:solidFill>
              </a:rPr>
              <a:t>owner</a:t>
            </a:r>
            <a:r>
              <a:rPr lang="it-IT" sz="1600" i="1" dirty="0" smtClean="0">
                <a:solidFill>
                  <a:srgbClr val="FF0000"/>
                </a:solidFill>
              </a:rPr>
              <a:t> of PRIVATE_CAR_01 </a:t>
            </a:r>
            <a:r>
              <a:rPr lang="it-IT" sz="1600" i="1" dirty="0" err="1" smtClean="0">
                <a:solidFill>
                  <a:srgbClr val="FF0000"/>
                </a:solidFill>
              </a:rPr>
              <a:t>is</a:t>
            </a:r>
            <a:r>
              <a:rPr lang="it-IT" sz="1600" i="1" dirty="0" smtClean="0">
                <a:solidFill>
                  <a:srgbClr val="FF0000"/>
                </a:solidFill>
              </a:rPr>
              <a:t> the </a:t>
            </a:r>
            <a:r>
              <a:rPr lang="it-IT" sz="1600" i="1" dirty="0" err="1" smtClean="0">
                <a:solidFill>
                  <a:srgbClr val="FF0000"/>
                </a:solidFill>
              </a:rPr>
              <a:t>only</a:t>
            </a:r>
            <a:r>
              <a:rPr lang="it-IT" sz="1600" i="1" dirty="0" smtClean="0">
                <a:solidFill>
                  <a:srgbClr val="FF0000"/>
                </a:solidFill>
              </a:rPr>
              <a:t> </a:t>
            </a:r>
            <a:r>
              <a:rPr lang="it-IT" sz="1600" i="1" dirty="0" err="1" smtClean="0">
                <a:solidFill>
                  <a:srgbClr val="FF0000"/>
                </a:solidFill>
              </a:rPr>
              <a:t>one</a:t>
            </a:r>
            <a:r>
              <a:rPr lang="it-IT" sz="1600" i="1" dirty="0" smtClean="0">
                <a:solidFill>
                  <a:srgbClr val="FF0000"/>
                </a:solidFill>
              </a:rPr>
              <a:t> </a:t>
            </a:r>
            <a:r>
              <a:rPr lang="it-IT" sz="1600" i="1" dirty="0" err="1" smtClean="0">
                <a:solidFill>
                  <a:srgbClr val="FF0000"/>
                </a:solidFill>
              </a:rPr>
              <a:t>who</a:t>
            </a:r>
            <a:r>
              <a:rPr lang="it-IT" sz="1600" i="1" dirty="0" smtClean="0">
                <a:solidFill>
                  <a:srgbClr val="FF0000"/>
                </a:solidFill>
              </a:rPr>
              <a:t> </a:t>
            </a:r>
            <a:r>
              <a:rPr lang="it-IT" sz="1600" i="1" dirty="0" err="1" smtClean="0">
                <a:solidFill>
                  <a:srgbClr val="FF0000"/>
                </a:solidFill>
              </a:rPr>
              <a:t>purchased</a:t>
            </a:r>
            <a:r>
              <a:rPr lang="it-IT" sz="1600" i="1" dirty="0" smtClean="0">
                <a:solidFill>
                  <a:srgbClr val="FF0000"/>
                </a:solidFill>
              </a:rPr>
              <a:t> an </a:t>
            </a:r>
            <a:r>
              <a:rPr lang="it-IT" sz="1600" i="1" dirty="0" err="1" smtClean="0">
                <a:solidFill>
                  <a:srgbClr val="FF0000"/>
                </a:solidFill>
              </a:rPr>
              <a:t>access</a:t>
            </a:r>
            <a:r>
              <a:rPr lang="it-IT" sz="1600" i="1" dirty="0" smtClean="0">
                <a:solidFill>
                  <a:srgbClr val="FF0000"/>
                </a:solidFill>
              </a:rPr>
              <a:t> ticket</a:t>
            </a:r>
            <a:endParaRPr lang="it-IT" sz="1600" i="1" dirty="0">
              <a:solidFill>
                <a:srgbClr val="FF0000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8387871" y="4329958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>
                <a:solidFill>
                  <a:srgbClr val="FF0000"/>
                </a:solidFill>
              </a:rPr>
              <a:t>FINE TO OWNER_02</a:t>
            </a:r>
            <a:endParaRPr lang="it-IT" sz="1200" b="1" dirty="0">
              <a:solidFill>
                <a:srgbClr val="FF0000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8991714" y="3498896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OWNER_01 OK</a:t>
            </a:r>
            <a:endParaRPr lang="it-IT" sz="1200" b="1" dirty="0"/>
          </a:p>
        </p:txBody>
      </p:sp>
      <p:sp>
        <p:nvSpPr>
          <p:cNvPr id="29" name="Freccia a destra rientrata 28"/>
          <p:cNvSpPr/>
          <p:nvPr/>
        </p:nvSpPr>
        <p:spPr>
          <a:xfrm rot="1634670">
            <a:off x="7803039" y="4014327"/>
            <a:ext cx="697928" cy="391534"/>
          </a:xfrm>
          <a:prstGeom prst="notched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40" y="4074340"/>
            <a:ext cx="723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Scenario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err="1" smtClean="0">
                <a:solidFill>
                  <a:srgbClr val="0070C0"/>
                </a:solidFill>
              </a:rPr>
              <a:t>workflow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809698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it-IT" sz="1800" dirty="0" smtClean="0"/>
              <a:t>The </a:t>
            </a:r>
            <a:r>
              <a:rPr lang="it-IT" sz="1800" dirty="0" err="1" smtClean="0"/>
              <a:t>system</a:t>
            </a:r>
            <a:r>
              <a:rPr lang="it-IT" sz="1800" dirty="0" smtClean="0"/>
              <a:t> </a:t>
            </a:r>
            <a:r>
              <a:rPr lang="it-IT" sz="1800" dirty="0" err="1" smtClean="0"/>
              <a:t>comes</a:t>
            </a:r>
            <a:r>
              <a:rPr lang="it-IT" sz="1800" dirty="0" smtClean="0"/>
              <a:t> with a </a:t>
            </a:r>
            <a:r>
              <a:rPr lang="it-IT" sz="1800" dirty="0" err="1" smtClean="0"/>
              <a:t>pre-loaded</a:t>
            </a:r>
            <a:r>
              <a:rPr lang="it-IT" sz="1800" dirty="0" smtClean="0"/>
              <a:t> </a:t>
            </a:r>
            <a:r>
              <a:rPr lang="it-IT" sz="1800" dirty="0" err="1" smtClean="0"/>
              <a:t>white</a:t>
            </a:r>
            <a:r>
              <a:rPr lang="it-IT" sz="1800" dirty="0" smtClean="0"/>
              <a:t> list of </a:t>
            </a:r>
            <a:r>
              <a:rPr lang="it-IT" sz="1800" dirty="0" err="1" smtClean="0"/>
              <a:t>authorized</a:t>
            </a:r>
            <a:r>
              <a:rPr lang="it-IT" sz="1800" dirty="0" smtClean="0"/>
              <a:t> </a:t>
            </a:r>
            <a:r>
              <a:rPr lang="it-IT" sz="1800" dirty="0" err="1" smtClean="0"/>
              <a:t>plates</a:t>
            </a:r>
            <a:r>
              <a:rPr lang="it-IT" sz="1800" dirty="0"/>
              <a:t> </a:t>
            </a:r>
            <a:r>
              <a:rPr lang="it-IT" sz="1800" dirty="0" smtClean="0"/>
              <a:t>with 24/7 </a:t>
            </a:r>
            <a:r>
              <a:rPr lang="it-IT" sz="1800" dirty="0" err="1" smtClean="0"/>
              <a:t>granted</a:t>
            </a:r>
            <a:r>
              <a:rPr lang="it-IT" sz="1800" dirty="0" smtClean="0"/>
              <a:t>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(</a:t>
            </a:r>
            <a:r>
              <a:rPr lang="it-IT" sz="1800" dirty="0" err="1" smtClean="0"/>
              <a:t>eg</a:t>
            </a:r>
            <a:r>
              <a:rPr lang="it-IT" sz="1800" dirty="0" smtClean="0"/>
              <a:t>: </a:t>
            </a:r>
            <a:r>
              <a:rPr lang="it-IT" sz="1800" dirty="0" err="1" smtClean="0"/>
              <a:t>actual</a:t>
            </a:r>
            <a:r>
              <a:rPr lang="it-IT" sz="1800" dirty="0" smtClean="0"/>
              <a:t> </a:t>
            </a:r>
            <a:r>
              <a:rPr lang="it-IT" sz="1800" dirty="0" err="1" smtClean="0"/>
              <a:t>resident</a:t>
            </a:r>
            <a:r>
              <a:rPr lang="it-IT" sz="1800" dirty="0" smtClean="0"/>
              <a:t> </a:t>
            </a:r>
            <a:r>
              <a:rPr lang="it-IT" sz="1800" dirty="0" err="1" smtClean="0"/>
              <a:t>cars</a:t>
            </a:r>
            <a:r>
              <a:rPr lang="it-IT" sz="1800" dirty="0" smtClean="0"/>
              <a:t>, taxis, </a:t>
            </a:r>
            <a:r>
              <a:rPr lang="it-IT" sz="1800" dirty="0" err="1" smtClean="0"/>
              <a:t>buses</a:t>
            </a:r>
            <a:r>
              <a:rPr lang="it-IT" sz="1800" dirty="0" smtClean="0"/>
              <a:t>, …).</a:t>
            </a:r>
          </a:p>
          <a:p>
            <a:pPr lvl="1" algn="just"/>
            <a:r>
              <a:rPr lang="it-IT" sz="1800" dirty="0" smtClean="0"/>
              <a:t>The </a:t>
            </a:r>
            <a:r>
              <a:rPr lang="it-IT" sz="1800" dirty="0" err="1" smtClean="0"/>
              <a:t>system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linked</a:t>
            </a:r>
            <a:r>
              <a:rPr lang="it-IT" sz="1800" dirty="0" smtClean="0"/>
              <a:t> to the </a:t>
            </a:r>
            <a:r>
              <a:rPr lang="it-IT" sz="1800" i="1" dirty="0" err="1" smtClean="0"/>
              <a:t>Vehicle</a:t>
            </a:r>
            <a:r>
              <a:rPr lang="it-IT" sz="1800" i="1" dirty="0" smtClean="0"/>
              <a:t> </a:t>
            </a:r>
            <a:r>
              <a:rPr lang="it-IT" sz="1800" i="1" dirty="0" err="1" smtClean="0"/>
              <a:t>Registration</a:t>
            </a:r>
            <a:r>
              <a:rPr lang="it-IT" sz="1800" i="1" dirty="0" smtClean="0"/>
              <a:t> </a:t>
            </a:r>
            <a:r>
              <a:rPr lang="it-IT" sz="1800" i="1" dirty="0" err="1" smtClean="0"/>
              <a:t>Institution</a:t>
            </a:r>
            <a:r>
              <a:rPr lang="it-IT" sz="1800" dirty="0" smtClean="0"/>
              <a:t> (Motorizzazione Civile) and </a:t>
            </a:r>
            <a:r>
              <a:rPr lang="it-IT" sz="1800" dirty="0" err="1" smtClean="0"/>
              <a:t>knows</a:t>
            </a:r>
            <a:r>
              <a:rPr lang="it-IT" sz="1800" dirty="0" smtClean="0"/>
              <a:t> the </a:t>
            </a:r>
            <a:r>
              <a:rPr lang="it-IT" sz="1800" dirty="0" err="1" smtClean="0"/>
              <a:t>bindings</a:t>
            </a:r>
            <a:r>
              <a:rPr lang="it-IT" sz="1800" dirty="0" smtClean="0"/>
              <a:t> </a:t>
            </a:r>
            <a:r>
              <a:rPr lang="it-IT" sz="1800" dirty="0" err="1" smtClean="0"/>
              <a:t>among</a:t>
            </a:r>
            <a:r>
              <a:rPr lang="it-IT" sz="1800" dirty="0" smtClean="0"/>
              <a:t> </a:t>
            </a:r>
            <a:r>
              <a:rPr lang="it-IT" sz="1800" dirty="0" err="1" smtClean="0"/>
              <a:t>every</a:t>
            </a:r>
            <a:r>
              <a:rPr lang="it-IT" sz="1800" dirty="0" smtClean="0"/>
              <a:t> </a:t>
            </a:r>
            <a:r>
              <a:rPr lang="it-IT" sz="1800" dirty="0" err="1" smtClean="0"/>
              <a:t>existing</a:t>
            </a:r>
            <a:r>
              <a:rPr lang="it-IT" sz="1800" dirty="0" smtClean="0"/>
              <a:t> </a:t>
            </a:r>
            <a:r>
              <a:rPr lang="it-IT" sz="1800" dirty="0" err="1" smtClean="0"/>
              <a:t>plate</a:t>
            </a:r>
            <a:r>
              <a:rPr lang="it-IT" sz="1800" dirty="0" smtClean="0"/>
              <a:t> and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owner’s</a:t>
            </a:r>
            <a:r>
              <a:rPr lang="it-IT" sz="1800" dirty="0" smtClean="0"/>
              <a:t> personal </a:t>
            </a:r>
            <a:r>
              <a:rPr lang="it-IT" sz="1800" dirty="0" err="1" smtClean="0"/>
              <a:t>details</a:t>
            </a:r>
            <a:r>
              <a:rPr lang="it-IT" sz="1800" dirty="0" smtClean="0"/>
              <a:t>.</a:t>
            </a:r>
          </a:p>
          <a:p>
            <a:pPr lvl="1" algn="just"/>
            <a:r>
              <a:rPr lang="it-IT" dirty="0" smtClean="0"/>
              <a:t> </a:t>
            </a:r>
            <a:r>
              <a:rPr lang="it-IT" sz="1800" dirty="0" err="1" smtClean="0"/>
              <a:t>Every</a:t>
            </a:r>
            <a:r>
              <a:rPr lang="it-IT" sz="1800" dirty="0" smtClean="0"/>
              <a:t> client can </a:t>
            </a:r>
            <a:r>
              <a:rPr lang="it-IT" sz="1800" dirty="0" err="1" smtClean="0"/>
              <a:t>buy</a:t>
            </a:r>
            <a:r>
              <a:rPr lang="it-IT" sz="1800" dirty="0" smtClean="0"/>
              <a:t> a pass for </a:t>
            </a:r>
            <a:r>
              <a:rPr lang="it-IT" sz="1800" dirty="0" err="1" smtClean="0"/>
              <a:t>entering</a:t>
            </a:r>
            <a:r>
              <a:rPr lang="it-IT" sz="1800" dirty="0" smtClean="0"/>
              <a:t> the zone. </a:t>
            </a:r>
            <a:r>
              <a:rPr lang="it-IT" sz="1800" dirty="0" err="1" smtClean="0"/>
              <a:t>Each</a:t>
            </a:r>
            <a:r>
              <a:rPr lang="it-IT" sz="1800" dirty="0" smtClean="0"/>
              <a:t> pass </a:t>
            </a:r>
            <a:r>
              <a:rPr lang="it-IT" sz="1800" dirty="0" err="1" smtClean="0"/>
              <a:t>includes</a:t>
            </a:r>
            <a:r>
              <a:rPr lang="it-IT" sz="1800" dirty="0" smtClean="0"/>
              <a:t> an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ticket with a </a:t>
            </a:r>
            <a:r>
              <a:rPr lang="it-IT" sz="1800" dirty="0" err="1" smtClean="0"/>
              <a:t>certain</a:t>
            </a:r>
            <a:r>
              <a:rPr lang="it-IT" sz="1800" dirty="0" smtClean="0"/>
              <a:t> </a:t>
            </a:r>
            <a:r>
              <a:rPr lang="it-IT" sz="1800" dirty="0" err="1" smtClean="0"/>
              <a:t>duration</a:t>
            </a:r>
            <a:r>
              <a:rPr lang="it-IT" sz="1800" dirty="0" smtClean="0"/>
              <a:t>. Using the </a:t>
            </a:r>
            <a:r>
              <a:rPr lang="it-IT" sz="1800" dirty="0" err="1" smtClean="0"/>
              <a:t>proper</a:t>
            </a:r>
            <a:r>
              <a:rPr lang="it-IT" sz="1800" dirty="0" smtClean="0"/>
              <a:t> mobile </a:t>
            </a:r>
            <a:r>
              <a:rPr lang="it-IT" sz="1800" dirty="0" err="1" smtClean="0"/>
              <a:t>app</a:t>
            </a:r>
            <a:r>
              <a:rPr lang="it-IT" sz="1800" dirty="0" smtClean="0"/>
              <a:t>, </a:t>
            </a:r>
            <a:r>
              <a:rPr lang="it-IT" sz="1800" dirty="0" err="1" smtClean="0"/>
              <a:t>it’s</a:t>
            </a:r>
            <a:r>
              <a:rPr lang="it-IT" sz="1800" dirty="0" smtClean="0"/>
              <a:t> </a:t>
            </a:r>
            <a:r>
              <a:rPr lang="it-IT" sz="1800" dirty="0" err="1" smtClean="0"/>
              <a:t>possible</a:t>
            </a:r>
            <a:r>
              <a:rPr lang="it-IT" sz="1800" dirty="0" smtClean="0"/>
              <a:t> to</a:t>
            </a:r>
            <a:r>
              <a:rPr lang="it-IT" sz="1800" dirty="0"/>
              <a:t> </a:t>
            </a:r>
            <a:r>
              <a:rPr lang="it-IT" sz="1800" dirty="0" err="1" smtClean="0"/>
              <a:t>bind</a:t>
            </a:r>
            <a:r>
              <a:rPr lang="it-IT" sz="1800" dirty="0" smtClean="0"/>
              <a:t> a </a:t>
            </a:r>
            <a:r>
              <a:rPr lang="it-IT" sz="1800" dirty="0" err="1" smtClean="0"/>
              <a:t>plate</a:t>
            </a:r>
            <a:r>
              <a:rPr lang="it-IT" sz="1800" dirty="0" smtClean="0"/>
              <a:t> to the </a:t>
            </a:r>
            <a:r>
              <a:rPr lang="it-IT" sz="1800" dirty="0" err="1" smtClean="0"/>
              <a:t>purchased</a:t>
            </a:r>
            <a:r>
              <a:rPr lang="it-IT" sz="1800" dirty="0" smtClean="0"/>
              <a:t> ticket. Once the </a:t>
            </a:r>
            <a:r>
              <a:rPr lang="it-IT" sz="1800" dirty="0" err="1" smtClean="0"/>
              <a:t>registration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completed</a:t>
            </a:r>
            <a:r>
              <a:rPr lang="it-IT" sz="1800" dirty="0" smtClean="0"/>
              <a:t>, the </a:t>
            </a:r>
            <a:r>
              <a:rPr lang="it-IT" sz="1800" dirty="0" err="1" smtClean="0"/>
              <a:t>registered</a:t>
            </a:r>
            <a:r>
              <a:rPr lang="it-IT" sz="1800" dirty="0" smtClean="0"/>
              <a:t> </a:t>
            </a:r>
            <a:r>
              <a:rPr lang="it-IT" sz="1800" dirty="0" err="1" smtClean="0"/>
              <a:t>vehicle</a:t>
            </a:r>
            <a:r>
              <a:rPr lang="it-IT" sz="1800" dirty="0" smtClean="0"/>
              <a:t> can </a:t>
            </a:r>
            <a:r>
              <a:rPr lang="it-IT" sz="1800" dirty="0" err="1" smtClean="0"/>
              <a:t>enter</a:t>
            </a:r>
            <a:r>
              <a:rPr lang="it-IT" sz="1800" dirty="0" smtClean="0"/>
              <a:t> the zone </a:t>
            </a:r>
            <a:r>
              <a:rPr lang="it-IT" sz="1800" dirty="0" err="1" smtClean="0"/>
              <a:t>untill</a:t>
            </a:r>
            <a:r>
              <a:rPr lang="it-IT" sz="1800" dirty="0" smtClean="0"/>
              <a:t> the ticket </a:t>
            </a:r>
            <a:r>
              <a:rPr lang="it-IT" sz="1800" dirty="0" err="1" smtClean="0"/>
              <a:t>expires</a:t>
            </a:r>
            <a:r>
              <a:rPr lang="it-IT" sz="1800" dirty="0" smtClean="0"/>
              <a:t>. </a:t>
            </a:r>
          </a:p>
          <a:p>
            <a:pPr lvl="1" algn="just"/>
            <a:r>
              <a:rPr lang="it-IT" sz="1800" dirty="0" err="1" smtClean="0"/>
              <a:t>Every</a:t>
            </a:r>
            <a:r>
              <a:rPr lang="it-IT" sz="1800" dirty="0" smtClean="0"/>
              <a:t> </a:t>
            </a:r>
            <a:r>
              <a:rPr lang="it-IT" sz="1800" dirty="0" err="1" smtClean="0"/>
              <a:t>access</a:t>
            </a:r>
            <a:r>
              <a:rPr lang="it-IT" sz="1800" dirty="0" smtClean="0"/>
              <a:t> gate </a:t>
            </a:r>
            <a:r>
              <a:rPr lang="it-IT" sz="1800" dirty="0" err="1" smtClean="0"/>
              <a:t>has</a:t>
            </a:r>
            <a:r>
              <a:rPr lang="it-IT" sz="1800" dirty="0" smtClean="0"/>
              <a:t> a camera </a:t>
            </a:r>
            <a:r>
              <a:rPr lang="it-IT" sz="1800" dirty="0" err="1" smtClean="0"/>
              <a:t>sensor</a:t>
            </a:r>
            <a:r>
              <a:rPr lang="it-IT" sz="1800" dirty="0" smtClean="0"/>
              <a:t> </a:t>
            </a:r>
            <a:r>
              <a:rPr lang="it-IT" sz="1800" dirty="0" err="1" smtClean="0"/>
              <a:t>that</a:t>
            </a:r>
            <a:r>
              <a:rPr lang="it-IT" sz="1800" dirty="0" smtClean="0"/>
              <a:t> </a:t>
            </a:r>
            <a:r>
              <a:rPr lang="it-IT" sz="1800" dirty="0" err="1" smtClean="0"/>
              <a:t>monitors</a:t>
            </a:r>
            <a:r>
              <a:rPr lang="it-IT" sz="1800" dirty="0" smtClean="0"/>
              <a:t> in </a:t>
            </a:r>
            <a:r>
              <a:rPr lang="it-IT" sz="1800" dirty="0" err="1" smtClean="0"/>
              <a:t>real</a:t>
            </a:r>
            <a:r>
              <a:rPr lang="it-IT" sz="1800" dirty="0" smtClean="0"/>
              <a:t> time the </a:t>
            </a:r>
            <a:r>
              <a:rPr lang="it-IT" sz="1800" dirty="0" err="1" smtClean="0"/>
              <a:t>vehicles</a:t>
            </a:r>
            <a:r>
              <a:rPr lang="it-IT" sz="1800" dirty="0" smtClean="0"/>
              <a:t> </a:t>
            </a:r>
            <a:r>
              <a:rPr lang="it-IT" sz="1800" dirty="0" err="1" smtClean="0"/>
              <a:t>entering</a:t>
            </a:r>
            <a:r>
              <a:rPr lang="it-IT" sz="1800" dirty="0" smtClean="0"/>
              <a:t> the </a:t>
            </a:r>
            <a:r>
              <a:rPr lang="it-IT" sz="1800" dirty="0" err="1" smtClean="0"/>
              <a:t>limited</a:t>
            </a:r>
            <a:r>
              <a:rPr lang="it-IT" sz="1800" dirty="0" smtClean="0"/>
              <a:t> </a:t>
            </a:r>
            <a:r>
              <a:rPr lang="it-IT" sz="1800" dirty="0" err="1" smtClean="0"/>
              <a:t>traffic</a:t>
            </a:r>
            <a:r>
              <a:rPr lang="it-IT" sz="1800" dirty="0" smtClean="0"/>
              <a:t> zone. </a:t>
            </a:r>
            <a:r>
              <a:rPr lang="it-IT" sz="1800" dirty="0" err="1" smtClean="0"/>
              <a:t>If</a:t>
            </a:r>
            <a:r>
              <a:rPr lang="it-IT" sz="1800" dirty="0" smtClean="0"/>
              <a:t> a </a:t>
            </a:r>
            <a:r>
              <a:rPr lang="it-IT" sz="1800" dirty="0" err="1" smtClean="0"/>
              <a:t>vehicle</a:t>
            </a:r>
            <a:r>
              <a:rPr lang="it-IT" sz="1800" dirty="0" smtClean="0"/>
              <a:t> pass, </a:t>
            </a:r>
            <a:r>
              <a:rPr lang="it-IT" sz="1800" dirty="0" err="1" smtClean="0"/>
              <a:t>its</a:t>
            </a:r>
            <a:r>
              <a:rPr lang="it-IT" sz="1800" dirty="0" smtClean="0"/>
              <a:t> </a:t>
            </a:r>
            <a:r>
              <a:rPr lang="it-IT" sz="1800" dirty="0" err="1" smtClean="0"/>
              <a:t>plate</a:t>
            </a:r>
            <a:r>
              <a:rPr lang="it-IT" sz="1800" dirty="0" smtClean="0"/>
              <a:t> </a:t>
            </a:r>
            <a:r>
              <a:rPr lang="it-IT" sz="1800" dirty="0" err="1" smtClean="0"/>
              <a:t>is</a:t>
            </a:r>
            <a:r>
              <a:rPr lang="it-IT" sz="1800" dirty="0" smtClean="0"/>
              <a:t> </a:t>
            </a:r>
            <a:r>
              <a:rPr lang="it-IT" sz="1800" dirty="0" err="1" smtClean="0"/>
              <a:t>detected</a:t>
            </a:r>
            <a:r>
              <a:rPr lang="it-IT" sz="1800" dirty="0" smtClean="0"/>
              <a:t> and </a:t>
            </a:r>
            <a:r>
              <a:rPr lang="it-IT" sz="1800" dirty="0" err="1" smtClean="0"/>
              <a:t>researched</a:t>
            </a:r>
            <a:r>
              <a:rPr lang="it-IT" sz="1800" dirty="0" smtClean="0"/>
              <a:t> inside the </a:t>
            </a:r>
            <a:r>
              <a:rPr lang="it-IT" sz="1800" dirty="0" err="1" smtClean="0"/>
              <a:t>white</a:t>
            </a:r>
            <a:r>
              <a:rPr lang="it-IT" sz="1800" dirty="0" smtClean="0"/>
              <a:t> list: </a:t>
            </a:r>
            <a:r>
              <a:rPr lang="it-IT" sz="1800" dirty="0" err="1" smtClean="0"/>
              <a:t>if</a:t>
            </a:r>
            <a:r>
              <a:rPr lang="it-IT" sz="1800" dirty="0" smtClean="0"/>
              <a:t> a match </a:t>
            </a:r>
            <a:r>
              <a:rPr lang="it-IT" sz="1800" dirty="0" err="1" smtClean="0"/>
              <a:t>isn’t</a:t>
            </a:r>
            <a:r>
              <a:rPr lang="it-IT" sz="1800" dirty="0" smtClean="0"/>
              <a:t> </a:t>
            </a:r>
            <a:r>
              <a:rPr lang="it-IT" sz="1800" dirty="0" err="1" smtClean="0"/>
              <a:t>found</a:t>
            </a:r>
            <a:r>
              <a:rPr lang="it-IT" sz="1800" dirty="0" smtClean="0"/>
              <a:t> </a:t>
            </a:r>
            <a:r>
              <a:rPr lang="it-IT" sz="1800" i="1" dirty="0" smtClean="0"/>
              <a:t>(</a:t>
            </a:r>
            <a:r>
              <a:rPr lang="it-IT" sz="1800" i="1" dirty="0" err="1" smtClean="0"/>
              <a:t>unauthorized</a:t>
            </a:r>
            <a:r>
              <a:rPr lang="it-IT" sz="1800" i="1" dirty="0" smtClean="0"/>
              <a:t> </a:t>
            </a:r>
            <a:r>
              <a:rPr lang="it-IT" sz="1800" i="1" dirty="0" err="1" smtClean="0"/>
              <a:t>access</a:t>
            </a:r>
            <a:r>
              <a:rPr lang="it-IT" sz="1800" i="1" dirty="0" smtClean="0"/>
              <a:t> </a:t>
            </a:r>
            <a:r>
              <a:rPr lang="it-IT" sz="1800" i="1" dirty="0" err="1" smtClean="0"/>
              <a:t>detected</a:t>
            </a:r>
            <a:r>
              <a:rPr lang="it-IT" sz="1800" i="1" dirty="0" smtClean="0"/>
              <a:t>), </a:t>
            </a:r>
            <a:r>
              <a:rPr lang="it-IT" sz="1800" dirty="0" smtClean="0"/>
              <a:t>the </a:t>
            </a:r>
            <a:r>
              <a:rPr lang="it-IT" sz="1800" dirty="0" err="1" smtClean="0"/>
              <a:t>system</a:t>
            </a:r>
            <a:r>
              <a:rPr lang="it-IT" sz="1800" dirty="0" smtClean="0"/>
              <a:t> </a:t>
            </a:r>
            <a:r>
              <a:rPr lang="it-IT" sz="1800" dirty="0" err="1" smtClean="0"/>
              <a:t>sends</a:t>
            </a:r>
            <a:r>
              <a:rPr lang="it-IT" sz="1800" dirty="0" smtClean="0"/>
              <a:t> a fine to the </a:t>
            </a:r>
            <a:r>
              <a:rPr lang="it-IT" sz="1800" dirty="0" err="1" smtClean="0"/>
              <a:t>owner</a:t>
            </a:r>
            <a:r>
              <a:rPr lang="it-IT" sz="1800" dirty="0" smtClean="0"/>
              <a:t>.</a:t>
            </a:r>
          </a:p>
          <a:p>
            <a:pPr lvl="1" algn="just"/>
            <a:r>
              <a:rPr lang="it-IT" sz="1800" dirty="0" smtClean="0"/>
              <a:t>Some </a:t>
            </a:r>
            <a:r>
              <a:rPr lang="it-IT" sz="1800" dirty="0" err="1" smtClean="0"/>
              <a:t>categories</a:t>
            </a:r>
            <a:r>
              <a:rPr lang="it-IT" sz="1800" dirty="0" smtClean="0"/>
              <a:t> of </a:t>
            </a:r>
            <a:r>
              <a:rPr lang="it-IT" sz="1800" dirty="0" err="1" smtClean="0"/>
              <a:t>vehicles</a:t>
            </a:r>
            <a:r>
              <a:rPr lang="it-IT" sz="1800" dirty="0" smtClean="0"/>
              <a:t> (</a:t>
            </a:r>
            <a:r>
              <a:rPr lang="it-IT" sz="1800" dirty="0" err="1" smtClean="0"/>
              <a:t>eg</a:t>
            </a:r>
            <a:r>
              <a:rPr lang="it-IT" sz="1800" dirty="0" smtClean="0"/>
              <a:t>: </a:t>
            </a:r>
            <a:r>
              <a:rPr lang="it-IT" sz="1800" dirty="0" err="1" smtClean="0"/>
              <a:t>motorbikes</a:t>
            </a:r>
            <a:r>
              <a:rPr lang="it-IT" sz="1800" dirty="0" smtClean="0"/>
              <a:t>) can </a:t>
            </a:r>
            <a:r>
              <a:rPr lang="it-IT" sz="1800" dirty="0" err="1" smtClean="0"/>
              <a:t>enter</a:t>
            </a:r>
            <a:r>
              <a:rPr lang="it-IT" sz="1800" dirty="0" smtClean="0"/>
              <a:t> the zone </a:t>
            </a:r>
            <a:r>
              <a:rPr lang="it-IT" sz="1800" dirty="0" err="1" smtClean="0"/>
              <a:t>without</a:t>
            </a:r>
            <a:r>
              <a:rPr lang="it-IT" sz="1800" dirty="0" smtClean="0"/>
              <a:t> </a:t>
            </a:r>
            <a:r>
              <a:rPr lang="it-IT" sz="1800" dirty="0" err="1" smtClean="0"/>
              <a:t>permission</a:t>
            </a:r>
            <a:r>
              <a:rPr lang="it-IT" sz="1800" dirty="0" smtClean="0"/>
              <a:t>.</a:t>
            </a:r>
          </a:p>
          <a:p>
            <a:pPr lvl="1"/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18500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Lab. </a:t>
            </a:r>
            <a:r>
              <a:rPr lang="it-IT" dirty="0" err="1" smtClean="0">
                <a:solidFill>
                  <a:srgbClr val="0070C0"/>
                </a:solidFill>
              </a:rPr>
              <a:t>example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62" y="1248680"/>
            <a:ext cx="4163006" cy="3715268"/>
          </a:xfrm>
        </p:spPr>
      </p:pic>
      <p:pic>
        <p:nvPicPr>
          <p:cNvPr id="7" name="Segnaposto contenut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25" y="1248680"/>
            <a:ext cx="4163006" cy="37152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24" y="3219341"/>
            <a:ext cx="2333951" cy="15623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657600" y="1231900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1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382000" y="1240187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2</a:t>
            </a:r>
            <a:endParaRPr lang="it-IT" sz="24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23268" y="147101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111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934231" y="144333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222</a:t>
            </a:r>
            <a:endParaRPr lang="it-IT" sz="2400" b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57" y="5321106"/>
            <a:ext cx="1785143" cy="1536894"/>
          </a:xfrm>
          <a:prstGeom prst="rect">
            <a:avLst/>
          </a:prstGeom>
        </p:spPr>
      </p:pic>
      <p:sp>
        <p:nvSpPr>
          <p:cNvPr id="14" name="Freccia a destra 13"/>
          <p:cNvSpPr/>
          <p:nvPr/>
        </p:nvSpPr>
        <p:spPr>
          <a:xfrm rot="8346325">
            <a:off x="5132301" y="2815678"/>
            <a:ext cx="727869" cy="4427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 rot="4108594">
            <a:off x="5593527" y="3916589"/>
            <a:ext cx="2465855" cy="44274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629284" y="180283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70C0"/>
                </a:solidFill>
              </a:rPr>
              <a:t>Entering</a:t>
            </a:r>
            <a:endParaRPr lang="it-IT" b="1" dirty="0" smtClean="0">
              <a:solidFill>
                <a:srgbClr val="0070C0"/>
              </a:solidFill>
            </a:endParaRPr>
          </a:p>
          <a:p>
            <a:r>
              <a:rPr lang="it-IT" b="1" dirty="0" smtClean="0">
                <a:solidFill>
                  <a:srgbClr val="0070C0"/>
                </a:solidFill>
              </a:rPr>
              <a:t>camera </a:t>
            </a:r>
            <a:r>
              <a:rPr lang="it-IT" b="1" dirty="0" err="1" smtClean="0">
                <a:solidFill>
                  <a:srgbClr val="0070C0"/>
                </a:solidFill>
              </a:rPr>
              <a:t>sensor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9315584" y="193109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70C0"/>
                </a:solidFill>
              </a:rPr>
              <a:t>Entering</a:t>
            </a:r>
            <a:endParaRPr lang="it-IT" b="1" dirty="0" smtClean="0">
              <a:solidFill>
                <a:srgbClr val="0070C0"/>
              </a:solidFill>
            </a:endParaRPr>
          </a:p>
          <a:p>
            <a:r>
              <a:rPr lang="it-IT" b="1" dirty="0" smtClean="0">
                <a:solidFill>
                  <a:srgbClr val="0070C0"/>
                </a:solidFill>
              </a:rPr>
              <a:t>camera </a:t>
            </a:r>
            <a:r>
              <a:rPr lang="it-IT" b="1" dirty="0" err="1" smtClean="0">
                <a:solidFill>
                  <a:srgbClr val="0070C0"/>
                </a:solidFill>
              </a:rPr>
              <a:t>sensor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6025560" y="3930783"/>
            <a:ext cx="20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Sensor data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7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Lab. </a:t>
            </a:r>
            <a:r>
              <a:rPr lang="it-IT" dirty="0" err="1" smtClean="0">
                <a:solidFill>
                  <a:srgbClr val="0070C0"/>
                </a:solidFill>
              </a:rPr>
              <a:t>example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62" y="1248680"/>
            <a:ext cx="4163006" cy="3715268"/>
          </a:xfrm>
        </p:spPr>
      </p:pic>
      <p:pic>
        <p:nvPicPr>
          <p:cNvPr id="7" name="Segnaposto contenut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25" y="1248680"/>
            <a:ext cx="4163006" cy="371526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24" y="3201996"/>
            <a:ext cx="2333951" cy="156231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657600" y="1231900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1</a:t>
            </a:r>
            <a:endParaRPr lang="it-IT" sz="2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8382000" y="1240187"/>
            <a:ext cx="5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2</a:t>
            </a:r>
            <a:endParaRPr lang="it-IT" sz="24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223268" y="1471019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111</a:t>
            </a:r>
            <a:endParaRPr lang="it-IT" sz="2400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934231" y="1443335"/>
            <a:ext cx="82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222</a:t>
            </a:r>
            <a:endParaRPr lang="it-IT" sz="2400" b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857" y="5321106"/>
            <a:ext cx="1785143" cy="1536894"/>
          </a:xfrm>
          <a:prstGeom prst="rect">
            <a:avLst/>
          </a:prstGeom>
        </p:spPr>
      </p:pic>
      <p:sp>
        <p:nvSpPr>
          <p:cNvPr id="14" name="Freccia a destra 13"/>
          <p:cNvSpPr/>
          <p:nvPr/>
        </p:nvSpPr>
        <p:spPr>
          <a:xfrm rot="8346325">
            <a:off x="9777247" y="2807503"/>
            <a:ext cx="727869" cy="44274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 rot="7821988">
            <a:off x="7836000" y="4473620"/>
            <a:ext cx="3997123" cy="44274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629284" y="180283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70C0"/>
                </a:solidFill>
              </a:rPr>
              <a:t>Entering</a:t>
            </a:r>
            <a:endParaRPr lang="it-IT" b="1" dirty="0" smtClean="0">
              <a:solidFill>
                <a:srgbClr val="0070C0"/>
              </a:solidFill>
            </a:endParaRPr>
          </a:p>
          <a:p>
            <a:r>
              <a:rPr lang="it-IT" b="1" dirty="0" smtClean="0">
                <a:solidFill>
                  <a:srgbClr val="0070C0"/>
                </a:solidFill>
              </a:rPr>
              <a:t>camera </a:t>
            </a:r>
            <a:r>
              <a:rPr lang="it-IT" b="1" dirty="0" err="1" smtClean="0">
                <a:solidFill>
                  <a:srgbClr val="0070C0"/>
                </a:solidFill>
              </a:rPr>
              <a:t>sensor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9315584" y="1931095"/>
            <a:ext cx="120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0070C0"/>
                </a:solidFill>
              </a:rPr>
              <a:t>Entering</a:t>
            </a:r>
            <a:endParaRPr lang="it-IT" b="1" dirty="0" smtClean="0">
              <a:solidFill>
                <a:srgbClr val="0070C0"/>
              </a:solidFill>
            </a:endParaRPr>
          </a:p>
          <a:p>
            <a:r>
              <a:rPr lang="it-IT" b="1" dirty="0" smtClean="0">
                <a:solidFill>
                  <a:srgbClr val="0070C0"/>
                </a:solidFill>
              </a:rPr>
              <a:t>camera </a:t>
            </a:r>
            <a:r>
              <a:rPr lang="it-IT" b="1" dirty="0" err="1" smtClean="0">
                <a:solidFill>
                  <a:srgbClr val="0070C0"/>
                </a:solidFill>
              </a:rPr>
              <a:t>sensor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527764" y="5108532"/>
            <a:ext cx="20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Sensor data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4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70C0"/>
                </a:solidFill>
              </a:rPr>
              <a:t>Lab. </a:t>
            </a:r>
            <a:r>
              <a:rPr lang="it-IT" dirty="0" err="1" smtClean="0">
                <a:solidFill>
                  <a:srgbClr val="0070C0"/>
                </a:solidFill>
              </a:rPr>
              <a:t>example</a:t>
            </a:r>
            <a:endParaRPr lang="it-IT" dirty="0">
              <a:solidFill>
                <a:srgbClr val="0070C0"/>
              </a:solidFill>
            </a:endParaRP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857" y="5321106"/>
            <a:ext cx="1785143" cy="1536894"/>
          </a:xfrm>
          <a:prstGeom prst="rect">
            <a:avLst/>
          </a:prstGeom>
        </p:spPr>
      </p:pic>
      <p:sp>
        <p:nvSpPr>
          <p:cNvPr id="15" name="Freccia a destra 14"/>
          <p:cNvSpPr/>
          <p:nvPr/>
        </p:nvSpPr>
        <p:spPr>
          <a:xfrm rot="2877708">
            <a:off x="4912043" y="3975062"/>
            <a:ext cx="2894890" cy="442748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934" y="1373309"/>
            <a:ext cx="1109893" cy="2239743"/>
          </a:xfrm>
          <a:prstGeom prst="rect">
            <a:avLst/>
          </a:prstGeom>
        </p:spPr>
      </p:pic>
      <p:sp>
        <p:nvSpPr>
          <p:cNvPr id="19" name="CasellaDiTesto 18"/>
          <p:cNvSpPr txBox="1"/>
          <p:nvPr/>
        </p:nvSpPr>
        <p:spPr>
          <a:xfrm>
            <a:off x="3626193" y="3546874"/>
            <a:ext cx="208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0070C0"/>
                </a:solidFill>
              </a:rPr>
              <a:t>Smartphone + Mobile </a:t>
            </a:r>
            <a:r>
              <a:rPr lang="it-IT" b="1" dirty="0" err="1" smtClean="0">
                <a:solidFill>
                  <a:srgbClr val="0070C0"/>
                </a:solidFill>
              </a:rPr>
              <a:t>app</a:t>
            </a:r>
            <a:endParaRPr lang="it-IT" b="1" dirty="0">
              <a:solidFill>
                <a:srgbClr val="0070C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422045" y="4068258"/>
            <a:ext cx="269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New ticket </a:t>
            </a:r>
            <a:r>
              <a:rPr lang="it-IT" b="1" dirty="0" err="1" smtClean="0">
                <a:solidFill>
                  <a:srgbClr val="FF0000"/>
                </a:solidFill>
              </a:rPr>
              <a:t>registered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</TotalTime>
  <Words>488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Filo</vt:lpstr>
      <vt:lpstr>Sensor-based prototype for license plate detection and recognition in an urban limited traffic zone</vt:lpstr>
      <vt:lpstr>Scenario description</vt:lpstr>
      <vt:lpstr>Scenario diagram</vt:lpstr>
      <vt:lpstr>Scenario diagram</vt:lpstr>
      <vt:lpstr>All-in-one the «big picture»</vt:lpstr>
      <vt:lpstr>Scenario workflow</vt:lpstr>
      <vt:lpstr>Lab. example</vt:lpstr>
      <vt:lpstr>Lab. example</vt:lpstr>
      <vt:lpstr>Lab. example</vt:lpstr>
      <vt:lpstr>Lab. example notes</vt:lpstr>
      <vt:lpstr>HW architecture</vt:lpstr>
      <vt:lpstr>SW architecture</vt:lpstr>
      <vt:lpstr>HW/SW architecture</vt:lpstr>
      <vt:lpstr>Data flow</vt:lpstr>
      <vt:lpstr>Reference ontology class tree</vt:lpstr>
      <vt:lpstr>Ontology awareness</vt:lpstr>
      <vt:lpstr>Ontology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ZTL – sensors based access control</dc:title>
  <dc:creator>Gabriele Corni</dc:creator>
  <cp:lastModifiedBy>Gabriele</cp:lastModifiedBy>
  <cp:revision>54</cp:revision>
  <dcterms:created xsi:type="dcterms:W3CDTF">2017-02-05T20:18:16Z</dcterms:created>
  <dcterms:modified xsi:type="dcterms:W3CDTF">2017-02-17T18:22:50Z</dcterms:modified>
</cp:coreProperties>
</file>