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7" r:id="rId4"/>
    <p:sldId id="257" r:id="rId5"/>
    <p:sldId id="258" r:id="rId6"/>
    <p:sldId id="259" r:id="rId7"/>
    <p:sldId id="263" r:id="rId8"/>
    <p:sldId id="260" r:id="rId9"/>
    <p:sldId id="262" r:id="rId10"/>
  </p:sldIdLst>
  <p:sldSz cx="9144000" cy="5143500" type="screen16x9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04E0-2974-DA4E-B4A4-5E11C9E1AE15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8486E-EE96-4647-B36E-0F73F5DF2E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94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64E59-DF69-40DA-9002-4997BE558551}" type="slidenum">
              <a:rPr lang="en-US"/>
              <a:pPr/>
              <a:t>9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48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1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418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D8B38007-1403-4707-A6F9-83E174E22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02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98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22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4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13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49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2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60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7914-B321-884D-93E5-563D65AB4104}" type="datetimeFigureOut">
              <a:rPr kumimoji="1" lang="zh-TW" altLang="en-US" smtClean="0"/>
              <a:t>15/9/7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B5B3-91A9-314E-881F-D65ACF5881D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42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Integrate p2p architecture into interoperation 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Ruiling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99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Goal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Gateway global access</a:t>
            </a:r>
          </a:p>
          <a:p>
            <a:pPr lvl="1"/>
            <a:r>
              <a:rPr kumimoji="1" lang="en-US" altLang="zh-TW" dirty="0" smtClean="0"/>
              <a:t>NAT Traversal</a:t>
            </a:r>
          </a:p>
          <a:p>
            <a:pPr lvl="2"/>
            <a:r>
              <a:rPr kumimoji="1" lang="en-US" altLang="zh-TW" dirty="0" smtClean="0"/>
              <a:t>STUN</a:t>
            </a:r>
          </a:p>
          <a:p>
            <a:pPr lvl="2"/>
            <a:r>
              <a:rPr kumimoji="1" lang="en-US" altLang="zh-TW" dirty="0" smtClean="0"/>
              <a:t>TRUN</a:t>
            </a:r>
          </a:p>
          <a:p>
            <a:pPr lvl="2"/>
            <a:r>
              <a:rPr kumimoji="1" lang="en-US" altLang="zh-TW" dirty="0" smtClean="0"/>
              <a:t>ICE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31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NAT Traversal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b="1" dirty="0" smtClean="0"/>
              <a:t>STUN(</a:t>
            </a:r>
            <a:r>
              <a:rPr lang="en-US" altLang="zh-TW" b="1" dirty="0"/>
              <a:t>Session Traversal Utilities for NAT</a:t>
            </a:r>
            <a:r>
              <a:rPr kumimoji="1" lang="en-US" altLang="zh-TW" dirty="0" smtClean="0"/>
              <a:t>)</a:t>
            </a:r>
          </a:p>
          <a:p>
            <a:pPr lvl="1"/>
            <a:r>
              <a:rPr lang="en-US" altLang="zh-TW" dirty="0"/>
              <a:t>Is a simple server and protocol for clients behind a NAT/route to discover what their external IP and port mappings are</a:t>
            </a:r>
            <a:r>
              <a:rPr lang="en-US" altLang="zh-TW" dirty="0" smtClean="0"/>
              <a:t>.</a:t>
            </a:r>
          </a:p>
          <a:p>
            <a:r>
              <a:rPr kumimoji="1" lang="en-US" altLang="zh-TW" b="1" dirty="0" smtClean="0"/>
              <a:t>TURN(</a:t>
            </a:r>
            <a:r>
              <a:rPr lang="en-US" altLang="zh-TW" b="1" dirty="0"/>
              <a:t>Traversal Using Relays around NAT</a:t>
            </a:r>
            <a:r>
              <a:rPr kumimoji="1" lang="en-US" altLang="zh-TW" dirty="0" smtClean="0"/>
              <a:t>)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s </a:t>
            </a:r>
            <a:r>
              <a:rPr lang="en-US" altLang="zh-TW" dirty="0"/>
              <a:t>an expansion to STUN, but supports relaying for P2P connectivity scenarios where firewalls and NATs prevent direct connections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ICE(</a:t>
            </a:r>
            <a:r>
              <a:rPr lang="en-US" altLang="zh-TW" b="1" dirty="0"/>
              <a:t>Interactive Connectivity Establishment</a:t>
            </a:r>
            <a:r>
              <a:rPr lang="en-US" altLang="zh-TW" b="1" dirty="0" smtClean="0"/>
              <a:t>)</a:t>
            </a:r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s </a:t>
            </a:r>
            <a:r>
              <a:rPr lang="en-US" altLang="zh-TW" dirty="0"/>
              <a:t>a set of steps by which STUN and TURN are used for setting up a P2P connection. </a:t>
            </a:r>
            <a:endParaRPr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1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Peer to peer Architecture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(NAT Traversal)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81940" y="2548125"/>
            <a:ext cx="1003109" cy="613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Server</a:t>
            </a:r>
            <a:endParaRPr kumimoji="1"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601757" y="1715707"/>
            <a:ext cx="1027472" cy="886464"/>
            <a:chOff x="2016775" y="1347869"/>
            <a:chExt cx="1027472" cy="886464"/>
          </a:xfrm>
        </p:grpSpPr>
        <p:sp>
          <p:nvSpPr>
            <p:cNvPr id="11" name="橢圓 10"/>
            <p:cNvSpPr/>
            <p:nvPr/>
          </p:nvSpPr>
          <p:spPr>
            <a:xfrm>
              <a:off x="2061809" y="1347869"/>
              <a:ext cx="900665" cy="8864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016775" y="1576704"/>
              <a:ext cx="1027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/>
                  </a:solidFill>
                </a:rPr>
                <a:t>Gateway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52564" y="3469381"/>
            <a:ext cx="1027472" cy="886464"/>
            <a:chOff x="2016775" y="1347869"/>
            <a:chExt cx="1027472" cy="886464"/>
          </a:xfrm>
        </p:grpSpPr>
        <p:sp>
          <p:nvSpPr>
            <p:cNvPr id="18" name="橢圓 17"/>
            <p:cNvSpPr/>
            <p:nvPr/>
          </p:nvSpPr>
          <p:spPr>
            <a:xfrm>
              <a:off x="2061809" y="1347869"/>
              <a:ext cx="900665" cy="8864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016775" y="1576704"/>
              <a:ext cx="1027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/>
                  </a:solidFill>
                </a:rPr>
                <a:t>Gateway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971172" y="1004031"/>
            <a:ext cx="1081515" cy="886464"/>
            <a:chOff x="2061809" y="1347869"/>
            <a:chExt cx="1081515" cy="886464"/>
          </a:xfrm>
        </p:grpSpPr>
        <p:sp>
          <p:nvSpPr>
            <p:cNvPr id="21" name="橢圓 20"/>
            <p:cNvSpPr/>
            <p:nvPr/>
          </p:nvSpPr>
          <p:spPr>
            <a:xfrm>
              <a:off x="2061809" y="1347869"/>
              <a:ext cx="900665" cy="8864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15852" y="1576704"/>
              <a:ext cx="1027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/>
                  </a:solidFill>
                </a:rPr>
                <a:t>Mobile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867712" y="3569049"/>
            <a:ext cx="1081515" cy="886464"/>
            <a:chOff x="2061809" y="1347869"/>
            <a:chExt cx="1081515" cy="886464"/>
          </a:xfrm>
        </p:grpSpPr>
        <p:sp>
          <p:nvSpPr>
            <p:cNvPr id="24" name="橢圓 23"/>
            <p:cNvSpPr/>
            <p:nvPr/>
          </p:nvSpPr>
          <p:spPr>
            <a:xfrm>
              <a:off x="2061809" y="1347869"/>
              <a:ext cx="900665" cy="8864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115852" y="1576704"/>
              <a:ext cx="1027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/>
                  </a:solidFill>
                </a:rPr>
                <a:t>Mobile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線箭頭接點 26"/>
          <p:cNvCxnSpPr/>
          <p:nvPr/>
        </p:nvCxnSpPr>
        <p:spPr>
          <a:xfrm flipH="1">
            <a:off x="5548096" y="1946415"/>
            <a:ext cx="522387" cy="601709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/>
          <p:nvPr/>
        </p:nvCxnSpPr>
        <p:spPr>
          <a:xfrm flipH="1" flipV="1">
            <a:off x="5584122" y="3155549"/>
            <a:ext cx="441093" cy="4135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629229" y="2313874"/>
            <a:ext cx="1766016" cy="4695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/>
          <p:cNvCxnSpPr>
            <a:stCxn id="19" idx="3"/>
          </p:cNvCxnSpPr>
          <p:nvPr/>
        </p:nvCxnSpPr>
        <p:spPr>
          <a:xfrm flipV="1">
            <a:off x="1980036" y="3062680"/>
            <a:ext cx="2415209" cy="8202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/>
          <p:cNvCxnSpPr>
            <a:stCxn id="13" idx="3"/>
          </p:cNvCxnSpPr>
          <p:nvPr/>
        </p:nvCxnSpPr>
        <p:spPr>
          <a:xfrm flipV="1">
            <a:off x="2629229" y="1560508"/>
            <a:ext cx="3156710" cy="568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 flipV="1">
            <a:off x="1980036" y="4067548"/>
            <a:ext cx="3757199" cy="9966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/>
          <p:cNvCxnSpPr/>
          <p:nvPr/>
        </p:nvCxnSpPr>
        <p:spPr>
          <a:xfrm flipH="1">
            <a:off x="1898263" y="1661660"/>
            <a:ext cx="4023492" cy="203655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/>
          <p:cNvCxnSpPr/>
          <p:nvPr/>
        </p:nvCxnSpPr>
        <p:spPr>
          <a:xfrm flipH="1" flipV="1">
            <a:off x="2548883" y="2477167"/>
            <a:ext cx="3318830" cy="13207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/>
          <p:cNvCxnSpPr/>
          <p:nvPr/>
        </p:nvCxnSpPr>
        <p:spPr>
          <a:xfrm flipH="1">
            <a:off x="1646791" y="2693356"/>
            <a:ext cx="296506" cy="7760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箭頭接點 74"/>
          <p:cNvCxnSpPr/>
          <p:nvPr/>
        </p:nvCxnSpPr>
        <p:spPr>
          <a:xfrm flipH="1">
            <a:off x="6385714" y="1946415"/>
            <a:ext cx="36026" cy="152296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4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60149" y="3796697"/>
            <a:ext cx="860135" cy="806094"/>
            <a:chOff x="510892" y="3792123"/>
            <a:chExt cx="860135" cy="806094"/>
          </a:xfrm>
        </p:grpSpPr>
        <p:sp>
          <p:nvSpPr>
            <p:cNvPr id="8" name="橢圓 7"/>
            <p:cNvSpPr/>
            <p:nvPr/>
          </p:nvSpPr>
          <p:spPr>
            <a:xfrm>
              <a:off x="537913" y="3792123"/>
              <a:ext cx="806094" cy="806094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10892" y="4017111"/>
              <a:ext cx="860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FFFFFF"/>
                  </a:solidFill>
                </a:rPr>
                <a:t>Mobile</a:t>
              </a:r>
              <a:endParaRPr kumimoji="1" lang="zh-TW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168402" y="2315271"/>
            <a:ext cx="860135" cy="860135"/>
            <a:chOff x="5231449" y="2071853"/>
            <a:chExt cx="860135" cy="860135"/>
          </a:xfrm>
        </p:grpSpPr>
        <p:sp>
          <p:nvSpPr>
            <p:cNvPr id="17" name="橢圓 16"/>
            <p:cNvSpPr/>
            <p:nvPr/>
          </p:nvSpPr>
          <p:spPr>
            <a:xfrm>
              <a:off x="5231449" y="2071853"/>
              <a:ext cx="860135" cy="860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31449" y="2315271"/>
              <a:ext cx="860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FFFFFF"/>
                  </a:solidFill>
                </a:rPr>
                <a:t>Mobile</a:t>
              </a:r>
              <a:endParaRPr kumimoji="1" lang="zh-TW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518644" y="1243168"/>
            <a:ext cx="860135" cy="860135"/>
            <a:chOff x="5231449" y="2071853"/>
            <a:chExt cx="860135" cy="860135"/>
          </a:xfrm>
        </p:grpSpPr>
        <p:sp>
          <p:nvSpPr>
            <p:cNvPr id="21" name="橢圓 20"/>
            <p:cNvSpPr/>
            <p:nvPr/>
          </p:nvSpPr>
          <p:spPr>
            <a:xfrm>
              <a:off x="5231449" y="2071853"/>
              <a:ext cx="860135" cy="86013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231449" y="2315271"/>
              <a:ext cx="860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rgbClr val="FFFFFF"/>
                  </a:solidFill>
                </a:rPr>
                <a:t>Mobile</a:t>
              </a:r>
              <a:endParaRPr kumimoji="1" lang="zh-TW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橢圓 12"/>
          <p:cNvSpPr/>
          <p:nvPr/>
        </p:nvSpPr>
        <p:spPr>
          <a:xfrm>
            <a:off x="2733529" y="1858180"/>
            <a:ext cx="3067477" cy="3067477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940960" y="354304"/>
            <a:ext cx="3007752" cy="3007752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Scenario1(Detect by location)</a:t>
            </a:r>
            <a:endParaRPr kumimoji="1"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12997" y="1428112"/>
            <a:ext cx="860135" cy="86013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936439" y="1646490"/>
            <a:ext cx="105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Gateway</a:t>
            </a:r>
          </a:p>
          <a:p>
            <a:r>
              <a:rPr kumimoji="1" lang="en-US" altLang="zh-TW" dirty="0">
                <a:solidFill>
                  <a:srgbClr val="FFFFFF"/>
                </a:solidFill>
              </a:rPr>
              <a:t> </a:t>
            </a:r>
            <a:r>
              <a:rPr kumimoji="1" lang="en-US" altLang="zh-TW" dirty="0" smtClean="0">
                <a:solidFill>
                  <a:srgbClr val="FFFFFF"/>
                </a:solidFill>
              </a:rPr>
              <a:t>      A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813614" y="2931988"/>
            <a:ext cx="860135" cy="86013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737056" y="3150366"/>
            <a:ext cx="1053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Gateway</a:t>
            </a:r>
          </a:p>
          <a:p>
            <a:r>
              <a:rPr kumimoji="1" lang="en-US" altLang="zh-TW" dirty="0">
                <a:solidFill>
                  <a:srgbClr val="FFFFFF"/>
                </a:solidFill>
              </a:rPr>
              <a:t> </a:t>
            </a:r>
            <a:r>
              <a:rPr kumimoji="1" lang="en-US" altLang="zh-TW" dirty="0" smtClean="0">
                <a:solidFill>
                  <a:srgbClr val="FFFFFF"/>
                </a:solidFill>
              </a:rPr>
              <a:t>      B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29" name="圓角矩形圖說文字 28"/>
          <p:cNvSpPr/>
          <p:nvPr/>
        </p:nvSpPr>
        <p:spPr>
          <a:xfrm>
            <a:off x="5016001" y="1063229"/>
            <a:ext cx="1766006" cy="583261"/>
          </a:xfrm>
          <a:prstGeom prst="wedgeRoundRectCallout">
            <a:avLst>
              <a:gd name="adj1" fmla="val -83563"/>
              <a:gd name="adj2" fmla="val 471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Gateway A</a:t>
            </a:r>
          </a:p>
          <a:p>
            <a:pPr algn="ctr"/>
            <a:r>
              <a:rPr kumimoji="1" lang="en-US" altLang="zh-TW" dirty="0" smtClean="0"/>
              <a:t>Gateway B</a:t>
            </a:r>
            <a:endParaRPr kumimoji="1" lang="zh-TW" altLang="en-US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6672512" y="2288247"/>
            <a:ext cx="1766006" cy="583261"/>
          </a:xfrm>
          <a:prstGeom prst="wedgeRoundRectCallout">
            <a:avLst>
              <a:gd name="adj1" fmla="val -83563"/>
              <a:gd name="adj2" fmla="val 471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Gateway B</a:t>
            </a:r>
            <a:endParaRPr kumimoji="1"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04167" y="4078666"/>
            <a:ext cx="720532" cy="36932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036444" y="4140212"/>
            <a:ext cx="210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Authenticated group</a:t>
            </a:r>
            <a:endParaRPr kumimoji="1" lang="zh-TW" altLang="en-US" sz="1400" dirty="0"/>
          </a:p>
        </p:txBody>
      </p:sp>
      <p:cxnSp>
        <p:nvCxnSpPr>
          <p:cNvPr id="35" name="曲線接點 34"/>
          <p:cNvCxnSpPr/>
          <p:nvPr/>
        </p:nvCxnSpPr>
        <p:spPr>
          <a:xfrm rot="10800000">
            <a:off x="4378780" y="1887977"/>
            <a:ext cx="789623" cy="527013"/>
          </a:xfrm>
          <a:prstGeom prst="curvedConnector3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4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 smtClean="0"/>
              <a:t>NAT Traversal</a:t>
            </a:r>
          </a:p>
          <a:p>
            <a:pPr lvl="1"/>
            <a:r>
              <a:rPr kumimoji="1" lang="en-US" altLang="zh-TW" dirty="0" smtClean="0"/>
              <a:t>ICE</a:t>
            </a:r>
          </a:p>
          <a:p>
            <a:pPr lvl="2"/>
            <a:r>
              <a:rPr lang="en-US" altLang="zh-TW" dirty="0" smtClean="0"/>
              <a:t>Rendezvous Server (i.e. SIP server)</a:t>
            </a:r>
          </a:p>
          <a:p>
            <a:pPr lvl="3"/>
            <a:r>
              <a:rPr lang="en-US" altLang="zh-TW" dirty="0" smtClean="0"/>
              <a:t>Registration</a:t>
            </a:r>
          </a:p>
          <a:p>
            <a:pPr lvl="3"/>
            <a:r>
              <a:rPr lang="en-US" altLang="zh-TW" dirty="0" smtClean="0"/>
              <a:t>Authentication</a:t>
            </a:r>
          </a:p>
          <a:p>
            <a:pPr lvl="4"/>
            <a:r>
              <a:rPr lang="en-US" altLang="zh-TW" dirty="0" smtClean="0"/>
              <a:t>Account Management</a:t>
            </a:r>
          </a:p>
          <a:p>
            <a:pPr lvl="3"/>
            <a:r>
              <a:rPr lang="en-US" altLang="zh-TW" dirty="0" smtClean="0"/>
              <a:t>Node Management</a:t>
            </a:r>
          </a:p>
          <a:p>
            <a:pPr lvl="4"/>
            <a:r>
              <a:rPr lang="en-US" altLang="zh-TW" dirty="0" smtClean="0"/>
              <a:t>Candidate relay Info</a:t>
            </a:r>
          </a:p>
          <a:p>
            <a:pPr lvl="4"/>
            <a:r>
              <a:rPr lang="en-US" altLang="zh-TW" dirty="0">
                <a:solidFill>
                  <a:srgbClr val="0000FF"/>
                </a:solidFill>
              </a:rPr>
              <a:t>Gateway </a:t>
            </a:r>
            <a:r>
              <a:rPr lang="en-US" altLang="zh-TW" dirty="0" smtClean="0">
                <a:solidFill>
                  <a:srgbClr val="0000FF"/>
                </a:solidFill>
              </a:rPr>
              <a:t>Info</a:t>
            </a:r>
            <a:endParaRPr lang="en-US" altLang="zh-TW" dirty="0" smtClean="0"/>
          </a:p>
          <a:p>
            <a:pPr lvl="2"/>
            <a:r>
              <a:rPr kumimoji="1" lang="en-US" altLang="zh-TW" dirty="0" smtClean="0"/>
              <a:t>Relay Server (i.e. TRUN/STUN server)</a:t>
            </a:r>
          </a:p>
          <a:p>
            <a:pPr lvl="1"/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FF"/>
                </a:solidFill>
              </a:rPr>
              <a:t>Communication between gateways</a:t>
            </a:r>
          </a:p>
          <a:p>
            <a:endParaRPr kumimoji="1" lang="en-US" altLang="zh-TW" dirty="0" smtClean="0">
              <a:solidFill>
                <a:srgbClr val="0000FF"/>
              </a:solidFill>
            </a:endParaRPr>
          </a:p>
          <a:p>
            <a:endParaRPr kumimoji="1" lang="en-US" altLang="zh-TW" dirty="0" smtClean="0">
              <a:solidFill>
                <a:srgbClr val="0000FF"/>
              </a:solidFill>
            </a:endParaRP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7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Executing Process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3595" y="3040902"/>
            <a:ext cx="1198562" cy="14438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Gateway</a:t>
            </a:r>
          </a:p>
          <a:p>
            <a:pPr algn="ctr"/>
            <a:endParaRPr kumimoji="1" lang="en-US" altLang="zh-TW" dirty="0">
              <a:solidFill>
                <a:srgbClr val="000000"/>
              </a:solidFill>
            </a:endParaRPr>
          </a:p>
          <a:p>
            <a:pPr algn="ctr"/>
            <a:endParaRPr kumimoji="1" lang="en-US" altLang="zh-TW" dirty="0" smtClean="0">
              <a:solidFill>
                <a:srgbClr val="000000"/>
              </a:solidFill>
            </a:endParaRPr>
          </a:p>
          <a:p>
            <a:pPr algn="ctr"/>
            <a:endParaRPr kumimoji="1" lang="en-US" altLang="zh-TW" dirty="0">
              <a:solidFill>
                <a:srgbClr val="000000"/>
              </a:solidFill>
            </a:endParaRPr>
          </a:p>
          <a:p>
            <a:pPr algn="ctr"/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1745" y="2728040"/>
            <a:ext cx="1198562" cy="13798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</a:rPr>
              <a:t>Rendezvous</a:t>
            </a:r>
          </a:p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Server (Our)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6346" y="1166813"/>
            <a:ext cx="1198562" cy="7985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smtClean="0">
                <a:solidFill>
                  <a:srgbClr val="000000"/>
                </a:solidFill>
              </a:rPr>
              <a:t>Relay Server</a:t>
            </a:r>
          </a:p>
          <a:p>
            <a:pPr algn="ctr"/>
            <a:r>
              <a:rPr kumimoji="1" lang="en-US" altLang="zh-TW" sz="1400" dirty="0" smtClean="0">
                <a:solidFill>
                  <a:srgbClr val="000000"/>
                </a:solidFill>
              </a:rPr>
              <a:t>(TURN/STUN)</a:t>
            </a:r>
            <a:endParaRPr kumimoji="1"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9" name="直線箭頭接點 8"/>
          <p:cNvCxnSpPr/>
          <p:nvPr/>
        </p:nvCxnSpPr>
        <p:spPr>
          <a:xfrm flipV="1">
            <a:off x="1749357" y="1531939"/>
            <a:ext cx="1839981" cy="15089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>
            <a:endCxn id="6" idx="3"/>
          </p:cNvCxnSpPr>
          <p:nvPr/>
        </p:nvCxnSpPr>
        <p:spPr>
          <a:xfrm flipH="1" flipV="1">
            <a:off x="4914908" y="1566070"/>
            <a:ext cx="2464160" cy="16370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 flipV="1">
            <a:off x="2012157" y="1809753"/>
            <a:ext cx="1627149" cy="136799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/>
          <p:cNvCxnSpPr/>
          <p:nvPr/>
        </p:nvCxnSpPr>
        <p:spPr>
          <a:xfrm flipH="1" flipV="1">
            <a:off x="4914908" y="1881188"/>
            <a:ext cx="2228843" cy="143668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 rot="19218621">
            <a:off x="1726861" y="1911383"/>
            <a:ext cx="190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Allocate Request</a:t>
            </a:r>
            <a:endParaRPr kumimoji="1" lang="zh-TW" altLang="en-US" sz="1600" dirty="0"/>
          </a:p>
        </p:txBody>
      </p:sp>
      <p:sp>
        <p:nvSpPr>
          <p:cNvPr id="33" name="文字方塊 32"/>
          <p:cNvSpPr txBox="1"/>
          <p:nvPr/>
        </p:nvSpPr>
        <p:spPr>
          <a:xfrm rot="1960027">
            <a:off x="5227847" y="2095263"/>
            <a:ext cx="190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Allocate Request</a:t>
            </a:r>
            <a:endParaRPr kumimoji="1"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 rot="19166576">
            <a:off x="1943755" y="2122180"/>
            <a:ext cx="190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Candidate Address</a:t>
            </a:r>
            <a:endParaRPr kumimoji="1" lang="zh-TW" altLang="en-US" sz="1400" dirty="0"/>
          </a:p>
        </p:txBody>
      </p:sp>
      <p:sp>
        <p:nvSpPr>
          <p:cNvPr id="35" name="文字方塊 34"/>
          <p:cNvSpPr txBox="1"/>
          <p:nvPr/>
        </p:nvSpPr>
        <p:spPr>
          <a:xfrm rot="1929977">
            <a:off x="5012493" y="2260451"/>
            <a:ext cx="1901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Candidate Address</a:t>
            </a:r>
            <a:endParaRPr kumimoji="1" lang="zh-TW" altLang="en-US" sz="1400" dirty="0"/>
          </a:p>
        </p:txBody>
      </p:sp>
      <p:cxnSp>
        <p:nvCxnSpPr>
          <p:cNvPr id="37" name="直線箭頭接點 36"/>
          <p:cNvCxnSpPr/>
          <p:nvPr/>
        </p:nvCxnSpPr>
        <p:spPr>
          <a:xfrm flipV="1">
            <a:off x="2012157" y="2802777"/>
            <a:ext cx="1704189" cy="8640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 flipH="1" flipV="1">
            <a:off x="4914908" y="2868979"/>
            <a:ext cx="2339969" cy="6496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 rot="20042767">
            <a:off x="2389121" y="2900421"/>
            <a:ext cx="11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register</a:t>
            </a:r>
            <a:endParaRPr kumimoji="1"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 rot="801246">
            <a:off x="5306427" y="2908359"/>
            <a:ext cx="179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Request gateway list</a:t>
            </a:r>
            <a:endParaRPr kumimoji="1" lang="zh-TW" altLang="en-US" sz="1400" dirty="0"/>
          </a:p>
        </p:txBody>
      </p:sp>
      <p:cxnSp>
        <p:nvCxnSpPr>
          <p:cNvPr id="43" name="直線箭頭接點 42"/>
          <p:cNvCxnSpPr/>
          <p:nvPr/>
        </p:nvCxnSpPr>
        <p:spPr>
          <a:xfrm flipV="1">
            <a:off x="1997867" y="3109477"/>
            <a:ext cx="1751816" cy="83480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 rot="846463">
            <a:off x="5324271" y="3197112"/>
            <a:ext cx="174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Connection request (Candidates)</a:t>
            </a:r>
            <a:endParaRPr kumimoji="1" lang="zh-TW" altLang="en-US" sz="1400" dirty="0"/>
          </a:p>
        </p:txBody>
      </p:sp>
      <p:cxnSp>
        <p:nvCxnSpPr>
          <p:cNvPr id="46" name="直線箭頭接點 45"/>
          <p:cNvCxnSpPr/>
          <p:nvPr/>
        </p:nvCxnSpPr>
        <p:spPr>
          <a:xfrm flipH="1" flipV="1">
            <a:off x="4914908" y="3165043"/>
            <a:ext cx="2440345" cy="59437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 rot="20043424">
            <a:off x="2094814" y="3164446"/>
            <a:ext cx="1923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Connection request (Candidates</a:t>
            </a:r>
            <a:r>
              <a:rPr kumimoji="1" lang="en-US" altLang="zh-TW" sz="1200" dirty="0" smtClean="0"/>
              <a:t>)</a:t>
            </a:r>
            <a:endParaRPr kumimoji="1" lang="zh-TW" altLang="en-US" sz="1200" dirty="0"/>
          </a:p>
        </p:txBody>
      </p:sp>
      <p:cxnSp>
        <p:nvCxnSpPr>
          <p:cNvPr id="54" name="直線箭頭接點 53"/>
          <p:cNvCxnSpPr/>
          <p:nvPr/>
        </p:nvCxnSpPr>
        <p:spPr>
          <a:xfrm flipV="1">
            <a:off x="2014497" y="3489560"/>
            <a:ext cx="1679620" cy="84634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 rot="20043424">
            <a:off x="2079814" y="3497334"/>
            <a:ext cx="210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Connection response (Candidates)</a:t>
            </a:r>
            <a:endParaRPr kumimoji="1" lang="zh-TW" altLang="en-US" sz="1400" dirty="0"/>
          </a:p>
        </p:txBody>
      </p:sp>
      <p:cxnSp>
        <p:nvCxnSpPr>
          <p:cNvPr id="60" name="直線箭頭接點 59"/>
          <p:cNvCxnSpPr/>
          <p:nvPr/>
        </p:nvCxnSpPr>
        <p:spPr>
          <a:xfrm flipH="1" flipV="1">
            <a:off x="4940307" y="3502803"/>
            <a:ext cx="1918081" cy="48976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 rot="846463">
            <a:off x="4793300" y="3629668"/>
            <a:ext cx="178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Connection response (Candidates)</a:t>
            </a:r>
            <a:endParaRPr kumimoji="1" lang="zh-TW" altLang="en-US" sz="1400" dirty="0"/>
          </a:p>
        </p:txBody>
      </p:sp>
      <p:cxnSp>
        <p:nvCxnSpPr>
          <p:cNvPr id="69" name="曲線接點 68"/>
          <p:cNvCxnSpPr>
            <a:stCxn id="7" idx="4"/>
            <a:endCxn id="4" idx="2"/>
          </p:cNvCxnSpPr>
          <p:nvPr/>
        </p:nvCxnSpPr>
        <p:spPr>
          <a:xfrm rot="5400000" flipH="1">
            <a:off x="4441810" y="1455837"/>
            <a:ext cx="41341" cy="6099210"/>
          </a:xfrm>
          <a:prstGeom prst="curvedConnector3">
            <a:avLst>
              <a:gd name="adj1" fmla="val -1148175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曲線接點 70"/>
          <p:cNvCxnSpPr>
            <a:stCxn id="7" idx="0"/>
          </p:cNvCxnSpPr>
          <p:nvPr/>
        </p:nvCxnSpPr>
        <p:spPr>
          <a:xfrm rot="16200000" flipV="1">
            <a:off x="5300042" y="1006671"/>
            <a:ext cx="1826912" cy="2597177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曲線接點 72"/>
          <p:cNvCxnSpPr>
            <a:endCxn id="4" idx="0"/>
          </p:cNvCxnSpPr>
          <p:nvPr/>
        </p:nvCxnSpPr>
        <p:spPr>
          <a:xfrm rot="10800000" flipV="1">
            <a:off x="1412876" y="1385884"/>
            <a:ext cx="2176462" cy="165501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858388" y="3218716"/>
            <a:ext cx="1307396" cy="1307396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Mobile</a:t>
            </a:r>
          </a:p>
          <a:p>
            <a:pPr algn="ctr"/>
            <a:endParaRPr kumimoji="1" lang="en-US" altLang="zh-TW" dirty="0">
              <a:solidFill>
                <a:srgbClr val="000000"/>
              </a:solidFill>
            </a:endParaRPr>
          </a:p>
          <a:p>
            <a:pPr algn="ctr"/>
            <a:endParaRPr kumimoji="1" lang="en-US" altLang="zh-TW" dirty="0" smtClean="0">
              <a:solidFill>
                <a:srgbClr val="000000"/>
              </a:solidFill>
            </a:endParaRPr>
          </a:p>
          <a:p>
            <a:pPr algn="ctr"/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191285" y="3170993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5074003" y="2597177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5181689" y="1529208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5063204" y="3008864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1864780" y="2721602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5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1972439" y="4099588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橢圓 113"/>
          <p:cNvSpPr/>
          <p:nvPr/>
        </p:nvSpPr>
        <p:spPr>
          <a:xfrm>
            <a:off x="927400" y="3813097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7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橢圓 114"/>
          <p:cNvSpPr/>
          <p:nvPr/>
        </p:nvSpPr>
        <p:spPr>
          <a:xfrm>
            <a:off x="4236947" y="4673489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橢圓 115"/>
          <p:cNvSpPr/>
          <p:nvPr/>
        </p:nvSpPr>
        <p:spPr>
          <a:xfrm>
            <a:off x="6259736" y="1381831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2155009" y="1391803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62833" y="3793227"/>
            <a:ext cx="1093730" cy="61698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>
                <a:solidFill>
                  <a:srgbClr val="000000"/>
                </a:solidFill>
              </a:rPr>
              <a:t>NAT Traversal</a:t>
            </a:r>
            <a:endParaRPr kumimoji="1"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7027002" y="3813097"/>
            <a:ext cx="970167" cy="616989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50" dirty="0" smtClean="0">
                <a:solidFill>
                  <a:srgbClr val="000000"/>
                </a:solidFill>
              </a:rPr>
              <a:t>NAT Traversal</a:t>
            </a:r>
            <a:endParaRPr kumimoji="1" lang="zh-TW" altLang="en-US" sz="1050" dirty="0">
              <a:solidFill>
                <a:srgbClr val="000000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7107500" y="3896423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7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830586" y="986598"/>
            <a:ext cx="7405688" cy="4000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System Architecture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5261" y="2937673"/>
            <a:ext cx="2730500" cy="1918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0188" y="3354027"/>
            <a:ext cx="1210323" cy="7292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Account </a:t>
            </a:r>
          </a:p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Management</a:t>
            </a:r>
            <a:endParaRPr kumimoji="1"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0187" y="4183439"/>
            <a:ext cx="1210324" cy="532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1400" b="1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Node </a:t>
            </a:r>
          </a:p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Management</a:t>
            </a:r>
            <a:endParaRPr kumimoji="1" lang="en-US" altLang="zh-TW" sz="1100" dirty="0" smtClean="0">
              <a:solidFill>
                <a:srgbClr val="000000"/>
              </a:solidFill>
            </a:endParaRPr>
          </a:p>
          <a:p>
            <a:pPr algn="ctr"/>
            <a:endParaRPr kumimoji="1" lang="zh-TW" altLang="en-US" sz="11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0507" y="3360718"/>
            <a:ext cx="1080630" cy="532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Registration</a:t>
            </a:r>
          </a:p>
        </p:txBody>
      </p:sp>
      <p:sp>
        <p:nvSpPr>
          <p:cNvPr id="8" name="矩形 7"/>
          <p:cNvSpPr/>
          <p:nvPr/>
        </p:nvSpPr>
        <p:spPr>
          <a:xfrm>
            <a:off x="4100507" y="3996281"/>
            <a:ext cx="1080630" cy="719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Connection Control</a:t>
            </a:r>
            <a:endParaRPr kumimoji="1" lang="en-US" altLang="zh-TW" sz="14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990387" y="2945611"/>
            <a:ext cx="2190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Rendezvous </a:t>
            </a:r>
            <a:r>
              <a:rPr kumimoji="1" lang="en-US" altLang="zh-TW" dirty="0" smtClean="0">
                <a:solidFill>
                  <a:srgbClr val="000000"/>
                </a:solidFill>
              </a:rPr>
              <a:t>Server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5585" y="1272369"/>
            <a:ext cx="2345388" cy="1628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69851" y="1272369"/>
            <a:ext cx="7138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0000"/>
                </a:solidFill>
              </a:rPr>
              <a:t>App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33733" y="2169223"/>
            <a:ext cx="899220" cy="643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b="1" dirty="0" smtClean="0">
                <a:solidFill>
                  <a:srgbClr val="000000"/>
                </a:solidFill>
              </a:rPr>
              <a:t>Connection Control</a:t>
            </a:r>
            <a:endParaRPr kumimoji="1" lang="zh-TW" altLang="en-US" sz="1100" dirty="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5585" y="3059613"/>
            <a:ext cx="2345388" cy="1815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26975" y="3059613"/>
            <a:ext cx="10863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0000"/>
                </a:solidFill>
              </a:rPr>
              <a:t>Gateway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3733" y="3465746"/>
            <a:ext cx="899220" cy="617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b="1" dirty="0" smtClean="0">
                <a:solidFill>
                  <a:srgbClr val="000000"/>
                </a:solidFill>
              </a:rPr>
              <a:t>Connection Control</a:t>
            </a:r>
            <a:endParaRPr kumimoji="1" lang="zh-TW" altLang="en-US" sz="1100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33557" y="1714095"/>
            <a:ext cx="1099091" cy="401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Locate</a:t>
            </a:r>
            <a:endParaRPr kumimoji="1"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28443" y="3472517"/>
            <a:ext cx="1099091" cy="493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Locate</a:t>
            </a:r>
            <a:endParaRPr kumimoji="1"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33733" y="4512707"/>
            <a:ext cx="899220" cy="294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000000"/>
                </a:solidFill>
              </a:rPr>
              <a:t>Registration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6733556" y="2169223"/>
            <a:ext cx="1099091" cy="643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000000"/>
                </a:solidFill>
              </a:rPr>
              <a:t>NAT Traversal</a:t>
            </a:r>
          </a:p>
        </p:txBody>
      </p:sp>
      <p:sp>
        <p:nvSpPr>
          <p:cNvPr id="30" name="矩形 29"/>
          <p:cNvSpPr/>
          <p:nvPr/>
        </p:nvSpPr>
        <p:spPr>
          <a:xfrm>
            <a:off x="6728443" y="4132987"/>
            <a:ext cx="1099091" cy="68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000000"/>
                </a:solidFill>
              </a:rPr>
              <a:t>NAT Traversal</a:t>
            </a:r>
          </a:p>
        </p:txBody>
      </p:sp>
      <p:grpSp>
        <p:nvGrpSpPr>
          <p:cNvPr id="47" name="群組 46"/>
          <p:cNvGrpSpPr/>
          <p:nvPr/>
        </p:nvGrpSpPr>
        <p:grpSpPr>
          <a:xfrm>
            <a:off x="3200972" y="1500704"/>
            <a:ext cx="1737837" cy="858960"/>
            <a:chOff x="111126" y="3524113"/>
            <a:chExt cx="1737837" cy="858960"/>
          </a:xfrm>
        </p:grpSpPr>
        <p:sp>
          <p:nvSpPr>
            <p:cNvPr id="31" name="矩形 30"/>
            <p:cNvSpPr/>
            <p:nvPr/>
          </p:nvSpPr>
          <p:spPr>
            <a:xfrm>
              <a:off x="111126" y="3524113"/>
              <a:ext cx="1737837" cy="858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rgbClr val="000000"/>
                  </a:solidFill>
                </a:rPr>
                <a:t>Relay Server</a:t>
              </a:r>
            </a:p>
            <a:p>
              <a:pPr algn="ctr"/>
              <a:endParaRPr kumimoji="1" lang="en-US" altLang="zh-TW" dirty="0">
                <a:solidFill>
                  <a:srgbClr val="000000"/>
                </a:solidFill>
              </a:endParaRPr>
            </a:p>
            <a:p>
              <a:pPr algn="ctr"/>
              <a:endParaRPr kumimoji="1"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126" y="3922447"/>
              <a:ext cx="1504600" cy="389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rgbClr val="000000"/>
                  </a:solidFill>
                </a:rPr>
                <a:t>TURN/STUN</a:t>
              </a: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168263" y="2901126"/>
            <a:ext cx="1215161" cy="1985199"/>
            <a:chOff x="2975839" y="3257262"/>
            <a:chExt cx="1215161" cy="1091268"/>
          </a:xfrm>
        </p:grpSpPr>
        <p:sp>
          <p:nvSpPr>
            <p:cNvPr id="9" name="圓柱 8"/>
            <p:cNvSpPr/>
            <p:nvPr/>
          </p:nvSpPr>
          <p:spPr>
            <a:xfrm>
              <a:off x="2975839" y="3257262"/>
              <a:ext cx="1215161" cy="1091268"/>
            </a:xfrm>
            <a:prstGeom prst="can">
              <a:avLst>
                <a:gd name="adj" fmla="val 444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135312" y="3309037"/>
              <a:ext cx="105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b="1" dirty="0" smtClean="0"/>
                <a:t>Database</a:t>
              </a:r>
              <a:endParaRPr kumimoji="1" lang="zh-TW" altLang="en-US" sz="1400" b="1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1255581" y="3918904"/>
            <a:ext cx="1003726" cy="7647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>
                <a:solidFill>
                  <a:srgbClr val="000000"/>
                </a:solidFill>
              </a:rPr>
              <a:t>Gateway Info</a:t>
            </a:r>
          </a:p>
          <a:p>
            <a:pPr algn="ctr"/>
            <a:r>
              <a:rPr kumimoji="1" lang="en-US" altLang="zh-TW" sz="1100" dirty="0" smtClean="0">
                <a:solidFill>
                  <a:srgbClr val="000000"/>
                </a:solidFill>
              </a:rPr>
              <a:t>[Candidate,</a:t>
            </a:r>
          </a:p>
          <a:p>
            <a:pPr algn="ctr"/>
            <a:r>
              <a:rPr kumimoji="1" lang="en-US" altLang="zh-TW" sz="1100" dirty="0" smtClean="0">
                <a:solidFill>
                  <a:srgbClr val="000000"/>
                </a:solidFill>
              </a:rPr>
              <a:t>location,</a:t>
            </a:r>
          </a:p>
          <a:p>
            <a:pPr algn="ctr"/>
            <a:r>
              <a:rPr kumimoji="1" lang="en-US" altLang="zh-TW" sz="1100" dirty="0" smtClean="0">
                <a:solidFill>
                  <a:srgbClr val="000000"/>
                </a:solidFill>
              </a:rPr>
              <a:t>Sensors]</a:t>
            </a:r>
            <a:endParaRPr kumimoji="1" lang="en-US" altLang="zh-TW" sz="1100" dirty="0">
              <a:solidFill>
                <a:srgbClr val="000000"/>
              </a:solidFill>
            </a:endParaRPr>
          </a:p>
        </p:txBody>
      </p:sp>
      <p:cxnSp>
        <p:nvCxnSpPr>
          <p:cNvPr id="53" name="直線接點 52"/>
          <p:cNvCxnSpPr>
            <a:stCxn id="4" idx="1"/>
            <a:endCxn id="9" idx="4"/>
          </p:cNvCxnSpPr>
          <p:nvPr/>
        </p:nvCxnSpPr>
        <p:spPr>
          <a:xfrm flipH="1" flipV="1">
            <a:off x="2383424" y="3893726"/>
            <a:ext cx="241837" cy="29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255581" y="3508457"/>
            <a:ext cx="1003726" cy="3262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 smtClean="0">
                <a:solidFill>
                  <a:srgbClr val="000000"/>
                </a:solidFill>
              </a:rPr>
              <a:t>Account Info</a:t>
            </a:r>
            <a:endParaRPr kumimoji="1" lang="en-US" altLang="zh-TW" sz="1100" dirty="0">
              <a:solidFill>
                <a:srgbClr val="000000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737656" y="4451878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4537819" y="3405987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160567" y="1550870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4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5733733" y="1566718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箭頭接點 9"/>
          <p:cNvCxnSpPr>
            <a:stCxn id="19" idx="1"/>
          </p:cNvCxnSpPr>
          <p:nvPr/>
        </p:nvCxnSpPr>
        <p:spPr>
          <a:xfrm flipH="1" flipV="1">
            <a:off x="4832573" y="2169224"/>
            <a:ext cx="901160" cy="3218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19" idx="1"/>
          </p:cNvCxnSpPr>
          <p:nvPr/>
        </p:nvCxnSpPr>
        <p:spPr>
          <a:xfrm flipH="1">
            <a:off x="5181138" y="2491102"/>
            <a:ext cx="552595" cy="18647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23" idx="1"/>
          </p:cNvCxnSpPr>
          <p:nvPr/>
        </p:nvCxnSpPr>
        <p:spPr>
          <a:xfrm flipH="1">
            <a:off x="5181137" y="3774492"/>
            <a:ext cx="552596" cy="7736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H="1" flipV="1">
            <a:off x="4659315" y="2288468"/>
            <a:ext cx="1078341" cy="11840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8" idx="0"/>
            <a:endCxn id="7" idx="2"/>
          </p:cNvCxnSpPr>
          <p:nvPr/>
        </p:nvCxnSpPr>
        <p:spPr>
          <a:xfrm flipV="1">
            <a:off x="4640822" y="3892733"/>
            <a:ext cx="0" cy="103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5141728" y="2021847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773892" y="2458996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5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5731657" y="4149541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6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7151875" y="4473017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7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156898" y="2561699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FF0000"/>
                </a:solidFill>
              </a:rPr>
              <a:t>7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1" name="直線箭頭接點 60"/>
          <p:cNvCxnSpPr>
            <a:stCxn id="19" idx="2"/>
            <a:endCxn id="23" idx="0"/>
          </p:cNvCxnSpPr>
          <p:nvPr/>
        </p:nvCxnSpPr>
        <p:spPr>
          <a:xfrm>
            <a:off x="6183343" y="2812981"/>
            <a:ext cx="0" cy="652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6175098" y="3003790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457633" y="1907901"/>
            <a:ext cx="294753" cy="294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8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732364" y="1698247"/>
            <a:ext cx="900589" cy="401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000000"/>
                </a:solidFill>
              </a:rPr>
              <a:t>Handler</a:t>
            </a:r>
            <a:endParaRPr kumimoji="1"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733733" y="4149541"/>
            <a:ext cx="899220" cy="294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 smtClean="0">
                <a:solidFill>
                  <a:srgbClr val="000000"/>
                </a:solidFill>
              </a:rPr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251604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1" y="332185"/>
            <a:ext cx="8226425" cy="400050"/>
          </a:xfrm>
        </p:spPr>
        <p:txBody>
          <a:bodyPr>
            <a:normAutofit fontScale="90000"/>
          </a:bodyPr>
          <a:lstStyle/>
          <a:p>
            <a:r>
              <a:rPr lang="en-US"/>
              <a:t>ICE Step 6: Verification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71550"/>
            <a:ext cx="4343400" cy="3771900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Each agent pairs up its candidates (local) with its peers (remote)  to form candidate pairs</a:t>
            </a:r>
          </a:p>
          <a:p>
            <a:r>
              <a:rPr lang="en-US" sz="2000"/>
              <a:t>Each agent sends a connectivity check at media pacing, in pair priority order</a:t>
            </a:r>
          </a:p>
          <a:p>
            <a:pPr lvl="1"/>
            <a:r>
              <a:rPr lang="en-US" sz="1800"/>
              <a:t> Binding Request from the local candidate to the remote candidate</a:t>
            </a:r>
          </a:p>
          <a:p>
            <a:r>
              <a:rPr lang="en-US" sz="2000"/>
              <a:t>Upon receipt of the request the peer agent generates a response</a:t>
            </a:r>
          </a:p>
          <a:p>
            <a:pPr lvl="1"/>
            <a:r>
              <a:rPr lang="en-US" sz="1800"/>
              <a:t> Contains a mapped address indicating the source IP and port seen in the request</a:t>
            </a:r>
          </a:p>
          <a:p>
            <a:r>
              <a:rPr lang="en-US" sz="2000"/>
              <a:t>If the response is received the check has succeeded</a:t>
            </a:r>
          </a:p>
        </p:txBody>
      </p:sp>
      <p:grpSp>
        <p:nvGrpSpPr>
          <p:cNvPr id="837671" name="Group 39"/>
          <p:cNvGrpSpPr>
            <a:grpSpLocks/>
          </p:cNvGrpSpPr>
          <p:nvPr/>
        </p:nvGrpSpPr>
        <p:grpSpPr bwMode="auto">
          <a:xfrm>
            <a:off x="4724400" y="1257300"/>
            <a:ext cx="1600200" cy="3401616"/>
            <a:chOff x="3648" y="1104"/>
            <a:chExt cx="1008" cy="2857"/>
          </a:xfrm>
        </p:grpSpPr>
        <p:sp>
          <p:nvSpPr>
            <p:cNvPr id="837659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3648" y="2160"/>
              <a:ext cx="1008" cy="11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3000" b="1"/>
            </a:p>
          </p:txBody>
        </p:sp>
        <p:sp>
          <p:nvSpPr>
            <p:cNvPr id="837660" name="Rectangle 28"/>
            <p:cNvSpPr>
              <a:spLocks noChangeArrowheads="1"/>
            </p:cNvSpPr>
            <p:nvPr/>
          </p:nvSpPr>
          <p:spPr bwMode="auto">
            <a:xfrm>
              <a:off x="3936" y="120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TURN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/>
                <a:t>Server</a:t>
              </a:r>
            </a:p>
          </p:txBody>
        </p:sp>
        <p:sp>
          <p:nvSpPr>
            <p:cNvPr id="837661" name="Rectangle 29"/>
            <p:cNvSpPr>
              <a:spLocks noChangeArrowheads="1"/>
            </p:cNvSpPr>
            <p:nvPr/>
          </p:nvSpPr>
          <p:spPr bwMode="auto">
            <a:xfrm>
              <a:off x="3936" y="2448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62" name="Rectangle 30"/>
            <p:cNvSpPr>
              <a:spLocks noChangeArrowheads="1"/>
            </p:cNvSpPr>
            <p:nvPr/>
          </p:nvSpPr>
          <p:spPr bwMode="auto">
            <a:xfrm>
              <a:off x="3936" y="2784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63" name="Oval 31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64" name="Oval 32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65" name="Oval 33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pic>
          <p:nvPicPr>
            <p:cNvPr id="837670" name="Picture 38" descr="V400_open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08"/>
              <a:ext cx="248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7672" name="Group 40"/>
          <p:cNvGrpSpPr>
            <a:grpSpLocks/>
          </p:cNvGrpSpPr>
          <p:nvPr/>
        </p:nvGrpSpPr>
        <p:grpSpPr bwMode="auto">
          <a:xfrm>
            <a:off x="7010400" y="1257300"/>
            <a:ext cx="1600200" cy="3401616"/>
            <a:chOff x="3648" y="1104"/>
            <a:chExt cx="1008" cy="2857"/>
          </a:xfrm>
        </p:grpSpPr>
        <p:sp>
          <p:nvSpPr>
            <p:cNvPr id="837673" name="Cloud"/>
            <p:cNvSpPr>
              <a:spLocks noChangeAspect="1" noEditPoints="1" noChangeArrowheads="1"/>
            </p:cNvSpPr>
            <p:nvPr/>
          </p:nvSpPr>
          <p:spPr bwMode="auto">
            <a:xfrm flipH="1">
              <a:off x="3648" y="2160"/>
              <a:ext cx="1008" cy="115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17088" dir="4648272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3000" b="1"/>
            </a:p>
          </p:txBody>
        </p:sp>
        <p:sp>
          <p:nvSpPr>
            <p:cNvPr id="837674" name="Rectangle 42"/>
            <p:cNvSpPr>
              <a:spLocks noChangeArrowheads="1"/>
            </p:cNvSpPr>
            <p:nvPr/>
          </p:nvSpPr>
          <p:spPr bwMode="auto">
            <a:xfrm>
              <a:off x="3936" y="1200"/>
              <a:ext cx="43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TURN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1"/>
                <a:t>Server</a:t>
              </a:r>
            </a:p>
          </p:txBody>
        </p:sp>
        <p:sp>
          <p:nvSpPr>
            <p:cNvPr id="837675" name="Rectangle 43"/>
            <p:cNvSpPr>
              <a:spLocks noChangeArrowheads="1"/>
            </p:cNvSpPr>
            <p:nvPr/>
          </p:nvSpPr>
          <p:spPr bwMode="auto">
            <a:xfrm>
              <a:off x="3936" y="2448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76" name="Rectangle 44"/>
            <p:cNvSpPr>
              <a:spLocks noChangeArrowheads="1"/>
            </p:cNvSpPr>
            <p:nvPr/>
          </p:nvSpPr>
          <p:spPr bwMode="auto">
            <a:xfrm>
              <a:off x="3936" y="2784"/>
              <a:ext cx="432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>
              <a:lvl1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814388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1"/>
                <a:t>NAT</a:t>
              </a:r>
            </a:p>
          </p:txBody>
        </p:sp>
        <p:sp>
          <p:nvSpPr>
            <p:cNvPr id="837677" name="Oval 45"/>
            <p:cNvSpPr>
              <a:spLocks noChangeArrowheads="1"/>
            </p:cNvSpPr>
            <p:nvPr/>
          </p:nvSpPr>
          <p:spPr bwMode="auto">
            <a:xfrm>
              <a:off x="3984" y="34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78" name="Oval 46"/>
            <p:cNvSpPr>
              <a:spLocks noChangeArrowheads="1"/>
            </p:cNvSpPr>
            <p:nvPr/>
          </p:nvSpPr>
          <p:spPr bwMode="auto">
            <a:xfrm>
              <a:off x="40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sp>
          <p:nvSpPr>
            <p:cNvPr id="837679" name="Oval 47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  <p:pic>
          <p:nvPicPr>
            <p:cNvPr id="837680" name="Picture 48" descr="V400_open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408"/>
              <a:ext cx="248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7681" name="Line 49"/>
          <p:cNvSpPr>
            <a:spLocks noChangeShapeType="1"/>
          </p:cNvSpPr>
          <p:nvPr/>
        </p:nvSpPr>
        <p:spPr bwMode="auto">
          <a:xfrm>
            <a:off x="5410200" y="41148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2" name="Line 50"/>
          <p:cNvSpPr>
            <a:spLocks noChangeShapeType="1"/>
          </p:cNvSpPr>
          <p:nvPr/>
        </p:nvSpPr>
        <p:spPr bwMode="auto">
          <a:xfrm flipV="1">
            <a:off x="5410200" y="2857500"/>
            <a:ext cx="2362200" cy="12573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3" name="Line 51"/>
          <p:cNvSpPr>
            <a:spLocks noChangeShapeType="1"/>
          </p:cNvSpPr>
          <p:nvPr/>
        </p:nvSpPr>
        <p:spPr bwMode="auto">
          <a:xfrm>
            <a:off x="5486400" y="2857500"/>
            <a:ext cx="2133600" cy="12573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4" name="Line 52"/>
          <p:cNvSpPr>
            <a:spLocks noChangeShapeType="1"/>
          </p:cNvSpPr>
          <p:nvPr/>
        </p:nvSpPr>
        <p:spPr bwMode="auto">
          <a:xfrm flipH="1">
            <a:off x="5334000" y="2857500"/>
            <a:ext cx="152400" cy="12001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5" name="Line 53"/>
          <p:cNvSpPr>
            <a:spLocks noChangeShapeType="1"/>
          </p:cNvSpPr>
          <p:nvPr/>
        </p:nvSpPr>
        <p:spPr bwMode="auto">
          <a:xfrm flipH="1">
            <a:off x="7620000" y="2857500"/>
            <a:ext cx="152400" cy="12001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6" name="Line 54"/>
          <p:cNvSpPr>
            <a:spLocks noChangeShapeType="1"/>
          </p:cNvSpPr>
          <p:nvPr/>
        </p:nvSpPr>
        <p:spPr bwMode="auto">
          <a:xfrm flipV="1">
            <a:off x="5334000" y="1314450"/>
            <a:ext cx="2514600" cy="2743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7" name="Line 55"/>
          <p:cNvSpPr>
            <a:spLocks noChangeShapeType="1"/>
          </p:cNvSpPr>
          <p:nvPr/>
        </p:nvSpPr>
        <p:spPr bwMode="auto">
          <a:xfrm flipV="1">
            <a:off x="7620000" y="1314450"/>
            <a:ext cx="228600" cy="2743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8" name="Line 56"/>
          <p:cNvSpPr>
            <a:spLocks noChangeShapeType="1"/>
          </p:cNvSpPr>
          <p:nvPr/>
        </p:nvSpPr>
        <p:spPr bwMode="auto">
          <a:xfrm>
            <a:off x="5562600" y="1314450"/>
            <a:ext cx="205740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89" name="Line 57"/>
          <p:cNvSpPr>
            <a:spLocks noChangeShapeType="1"/>
          </p:cNvSpPr>
          <p:nvPr/>
        </p:nvSpPr>
        <p:spPr bwMode="auto">
          <a:xfrm flipH="1">
            <a:off x="5334000" y="1314450"/>
            <a:ext cx="228600" cy="2743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/>
          <a:p>
            <a:endParaRPr lang="en-US"/>
          </a:p>
        </p:txBody>
      </p:sp>
      <p:sp>
        <p:nvSpPr>
          <p:cNvPr id="837690" name="Text Box 58"/>
          <p:cNvSpPr txBox="1">
            <a:spLocks noChangeArrowheads="1"/>
          </p:cNvSpPr>
          <p:nvPr/>
        </p:nvSpPr>
        <p:spPr bwMode="auto">
          <a:xfrm>
            <a:off x="6629401" y="3886200"/>
            <a:ext cx="279966" cy="3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1</a:t>
            </a:r>
          </a:p>
        </p:txBody>
      </p:sp>
      <p:sp>
        <p:nvSpPr>
          <p:cNvPr id="837691" name="Text Box 59"/>
          <p:cNvSpPr txBox="1">
            <a:spLocks noChangeArrowheads="1"/>
          </p:cNvSpPr>
          <p:nvPr/>
        </p:nvSpPr>
        <p:spPr bwMode="auto">
          <a:xfrm>
            <a:off x="7086601" y="2914650"/>
            <a:ext cx="279966" cy="3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2</a:t>
            </a:r>
          </a:p>
        </p:txBody>
      </p:sp>
      <p:sp>
        <p:nvSpPr>
          <p:cNvPr id="837692" name="Text Box 60"/>
          <p:cNvSpPr txBox="1">
            <a:spLocks noChangeArrowheads="1"/>
          </p:cNvSpPr>
          <p:nvPr/>
        </p:nvSpPr>
        <p:spPr bwMode="auto">
          <a:xfrm>
            <a:off x="6324601" y="3200400"/>
            <a:ext cx="279966" cy="3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3</a:t>
            </a:r>
          </a:p>
        </p:txBody>
      </p:sp>
      <p:sp>
        <p:nvSpPr>
          <p:cNvPr id="837693" name="Text Box 61"/>
          <p:cNvSpPr txBox="1">
            <a:spLocks noChangeArrowheads="1"/>
          </p:cNvSpPr>
          <p:nvPr/>
        </p:nvSpPr>
        <p:spPr bwMode="auto">
          <a:xfrm>
            <a:off x="7772401" y="2057400"/>
            <a:ext cx="279966" cy="3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4</a:t>
            </a:r>
          </a:p>
        </p:txBody>
      </p:sp>
      <p:sp>
        <p:nvSpPr>
          <p:cNvPr id="837694" name="Text Box 62"/>
          <p:cNvSpPr txBox="1">
            <a:spLocks noChangeArrowheads="1"/>
          </p:cNvSpPr>
          <p:nvPr/>
        </p:nvSpPr>
        <p:spPr bwMode="auto">
          <a:xfrm>
            <a:off x="5257801" y="1943100"/>
            <a:ext cx="279966" cy="3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8143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290121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17632</TotalTime>
  <Words>386</Words>
  <Application>Microsoft Macintosh PowerPoint</Application>
  <PresentationFormat>如螢幕大小 (16:9)</PresentationFormat>
  <Paragraphs>141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Integrate p2p architecture into interoperation </vt:lpstr>
      <vt:lpstr>Goal</vt:lpstr>
      <vt:lpstr>NAT Traversal</vt:lpstr>
      <vt:lpstr>Peer to peer Architecture (NAT Traversal)</vt:lpstr>
      <vt:lpstr>Scenario1(Detect by location)</vt:lpstr>
      <vt:lpstr>Requirements</vt:lpstr>
      <vt:lpstr>Executing Process</vt:lpstr>
      <vt:lpstr>System Architecture</vt:lpstr>
      <vt:lpstr>ICE Step 6: Verification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 p2p architecture into interoperation </dc:title>
  <dc:creator>Ruiling Hsu</dc:creator>
  <cp:lastModifiedBy>Ruiling Hsu</cp:lastModifiedBy>
  <cp:revision>60</cp:revision>
  <dcterms:created xsi:type="dcterms:W3CDTF">2015-08-10T07:42:36Z</dcterms:created>
  <dcterms:modified xsi:type="dcterms:W3CDTF">2015-09-11T08:09:54Z</dcterms:modified>
</cp:coreProperties>
</file>