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3" r:id="rId4"/>
    <p:sldId id="264" r:id="rId5"/>
    <p:sldId id="265" r:id="rId6"/>
    <p:sldId id="266" r:id="rId7"/>
    <p:sldId id="261" r:id="rId8"/>
    <p:sldId id="267" r:id="rId9"/>
    <p:sldId id="268" r:id="rId10"/>
    <p:sldId id="269" r:id="rId11"/>
    <p:sldId id="270" r:id="rId12"/>
    <p:sldId id="271" r:id="rId13"/>
    <p:sldId id="275" r:id="rId14"/>
    <p:sldId id="273" r:id="rId15"/>
    <p:sldId id="262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24" y="-4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45167-BF42-425F-9C15-BF09AB62F4E8}" type="datetimeFigureOut">
              <a:rPr lang="zh-TW" altLang="en-US" smtClean="0"/>
              <a:t>2015/2/24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816B9-A919-4275-90A6-9C417921AC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37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93635" y="1720851"/>
            <a:ext cx="7330958" cy="117157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2851" y="3167064"/>
            <a:ext cx="8238067" cy="82708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6" name="圖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656" y="836712"/>
            <a:ext cx="3389096" cy="338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556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134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44568" y="260350"/>
            <a:ext cx="2747433" cy="5835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00151" y="260350"/>
            <a:ext cx="8041216" cy="5835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3203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018" y="260350"/>
            <a:ext cx="10068983" cy="8270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200152" y="1484314"/>
            <a:ext cx="10367433" cy="46116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943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56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864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55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00151" y="1484314"/>
            <a:ext cx="5082116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85467" y="1484314"/>
            <a:ext cx="5082117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663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528" y="274638"/>
            <a:ext cx="97348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32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869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896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760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346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5712884" y="3429001"/>
            <a:ext cx="1871133" cy="1412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23018" y="260350"/>
            <a:ext cx="10068983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2" y="1484314"/>
            <a:ext cx="10367433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27585" y="621447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99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31B69079-30FE-45CF-954A-A7256476907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2245783" y="6600826"/>
            <a:ext cx="8805333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kumimoji="0" lang="en-US" altLang="zh-TW" sz="1000" dirty="0">
                <a:solidFill>
                  <a:srgbClr val="003399"/>
                </a:solidFill>
                <a:latin typeface="Verdana" pitchFamily="34" charset="0"/>
              </a:rPr>
              <a:t>©</a:t>
            </a:r>
            <a:r>
              <a:rPr kumimoji="0" lang="en-US" altLang="zh-TW" sz="1000" dirty="0" smtClean="0">
                <a:solidFill>
                  <a:srgbClr val="003399"/>
                </a:solidFill>
                <a:latin typeface="Verdana" pitchFamily="34" charset="0"/>
              </a:rPr>
              <a:t>2014 </a:t>
            </a:r>
            <a:r>
              <a:rPr kumimoji="0" lang="en-US" altLang="zh-TW" sz="1000" dirty="0">
                <a:solidFill>
                  <a:srgbClr val="003399"/>
                </a:solidFill>
                <a:latin typeface="Verdana" pitchFamily="34" charset="0"/>
              </a:rPr>
              <a:t>Jonathan Lee, CSIE Department, National Taiwan University.</a:t>
            </a:r>
          </a:p>
        </p:txBody>
      </p:sp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871133" y="1125539"/>
            <a:ext cx="1032086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圖片 2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91344" y="126227"/>
            <a:ext cx="1430565" cy="143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272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q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Interoperation App</a:t>
            </a:r>
            <a:br>
              <a:rPr lang="en-US" altLang="zh-TW" dirty="0" smtClean="0"/>
            </a:br>
            <a:r>
              <a:rPr lang="en-US" altLang="zh-TW" dirty="0" smtClean="0"/>
              <a:t>            -Connection-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Uiling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361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Act-1: Encapsulate What Varies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10</a:t>
            </a:fld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2775938" y="1792593"/>
            <a:ext cx="2307884" cy="1687260"/>
            <a:chOff x="6744072" y="4437113"/>
            <a:chExt cx="2592288" cy="1895184"/>
          </a:xfrm>
        </p:grpSpPr>
        <p:grpSp>
          <p:nvGrpSpPr>
            <p:cNvPr id="30" name="群組 29"/>
            <p:cNvGrpSpPr/>
            <p:nvPr/>
          </p:nvGrpSpPr>
          <p:grpSpPr>
            <a:xfrm>
              <a:off x="6744072" y="4437113"/>
              <a:ext cx="2592288" cy="1097143"/>
              <a:chOff x="900113" y="4243887"/>
              <a:chExt cx="1408372" cy="1051679"/>
            </a:xfrm>
          </p:grpSpPr>
          <p:sp>
            <p:nvSpPr>
              <p:cNvPr id="32" name="矩形 31"/>
              <p:cNvSpPr/>
              <p:nvPr/>
            </p:nvSpPr>
            <p:spPr bwMode="auto">
              <a:xfrm>
                <a:off x="900113" y="4243887"/>
                <a:ext cx="1408372" cy="329784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b="1" dirty="0" err="1">
                    <a:latin typeface="Times New Roman" pitchFamily="18" charset="0"/>
                  </a:rPr>
                  <a:t>SensorOperationHandler</a:t>
                </a:r>
                <a:endParaRPr lang="zh-TW" altLang="en-US" sz="1200" b="1" dirty="0">
                  <a:latin typeface="Times New Roman" pitchFamily="18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 bwMode="auto">
              <a:xfrm>
                <a:off x="900113" y="4537933"/>
                <a:ext cx="1408372" cy="75763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 err="1">
                    <a:latin typeface="Times New Roman" pitchFamily="18" charset="0"/>
                  </a:rPr>
                  <a:t>endpoint:SocketChannel</a:t>
                </a:r>
                <a:endParaRPr lang="en-US" altLang="zh-TW" sz="1200" dirty="0">
                  <a:latin typeface="Times New Roman" pitchFamily="18" charset="0"/>
                </a:endParaRPr>
              </a:p>
              <a:p>
                <a:r>
                  <a:rPr lang="en-US" altLang="zh-TW" sz="1200" dirty="0" err="1">
                    <a:latin typeface="Times New Roman" pitchFamily="18" charset="0"/>
                  </a:rPr>
                  <a:t>IP:InetAddress</a:t>
                </a:r>
                <a:endParaRPr lang="en-US" altLang="zh-TW" sz="1200" dirty="0">
                  <a:latin typeface="Times New Roman" pitchFamily="18" charset="0"/>
                </a:endParaRPr>
              </a:p>
              <a:p>
                <a:r>
                  <a:rPr lang="en-US" altLang="zh-TW" sz="1200" dirty="0" err="1">
                    <a:latin typeface="Times New Roman" pitchFamily="18" charset="0"/>
                  </a:rPr>
                  <a:t>port:Integer</a:t>
                </a:r>
                <a:endParaRPr lang="en-US" altLang="zh-TW" sz="1200" dirty="0">
                  <a:latin typeface="Times New Roman" pitchFamily="18" charset="0"/>
                </a:endParaRPr>
              </a:p>
              <a:p>
                <a:endParaRPr lang="zh-TW" altLang="en-US" sz="1200" dirty="0">
                  <a:latin typeface="Times New Roman" pitchFamily="18" charset="0"/>
                </a:endParaRPr>
              </a:p>
            </p:txBody>
          </p:sp>
        </p:grpSp>
        <p:sp>
          <p:nvSpPr>
            <p:cNvPr id="31" name="矩形 30"/>
            <p:cNvSpPr/>
            <p:nvPr/>
          </p:nvSpPr>
          <p:spPr bwMode="auto">
            <a:xfrm>
              <a:off x="6744072" y="5517234"/>
              <a:ext cx="2592288" cy="81506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1200" dirty="0" smtClean="0">
                  <a:latin typeface="Times New Roman" pitchFamily="18" charset="0"/>
                </a:rPr>
                <a:t>active(Controller)</a:t>
              </a:r>
              <a:endParaRPr lang="en-US" altLang="zh-TW" sz="1200" dirty="0">
                <a:latin typeface="Times New Roman" pitchFamily="18" charset="0"/>
              </a:endParaRPr>
            </a:p>
            <a:p>
              <a:r>
                <a:rPr lang="en-US" altLang="zh-TW" sz="1200" dirty="0" smtClean="0">
                  <a:latin typeface="Times New Roman" pitchFamily="18" charset="0"/>
                </a:rPr>
                <a:t>handle(Controller)</a:t>
              </a:r>
              <a:endParaRPr lang="en-US" altLang="zh-TW" sz="1200" dirty="0">
                <a:latin typeface="Times New Roman" pitchFamily="18" charset="0"/>
              </a:endParaRPr>
            </a:p>
            <a:p>
              <a:r>
                <a:rPr lang="en-US" altLang="zh-TW" sz="1200" dirty="0" err="1">
                  <a:latin typeface="Times New Roman" pitchFamily="18" charset="0"/>
                </a:rPr>
                <a:t>TCP_connect</a:t>
              </a:r>
              <a:r>
                <a:rPr lang="en-US" altLang="zh-TW" sz="1200" dirty="0">
                  <a:latin typeface="Times New Roman" pitchFamily="18" charset="0"/>
                </a:rPr>
                <a:t>(Controller)</a:t>
              </a:r>
              <a:endParaRPr lang="zh-TW" altLang="en-US" sz="1200" dirty="0">
                <a:latin typeface="Times New Roman" pitchFamily="18" charset="0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2766360" y="3875854"/>
            <a:ext cx="2307884" cy="1699107"/>
            <a:chOff x="6744072" y="4437110"/>
            <a:chExt cx="2592288" cy="1908490"/>
          </a:xfrm>
        </p:grpSpPr>
        <p:grpSp>
          <p:nvGrpSpPr>
            <p:cNvPr id="26" name="群組 25"/>
            <p:cNvGrpSpPr/>
            <p:nvPr/>
          </p:nvGrpSpPr>
          <p:grpSpPr>
            <a:xfrm>
              <a:off x="6744072" y="4437110"/>
              <a:ext cx="2592288" cy="1115764"/>
              <a:chOff x="900113" y="4243887"/>
              <a:chExt cx="1408372" cy="1069529"/>
            </a:xfrm>
          </p:grpSpPr>
          <p:sp>
            <p:nvSpPr>
              <p:cNvPr id="28" name="矩形 27"/>
              <p:cNvSpPr/>
              <p:nvPr/>
            </p:nvSpPr>
            <p:spPr bwMode="auto">
              <a:xfrm>
                <a:off x="900113" y="4243887"/>
                <a:ext cx="1408372" cy="329784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b="1" dirty="0" err="1">
                    <a:latin typeface="Times New Roman" pitchFamily="18" charset="0"/>
                  </a:rPr>
                  <a:t>IPCameraHandler</a:t>
                </a:r>
                <a:endParaRPr lang="zh-TW" altLang="en-US" sz="1200" b="1" dirty="0">
                  <a:latin typeface="Times New Roman" pitchFamily="18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 bwMode="auto">
              <a:xfrm>
                <a:off x="900113" y="4537933"/>
                <a:ext cx="1408372" cy="77548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 err="1">
                    <a:latin typeface="Times New Roman" pitchFamily="18" charset="0"/>
                  </a:rPr>
                  <a:t>endpoint:DatagramChannel</a:t>
                </a:r>
                <a:endParaRPr lang="en-US" altLang="zh-TW" sz="1200" dirty="0">
                  <a:latin typeface="Times New Roman" pitchFamily="18" charset="0"/>
                </a:endParaRPr>
              </a:p>
              <a:p>
                <a:r>
                  <a:rPr lang="en-US" altLang="zh-TW" sz="1200" dirty="0" err="1">
                    <a:latin typeface="Times New Roman" pitchFamily="18" charset="0"/>
                  </a:rPr>
                  <a:t>IP:InetAddress</a:t>
                </a:r>
                <a:endParaRPr lang="en-US" altLang="zh-TW" sz="1200" dirty="0">
                  <a:latin typeface="Times New Roman" pitchFamily="18" charset="0"/>
                </a:endParaRPr>
              </a:p>
              <a:p>
                <a:r>
                  <a:rPr lang="en-US" altLang="zh-TW" sz="1200" dirty="0" err="1">
                    <a:latin typeface="Times New Roman" pitchFamily="18" charset="0"/>
                  </a:rPr>
                  <a:t>Port:Integer</a:t>
                </a:r>
                <a:endParaRPr lang="zh-TW" altLang="en-US" sz="1200" dirty="0">
                  <a:latin typeface="Times New Roman" pitchFamily="18" charset="0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 bwMode="auto">
            <a:xfrm>
              <a:off x="6744072" y="5517041"/>
              <a:ext cx="2592288" cy="828559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1200" dirty="0" smtClean="0">
                  <a:latin typeface="Times New Roman" pitchFamily="18" charset="0"/>
                </a:rPr>
                <a:t>active(Controller)</a:t>
              </a:r>
              <a:endParaRPr lang="en-US" altLang="zh-TW" sz="1200" dirty="0">
                <a:latin typeface="Times New Roman" pitchFamily="18" charset="0"/>
              </a:endParaRPr>
            </a:p>
            <a:p>
              <a:r>
                <a:rPr lang="en-US" altLang="zh-TW" sz="1200" dirty="0" smtClean="0">
                  <a:latin typeface="Times New Roman" pitchFamily="18" charset="0"/>
                </a:rPr>
                <a:t>handle(Controller)</a:t>
              </a:r>
              <a:endParaRPr lang="en-US" altLang="zh-TW" sz="1200" dirty="0">
                <a:latin typeface="Times New Roman" pitchFamily="18" charset="0"/>
              </a:endParaRPr>
            </a:p>
            <a:p>
              <a:r>
                <a:rPr lang="en-US" altLang="zh-TW" sz="1200" dirty="0" err="1">
                  <a:latin typeface="Times New Roman" pitchFamily="18" charset="0"/>
                </a:rPr>
                <a:t>UDP_connect</a:t>
              </a:r>
              <a:r>
                <a:rPr lang="en-US" altLang="zh-TW" sz="1200" dirty="0">
                  <a:latin typeface="Times New Roman" pitchFamily="18" charset="0"/>
                </a:rPr>
                <a:t>(Controller)</a:t>
              </a:r>
              <a:endParaRPr lang="zh-TW" altLang="en-US" sz="1200" dirty="0">
                <a:latin typeface="Times New Roman" pitchFamily="18" charset="0"/>
              </a:endParaRPr>
            </a:p>
          </p:txBody>
        </p:sp>
      </p:grpSp>
      <p:cxnSp>
        <p:nvCxnSpPr>
          <p:cNvPr id="8" name="直線單箭頭接點 7"/>
          <p:cNvCxnSpPr>
            <a:stCxn id="9" idx="3"/>
            <a:endCxn id="25" idx="1"/>
          </p:cNvCxnSpPr>
          <p:nvPr/>
        </p:nvCxnSpPr>
        <p:spPr bwMode="auto">
          <a:xfrm>
            <a:off x="4692510" y="2391274"/>
            <a:ext cx="3362456" cy="4258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矩形 8"/>
          <p:cNvSpPr/>
          <p:nvPr/>
        </p:nvSpPr>
        <p:spPr bwMode="auto">
          <a:xfrm>
            <a:off x="2711829" y="2065696"/>
            <a:ext cx="1980681" cy="651156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200" b="1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711830" y="4192612"/>
            <a:ext cx="2307884" cy="640549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200" b="1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711830" y="3158874"/>
            <a:ext cx="2051453" cy="242652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200" b="1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11830" y="5237506"/>
            <a:ext cx="2051453" cy="228408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200" b="1">
              <a:latin typeface="Times New Roman" pitchFamily="18" charset="0"/>
              <a:ea typeface="新細明體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8054966" y="2068981"/>
            <a:ext cx="1987345" cy="1534291"/>
            <a:chOff x="2096709" y="2492896"/>
            <a:chExt cx="2232248" cy="1723364"/>
          </a:xfrm>
        </p:grpSpPr>
        <p:grpSp>
          <p:nvGrpSpPr>
            <p:cNvPr id="22" name="群組 21"/>
            <p:cNvGrpSpPr/>
            <p:nvPr/>
          </p:nvGrpSpPr>
          <p:grpSpPr>
            <a:xfrm>
              <a:off x="2096709" y="2492896"/>
              <a:ext cx="2232248" cy="1248668"/>
              <a:chOff x="4871864" y="1543954"/>
              <a:chExt cx="2232248" cy="1248668"/>
            </a:xfrm>
          </p:grpSpPr>
          <p:sp>
            <p:nvSpPr>
              <p:cNvPr id="24" name="矩形 23"/>
              <p:cNvSpPr/>
              <p:nvPr/>
            </p:nvSpPr>
            <p:spPr bwMode="auto">
              <a:xfrm>
                <a:off x="4871864" y="1543954"/>
                <a:ext cx="2232248" cy="438256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b="1" dirty="0" err="1">
                    <a:latin typeface="Times New Roman" pitchFamily="18" charset="0"/>
                  </a:rPr>
                  <a:t>TCPConnection</a:t>
                </a:r>
                <a:endParaRPr lang="zh-TW" altLang="en-US" sz="1200" b="1" dirty="0">
                  <a:latin typeface="Times New Roman" pitchFamily="18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4871864" y="1976002"/>
                <a:ext cx="2232248" cy="81662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 err="1">
                    <a:latin typeface="Times New Roman" pitchFamily="18" charset="0"/>
                  </a:rPr>
                  <a:t>endpoint:SocketChannel</a:t>
                </a:r>
                <a:endParaRPr lang="en-US" altLang="zh-TW" sz="1200" dirty="0">
                  <a:latin typeface="Times New Roman" pitchFamily="18" charset="0"/>
                </a:endParaRPr>
              </a:p>
              <a:p>
                <a:r>
                  <a:rPr lang="en-US" altLang="zh-TW" sz="1200" dirty="0" err="1">
                    <a:latin typeface="Times New Roman" pitchFamily="18" charset="0"/>
                  </a:rPr>
                  <a:t>IP:InetAddress</a:t>
                </a:r>
                <a:endParaRPr lang="en-US" altLang="zh-TW" sz="1200" dirty="0">
                  <a:latin typeface="Times New Roman" pitchFamily="18" charset="0"/>
                </a:endParaRPr>
              </a:p>
              <a:p>
                <a:r>
                  <a:rPr lang="en-US" altLang="zh-TW" sz="1200" dirty="0" err="1">
                    <a:latin typeface="Times New Roman" pitchFamily="18" charset="0"/>
                  </a:rPr>
                  <a:t>port:Integer</a:t>
                </a:r>
                <a:endParaRPr lang="en-US" altLang="zh-TW" sz="1200" dirty="0">
                  <a:latin typeface="Times New Roman" pitchFamily="18" charset="0"/>
                </a:endParaRPr>
              </a:p>
              <a:p>
                <a:endParaRPr lang="en-US" altLang="zh-TW" sz="1200" dirty="0">
                  <a:latin typeface="Times New Roman" pitchFamily="18" charset="0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 bwMode="auto">
            <a:xfrm>
              <a:off x="2096709" y="3753502"/>
              <a:ext cx="2232248" cy="46275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1200" dirty="0">
                  <a:latin typeface="Times New Roman" pitchFamily="18" charset="0"/>
                </a:rPr>
                <a:t>connect(Controller)</a:t>
              </a:r>
            </a:p>
            <a:p>
              <a:endParaRPr lang="zh-TW" altLang="en-US" sz="1200" i="1" dirty="0">
                <a:latin typeface="Times New Roman" pitchFamily="18" charset="0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8025446" y="3729486"/>
            <a:ext cx="2243777" cy="1480782"/>
            <a:chOff x="2096709" y="3057055"/>
            <a:chExt cx="2232248" cy="1663261"/>
          </a:xfrm>
        </p:grpSpPr>
        <p:grpSp>
          <p:nvGrpSpPr>
            <p:cNvPr id="18" name="群組 17"/>
            <p:cNvGrpSpPr/>
            <p:nvPr/>
          </p:nvGrpSpPr>
          <p:grpSpPr>
            <a:xfrm>
              <a:off x="2096709" y="3057055"/>
              <a:ext cx="2232248" cy="1200503"/>
              <a:chOff x="4871864" y="2108113"/>
              <a:chExt cx="2232248" cy="1200503"/>
            </a:xfrm>
          </p:grpSpPr>
          <p:sp>
            <p:nvSpPr>
              <p:cNvPr id="20" name="矩形 19"/>
              <p:cNvSpPr/>
              <p:nvPr/>
            </p:nvSpPr>
            <p:spPr bwMode="auto">
              <a:xfrm>
                <a:off x="4871864" y="2108113"/>
                <a:ext cx="2232248" cy="438256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b="1" dirty="0" err="1">
                    <a:latin typeface="Times New Roman" pitchFamily="18" charset="0"/>
                  </a:rPr>
                  <a:t>UDPConnection</a:t>
                </a:r>
                <a:endParaRPr lang="zh-TW" altLang="en-US" sz="1200" b="1" dirty="0">
                  <a:latin typeface="Times New Roman" pitchFamily="18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 bwMode="auto">
              <a:xfrm>
                <a:off x="4871864" y="2526478"/>
                <a:ext cx="2232248" cy="782138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 err="1">
                    <a:latin typeface="Times New Roman" pitchFamily="18" charset="0"/>
                  </a:rPr>
                  <a:t>endpoint:DatagramChannel</a:t>
                </a:r>
                <a:endParaRPr lang="en-US" altLang="zh-TW" sz="1200" dirty="0">
                  <a:latin typeface="Times New Roman" pitchFamily="18" charset="0"/>
                </a:endParaRPr>
              </a:p>
              <a:p>
                <a:r>
                  <a:rPr lang="en-US" altLang="zh-TW" sz="1200" dirty="0" err="1">
                    <a:latin typeface="Times New Roman" pitchFamily="18" charset="0"/>
                  </a:rPr>
                  <a:t>IP:InetAddress</a:t>
                </a:r>
                <a:endParaRPr lang="en-US" altLang="zh-TW" sz="1200" dirty="0">
                  <a:latin typeface="Times New Roman" pitchFamily="18" charset="0"/>
                </a:endParaRPr>
              </a:p>
              <a:p>
                <a:r>
                  <a:rPr lang="en-US" altLang="zh-TW" sz="1200" dirty="0" err="1">
                    <a:latin typeface="Times New Roman" pitchFamily="18" charset="0"/>
                  </a:rPr>
                  <a:t>Port:Integer</a:t>
                </a:r>
                <a:endParaRPr lang="zh-TW" altLang="en-US" sz="1200" dirty="0">
                  <a:latin typeface="Times New Roman" pitchFamily="18" charset="0"/>
                </a:endParaRPr>
              </a:p>
              <a:p>
                <a:endParaRPr lang="en-US" altLang="zh-TW" sz="1200" dirty="0">
                  <a:latin typeface="Times New Roman" pitchFamily="18" charset="0"/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 bwMode="auto">
            <a:xfrm>
              <a:off x="2096709" y="4257558"/>
              <a:ext cx="2232248" cy="46275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1200" dirty="0">
                  <a:latin typeface="Times New Roman" pitchFamily="18" charset="0"/>
                </a:rPr>
                <a:t>connect(Controller)</a:t>
              </a:r>
            </a:p>
            <a:p>
              <a:endParaRPr lang="zh-TW" altLang="en-US" sz="1200" i="1" dirty="0">
                <a:latin typeface="Times New Roman" pitchFamily="18" charset="0"/>
              </a:endParaRPr>
            </a:p>
          </p:txBody>
        </p:sp>
      </p:grpSp>
      <p:cxnSp>
        <p:nvCxnSpPr>
          <p:cNvPr id="15" name="直線單箭頭接點 14"/>
          <p:cNvCxnSpPr>
            <a:stCxn id="11" idx="3"/>
            <a:endCxn id="25" idx="1"/>
          </p:cNvCxnSpPr>
          <p:nvPr/>
        </p:nvCxnSpPr>
        <p:spPr bwMode="auto">
          <a:xfrm flipV="1">
            <a:off x="4763283" y="2817142"/>
            <a:ext cx="3291683" cy="4630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線單箭頭接點 15"/>
          <p:cNvCxnSpPr>
            <a:stCxn id="10" idx="3"/>
            <a:endCxn id="21" idx="1"/>
          </p:cNvCxnSpPr>
          <p:nvPr/>
        </p:nvCxnSpPr>
        <p:spPr bwMode="auto">
          <a:xfrm flipV="1">
            <a:off x="5019714" y="4450116"/>
            <a:ext cx="3005732" cy="6277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直線單箭頭接點 16"/>
          <p:cNvCxnSpPr>
            <a:stCxn id="12" idx="3"/>
            <a:endCxn id="21" idx="1"/>
          </p:cNvCxnSpPr>
          <p:nvPr/>
        </p:nvCxnSpPr>
        <p:spPr bwMode="auto">
          <a:xfrm flipV="1">
            <a:off x="4763283" y="4450116"/>
            <a:ext cx="3262163" cy="9015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7184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Act-2: Abstract Common Behavior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11</a:t>
            </a:fld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5868965" y="2028033"/>
            <a:ext cx="4903274" cy="2760435"/>
            <a:chOff x="1907704" y="1923678"/>
            <a:chExt cx="4698522" cy="2645164"/>
          </a:xfrm>
        </p:grpSpPr>
        <p:grpSp>
          <p:nvGrpSpPr>
            <p:cNvPr id="7" name="群組 6"/>
            <p:cNvGrpSpPr/>
            <p:nvPr/>
          </p:nvGrpSpPr>
          <p:grpSpPr>
            <a:xfrm>
              <a:off x="4932040" y="3902767"/>
              <a:ext cx="1674186" cy="666075"/>
              <a:chOff x="2096709" y="3393091"/>
              <a:chExt cx="2232248" cy="888100"/>
            </a:xfrm>
          </p:grpSpPr>
          <p:sp>
            <p:nvSpPr>
              <p:cNvPr id="19" name="矩形 18"/>
              <p:cNvSpPr/>
              <p:nvPr/>
            </p:nvSpPr>
            <p:spPr bwMode="auto">
              <a:xfrm>
                <a:off x="2096709" y="3393091"/>
                <a:ext cx="2232248" cy="438256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b="1" dirty="0" err="1">
                    <a:latin typeface="Times New Roman" pitchFamily="18" charset="0"/>
                  </a:rPr>
                  <a:t>TCPConnection</a:t>
                </a:r>
                <a:endParaRPr lang="zh-TW" altLang="en-US" sz="1200" b="1" dirty="0">
                  <a:latin typeface="Times New Roman" pitchFamily="18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2096709" y="3818433"/>
                <a:ext cx="2232248" cy="462758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>
                    <a:latin typeface="Times New Roman" pitchFamily="18" charset="0"/>
                  </a:rPr>
                  <a:t>connect(Controller)</a:t>
                </a:r>
              </a:p>
              <a:p>
                <a:endParaRPr lang="zh-TW" altLang="en-US" sz="1200" i="1" dirty="0">
                  <a:latin typeface="Times New Roman" pitchFamily="18" charset="0"/>
                </a:endParaRPr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1907704" y="3907424"/>
              <a:ext cx="1890210" cy="648070"/>
              <a:chOff x="2096709" y="2848108"/>
              <a:chExt cx="2232248" cy="864093"/>
            </a:xfrm>
          </p:grpSpPr>
          <p:sp>
            <p:nvSpPr>
              <p:cNvPr id="17" name="矩形 16"/>
              <p:cNvSpPr/>
              <p:nvPr/>
            </p:nvSpPr>
            <p:spPr bwMode="auto">
              <a:xfrm>
                <a:off x="2096709" y="2848108"/>
                <a:ext cx="2232248" cy="438256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b="1" dirty="0" err="1">
                    <a:latin typeface="Times New Roman" pitchFamily="18" charset="0"/>
                  </a:rPr>
                  <a:t>UDPConnection</a:t>
                </a:r>
                <a:endParaRPr lang="zh-TW" altLang="en-US" sz="1200" b="1" dirty="0">
                  <a:latin typeface="Times New Roman" pitchFamily="18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 bwMode="auto">
              <a:xfrm>
                <a:off x="2096709" y="3249441"/>
                <a:ext cx="2232248" cy="46276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>
                    <a:latin typeface="Times New Roman" pitchFamily="18" charset="0"/>
                  </a:rPr>
                  <a:t>connect(Controller)</a:t>
                </a:r>
              </a:p>
              <a:p>
                <a:endParaRPr lang="zh-TW" altLang="en-US" sz="1200" i="1" dirty="0">
                  <a:latin typeface="Times New Roman" pitchFamily="18" charset="0"/>
                </a:endParaRPr>
              </a:p>
            </p:txBody>
          </p:sp>
        </p:grpSp>
        <p:sp>
          <p:nvSpPr>
            <p:cNvPr id="9" name="等腰三角形 8"/>
            <p:cNvSpPr/>
            <p:nvPr/>
          </p:nvSpPr>
          <p:spPr bwMode="auto">
            <a:xfrm>
              <a:off x="4123775" y="3219828"/>
              <a:ext cx="230375" cy="145008"/>
            </a:xfrm>
            <a:prstGeom prst="triangl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200" b="1">
                <a:latin typeface="Times New Roman" pitchFamily="18" charset="0"/>
              </a:endParaRPr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3131840" y="1923678"/>
              <a:ext cx="2214246" cy="1296150"/>
              <a:chOff x="899592" y="2355719"/>
              <a:chExt cx="2214246" cy="1296150"/>
            </a:xfrm>
          </p:grpSpPr>
          <p:grpSp>
            <p:nvGrpSpPr>
              <p:cNvPr id="13" name="群組 12"/>
              <p:cNvGrpSpPr/>
              <p:nvPr/>
            </p:nvGrpSpPr>
            <p:grpSpPr>
              <a:xfrm>
                <a:off x="899592" y="2355719"/>
                <a:ext cx="2214246" cy="1296150"/>
                <a:chOff x="900113" y="4466813"/>
                <a:chExt cx="1408372" cy="1300464"/>
              </a:xfrm>
            </p:grpSpPr>
            <p:sp>
              <p:nvSpPr>
                <p:cNvPr id="15" name="矩形 14"/>
                <p:cNvSpPr/>
                <p:nvPr/>
              </p:nvSpPr>
              <p:spPr bwMode="auto">
                <a:xfrm>
                  <a:off x="900113" y="4466813"/>
                  <a:ext cx="1408372" cy="329785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200" b="1" i="1" dirty="0">
                      <a:latin typeface="Times New Roman" pitchFamily="18" charset="0"/>
                    </a:rPr>
                    <a:t>Connection</a:t>
                  </a:r>
                  <a:endParaRPr lang="zh-TW" altLang="en-US" sz="1200" b="1" i="1" dirty="0">
                    <a:latin typeface="Times New Roman" pitchFamily="18" charset="0"/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 bwMode="auto">
                <a:xfrm>
                  <a:off x="900113" y="5382673"/>
                  <a:ext cx="1408372" cy="384604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1200" i="1" dirty="0">
                      <a:latin typeface="Times New Roman" pitchFamily="18" charset="0"/>
                    </a:rPr>
                    <a:t>connect(Controller)</a:t>
                  </a:r>
                </a:p>
              </p:txBody>
            </p:sp>
          </p:grpSp>
          <p:sp>
            <p:nvSpPr>
              <p:cNvPr id="14" name="矩形 13"/>
              <p:cNvSpPr/>
              <p:nvPr/>
            </p:nvSpPr>
            <p:spPr bwMode="auto">
              <a:xfrm>
                <a:off x="899592" y="2679762"/>
                <a:ext cx="2214246" cy="582136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>
                    <a:latin typeface="Times New Roman" pitchFamily="18" charset="0"/>
                  </a:rPr>
                  <a:t>e</a:t>
                </a:r>
                <a:r>
                  <a:rPr lang="en-US" altLang="zh-TW" sz="1200" dirty="0" smtClean="0">
                    <a:latin typeface="Times New Roman" pitchFamily="18" charset="0"/>
                  </a:rPr>
                  <a:t>ndpoint: </a:t>
                </a:r>
                <a:r>
                  <a:rPr lang="en-US" altLang="zh-TW" sz="1200" dirty="0" err="1">
                    <a:solidFill>
                      <a:srgbClr val="0070C0"/>
                    </a:solidFill>
                    <a:latin typeface="Times New Roman" pitchFamily="18" charset="0"/>
                  </a:rPr>
                  <a:t>SelectableChannel</a:t>
                </a:r>
                <a:endParaRPr lang="en-US" altLang="zh-TW" sz="1200" dirty="0" smtClean="0">
                  <a:latin typeface="Times New Roman" pitchFamily="18" charset="0"/>
                </a:endParaRPr>
              </a:p>
              <a:p>
                <a:r>
                  <a:rPr lang="en-US" altLang="zh-TW" sz="1200" dirty="0" err="1" smtClean="0">
                    <a:latin typeface="Times New Roman" pitchFamily="18" charset="0"/>
                  </a:rPr>
                  <a:t>IP:InetAddress</a:t>
                </a:r>
                <a:endParaRPr lang="en-US" altLang="zh-TW" sz="1200" dirty="0">
                  <a:latin typeface="Times New Roman" pitchFamily="18" charset="0"/>
                </a:endParaRPr>
              </a:p>
              <a:p>
                <a:r>
                  <a:rPr lang="en-US" altLang="zh-TW" sz="1200" dirty="0" err="1">
                    <a:latin typeface="Times New Roman" pitchFamily="18" charset="0"/>
                  </a:rPr>
                  <a:t>port:Integer</a:t>
                </a:r>
                <a:endParaRPr lang="en-US" altLang="zh-TW" sz="1200" dirty="0">
                  <a:latin typeface="Times New Roman" pitchFamily="18" charset="0"/>
                </a:endParaRPr>
              </a:p>
            </p:txBody>
          </p:sp>
        </p:grpSp>
        <p:cxnSp>
          <p:nvCxnSpPr>
            <p:cNvPr id="11" name="肘形接點 10"/>
            <p:cNvCxnSpPr>
              <a:stCxn id="17" idx="0"/>
              <a:endCxn id="9" idx="3"/>
            </p:cNvCxnSpPr>
            <p:nvPr/>
          </p:nvCxnSpPr>
          <p:spPr>
            <a:xfrm rot="5400000" flipH="1" flipV="1">
              <a:off x="3274592" y="2943053"/>
              <a:ext cx="542588" cy="1386154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接點 11"/>
            <p:cNvCxnSpPr>
              <a:stCxn id="19" idx="0"/>
              <a:endCxn id="9" idx="3"/>
            </p:cNvCxnSpPr>
            <p:nvPr/>
          </p:nvCxnSpPr>
          <p:spPr>
            <a:xfrm rot="16200000" flipV="1">
              <a:off x="4735083" y="2868717"/>
              <a:ext cx="537931" cy="1530170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9600044" y="1660931"/>
            <a:ext cx="2344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 smtClean="0">
                <a:solidFill>
                  <a:srgbClr val="0070C0"/>
                </a:solidFill>
              </a:rPr>
              <a:t>SelectableChannel</a:t>
            </a:r>
            <a:r>
              <a:rPr lang="en-US" altLang="zh-TW" sz="1600" dirty="0" smtClean="0">
                <a:solidFill>
                  <a:srgbClr val="0070C0"/>
                </a:solidFill>
              </a:rPr>
              <a:t> is the super class of 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SocketChannel</a:t>
            </a:r>
            <a:r>
              <a:rPr lang="en-US" altLang="zh-TW" sz="1600" dirty="0" smtClean="0">
                <a:solidFill>
                  <a:srgbClr val="0070C0"/>
                </a:solidFill>
              </a:rPr>
              <a:t> and 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DatagramChannel</a:t>
            </a:r>
            <a:r>
              <a:rPr lang="en-US" altLang="zh-TW" sz="1600" dirty="0" smtClean="0">
                <a:solidFill>
                  <a:srgbClr val="0070C0"/>
                </a:solidFill>
              </a:rPr>
              <a:t>. </a:t>
            </a:r>
            <a:endParaRPr lang="zh-TW" altLang="en-US" sz="1600" dirty="0">
              <a:solidFill>
                <a:srgbClr val="0070C0"/>
              </a:solidFill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405784" y="2057901"/>
            <a:ext cx="5216594" cy="2796857"/>
            <a:chOff x="1389632" y="1732898"/>
            <a:chExt cx="5216594" cy="2796857"/>
          </a:xfrm>
        </p:grpSpPr>
        <p:grpSp>
          <p:nvGrpSpPr>
            <p:cNvPr id="24" name="群組 23"/>
            <p:cNvGrpSpPr/>
            <p:nvPr/>
          </p:nvGrpSpPr>
          <p:grpSpPr>
            <a:xfrm>
              <a:off x="4211960" y="3811746"/>
              <a:ext cx="2394266" cy="718009"/>
              <a:chOff x="6744072" y="4784234"/>
              <a:chExt cx="2592288" cy="957343"/>
            </a:xfrm>
          </p:grpSpPr>
          <p:sp>
            <p:nvSpPr>
              <p:cNvPr id="36" name="矩形 35"/>
              <p:cNvSpPr/>
              <p:nvPr/>
            </p:nvSpPr>
            <p:spPr bwMode="auto">
              <a:xfrm>
                <a:off x="6744072" y="4784234"/>
                <a:ext cx="2592288" cy="344041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b="1" dirty="0" err="1">
                    <a:latin typeface="Times New Roman" pitchFamily="18" charset="0"/>
                  </a:rPr>
                  <a:t>SensorOperationHandler</a:t>
                </a:r>
                <a:endParaRPr lang="zh-TW" altLang="en-US" sz="1200" b="1" dirty="0">
                  <a:latin typeface="Times New Roman" pitchFamily="18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 bwMode="auto">
              <a:xfrm>
                <a:off x="6744072" y="5105100"/>
                <a:ext cx="2592288" cy="636477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 smtClean="0">
                    <a:latin typeface="Times New Roman" pitchFamily="18" charset="0"/>
                  </a:rPr>
                  <a:t>active(</a:t>
                </a:r>
                <a:r>
                  <a:rPr lang="en-US" altLang="zh-TW" sz="1200" dirty="0" err="1" smtClean="0">
                    <a:solidFill>
                      <a:srgbClr val="0070C0"/>
                    </a:solidFill>
                    <a:latin typeface="Times New Roman" pitchFamily="18" charset="0"/>
                  </a:rPr>
                  <a:t>SelectableChannel,</a:t>
                </a:r>
                <a:r>
                  <a:rPr lang="en-US" altLang="zh-TW" sz="1200" dirty="0" err="1" smtClean="0">
                    <a:latin typeface="Times New Roman" pitchFamily="18" charset="0"/>
                  </a:rPr>
                  <a:t>Controller</a:t>
                </a:r>
                <a:r>
                  <a:rPr lang="en-US" altLang="zh-TW" sz="1200" dirty="0" smtClean="0">
                    <a:latin typeface="Times New Roman" pitchFamily="18" charset="0"/>
                  </a:rPr>
                  <a:t>)</a:t>
                </a:r>
                <a:endParaRPr lang="en-US" altLang="zh-TW" sz="1200" dirty="0">
                  <a:latin typeface="Times New Roman" pitchFamily="18" charset="0"/>
                </a:endParaRPr>
              </a:p>
              <a:p>
                <a:r>
                  <a:rPr lang="en-US" altLang="zh-TW" sz="1200" dirty="0" smtClean="0">
                    <a:latin typeface="Times New Roman" pitchFamily="18" charset="0"/>
                  </a:rPr>
                  <a:t>handle(Controller)</a:t>
                </a:r>
                <a:endParaRPr lang="en-US" altLang="zh-TW" sz="12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25" name="群組 24"/>
            <p:cNvGrpSpPr/>
            <p:nvPr/>
          </p:nvGrpSpPr>
          <p:grpSpPr>
            <a:xfrm>
              <a:off x="1389632" y="3813704"/>
              <a:ext cx="2402335" cy="716050"/>
              <a:chOff x="6744071" y="4437106"/>
              <a:chExt cx="2592289" cy="954733"/>
            </a:xfrm>
          </p:grpSpPr>
          <p:sp>
            <p:nvSpPr>
              <p:cNvPr id="34" name="矩形 33"/>
              <p:cNvSpPr/>
              <p:nvPr/>
            </p:nvSpPr>
            <p:spPr bwMode="auto">
              <a:xfrm>
                <a:off x="6744071" y="4437106"/>
                <a:ext cx="2592288" cy="34404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b="1" dirty="0" err="1">
                    <a:latin typeface="Times New Roman" pitchFamily="18" charset="0"/>
                  </a:rPr>
                  <a:t>IPCameraHandler</a:t>
                </a:r>
                <a:endParaRPr lang="zh-TW" altLang="en-US" sz="1200" b="1" dirty="0">
                  <a:latin typeface="Times New Roman" pitchFamily="18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6744072" y="4776599"/>
                <a:ext cx="2592288" cy="61524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 smtClean="0">
                    <a:latin typeface="Times New Roman" pitchFamily="18" charset="0"/>
                  </a:rPr>
                  <a:t>active(</a:t>
                </a:r>
                <a:r>
                  <a:rPr lang="en-US" altLang="zh-TW" sz="1200" dirty="0" err="1" smtClean="0">
                    <a:solidFill>
                      <a:srgbClr val="0070C0"/>
                    </a:solidFill>
                    <a:latin typeface="Times New Roman" pitchFamily="18" charset="0"/>
                  </a:rPr>
                  <a:t>SelectableChannel,</a:t>
                </a:r>
                <a:r>
                  <a:rPr lang="en-US" altLang="zh-TW" sz="1200" dirty="0" err="1" smtClean="0">
                    <a:latin typeface="Times New Roman" pitchFamily="18" charset="0"/>
                  </a:rPr>
                  <a:t>Controller</a:t>
                </a:r>
                <a:r>
                  <a:rPr lang="en-US" altLang="zh-TW" sz="1200" dirty="0" smtClean="0">
                    <a:latin typeface="Times New Roman" pitchFamily="18" charset="0"/>
                  </a:rPr>
                  <a:t>)</a:t>
                </a:r>
                <a:endParaRPr lang="en-US" altLang="zh-TW" sz="1200" dirty="0">
                  <a:latin typeface="Times New Roman" pitchFamily="18" charset="0"/>
                </a:endParaRPr>
              </a:p>
              <a:p>
                <a:r>
                  <a:rPr lang="en-US" altLang="zh-TW" sz="1200" dirty="0" smtClean="0">
                    <a:latin typeface="Times New Roman" pitchFamily="18" charset="0"/>
                  </a:rPr>
                  <a:t>handle(Controller)</a:t>
                </a:r>
                <a:endParaRPr lang="en-US" altLang="zh-TW" sz="1200" dirty="0">
                  <a:latin typeface="Times New Roman" pitchFamily="18" charset="0"/>
                </a:endParaRPr>
              </a:p>
              <a:p>
                <a:endParaRPr lang="zh-TW" altLang="en-US" sz="1200" dirty="0">
                  <a:latin typeface="Times New Roman" pitchFamily="18" charset="0"/>
                </a:endParaRPr>
              </a:p>
            </p:txBody>
          </p:sp>
        </p:grpSp>
        <p:sp>
          <p:nvSpPr>
            <p:cNvPr id="26" name="等腰三角形 25"/>
            <p:cNvSpPr/>
            <p:nvPr/>
          </p:nvSpPr>
          <p:spPr bwMode="auto">
            <a:xfrm>
              <a:off x="3850771" y="2715766"/>
              <a:ext cx="230375" cy="145008"/>
            </a:xfrm>
            <a:prstGeom prst="triangl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200" b="1">
                <a:latin typeface="Times New Roman" pitchFamily="18" charset="0"/>
              </a:endParaRPr>
            </a:p>
          </p:txBody>
        </p:sp>
        <p:grpSp>
          <p:nvGrpSpPr>
            <p:cNvPr id="27" name="群組 26"/>
            <p:cNvGrpSpPr/>
            <p:nvPr/>
          </p:nvGrpSpPr>
          <p:grpSpPr>
            <a:xfrm>
              <a:off x="2741823" y="1732898"/>
              <a:ext cx="2448272" cy="982868"/>
              <a:chOff x="827584" y="2698384"/>
              <a:chExt cx="1944216" cy="982868"/>
            </a:xfrm>
          </p:grpSpPr>
          <p:grpSp>
            <p:nvGrpSpPr>
              <p:cNvPr id="30" name="群組 29"/>
              <p:cNvGrpSpPr/>
              <p:nvPr/>
            </p:nvGrpSpPr>
            <p:grpSpPr>
              <a:xfrm>
                <a:off x="827584" y="2698384"/>
                <a:ext cx="1944216" cy="719460"/>
                <a:chOff x="6744072" y="4741142"/>
                <a:chExt cx="2592288" cy="959280"/>
              </a:xfrm>
            </p:grpSpPr>
            <p:sp>
              <p:nvSpPr>
                <p:cNvPr id="32" name="矩形 31"/>
                <p:cNvSpPr/>
                <p:nvPr/>
              </p:nvSpPr>
              <p:spPr bwMode="auto">
                <a:xfrm>
                  <a:off x="6744072" y="4741142"/>
                  <a:ext cx="2592288" cy="344040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200" b="1" i="1" dirty="0" err="1">
                      <a:latin typeface="Times New Roman" pitchFamily="18" charset="0"/>
                    </a:rPr>
                    <a:t>ServiceHandler</a:t>
                  </a:r>
                  <a:endParaRPr lang="zh-TW" altLang="en-US" sz="1200" b="1" i="1" dirty="0">
                    <a:latin typeface="Times New Roman" pitchFamily="18" charset="0"/>
                  </a:endParaRPr>
                </a:p>
              </p:txBody>
            </p:sp>
            <p:sp>
              <p:nvSpPr>
                <p:cNvPr id="33" name="矩形 32"/>
                <p:cNvSpPr/>
                <p:nvPr/>
              </p:nvSpPr>
              <p:spPr bwMode="auto">
                <a:xfrm>
                  <a:off x="6744072" y="5085182"/>
                  <a:ext cx="2592288" cy="615240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1200" dirty="0" err="1">
                      <a:solidFill>
                        <a:srgbClr val="0070C0"/>
                      </a:solidFill>
                      <a:latin typeface="Times New Roman" pitchFamily="18" charset="0"/>
                    </a:rPr>
                    <a:t>e</a:t>
                  </a:r>
                  <a:r>
                    <a:rPr lang="en-US" altLang="zh-TW" sz="1200" dirty="0" err="1" smtClean="0">
                      <a:solidFill>
                        <a:srgbClr val="0070C0"/>
                      </a:solidFill>
                      <a:latin typeface="Times New Roman" pitchFamily="18" charset="0"/>
                    </a:rPr>
                    <a:t>ndpoint:SelectableChannel</a:t>
                  </a:r>
                  <a:endParaRPr lang="en-US" altLang="zh-TW" sz="1200" dirty="0">
                    <a:solidFill>
                      <a:srgbClr val="0070C0"/>
                    </a:solidFill>
                    <a:latin typeface="Times New Roman" pitchFamily="18" charset="0"/>
                  </a:endParaRPr>
                </a:p>
                <a:p>
                  <a:r>
                    <a:rPr lang="en-US" altLang="zh-TW" sz="1200" i="1" dirty="0">
                      <a:latin typeface="Times New Roman" pitchFamily="18" charset="0"/>
                    </a:rPr>
                    <a:t>handle()</a:t>
                  </a:r>
                </a:p>
                <a:p>
                  <a:endParaRPr lang="zh-TW" altLang="en-US" sz="1200" i="1" dirty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31" name="矩形 30"/>
              <p:cNvSpPr/>
              <p:nvPr/>
            </p:nvSpPr>
            <p:spPr bwMode="auto">
              <a:xfrm>
                <a:off x="827584" y="3219822"/>
                <a:ext cx="1944216" cy="46143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i="1" dirty="0" smtClean="0">
                    <a:latin typeface="Times New Roman" pitchFamily="18" charset="0"/>
                  </a:rPr>
                  <a:t>active(</a:t>
                </a:r>
                <a:r>
                  <a:rPr lang="en-US" altLang="zh-TW" sz="1200" dirty="0" err="1" smtClean="0">
                    <a:solidFill>
                      <a:srgbClr val="0070C0"/>
                    </a:solidFill>
                    <a:latin typeface="Times New Roman" pitchFamily="18" charset="0"/>
                  </a:rPr>
                  <a:t>SelectableChannel,</a:t>
                </a:r>
                <a:r>
                  <a:rPr lang="en-US" altLang="zh-TW" sz="1200" dirty="0" err="1" smtClean="0">
                    <a:latin typeface="Times New Roman" pitchFamily="18" charset="0"/>
                  </a:rPr>
                  <a:t>Controller</a:t>
                </a:r>
                <a:r>
                  <a:rPr lang="en-US" altLang="zh-TW" sz="1200" i="1" dirty="0" smtClean="0">
                    <a:latin typeface="Times New Roman" pitchFamily="18" charset="0"/>
                  </a:rPr>
                  <a:t>)</a:t>
                </a:r>
                <a:endParaRPr lang="en-US" altLang="zh-TW" sz="1200" i="1" dirty="0">
                  <a:latin typeface="Times New Roman" pitchFamily="18" charset="0"/>
                </a:endParaRPr>
              </a:p>
              <a:p>
                <a:r>
                  <a:rPr lang="en-US" altLang="zh-TW" sz="1200" i="1" dirty="0" smtClean="0">
                    <a:latin typeface="Times New Roman" pitchFamily="18" charset="0"/>
                  </a:rPr>
                  <a:t>handle(Controller)</a:t>
                </a:r>
                <a:endParaRPr lang="en-US" altLang="zh-TW" sz="1200" i="1" dirty="0">
                  <a:latin typeface="Times New Roman" pitchFamily="18" charset="0"/>
                </a:endParaRPr>
              </a:p>
              <a:p>
                <a:endParaRPr lang="zh-TW" altLang="en-US" sz="1200" i="1" dirty="0">
                  <a:latin typeface="Times New Roman" pitchFamily="18" charset="0"/>
                </a:endParaRPr>
              </a:p>
            </p:txBody>
          </p:sp>
        </p:grpSp>
        <p:cxnSp>
          <p:nvCxnSpPr>
            <p:cNvPr id="28" name="肘形接點 27"/>
            <p:cNvCxnSpPr>
              <a:stCxn id="26" idx="3"/>
              <a:endCxn id="34" idx="0"/>
            </p:cNvCxnSpPr>
            <p:nvPr/>
          </p:nvCxnSpPr>
          <p:spPr>
            <a:xfrm rot="5400000">
              <a:off x="2801914" y="2649659"/>
              <a:ext cx="952930" cy="1375160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接點 28"/>
            <p:cNvCxnSpPr>
              <a:stCxn id="26" idx="3"/>
              <a:endCxn id="36" idx="0"/>
            </p:cNvCxnSpPr>
            <p:nvPr/>
          </p:nvCxnSpPr>
          <p:spPr>
            <a:xfrm rot="16200000" flipH="1">
              <a:off x="4212040" y="2614693"/>
              <a:ext cx="950972" cy="1443134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字方塊 37"/>
          <p:cNvSpPr txBox="1"/>
          <p:nvPr/>
        </p:nvSpPr>
        <p:spPr>
          <a:xfrm>
            <a:off x="405784" y="5065647"/>
            <a:ext cx="5599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Because the </a:t>
            </a:r>
            <a:r>
              <a:rPr lang="en-US" altLang="zh-TW" dirty="0" err="1">
                <a:solidFill>
                  <a:srgbClr val="0070C0"/>
                </a:solidFill>
              </a:rPr>
              <a:t>S</a:t>
            </a:r>
            <a:r>
              <a:rPr lang="en-US" altLang="zh-TW" dirty="0" err="1" smtClean="0">
                <a:solidFill>
                  <a:srgbClr val="0070C0"/>
                </a:solidFill>
              </a:rPr>
              <a:t>erviceHandler</a:t>
            </a:r>
            <a:r>
              <a:rPr lang="en-US" altLang="zh-TW" dirty="0" smtClean="0">
                <a:solidFill>
                  <a:srgbClr val="0070C0"/>
                </a:solidFill>
              </a:rPr>
              <a:t> will use the endpoint to access information, we leave this attribute. And it should be initiated by connection.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15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Act-3: Delegate Abstract Behavior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12</a:t>
            </a:fld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1259632" y="3625051"/>
            <a:ext cx="1800528" cy="869404"/>
            <a:chOff x="2096709" y="3057055"/>
            <a:chExt cx="2232248" cy="1159205"/>
          </a:xfrm>
        </p:grpSpPr>
        <p:grpSp>
          <p:nvGrpSpPr>
            <p:cNvPr id="6" name="群組 5"/>
            <p:cNvGrpSpPr/>
            <p:nvPr/>
          </p:nvGrpSpPr>
          <p:grpSpPr>
            <a:xfrm>
              <a:off x="2096709" y="3057055"/>
              <a:ext cx="2232248" cy="968769"/>
              <a:chOff x="4871864" y="2108113"/>
              <a:chExt cx="2232248" cy="968769"/>
            </a:xfrm>
          </p:grpSpPr>
          <p:sp>
            <p:nvSpPr>
              <p:cNvPr id="8" name="矩形 7"/>
              <p:cNvSpPr/>
              <p:nvPr/>
            </p:nvSpPr>
            <p:spPr bwMode="auto">
              <a:xfrm>
                <a:off x="4871864" y="2108113"/>
                <a:ext cx="2232248" cy="438256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b="1" dirty="0" err="1">
                    <a:latin typeface="Times New Roman" pitchFamily="18" charset="0"/>
                  </a:rPr>
                  <a:t>UDPConnection</a:t>
                </a:r>
                <a:endParaRPr lang="zh-TW" altLang="en-US" sz="1200" b="1" dirty="0">
                  <a:latin typeface="Times New Roman" pitchFamily="18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 bwMode="auto">
              <a:xfrm>
                <a:off x="4871864" y="2480058"/>
                <a:ext cx="2232248" cy="596824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 err="1">
                    <a:latin typeface="Times New Roman" pitchFamily="18" charset="0"/>
                  </a:rPr>
                  <a:t>endpoint:DatagramChannel</a:t>
                </a:r>
                <a:endParaRPr lang="en-US" altLang="zh-TW" sz="1200" dirty="0">
                  <a:latin typeface="Times New Roman" pitchFamily="18" charset="0"/>
                </a:endParaRPr>
              </a:p>
              <a:p>
                <a:endParaRPr lang="en-US" altLang="zh-TW" sz="1200" dirty="0">
                  <a:latin typeface="Times New Roman" pitchFamily="18" charset="0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 bwMode="auto">
            <a:xfrm>
              <a:off x="2096709" y="3753502"/>
              <a:ext cx="2232248" cy="46275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1200" dirty="0">
                  <a:latin typeface="Times New Roman" pitchFamily="18" charset="0"/>
                </a:rPr>
                <a:t>connect(Controller)</a:t>
              </a:r>
            </a:p>
            <a:p>
              <a:endParaRPr lang="zh-TW" altLang="en-US" sz="1200" i="1" dirty="0">
                <a:latin typeface="Times New Roman" pitchFamily="18" charset="0"/>
              </a:endParaRPr>
            </a:p>
          </p:txBody>
        </p:sp>
      </p:grpSp>
      <p:sp>
        <p:nvSpPr>
          <p:cNvPr id="10" name="等腰三角形 9"/>
          <p:cNvSpPr/>
          <p:nvPr/>
        </p:nvSpPr>
        <p:spPr bwMode="auto">
          <a:xfrm>
            <a:off x="3117817" y="3200991"/>
            <a:ext cx="230375" cy="145008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200" b="1">
              <a:latin typeface="Times New Roman" pitchFamily="18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5023245" y="4633163"/>
            <a:ext cx="2429403" cy="915874"/>
            <a:chOff x="6744072" y="4437116"/>
            <a:chExt cx="2592290" cy="1306488"/>
          </a:xfrm>
        </p:grpSpPr>
        <p:grpSp>
          <p:nvGrpSpPr>
            <p:cNvPr id="12" name="群組 11"/>
            <p:cNvGrpSpPr/>
            <p:nvPr/>
          </p:nvGrpSpPr>
          <p:grpSpPr>
            <a:xfrm>
              <a:off x="6744072" y="4437116"/>
              <a:ext cx="2592290" cy="1097145"/>
              <a:chOff x="900113" y="4243886"/>
              <a:chExt cx="1408373" cy="1051680"/>
            </a:xfrm>
          </p:grpSpPr>
          <p:sp>
            <p:nvSpPr>
              <p:cNvPr id="14" name="矩形 13"/>
              <p:cNvSpPr/>
              <p:nvPr/>
            </p:nvSpPr>
            <p:spPr bwMode="auto">
              <a:xfrm>
                <a:off x="900114" y="4243886"/>
                <a:ext cx="1408372" cy="32978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b="1" dirty="0" err="1">
                    <a:latin typeface="Times New Roman" pitchFamily="18" charset="0"/>
                  </a:rPr>
                  <a:t>SensorOperationHandler</a:t>
                </a:r>
                <a:endParaRPr lang="zh-TW" altLang="en-US" sz="1200" b="1" dirty="0">
                  <a:latin typeface="Times New Roman" pitchFamily="18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900113" y="4537933"/>
                <a:ext cx="1408372" cy="75763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 err="1" smtClean="0">
                    <a:latin typeface="Times New Roman" pitchFamily="18" charset="0"/>
                  </a:rPr>
                  <a:t>endpoint:SocketChannel</a:t>
                </a:r>
                <a:endParaRPr lang="en-US" altLang="zh-TW" sz="1200" dirty="0">
                  <a:latin typeface="Times New Roman" pitchFamily="18" charset="0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 bwMode="auto">
            <a:xfrm>
              <a:off x="6744072" y="5149616"/>
              <a:ext cx="2592288" cy="59398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1200" dirty="0" smtClean="0">
                  <a:latin typeface="Times New Roman" pitchFamily="18" charset="0"/>
                </a:rPr>
                <a:t>active(</a:t>
              </a:r>
              <a:r>
                <a:rPr lang="en-US" altLang="zh-TW" sz="1200" dirty="0" err="1" smtClean="0">
                  <a:latin typeface="Times New Roman" pitchFamily="18" charset="0"/>
                </a:rPr>
                <a:t>SelectableChannel,Controller</a:t>
              </a:r>
              <a:r>
                <a:rPr lang="en-US" altLang="zh-TW" sz="1200" dirty="0" smtClean="0">
                  <a:latin typeface="Times New Roman" pitchFamily="18" charset="0"/>
                </a:rPr>
                <a:t>)</a:t>
              </a:r>
              <a:endParaRPr lang="en-US" altLang="zh-TW" sz="1200" dirty="0">
                <a:latin typeface="Times New Roman" pitchFamily="18" charset="0"/>
              </a:endParaRPr>
            </a:p>
            <a:p>
              <a:r>
                <a:rPr lang="en-US" altLang="zh-TW" sz="1200" dirty="0" smtClean="0">
                  <a:latin typeface="Times New Roman" pitchFamily="18" charset="0"/>
                </a:rPr>
                <a:t>handle(Controller)</a:t>
              </a:r>
              <a:endParaRPr lang="en-US" altLang="zh-TW" sz="1200" dirty="0">
                <a:latin typeface="Times New Roman" pitchFamily="18" charset="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7668672" y="4633163"/>
            <a:ext cx="2376264" cy="915874"/>
            <a:chOff x="6744072" y="4437110"/>
            <a:chExt cx="2592288" cy="1265609"/>
          </a:xfrm>
        </p:grpSpPr>
        <p:grpSp>
          <p:nvGrpSpPr>
            <p:cNvPr id="17" name="群組 16"/>
            <p:cNvGrpSpPr/>
            <p:nvPr/>
          </p:nvGrpSpPr>
          <p:grpSpPr>
            <a:xfrm>
              <a:off x="6744072" y="4437110"/>
              <a:ext cx="2592288" cy="1115764"/>
              <a:chOff x="900113" y="4243887"/>
              <a:chExt cx="1408372" cy="1069529"/>
            </a:xfrm>
          </p:grpSpPr>
          <p:sp>
            <p:nvSpPr>
              <p:cNvPr id="19" name="矩形 18"/>
              <p:cNvSpPr/>
              <p:nvPr/>
            </p:nvSpPr>
            <p:spPr bwMode="auto">
              <a:xfrm>
                <a:off x="900113" y="4243887"/>
                <a:ext cx="1408372" cy="329784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b="1" dirty="0" err="1">
                    <a:latin typeface="Times New Roman" pitchFamily="18" charset="0"/>
                  </a:rPr>
                  <a:t>IPCameraHandler</a:t>
                </a:r>
                <a:endParaRPr lang="zh-TW" altLang="en-US" sz="1200" b="1" dirty="0">
                  <a:latin typeface="Times New Roman" pitchFamily="18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900113" y="4537933"/>
                <a:ext cx="1408372" cy="77548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 err="1">
                    <a:latin typeface="Times New Roman" pitchFamily="18" charset="0"/>
                  </a:rPr>
                  <a:t>endpoint:DatagramChannel</a:t>
                </a:r>
                <a:endParaRPr lang="en-US" altLang="zh-TW" sz="1200" dirty="0">
                  <a:latin typeface="Times New Roman" pitchFamily="18" charset="0"/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 bwMode="auto">
            <a:xfrm>
              <a:off x="6744072" y="5087479"/>
              <a:ext cx="2592288" cy="6152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1200" dirty="0" smtClean="0">
                  <a:latin typeface="Times New Roman" pitchFamily="18" charset="0"/>
                </a:rPr>
                <a:t>active(</a:t>
              </a:r>
              <a:r>
                <a:rPr lang="en-US" altLang="zh-TW" sz="1200" dirty="0" err="1" smtClean="0">
                  <a:latin typeface="Times New Roman" pitchFamily="18" charset="0"/>
                </a:rPr>
                <a:t>SelectableChannel,Controller</a:t>
              </a:r>
              <a:r>
                <a:rPr lang="en-US" altLang="zh-TW" sz="1200" dirty="0" smtClean="0">
                  <a:latin typeface="Times New Roman" pitchFamily="18" charset="0"/>
                </a:rPr>
                <a:t>)</a:t>
              </a:r>
              <a:endParaRPr lang="en-US" altLang="zh-TW" sz="1200" dirty="0">
                <a:latin typeface="Times New Roman" pitchFamily="18" charset="0"/>
              </a:endParaRPr>
            </a:p>
            <a:p>
              <a:r>
                <a:rPr lang="en-US" altLang="zh-TW" sz="1200" dirty="0" smtClean="0">
                  <a:latin typeface="Times New Roman" pitchFamily="18" charset="0"/>
                </a:rPr>
                <a:t>handle(Controller)</a:t>
              </a:r>
              <a:endParaRPr lang="en-US" altLang="zh-TW" sz="1200" dirty="0">
                <a:latin typeface="Times New Roman" pitchFamily="18" charset="0"/>
              </a:endParaRPr>
            </a:p>
            <a:p>
              <a:endParaRPr lang="zh-TW" altLang="en-US" sz="1200" dirty="0">
                <a:latin typeface="Times New Roman" pitchFamily="18" charset="0"/>
              </a:endParaRPr>
            </a:p>
          </p:txBody>
        </p:sp>
      </p:grpSp>
      <p:sp>
        <p:nvSpPr>
          <p:cNvPr id="21" name="等腰三角形 20"/>
          <p:cNvSpPr/>
          <p:nvPr/>
        </p:nvSpPr>
        <p:spPr bwMode="auto">
          <a:xfrm>
            <a:off x="7389718" y="3884995"/>
            <a:ext cx="222285" cy="119594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200" b="1">
              <a:latin typeface="Times New Roman" pitchFamily="18" charset="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2268072" y="1608827"/>
            <a:ext cx="1944216" cy="1575354"/>
            <a:chOff x="2207568" y="3140959"/>
            <a:chExt cx="2952328" cy="2100471"/>
          </a:xfrm>
        </p:grpSpPr>
        <p:grpSp>
          <p:nvGrpSpPr>
            <p:cNvPr id="23" name="群組 22"/>
            <p:cNvGrpSpPr/>
            <p:nvPr/>
          </p:nvGrpSpPr>
          <p:grpSpPr>
            <a:xfrm>
              <a:off x="2207568" y="3140959"/>
              <a:ext cx="2952328" cy="2100471"/>
              <a:chOff x="900113" y="4466813"/>
              <a:chExt cx="1408372" cy="1580597"/>
            </a:xfrm>
          </p:grpSpPr>
          <p:sp>
            <p:nvSpPr>
              <p:cNvPr id="25" name="矩形 24"/>
              <p:cNvSpPr/>
              <p:nvPr/>
            </p:nvSpPr>
            <p:spPr bwMode="auto">
              <a:xfrm>
                <a:off x="900113" y="4466813"/>
                <a:ext cx="1408372" cy="329785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b="1" i="1" dirty="0">
                    <a:latin typeface="Times New Roman" pitchFamily="18" charset="0"/>
                  </a:rPr>
                  <a:t>Connection</a:t>
                </a:r>
                <a:endParaRPr lang="zh-TW" altLang="en-US" sz="1200" b="1" i="1" dirty="0">
                  <a:latin typeface="Times New Roman" pitchFamily="18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 bwMode="auto">
              <a:xfrm>
                <a:off x="900113" y="5622775"/>
                <a:ext cx="1408372" cy="424635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i="1" dirty="0">
                    <a:latin typeface="Times New Roman" pitchFamily="18" charset="0"/>
                  </a:rPr>
                  <a:t>connect(Controller</a:t>
                </a:r>
                <a:r>
                  <a:rPr lang="en-US" altLang="zh-TW" sz="1200" i="1" dirty="0" smtClean="0">
                    <a:latin typeface="Times New Roman" pitchFamily="18" charset="0"/>
                  </a:rPr>
                  <a:t>)</a:t>
                </a:r>
              </a:p>
              <a:p>
                <a:r>
                  <a:rPr lang="en-US" altLang="zh-TW" sz="1200" dirty="0" smtClean="0">
                    <a:solidFill>
                      <a:srgbClr val="0070C0"/>
                    </a:solidFill>
                    <a:latin typeface="Times New Roman" pitchFamily="18" charset="0"/>
                  </a:rPr>
                  <a:t>handle(Controller)</a:t>
                </a:r>
                <a:endParaRPr lang="en-US" altLang="zh-TW" sz="1200" dirty="0">
                  <a:solidFill>
                    <a:srgbClr val="0070C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4" name="矩形 23"/>
            <p:cNvSpPr/>
            <p:nvPr/>
          </p:nvSpPr>
          <p:spPr bwMode="auto">
            <a:xfrm>
              <a:off x="2207568" y="3573013"/>
              <a:ext cx="2952328" cy="1107227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1200" dirty="0" err="1">
                  <a:solidFill>
                    <a:srgbClr val="0070C0"/>
                  </a:solidFill>
                  <a:latin typeface="Times New Roman" pitchFamily="18" charset="0"/>
                </a:rPr>
                <a:t>s</a:t>
              </a:r>
              <a:r>
                <a:rPr lang="en-US" altLang="zh-TW" sz="1200" dirty="0" err="1" smtClean="0">
                  <a:solidFill>
                    <a:srgbClr val="0070C0"/>
                  </a:solidFill>
                  <a:latin typeface="Times New Roman" pitchFamily="18" charset="0"/>
                </a:rPr>
                <a:t>vh:ServiceHandler</a:t>
              </a:r>
              <a:endParaRPr lang="en-US" altLang="zh-TW" sz="1200" dirty="0" smtClean="0">
                <a:solidFill>
                  <a:srgbClr val="0070C0"/>
                </a:solidFill>
                <a:latin typeface="Times New Roman" pitchFamily="18" charset="0"/>
              </a:endParaRPr>
            </a:p>
            <a:p>
              <a:r>
                <a:rPr lang="en-US" altLang="zh-TW" sz="1200" dirty="0">
                  <a:latin typeface="Times New Roman" pitchFamily="18" charset="0"/>
                </a:rPr>
                <a:t>endpoint: </a:t>
              </a:r>
              <a:r>
                <a:rPr lang="en-US" altLang="zh-TW" sz="1200" dirty="0" err="1" smtClean="0">
                  <a:latin typeface="Times New Roman" pitchFamily="18" charset="0"/>
                </a:rPr>
                <a:t>SelectableChannel</a:t>
              </a:r>
              <a:endParaRPr lang="en-US" altLang="zh-TW" sz="1200" dirty="0" smtClean="0">
                <a:latin typeface="Times New Roman" pitchFamily="18" charset="0"/>
              </a:endParaRPr>
            </a:p>
            <a:p>
              <a:r>
                <a:rPr lang="en-US" altLang="zh-TW" sz="1200" dirty="0" err="1" smtClean="0">
                  <a:latin typeface="Times New Roman" pitchFamily="18" charset="0"/>
                </a:rPr>
                <a:t>ip:InetAddress</a:t>
              </a:r>
              <a:endParaRPr lang="en-US" altLang="zh-TW" sz="1200" dirty="0">
                <a:latin typeface="Times New Roman" pitchFamily="18" charset="0"/>
              </a:endParaRPr>
            </a:p>
            <a:p>
              <a:r>
                <a:rPr lang="en-US" altLang="zh-TW" sz="1200" dirty="0" err="1">
                  <a:latin typeface="Times New Roman" pitchFamily="18" charset="0"/>
                </a:rPr>
                <a:t>port:Integer</a:t>
              </a:r>
              <a:endParaRPr lang="en-US" altLang="zh-TW" sz="1200" dirty="0">
                <a:latin typeface="Times New Roman" pitchFamily="18" charset="0"/>
              </a:endParaRPr>
            </a:p>
          </p:txBody>
        </p:sp>
      </p:grpSp>
      <p:cxnSp>
        <p:nvCxnSpPr>
          <p:cNvPr id="27" name="直線單箭頭接點 26"/>
          <p:cNvCxnSpPr>
            <a:stCxn id="24" idx="3"/>
            <a:endCxn id="38" idx="1"/>
          </p:cNvCxnSpPr>
          <p:nvPr/>
        </p:nvCxnSpPr>
        <p:spPr bwMode="auto">
          <a:xfrm>
            <a:off x="4212288" y="2348079"/>
            <a:ext cx="2142309" cy="6093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8" name="群組 27"/>
          <p:cNvGrpSpPr/>
          <p:nvPr/>
        </p:nvGrpSpPr>
        <p:grpSpPr>
          <a:xfrm>
            <a:off x="3348562" y="3625051"/>
            <a:ext cx="1655814" cy="875206"/>
            <a:chOff x="2096709" y="3049319"/>
            <a:chExt cx="2232248" cy="1166941"/>
          </a:xfrm>
        </p:grpSpPr>
        <p:grpSp>
          <p:nvGrpSpPr>
            <p:cNvPr id="29" name="群組 28"/>
            <p:cNvGrpSpPr/>
            <p:nvPr/>
          </p:nvGrpSpPr>
          <p:grpSpPr>
            <a:xfrm>
              <a:off x="2096709" y="3049319"/>
              <a:ext cx="2232248" cy="976505"/>
              <a:chOff x="4871864" y="2100377"/>
              <a:chExt cx="2232248" cy="976505"/>
            </a:xfrm>
          </p:grpSpPr>
          <p:sp>
            <p:nvSpPr>
              <p:cNvPr id="31" name="矩形 30"/>
              <p:cNvSpPr/>
              <p:nvPr/>
            </p:nvSpPr>
            <p:spPr bwMode="auto">
              <a:xfrm>
                <a:off x="4871864" y="2100377"/>
                <a:ext cx="2232248" cy="438256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b="1" dirty="0" err="1">
                    <a:latin typeface="Times New Roman" pitchFamily="18" charset="0"/>
                  </a:rPr>
                  <a:t>TCPConnection</a:t>
                </a:r>
                <a:endParaRPr lang="zh-TW" altLang="en-US" sz="1200" b="1" dirty="0">
                  <a:latin typeface="Times New Roman" pitchFamily="18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 bwMode="auto">
              <a:xfrm>
                <a:off x="4871864" y="2480058"/>
                <a:ext cx="2232248" cy="596824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 err="1">
                    <a:latin typeface="Times New Roman" pitchFamily="18" charset="0"/>
                  </a:rPr>
                  <a:t>endpoint:SocketChannel</a:t>
                </a:r>
                <a:endParaRPr lang="en-US" altLang="zh-TW" sz="1200" dirty="0">
                  <a:latin typeface="Times New Roman" pitchFamily="18" charset="0"/>
                </a:endParaRPr>
              </a:p>
              <a:p>
                <a:endParaRPr lang="en-US" altLang="zh-TW" sz="1200" dirty="0">
                  <a:latin typeface="Times New Roman" pitchFamily="18" charset="0"/>
                </a:endParaRPr>
              </a:p>
            </p:txBody>
          </p:sp>
        </p:grpSp>
        <p:sp>
          <p:nvSpPr>
            <p:cNvPr id="30" name="矩形 29"/>
            <p:cNvSpPr/>
            <p:nvPr/>
          </p:nvSpPr>
          <p:spPr bwMode="auto">
            <a:xfrm>
              <a:off x="2096709" y="3753502"/>
              <a:ext cx="2232248" cy="46275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1200" dirty="0">
                  <a:latin typeface="Times New Roman" pitchFamily="18" charset="0"/>
                </a:rPr>
                <a:t>connect(Controller)</a:t>
              </a:r>
            </a:p>
            <a:p>
              <a:endParaRPr lang="zh-TW" altLang="en-US" sz="1200" i="1" dirty="0">
                <a:latin typeface="Times New Roman" pitchFamily="18" charset="0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5204135" y="2026858"/>
            <a:ext cx="2067623" cy="31671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svh.active</a:t>
            </a:r>
            <a:r>
              <a:rPr lang="en-US" altLang="zh-TW" sz="1200" dirty="0" smtClean="0">
                <a:solidFill>
                  <a:schemeClr val="tx1"/>
                </a:solidFill>
              </a:rPr>
              <a:t>(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endpoint,controller</a:t>
            </a:r>
            <a:r>
              <a:rPr lang="en-US" altLang="zh-TW" sz="1200" dirty="0" smtClean="0">
                <a:solidFill>
                  <a:schemeClr val="tx1"/>
                </a:solidFill>
              </a:rPr>
              <a:t>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直線接點 33"/>
          <p:cNvCxnSpPr>
            <a:endCxn id="33" idx="1"/>
          </p:cNvCxnSpPr>
          <p:nvPr/>
        </p:nvCxnSpPr>
        <p:spPr>
          <a:xfrm flipV="1">
            <a:off x="3599240" y="2185213"/>
            <a:ext cx="1604895" cy="9021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6348103" y="2832963"/>
            <a:ext cx="2544705" cy="982227"/>
            <a:chOff x="3246905" y="3402900"/>
            <a:chExt cx="1776447" cy="982227"/>
          </a:xfrm>
        </p:grpSpPr>
        <p:grpSp>
          <p:nvGrpSpPr>
            <p:cNvPr id="36" name="群組 35"/>
            <p:cNvGrpSpPr/>
            <p:nvPr/>
          </p:nvGrpSpPr>
          <p:grpSpPr>
            <a:xfrm>
              <a:off x="3251437" y="3402900"/>
              <a:ext cx="1771915" cy="982227"/>
              <a:chOff x="6744070" y="4806623"/>
              <a:chExt cx="2592290" cy="1357300"/>
            </a:xfrm>
          </p:grpSpPr>
          <p:sp>
            <p:nvSpPr>
              <p:cNvPr id="38" name="矩形 37"/>
              <p:cNvSpPr/>
              <p:nvPr/>
            </p:nvSpPr>
            <p:spPr bwMode="auto">
              <a:xfrm>
                <a:off x="6744072" y="4806623"/>
                <a:ext cx="2592288" cy="344039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b="1" dirty="0" err="1">
                    <a:latin typeface="Times New Roman" pitchFamily="18" charset="0"/>
                  </a:rPr>
                  <a:t>ServiceHandler</a:t>
                </a:r>
                <a:endParaRPr lang="zh-TW" altLang="en-US" sz="1200" b="1" dirty="0">
                  <a:latin typeface="Times New Roman" pitchFamily="18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 bwMode="auto">
              <a:xfrm>
                <a:off x="6744070" y="5548686"/>
                <a:ext cx="2592287" cy="615237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i="1" dirty="0" smtClean="0">
                    <a:latin typeface="Times New Roman" pitchFamily="18" charset="0"/>
                  </a:rPr>
                  <a:t>active(</a:t>
                </a:r>
                <a:r>
                  <a:rPr lang="en-US" altLang="zh-TW" sz="1200" dirty="0" err="1" smtClean="0">
                    <a:latin typeface="Times New Roman" pitchFamily="18" charset="0"/>
                  </a:rPr>
                  <a:t>SelectableChannel,Controller</a:t>
                </a:r>
                <a:r>
                  <a:rPr lang="en-US" altLang="zh-TW" sz="1200" dirty="0" smtClean="0">
                    <a:latin typeface="Times New Roman" pitchFamily="18" charset="0"/>
                  </a:rPr>
                  <a:t>)</a:t>
                </a:r>
                <a:endParaRPr lang="en-US" altLang="zh-TW" sz="1200" i="1" dirty="0">
                  <a:latin typeface="Times New Roman" pitchFamily="18" charset="0"/>
                </a:endParaRPr>
              </a:p>
              <a:p>
                <a:r>
                  <a:rPr lang="en-US" altLang="zh-TW" sz="1200" i="1" dirty="0" smtClean="0">
                    <a:latin typeface="Times New Roman" pitchFamily="18" charset="0"/>
                  </a:rPr>
                  <a:t>handle(Controller)</a:t>
                </a:r>
                <a:endParaRPr lang="en-US" altLang="zh-TW" sz="1200" i="1" dirty="0">
                  <a:latin typeface="Times New Roman" pitchFamily="18" charset="0"/>
                </a:endParaRPr>
              </a:p>
              <a:p>
                <a:endParaRPr lang="zh-TW" altLang="en-US" sz="1200" i="1" dirty="0">
                  <a:latin typeface="Times New Roman" pitchFamily="18" charset="0"/>
                </a:endParaRPr>
              </a:p>
            </p:txBody>
          </p:sp>
        </p:grpSp>
        <p:sp>
          <p:nvSpPr>
            <p:cNvPr id="37" name="矩形 36"/>
            <p:cNvSpPr/>
            <p:nvPr/>
          </p:nvSpPr>
          <p:spPr bwMode="auto">
            <a:xfrm>
              <a:off x="3246905" y="3651870"/>
              <a:ext cx="1776443" cy="32633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1200" dirty="0" err="1" smtClean="0">
                  <a:latin typeface="Times New Roman" pitchFamily="18" charset="0"/>
                </a:rPr>
                <a:t>endpoint:SelectableChannel</a:t>
              </a:r>
              <a:endParaRPr lang="en-US" altLang="zh-TW" sz="1200" i="1" dirty="0">
                <a:latin typeface="Times New Roman" pitchFamily="18" charset="0"/>
              </a:endParaRPr>
            </a:p>
            <a:p>
              <a:endParaRPr lang="zh-TW" altLang="en-US" sz="1200" i="1" dirty="0">
                <a:latin typeface="Times New Roman" pitchFamily="18" charset="0"/>
              </a:endParaRPr>
            </a:p>
          </p:txBody>
        </p:sp>
      </p:grpSp>
      <p:cxnSp>
        <p:nvCxnSpPr>
          <p:cNvPr id="40" name="肘形接點 39"/>
          <p:cNvCxnSpPr>
            <a:stCxn id="14" idx="0"/>
            <a:endCxn id="21" idx="3"/>
          </p:cNvCxnSpPr>
          <p:nvPr/>
        </p:nvCxnSpPr>
        <p:spPr>
          <a:xfrm rot="5400000" flipH="1" flipV="1">
            <a:off x="6555117" y="3687420"/>
            <a:ext cx="628574" cy="1262913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19" idx="0"/>
            <a:endCxn id="21" idx="3"/>
          </p:cNvCxnSpPr>
          <p:nvPr/>
        </p:nvCxnSpPr>
        <p:spPr>
          <a:xfrm rot="16200000" flipV="1">
            <a:off x="7864546" y="3640904"/>
            <a:ext cx="628574" cy="1355943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stCxn id="8" idx="0"/>
            <a:endCxn id="10" idx="3"/>
          </p:cNvCxnSpPr>
          <p:nvPr/>
        </p:nvCxnSpPr>
        <p:spPr>
          <a:xfrm rot="5400000" flipH="1" flipV="1">
            <a:off x="2556924" y="2948971"/>
            <a:ext cx="279052" cy="107310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接點 42"/>
          <p:cNvCxnSpPr>
            <a:stCxn id="31" idx="0"/>
            <a:endCxn id="10" idx="3"/>
          </p:cNvCxnSpPr>
          <p:nvPr/>
        </p:nvCxnSpPr>
        <p:spPr>
          <a:xfrm rot="16200000" flipV="1">
            <a:off x="3565211" y="3013793"/>
            <a:ext cx="279052" cy="943464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58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Redesign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1259632" y="3625051"/>
            <a:ext cx="1800528" cy="869404"/>
            <a:chOff x="2096709" y="3057055"/>
            <a:chExt cx="2232248" cy="1159205"/>
          </a:xfrm>
        </p:grpSpPr>
        <p:grpSp>
          <p:nvGrpSpPr>
            <p:cNvPr id="6" name="群組 5"/>
            <p:cNvGrpSpPr/>
            <p:nvPr/>
          </p:nvGrpSpPr>
          <p:grpSpPr>
            <a:xfrm>
              <a:off x="2096709" y="3057055"/>
              <a:ext cx="2232248" cy="968769"/>
              <a:chOff x="4871864" y="2108113"/>
              <a:chExt cx="2232248" cy="968769"/>
            </a:xfrm>
          </p:grpSpPr>
          <p:sp>
            <p:nvSpPr>
              <p:cNvPr id="8" name="矩形 7"/>
              <p:cNvSpPr/>
              <p:nvPr/>
            </p:nvSpPr>
            <p:spPr bwMode="auto">
              <a:xfrm>
                <a:off x="4871864" y="2108113"/>
                <a:ext cx="2232248" cy="438256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b="1" dirty="0" err="1">
                    <a:latin typeface="Times New Roman" pitchFamily="18" charset="0"/>
                  </a:rPr>
                  <a:t>UDPConnection</a:t>
                </a:r>
                <a:endParaRPr lang="zh-TW" altLang="en-US" sz="1200" b="1" dirty="0">
                  <a:latin typeface="Times New Roman" pitchFamily="18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 bwMode="auto">
              <a:xfrm>
                <a:off x="4871864" y="2480058"/>
                <a:ext cx="2232248" cy="596824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 err="1">
                    <a:latin typeface="Times New Roman" pitchFamily="18" charset="0"/>
                  </a:rPr>
                  <a:t>endpoint:DatagramChannel</a:t>
                </a:r>
                <a:endParaRPr lang="en-US" altLang="zh-TW" sz="1200" dirty="0">
                  <a:latin typeface="Times New Roman" pitchFamily="18" charset="0"/>
                </a:endParaRPr>
              </a:p>
              <a:p>
                <a:endParaRPr lang="en-US" altLang="zh-TW" sz="1200" dirty="0">
                  <a:latin typeface="Times New Roman" pitchFamily="18" charset="0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 bwMode="auto">
            <a:xfrm>
              <a:off x="2096709" y="3753502"/>
              <a:ext cx="2232248" cy="46275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1200" dirty="0">
                  <a:latin typeface="Times New Roman" pitchFamily="18" charset="0"/>
                </a:rPr>
                <a:t>connect(Controller)</a:t>
              </a:r>
            </a:p>
            <a:p>
              <a:endParaRPr lang="zh-TW" altLang="en-US" sz="1200" i="1" dirty="0">
                <a:latin typeface="Times New Roman" pitchFamily="18" charset="0"/>
              </a:endParaRPr>
            </a:p>
          </p:txBody>
        </p:sp>
      </p:grpSp>
      <p:sp>
        <p:nvSpPr>
          <p:cNvPr id="10" name="等腰三角形 9"/>
          <p:cNvSpPr/>
          <p:nvPr/>
        </p:nvSpPr>
        <p:spPr bwMode="auto">
          <a:xfrm>
            <a:off x="3117817" y="3200991"/>
            <a:ext cx="230375" cy="145008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200" b="1">
              <a:latin typeface="Times New Roman" pitchFamily="18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5023245" y="4633163"/>
            <a:ext cx="2429403" cy="915874"/>
            <a:chOff x="6744072" y="4437116"/>
            <a:chExt cx="2592290" cy="1306488"/>
          </a:xfrm>
        </p:grpSpPr>
        <p:grpSp>
          <p:nvGrpSpPr>
            <p:cNvPr id="12" name="群組 11"/>
            <p:cNvGrpSpPr/>
            <p:nvPr/>
          </p:nvGrpSpPr>
          <p:grpSpPr>
            <a:xfrm>
              <a:off x="6744072" y="4437116"/>
              <a:ext cx="2592290" cy="1097145"/>
              <a:chOff x="900113" y="4243886"/>
              <a:chExt cx="1408373" cy="1051680"/>
            </a:xfrm>
          </p:grpSpPr>
          <p:sp>
            <p:nvSpPr>
              <p:cNvPr id="14" name="矩形 13"/>
              <p:cNvSpPr/>
              <p:nvPr/>
            </p:nvSpPr>
            <p:spPr bwMode="auto">
              <a:xfrm>
                <a:off x="900114" y="4243886"/>
                <a:ext cx="1408372" cy="32978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b="1" dirty="0" err="1">
                    <a:latin typeface="Times New Roman" pitchFamily="18" charset="0"/>
                  </a:rPr>
                  <a:t>SensorOperationHandler</a:t>
                </a:r>
                <a:endParaRPr lang="zh-TW" altLang="en-US" sz="1200" b="1" dirty="0">
                  <a:latin typeface="Times New Roman" pitchFamily="18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900113" y="4537933"/>
                <a:ext cx="1408372" cy="75763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 err="1" smtClean="0">
                    <a:latin typeface="Times New Roman" pitchFamily="18" charset="0"/>
                  </a:rPr>
                  <a:t>endpoint:SocketChannel</a:t>
                </a:r>
                <a:endParaRPr lang="en-US" altLang="zh-TW" sz="1200" dirty="0">
                  <a:latin typeface="Times New Roman" pitchFamily="18" charset="0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 bwMode="auto">
            <a:xfrm>
              <a:off x="6744072" y="5149616"/>
              <a:ext cx="2592288" cy="59398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1200" dirty="0" smtClean="0">
                  <a:latin typeface="Times New Roman" pitchFamily="18" charset="0"/>
                </a:rPr>
                <a:t>active(</a:t>
              </a:r>
              <a:r>
                <a:rPr lang="en-US" altLang="zh-TW" sz="1200" dirty="0" err="1" smtClean="0">
                  <a:latin typeface="Times New Roman" pitchFamily="18" charset="0"/>
                </a:rPr>
                <a:t>SelectableChannel,Controller</a:t>
              </a:r>
              <a:r>
                <a:rPr lang="en-US" altLang="zh-TW" sz="1200" dirty="0" smtClean="0">
                  <a:latin typeface="Times New Roman" pitchFamily="18" charset="0"/>
                </a:rPr>
                <a:t>)</a:t>
              </a:r>
              <a:endParaRPr lang="en-US" altLang="zh-TW" sz="1200" dirty="0">
                <a:latin typeface="Times New Roman" pitchFamily="18" charset="0"/>
              </a:endParaRPr>
            </a:p>
            <a:p>
              <a:r>
                <a:rPr lang="en-US" altLang="zh-TW" sz="1200" dirty="0" smtClean="0">
                  <a:latin typeface="Times New Roman" pitchFamily="18" charset="0"/>
                </a:rPr>
                <a:t>handle(Controller)</a:t>
              </a:r>
              <a:endParaRPr lang="en-US" altLang="zh-TW" sz="1200" dirty="0">
                <a:latin typeface="Times New Roman" pitchFamily="18" charset="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7668672" y="4633163"/>
            <a:ext cx="2376264" cy="915874"/>
            <a:chOff x="6744072" y="4437110"/>
            <a:chExt cx="2592288" cy="1265609"/>
          </a:xfrm>
        </p:grpSpPr>
        <p:grpSp>
          <p:nvGrpSpPr>
            <p:cNvPr id="17" name="群組 16"/>
            <p:cNvGrpSpPr/>
            <p:nvPr/>
          </p:nvGrpSpPr>
          <p:grpSpPr>
            <a:xfrm>
              <a:off x="6744072" y="4437110"/>
              <a:ext cx="2592288" cy="1115764"/>
              <a:chOff x="900113" y="4243887"/>
              <a:chExt cx="1408372" cy="1069529"/>
            </a:xfrm>
          </p:grpSpPr>
          <p:sp>
            <p:nvSpPr>
              <p:cNvPr id="19" name="矩形 18"/>
              <p:cNvSpPr/>
              <p:nvPr/>
            </p:nvSpPr>
            <p:spPr bwMode="auto">
              <a:xfrm>
                <a:off x="900113" y="4243887"/>
                <a:ext cx="1408372" cy="329784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b="1" dirty="0" err="1">
                    <a:latin typeface="Times New Roman" pitchFamily="18" charset="0"/>
                  </a:rPr>
                  <a:t>IPCameraHandler</a:t>
                </a:r>
                <a:endParaRPr lang="zh-TW" altLang="en-US" sz="1200" b="1" dirty="0">
                  <a:latin typeface="Times New Roman" pitchFamily="18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900113" y="4537933"/>
                <a:ext cx="1408372" cy="77548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 err="1">
                    <a:latin typeface="Times New Roman" pitchFamily="18" charset="0"/>
                  </a:rPr>
                  <a:t>endpoint:DatagramChannel</a:t>
                </a:r>
                <a:endParaRPr lang="en-US" altLang="zh-TW" sz="1200" dirty="0">
                  <a:latin typeface="Times New Roman" pitchFamily="18" charset="0"/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 bwMode="auto">
            <a:xfrm>
              <a:off x="6744072" y="5087479"/>
              <a:ext cx="2592288" cy="6152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1200" dirty="0" smtClean="0">
                  <a:latin typeface="Times New Roman" pitchFamily="18" charset="0"/>
                </a:rPr>
                <a:t>active(</a:t>
              </a:r>
              <a:r>
                <a:rPr lang="en-US" altLang="zh-TW" sz="1200" dirty="0" err="1" smtClean="0">
                  <a:latin typeface="Times New Roman" pitchFamily="18" charset="0"/>
                </a:rPr>
                <a:t>SelectableChannel,Controller</a:t>
              </a:r>
              <a:r>
                <a:rPr lang="en-US" altLang="zh-TW" sz="1200" dirty="0" smtClean="0">
                  <a:latin typeface="Times New Roman" pitchFamily="18" charset="0"/>
                </a:rPr>
                <a:t>)</a:t>
              </a:r>
              <a:endParaRPr lang="en-US" altLang="zh-TW" sz="1200" dirty="0">
                <a:latin typeface="Times New Roman" pitchFamily="18" charset="0"/>
              </a:endParaRPr>
            </a:p>
            <a:p>
              <a:r>
                <a:rPr lang="en-US" altLang="zh-TW" sz="1200" dirty="0" smtClean="0">
                  <a:latin typeface="Times New Roman" pitchFamily="18" charset="0"/>
                </a:rPr>
                <a:t>handle(Controller)</a:t>
              </a:r>
              <a:endParaRPr lang="en-US" altLang="zh-TW" sz="1200" dirty="0">
                <a:latin typeface="Times New Roman" pitchFamily="18" charset="0"/>
              </a:endParaRPr>
            </a:p>
            <a:p>
              <a:endParaRPr lang="zh-TW" altLang="en-US" sz="1200" dirty="0">
                <a:latin typeface="Times New Roman" pitchFamily="18" charset="0"/>
              </a:endParaRPr>
            </a:p>
          </p:txBody>
        </p:sp>
      </p:grpSp>
      <p:sp>
        <p:nvSpPr>
          <p:cNvPr id="21" name="等腰三角形 20"/>
          <p:cNvSpPr/>
          <p:nvPr/>
        </p:nvSpPr>
        <p:spPr bwMode="auto">
          <a:xfrm>
            <a:off x="7389718" y="3884995"/>
            <a:ext cx="222285" cy="119594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200" b="1">
              <a:latin typeface="Times New Roman" pitchFamily="18" charset="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2268072" y="1608827"/>
            <a:ext cx="1944216" cy="1575354"/>
            <a:chOff x="2207568" y="3140959"/>
            <a:chExt cx="2952328" cy="2100471"/>
          </a:xfrm>
        </p:grpSpPr>
        <p:grpSp>
          <p:nvGrpSpPr>
            <p:cNvPr id="23" name="群組 22"/>
            <p:cNvGrpSpPr/>
            <p:nvPr/>
          </p:nvGrpSpPr>
          <p:grpSpPr>
            <a:xfrm>
              <a:off x="2207568" y="3140959"/>
              <a:ext cx="2952328" cy="2100471"/>
              <a:chOff x="900113" y="4466813"/>
              <a:chExt cx="1408372" cy="1580597"/>
            </a:xfrm>
          </p:grpSpPr>
          <p:sp>
            <p:nvSpPr>
              <p:cNvPr id="25" name="矩形 24"/>
              <p:cNvSpPr/>
              <p:nvPr/>
            </p:nvSpPr>
            <p:spPr bwMode="auto">
              <a:xfrm>
                <a:off x="900113" y="4466813"/>
                <a:ext cx="1408372" cy="329785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b="1" i="1" dirty="0">
                    <a:latin typeface="Times New Roman" pitchFamily="18" charset="0"/>
                  </a:rPr>
                  <a:t>Connection</a:t>
                </a:r>
                <a:endParaRPr lang="zh-TW" altLang="en-US" sz="1200" b="1" i="1" dirty="0">
                  <a:latin typeface="Times New Roman" pitchFamily="18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 bwMode="auto">
              <a:xfrm>
                <a:off x="900113" y="5622775"/>
                <a:ext cx="1408372" cy="424635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i="1" dirty="0">
                    <a:latin typeface="Times New Roman" pitchFamily="18" charset="0"/>
                  </a:rPr>
                  <a:t>connect(Controller</a:t>
                </a:r>
                <a:r>
                  <a:rPr lang="en-US" altLang="zh-TW" sz="1200" i="1" dirty="0" smtClean="0">
                    <a:latin typeface="Times New Roman" pitchFamily="18" charset="0"/>
                  </a:rPr>
                  <a:t>)</a:t>
                </a:r>
              </a:p>
              <a:p>
                <a:r>
                  <a:rPr lang="en-US" altLang="zh-TW" sz="1200" dirty="0" smtClean="0">
                    <a:latin typeface="Times New Roman" pitchFamily="18" charset="0"/>
                  </a:rPr>
                  <a:t>handle(Controller)</a:t>
                </a:r>
                <a:endParaRPr lang="en-US" altLang="zh-TW" sz="1200" dirty="0">
                  <a:latin typeface="Times New Roman" pitchFamily="18" charset="0"/>
                </a:endParaRPr>
              </a:p>
            </p:txBody>
          </p:sp>
        </p:grpSp>
        <p:sp>
          <p:nvSpPr>
            <p:cNvPr id="24" name="矩形 23"/>
            <p:cNvSpPr/>
            <p:nvPr/>
          </p:nvSpPr>
          <p:spPr bwMode="auto">
            <a:xfrm>
              <a:off x="2207568" y="3573013"/>
              <a:ext cx="2952328" cy="1107227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1200" dirty="0" err="1">
                  <a:latin typeface="Times New Roman" pitchFamily="18" charset="0"/>
                </a:rPr>
                <a:t>s</a:t>
              </a:r>
              <a:r>
                <a:rPr lang="en-US" altLang="zh-TW" sz="1200" dirty="0" err="1" smtClean="0">
                  <a:latin typeface="Times New Roman" pitchFamily="18" charset="0"/>
                </a:rPr>
                <a:t>vh:ServiceHandler</a:t>
              </a:r>
              <a:endParaRPr lang="en-US" altLang="zh-TW" sz="1200" dirty="0" smtClean="0">
                <a:latin typeface="Times New Roman" pitchFamily="18" charset="0"/>
              </a:endParaRPr>
            </a:p>
            <a:p>
              <a:r>
                <a:rPr lang="en-US" altLang="zh-TW" sz="1200" dirty="0">
                  <a:latin typeface="Times New Roman" pitchFamily="18" charset="0"/>
                </a:rPr>
                <a:t>endpoint: </a:t>
              </a:r>
              <a:r>
                <a:rPr lang="en-US" altLang="zh-TW" sz="1200" dirty="0" err="1" smtClean="0">
                  <a:latin typeface="Times New Roman" pitchFamily="18" charset="0"/>
                </a:rPr>
                <a:t>SelectableChannel</a:t>
              </a:r>
              <a:endParaRPr lang="en-US" altLang="zh-TW" sz="1200" dirty="0" smtClean="0">
                <a:latin typeface="Times New Roman" pitchFamily="18" charset="0"/>
              </a:endParaRPr>
            </a:p>
            <a:p>
              <a:r>
                <a:rPr lang="en-US" altLang="zh-TW" sz="1200" dirty="0" err="1" smtClean="0">
                  <a:latin typeface="Times New Roman" pitchFamily="18" charset="0"/>
                </a:rPr>
                <a:t>ip:InetAddress</a:t>
              </a:r>
              <a:endParaRPr lang="en-US" altLang="zh-TW" sz="1200" dirty="0">
                <a:latin typeface="Times New Roman" pitchFamily="18" charset="0"/>
              </a:endParaRPr>
            </a:p>
            <a:p>
              <a:r>
                <a:rPr lang="en-US" altLang="zh-TW" sz="1200" dirty="0" err="1">
                  <a:latin typeface="Times New Roman" pitchFamily="18" charset="0"/>
                </a:rPr>
                <a:t>port:Integer</a:t>
              </a:r>
              <a:endParaRPr lang="en-US" altLang="zh-TW" sz="1200" dirty="0">
                <a:latin typeface="Times New Roman" pitchFamily="18" charset="0"/>
              </a:endParaRPr>
            </a:p>
          </p:txBody>
        </p:sp>
      </p:grpSp>
      <p:cxnSp>
        <p:nvCxnSpPr>
          <p:cNvPr id="27" name="直線單箭頭接點 26"/>
          <p:cNvCxnSpPr>
            <a:stCxn id="24" idx="3"/>
            <a:endCxn id="38" idx="1"/>
          </p:cNvCxnSpPr>
          <p:nvPr/>
        </p:nvCxnSpPr>
        <p:spPr bwMode="auto">
          <a:xfrm>
            <a:off x="4212288" y="2348079"/>
            <a:ext cx="2142309" cy="6093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8" name="群組 27"/>
          <p:cNvGrpSpPr/>
          <p:nvPr/>
        </p:nvGrpSpPr>
        <p:grpSpPr>
          <a:xfrm>
            <a:off x="3348562" y="3625051"/>
            <a:ext cx="1655814" cy="875206"/>
            <a:chOff x="2096709" y="3049319"/>
            <a:chExt cx="2232248" cy="1166941"/>
          </a:xfrm>
        </p:grpSpPr>
        <p:grpSp>
          <p:nvGrpSpPr>
            <p:cNvPr id="29" name="群組 28"/>
            <p:cNvGrpSpPr/>
            <p:nvPr/>
          </p:nvGrpSpPr>
          <p:grpSpPr>
            <a:xfrm>
              <a:off x="2096709" y="3049319"/>
              <a:ext cx="2232248" cy="976505"/>
              <a:chOff x="4871864" y="2100377"/>
              <a:chExt cx="2232248" cy="976505"/>
            </a:xfrm>
          </p:grpSpPr>
          <p:sp>
            <p:nvSpPr>
              <p:cNvPr id="31" name="矩形 30"/>
              <p:cNvSpPr/>
              <p:nvPr/>
            </p:nvSpPr>
            <p:spPr bwMode="auto">
              <a:xfrm>
                <a:off x="4871864" y="2100377"/>
                <a:ext cx="2232248" cy="438256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b="1" dirty="0" err="1">
                    <a:latin typeface="Times New Roman" pitchFamily="18" charset="0"/>
                  </a:rPr>
                  <a:t>TCPConnection</a:t>
                </a:r>
                <a:endParaRPr lang="zh-TW" altLang="en-US" sz="1200" b="1" dirty="0">
                  <a:latin typeface="Times New Roman" pitchFamily="18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 bwMode="auto">
              <a:xfrm>
                <a:off x="4871864" y="2480058"/>
                <a:ext cx="2232248" cy="596824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 err="1">
                    <a:latin typeface="Times New Roman" pitchFamily="18" charset="0"/>
                  </a:rPr>
                  <a:t>endpoint:SocketChannel</a:t>
                </a:r>
                <a:endParaRPr lang="en-US" altLang="zh-TW" sz="1200" dirty="0">
                  <a:latin typeface="Times New Roman" pitchFamily="18" charset="0"/>
                </a:endParaRPr>
              </a:p>
              <a:p>
                <a:endParaRPr lang="en-US" altLang="zh-TW" sz="1200" dirty="0">
                  <a:latin typeface="Times New Roman" pitchFamily="18" charset="0"/>
                </a:endParaRPr>
              </a:p>
            </p:txBody>
          </p:sp>
        </p:grpSp>
        <p:sp>
          <p:nvSpPr>
            <p:cNvPr id="30" name="矩形 29"/>
            <p:cNvSpPr/>
            <p:nvPr/>
          </p:nvSpPr>
          <p:spPr bwMode="auto">
            <a:xfrm>
              <a:off x="2096709" y="3753502"/>
              <a:ext cx="2232248" cy="46275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1200" dirty="0">
                  <a:latin typeface="Times New Roman" pitchFamily="18" charset="0"/>
                </a:rPr>
                <a:t>connect(Controller)</a:t>
              </a:r>
            </a:p>
            <a:p>
              <a:endParaRPr lang="zh-TW" altLang="en-US" sz="1200" i="1" dirty="0">
                <a:latin typeface="Times New Roman" pitchFamily="18" charset="0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5204135" y="2026858"/>
            <a:ext cx="2067623" cy="31671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svh.active</a:t>
            </a:r>
            <a:r>
              <a:rPr lang="en-US" altLang="zh-TW" sz="1200" dirty="0" smtClean="0">
                <a:solidFill>
                  <a:schemeClr val="tx1"/>
                </a:solidFill>
              </a:rPr>
              <a:t>(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endpoint,controller</a:t>
            </a:r>
            <a:r>
              <a:rPr lang="en-US" altLang="zh-TW" sz="1200" dirty="0" smtClean="0">
                <a:solidFill>
                  <a:schemeClr val="tx1"/>
                </a:solidFill>
              </a:rPr>
              <a:t>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直線接點 33"/>
          <p:cNvCxnSpPr>
            <a:endCxn id="33" idx="1"/>
          </p:cNvCxnSpPr>
          <p:nvPr/>
        </p:nvCxnSpPr>
        <p:spPr>
          <a:xfrm flipV="1">
            <a:off x="3599240" y="2185213"/>
            <a:ext cx="1604895" cy="9021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6348103" y="2832963"/>
            <a:ext cx="2544705" cy="982227"/>
            <a:chOff x="3246905" y="3402900"/>
            <a:chExt cx="1776447" cy="982227"/>
          </a:xfrm>
        </p:grpSpPr>
        <p:grpSp>
          <p:nvGrpSpPr>
            <p:cNvPr id="36" name="群組 35"/>
            <p:cNvGrpSpPr/>
            <p:nvPr/>
          </p:nvGrpSpPr>
          <p:grpSpPr>
            <a:xfrm>
              <a:off x="3251437" y="3402900"/>
              <a:ext cx="1771915" cy="982227"/>
              <a:chOff x="6744070" y="4806623"/>
              <a:chExt cx="2592290" cy="1357300"/>
            </a:xfrm>
          </p:grpSpPr>
          <p:sp>
            <p:nvSpPr>
              <p:cNvPr id="38" name="矩形 37"/>
              <p:cNvSpPr/>
              <p:nvPr/>
            </p:nvSpPr>
            <p:spPr bwMode="auto">
              <a:xfrm>
                <a:off x="6744072" y="4806623"/>
                <a:ext cx="2592288" cy="344039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b="1" dirty="0" err="1">
                    <a:latin typeface="Times New Roman" pitchFamily="18" charset="0"/>
                  </a:rPr>
                  <a:t>ServiceHandler</a:t>
                </a:r>
                <a:endParaRPr lang="zh-TW" altLang="en-US" sz="1200" b="1" dirty="0">
                  <a:latin typeface="Times New Roman" pitchFamily="18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 bwMode="auto">
              <a:xfrm>
                <a:off x="6744070" y="5548686"/>
                <a:ext cx="2592287" cy="615237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i="1" dirty="0" smtClean="0">
                    <a:latin typeface="Times New Roman" pitchFamily="18" charset="0"/>
                  </a:rPr>
                  <a:t>active(</a:t>
                </a:r>
                <a:r>
                  <a:rPr lang="en-US" altLang="zh-TW" sz="1200" dirty="0" err="1" smtClean="0">
                    <a:latin typeface="Times New Roman" pitchFamily="18" charset="0"/>
                  </a:rPr>
                  <a:t>SelectableChannel,Controller</a:t>
                </a:r>
                <a:r>
                  <a:rPr lang="en-US" altLang="zh-TW" sz="1200" dirty="0" smtClean="0">
                    <a:latin typeface="Times New Roman" pitchFamily="18" charset="0"/>
                  </a:rPr>
                  <a:t>)</a:t>
                </a:r>
                <a:endParaRPr lang="en-US" altLang="zh-TW" sz="1200" i="1" dirty="0">
                  <a:latin typeface="Times New Roman" pitchFamily="18" charset="0"/>
                </a:endParaRPr>
              </a:p>
              <a:p>
                <a:r>
                  <a:rPr lang="en-US" altLang="zh-TW" sz="1200" i="1" dirty="0" smtClean="0">
                    <a:latin typeface="Times New Roman" pitchFamily="18" charset="0"/>
                  </a:rPr>
                  <a:t>handle(Controller)</a:t>
                </a:r>
                <a:endParaRPr lang="en-US" altLang="zh-TW" sz="1200" i="1" dirty="0">
                  <a:latin typeface="Times New Roman" pitchFamily="18" charset="0"/>
                </a:endParaRPr>
              </a:p>
              <a:p>
                <a:endParaRPr lang="zh-TW" altLang="en-US" sz="1200" i="1" dirty="0">
                  <a:latin typeface="Times New Roman" pitchFamily="18" charset="0"/>
                </a:endParaRPr>
              </a:p>
            </p:txBody>
          </p:sp>
        </p:grpSp>
        <p:sp>
          <p:nvSpPr>
            <p:cNvPr id="37" name="矩形 36"/>
            <p:cNvSpPr/>
            <p:nvPr/>
          </p:nvSpPr>
          <p:spPr bwMode="auto">
            <a:xfrm>
              <a:off x="3246905" y="3651870"/>
              <a:ext cx="1776443" cy="32633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1200" dirty="0" err="1" smtClean="0">
                  <a:latin typeface="Times New Roman" pitchFamily="18" charset="0"/>
                </a:rPr>
                <a:t>endpoint:SelectableChannel</a:t>
              </a:r>
              <a:endParaRPr lang="en-US" altLang="zh-TW" sz="1200" i="1" dirty="0">
                <a:latin typeface="Times New Roman" pitchFamily="18" charset="0"/>
              </a:endParaRPr>
            </a:p>
            <a:p>
              <a:endParaRPr lang="zh-TW" altLang="en-US" sz="1200" i="1" dirty="0">
                <a:latin typeface="Times New Roman" pitchFamily="18" charset="0"/>
              </a:endParaRPr>
            </a:p>
          </p:txBody>
        </p:sp>
      </p:grpSp>
      <p:cxnSp>
        <p:nvCxnSpPr>
          <p:cNvPr id="40" name="肘形接點 39"/>
          <p:cNvCxnSpPr>
            <a:stCxn id="14" idx="0"/>
            <a:endCxn id="21" idx="3"/>
          </p:cNvCxnSpPr>
          <p:nvPr/>
        </p:nvCxnSpPr>
        <p:spPr>
          <a:xfrm rot="5400000" flipH="1" flipV="1">
            <a:off x="6555117" y="3687420"/>
            <a:ext cx="628574" cy="1262913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19" idx="0"/>
            <a:endCxn id="21" idx="3"/>
          </p:cNvCxnSpPr>
          <p:nvPr/>
        </p:nvCxnSpPr>
        <p:spPr>
          <a:xfrm rot="16200000" flipV="1">
            <a:off x="7864546" y="3640904"/>
            <a:ext cx="628574" cy="1355943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stCxn id="8" idx="0"/>
            <a:endCxn id="10" idx="3"/>
          </p:cNvCxnSpPr>
          <p:nvPr/>
        </p:nvCxnSpPr>
        <p:spPr>
          <a:xfrm rot="5400000" flipH="1" flipV="1">
            <a:off x="2556924" y="2948971"/>
            <a:ext cx="279052" cy="107310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接點 42"/>
          <p:cNvCxnSpPr>
            <a:stCxn id="31" idx="0"/>
            <a:endCxn id="10" idx="3"/>
          </p:cNvCxnSpPr>
          <p:nvPr/>
        </p:nvCxnSpPr>
        <p:spPr>
          <a:xfrm rot="16200000" flipV="1">
            <a:off x="3565211" y="3013793"/>
            <a:ext cx="279052" cy="943464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8178833" y="1490979"/>
            <a:ext cx="3460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70C0"/>
                </a:solidFill>
              </a:rPr>
              <a:t>The 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Connector 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Pattern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11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Act-2: Abstract Common Behavior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14</a:t>
            </a:fld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3049813" y="4184961"/>
            <a:ext cx="1944216" cy="1431340"/>
            <a:chOff x="2207568" y="3140959"/>
            <a:chExt cx="2952328" cy="1908453"/>
          </a:xfrm>
        </p:grpSpPr>
        <p:grpSp>
          <p:nvGrpSpPr>
            <p:cNvPr id="6" name="群組 5"/>
            <p:cNvGrpSpPr/>
            <p:nvPr/>
          </p:nvGrpSpPr>
          <p:grpSpPr>
            <a:xfrm>
              <a:off x="2207568" y="3140959"/>
              <a:ext cx="2952328" cy="1908453"/>
              <a:chOff x="900113" y="4466813"/>
              <a:chExt cx="1408372" cy="1436104"/>
            </a:xfrm>
          </p:grpSpPr>
          <p:sp>
            <p:nvSpPr>
              <p:cNvPr id="8" name="矩形 7"/>
              <p:cNvSpPr/>
              <p:nvPr/>
            </p:nvSpPr>
            <p:spPr bwMode="auto">
              <a:xfrm>
                <a:off x="900113" y="4466813"/>
                <a:ext cx="1408372" cy="329785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b="1" i="1" dirty="0">
                    <a:latin typeface="Times New Roman" pitchFamily="18" charset="0"/>
                  </a:rPr>
                  <a:t>Connection</a:t>
                </a:r>
                <a:endParaRPr lang="zh-TW" altLang="en-US" sz="1200" b="1" i="1" dirty="0">
                  <a:latin typeface="Times New Roman" pitchFamily="18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 bwMode="auto">
              <a:xfrm>
                <a:off x="900113" y="5478282"/>
                <a:ext cx="1408372" cy="424635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i="1" dirty="0">
                    <a:latin typeface="Times New Roman" pitchFamily="18" charset="0"/>
                  </a:rPr>
                  <a:t>connect(Controller</a:t>
                </a:r>
                <a:r>
                  <a:rPr lang="en-US" altLang="zh-TW" sz="1200" i="1" dirty="0" smtClean="0">
                    <a:latin typeface="Times New Roman" pitchFamily="18" charset="0"/>
                  </a:rPr>
                  <a:t>)</a:t>
                </a:r>
              </a:p>
              <a:p>
                <a:r>
                  <a:rPr lang="en-US" altLang="zh-TW" sz="1200" dirty="0" smtClean="0">
                    <a:latin typeface="Times New Roman" pitchFamily="18" charset="0"/>
                  </a:rPr>
                  <a:t>handle(Controller)</a:t>
                </a:r>
              </a:p>
            </p:txBody>
          </p:sp>
        </p:grpSp>
        <p:sp>
          <p:nvSpPr>
            <p:cNvPr id="7" name="矩形 6"/>
            <p:cNvSpPr/>
            <p:nvPr/>
          </p:nvSpPr>
          <p:spPr bwMode="auto">
            <a:xfrm>
              <a:off x="2207568" y="3573014"/>
              <a:ext cx="2952328" cy="91209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1200" dirty="0" err="1">
                  <a:latin typeface="Times New Roman" pitchFamily="18" charset="0"/>
                </a:rPr>
                <a:t>s</a:t>
              </a:r>
              <a:r>
                <a:rPr lang="en-US" altLang="zh-TW" sz="1200" dirty="0" err="1" smtClean="0">
                  <a:latin typeface="Times New Roman" pitchFamily="18" charset="0"/>
                </a:rPr>
                <a:t>vh:ServiceHandler</a:t>
              </a:r>
              <a:endParaRPr lang="en-US" altLang="zh-TW" sz="1200" dirty="0" smtClean="0">
                <a:latin typeface="Times New Roman" pitchFamily="18" charset="0"/>
              </a:endParaRPr>
            </a:p>
            <a:p>
              <a:r>
                <a:rPr lang="en-US" altLang="zh-TW" sz="1200" dirty="0" err="1" smtClean="0">
                  <a:latin typeface="Times New Roman" pitchFamily="18" charset="0"/>
                </a:rPr>
                <a:t>ip:InetAddress</a:t>
              </a:r>
              <a:endParaRPr lang="en-US" altLang="zh-TW" sz="1200" dirty="0">
                <a:latin typeface="Times New Roman" pitchFamily="18" charset="0"/>
              </a:endParaRPr>
            </a:p>
            <a:p>
              <a:r>
                <a:rPr lang="en-US" altLang="zh-TW" sz="1200" dirty="0" err="1">
                  <a:latin typeface="Times New Roman" pitchFamily="18" charset="0"/>
                </a:rPr>
                <a:t>port:Integer</a:t>
              </a:r>
              <a:endParaRPr lang="en-US" altLang="zh-TW" sz="1200" dirty="0">
                <a:latin typeface="Times New Roman" pitchFamily="18" charset="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6290173" y="4142400"/>
            <a:ext cx="2520280" cy="679420"/>
            <a:chOff x="6737443" y="5005633"/>
            <a:chExt cx="2598917" cy="938862"/>
          </a:xfrm>
        </p:grpSpPr>
        <p:sp>
          <p:nvSpPr>
            <p:cNvPr id="11" name="矩形 10"/>
            <p:cNvSpPr/>
            <p:nvPr/>
          </p:nvSpPr>
          <p:spPr bwMode="auto">
            <a:xfrm>
              <a:off x="6737443" y="5005633"/>
              <a:ext cx="2598917" cy="344039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b="1" dirty="0" err="1">
                  <a:latin typeface="Times New Roman" pitchFamily="18" charset="0"/>
                </a:rPr>
                <a:t>ServiceHandler</a:t>
              </a:r>
              <a:endParaRPr lang="zh-TW" altLang="en-US" sz="1200" b="1" dirty="0">
                <a:latin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6744072" y="5349670"/>
              <a:ext cx="2592288" cy="59482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1200" i="1" dirty="0" smtClean="0">
                  <a:latin typeface="Times New Roman" pitchFamily="18" charset="0"/>
                </a:rPr>
                <a:t>active(</a:t>
              </a:r>
              <a:r>
                <a:rPr lang="en-US" altLang="zh-TW" sz="1200" dirty="0" err="1" smtClean="0">
                  <a:latin typeface="Times New Roman" pitchFamily="18" charset="0"/>
                </a:rPr>
                <a:t>SelectableChannel,Controller</a:t>
              </a:r>
              <a:r>
                <a:rPr lang="en-US" altLang="zh-TW" sz="1200" dirty="0" smtClean="0">
                  <a:latin typeface="Times New Roman" pitchFamily="18" charset="0"/>
                </a:rPr>
                <a:t>)</a:t>
              </a:r>
            </a:p>
            <a:p>
              <a:r>
                <a:rPr lang="en-US" altLang="zh-TW" sz="1200" i="1" dirty="0" smtClean="0">
                  <a:latin typeface="Times New Roman" pitchFamily="18" charset="0"/>
                </a:rPr>
                <a:t>handle(Controller)</a:t>
              </a:r>
              <a:endParaRPr lang="en-US" altLang="zh-TW" sz="1200" i="1" dirty="0">
                <a:latin typeface="Times New Roman" pitchFamily="18" charset="0"/>
              </a:endParaRPr>
            </a:p>
            <a:p>
              <a:endParaRPr lang="zh-TW" altLang="en-US" sz="1200" i="1" dirty="0">
                <a:latin typeface="Times New Roman" pitchFamily="18" charset="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4705997" y="2486216"/>
            <a:ext cx="1987937" cy="833854"/>
            <a:chOff x="1331640" y="2746008"/>
            <a:chExt cx="1771913" cy="833854"/>
          </a:xfrm>
        </p:grpSpPr>
        <p:grpSp>
          <p:nvGrpSpPr>
            <p:cNvPr id="14" name="群組 13"/>
            <p:cNvGrpSpPr/>
            <p:nvPr/>
          </p:nvGrpSpPr>
          <p:grpSpPr>
            <a:xfrm>
              <a:off x="1331640" y="2746008"/>
              <a:ext cx="1771913" cy="681016"/>
              <a:chOff x="6744072" y="4806623"/>
              <a:chExt cx="2592288" cy="941068"/>
            </a:xfrm>
          </p:grpSpPr>
          <p:sp>
            <p:nvSpPr>
              <p:cNvPr id="16" name="矩形 15"/>
              <p:cNvSpPr/>
              <p:nvPr/>
            </p:nvSpPr>
            <p:spPr bwMode="auto">
              <a:xfrm>
                <a:off x="6744072" y="4806623"/>
                <a:ext cx="2592288" cy="344039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b="1" i="1" dirty="0" err="1" smtClean="0">
                    <a:latin typeface="Times New Roman" pitchFamily="18" charset="0"/>
                  </a:rPr>
                  <a:t>EventHandler</a:t>
                </a:r>
                <a:endParaRPr lang="zh-TW" altLang="en-US" sz="1200" b="1" i="1" dirty="0">
                  <a:latin typeface="Times New Roman" pitchFamily="18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6744072" y="5132451"/>
                <a:ext cx="2592288" cy="61524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 err="1" smtClean="0">
                    <a:latin typeface="Times New Roman" pitchFamily="18" charset="0"/>
                  </a:rPr>
                  <a:t>endpoint:SelectableChannel</a:t>
                </a:r>
                <a:endParaRPr lang="en-US" altLang="zh-TW" sz="1200" dirty="0">
                  <a:latin typeface="Times New Roman" pitchFamily="18" charset="0"/>
                </a:endParaRPr>
              </a:p>
              <a:p>
                <a:endParaRPr lang="zh-TW" altLang="en-US" sz="1200" i="1" dirty="0">
                  <a:latin typeface="Times New Roman" pitchFamily="18" charset="0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 bwMode="auto">
            <a:xfrm>
              <a:off x="1331640" y="3278652"/>
              <a:ext cx="1771913" cy="30121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1200" i="1" dirty="0" smtClean="0">
                  <a:latin typeface="Times New Roman" pitchFamily="18" charset="0"/>
                </a:rPr>
                <a:t>handle(Controller)</a:t>
              </a:r>
              <a:endParaRPr lang="en-US" altLang="zh-TW" sz="1200" i="1" dirty="0">
                <a:latin typeface="Times New Roman" pitchFamily="18" charset="0"/>
              </a:endParaRPr>
            </a:p>
            <a:p>
              <a:endParaRPr lang="zh-TW" altLang="en-US" sz="1200" i="1" dirty="0">
                <a:latin typeface="Times New Roman" pitchFamily="18" charset="0"/>
              </a:endParaRPr>
            </a:p>
          </p:txBody>
        </p:sp>
      </p:grpSp>
      <p:sp>
        <p:nvSpPr>
          <p:cNvPr id="18" name="等腰三角形 17"/>
          <p:cNvSpPr/>
          <p:nvPr/>
        </p:nvSpPr>
        <p:spPr bwMode="auto">
          <a:xfrm>
            <a:off x="5584777" y="3344879"/>
            <a:ext cx="230375" cy="145008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200" b="1">
              <a:latin typeface="Times New Roman" pitchFamily="18" charset="0"/>
            </a:endParaRPr>
          </a:p>
        </p:txBody>
      </p:sp>
      <p:cxnSp>
        <p:nvCxnSpPr>
          <p:cNvPr id="19" name="肘形接點 18"/>
          <p:cNvCxnSpPr>
            <a:stCxn id="8" idx="0"/>
            <a:endCxn id="18" idx="3"/>
          </p:cNvCxnSpPr>
          <p:nvPr/>
        </p:nvCxnSpPr>
        <p:spPr>
          <a:xfrm rot="5400000" flipH="1" flipV="1">
            <a:off x="4513406" y="2998402"/>
            <a:ext cx="695074" cy="1678044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1" idx="0"/>
            <a:endCxn id="18" idx="3"/>
          </p:cNvCxnSpPr>
          <p:nvPr/>
        </p:nvCxnSpPr>
        <p:spPr>
          <a:xfrm rot="16200000" flipV="1">
            <a:off x="6298883" y="2890970"/>
            <a:ext cx="652513" cy="1850348"/>
          </a:xfrm>
          <a:prstGeom prst="bentConnector3">
            <a:avLst>
              <a:gd name="adj1" fmla="val 4584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143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15</a:t>
            </a:fld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4949649" y="2889854"/>
            <a:ext cx="1561674" cy="1143819"/>
            <a:chOff x="2207568" y="3140968"/>
            <a:chExt cx="2952328" cy="2005621"/>
          </a:xfrm>
        </p:grpSpPr>
        <p:grpSp>
          <p:nvGrpSpPr>
            <p:cNvPr id="7" name="群組 6"/>
            <p:cNvGrpSpPr/>
            <p:nvPr/>
          </p:nvGrpSpPr>
          <p:grpSpPr>
            <a:xfrm>
              <a:off x="2207568" y="3140968"/>
              <a:ext cx="2952328" cy="2005621"/>
              <a:chOff x="900113" y="4466813"/>
              <a:chExt cx="1408372" cy="1509220"/>
            </a:xfrm>
          </p:grpSpPr>
          <p:sp>
            <p:nvSpPr>
              <p:cNvPr id="9" name="矩形 8"/>
              <p:cNvSpPr/>
              <p:nvPr/>
            </p:nvSpPr>
            <p:spPr bwMode="auto">
              <a:xfrm>
                <a:off x="900113" y="4466813"/>
                <a:ext cx="1408372" cy="329785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b="1" i="1" dirty="0" err="1" smtClean="0">
                    <a:latin typeface="Times New Roman" pitchFamily="18" charset="0"/>
                  </a:rPr>
                  <a:t>ConnectionHandler</a:t>
                </a:r>
                <a:endParaRPr lang="zh-TW" altLang="en-US" sz="1200" b="1" i="1" dirty="0">
                  <a:latin typeface="Times New Roman" pitchFamily="18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900113" y="5490876"/>
                <a:ext cx="1408372" cy="485157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100" i="1" dirty="0">
                    <a:latin typeface="Times New Roman" pitchFamily="18" charset="0"/>
                  </a:rPr>
                  <a:t>connect(Controller</a:t>
                </a:r>
                <a:r>
                  <a:rPr lang="en-US" altLang="zh-TW" sz="1100" i="1" dirty="0" smtClean="0">
                    <a:latin typeface="Times New Roman" pitchFamily="18" charset="0"/>
                  </a:rPr>
                  <a:t>)</a:t>
                </a:r>
              </a:p>
              <a:p>
                <a:r>
                  <a:rPr lang="en-US" altLang="zh-TW" sz="1100" dirty="0" smtClean="0">
                    <a:latin typeface="Times New Roman" pitchFamily="18" charset="0"/>
                  </a:rPr>
                  <a:t>handle(Controller)</a:t>
                </a:r>
              </a:p>
            </p:txBody>
          </p:sp>
        </p:grpSp>
        <p:sp>
          <p:nvSpPr>
            <p:cNvPr id="8" name="矩形 7"/>
            <p:cNvSpPr/>
            <p:nvPr/>
          </p:nvSpPr>
          <p:spPr bwMode="auto">
            <a:xfrm>
              <a:off x="2207568" y="3573013"/>
              <a:ext cx="2952328" cy="1000399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1100" dirty="0" err="1">
                  <a:latin typeface="Times New Roman" pitchFamily="18" charset="0"/>
                </a:rPr>
                <a:t>s</a:t>
              </a:r>
              <a:r>
                <a:rPr lang="en-US" altLang="zh-TW" sz="1100" dirty="0" err="1" smtClean="0">
                  <a:latin typeface="Times New Roman" pitchFamily="18" charset="0"/>
                </a:rPr>
                <a:t>vh:ServiceHandler</a:t>
              </a:r>
              <a:endParaRPr lang="en-US" altLang="zh-TW" sz="1100" dirty="0" smtClean="0">
                <a:latin typeface="Times New Roman" pitchFamily="18" charset="0"/>
              </a:endParaRPr>
            </a:p>
            <a:p>
              <a:r>
                <a:rPr lang="en-US" altLang="zh-TW" sz="1100" dirty="0" err="1" smtClean="0">
                  <a:latin typeface="Times New Roman" pitchFamily="18" charset="0"/>
                </a:rPr>
                <a:t>ip:InetAddress</a:t>
              </a:r>
              <a:endParaRPr lang="en-US" altLang="zh-TW" sz="1100" dirty="0">
                <a:latin typeface="Times New Roman" pitchFamily="18" charset="0"/>
              </a:endParaRPr>
            </a:p>
            <a:p>
              <a:r>
                <a:rPr lang="en-US" altLang="zh-TW" sz="1100" dirty="0" err="1">
                  <a:latin typeface="Times New Roman" pitchFamily="18" charset="0"/>
                </a:rPr>
                <a:t>port:Integer</a:t>
              </a:r>
              <a:endParaRPr lang="en-US" altLang="zh-TW" sz="1100" dirty="0">
                <a:latin typeface="Times New Roman" pitchFamily="18" charset="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7447427" y="2855267"/>
            <a:ext cx="2490119" cy="613196"/>
            <a:chOff x="6737443" y="5005633"/>
            <a:chExt cx="2598917" cy="1042893"/>
          </a:xfrm>
        </p:grpSpPr>
        <p:sp>
          <p:nvSpPr>
            <p:cNvPr id="12" name="矩形 11"/>
            <p:cNvSpPr/>
            <p:nvPr/>
          </p:nvSpPr>
          <p:spPr bwMode="auto">
            <a:xfrm>
              <a:off x="6737443" y="5005633"/>
              <a:ext cx="2598917" cy="344039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b="1" dirty="0" err="1">
                  <a:latin typeface="Times New Roman" pitchFamily="18" charset="0"/>
                </a:rPr>
                <a:t>ServiceHandler</a:t>
              </a:r>
              <a:endParaRPr lang="zh-TW" altLang="en-US" sz="1200" b="1" dirty="0">
                <a:latin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6744072" y="5349670"/>
              <a:ext cx="2592288" cy="69885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1100" i="1" dirty="0" smtClean="0">
                  <a:latin typeface="Times New Roman" pitchFamily="18" charset="0"/>
                </a:rPr>
                <a:t>active(</a:t>
              </a:r>
              <a:r>
                <a:rPr lang="en-US" altLang="zh-TW" sz="1100" dirty="0" err="1" smtClean="0">
                  <a:latin typeface="Times New Roman" pitchFamily="18" charset="0"/>
                </a:rPr>
                <a:t>SelectableChannel,Controller</a:t>
              </a:r>
              <a:r>
                <a:rPr lang="en-US" altLang="zh-TW" sz="1100" dirty="0" smtClean="0">
                  <a:latin typeface="Times New Roman" pitchFamily="18" charset="0"/>
                </a:rPr>
                <a:t>)</a:t>
              </a:r>
            </a:p>
            <a:p>
              <a:r>
                <a:rPr lang="en-US" altLang="zh-TW" sz="1100" i="1" dirty="0" smtClean="0">
                  <a:latin typeface="Times New Roman" pitchFamily="18" charset="0"/>
                </a:rPr>
                <a:t>handle(Controller)</a:t>
              </a:r>
              <a:endParaRPr lang="en-US" altLang="zh-TW" sz="1100" i="1" dirty="0">
                <a:latin typeface="Times New Roman" pitchFamily="18" charset="0"/>
              </a:endParaRPr>
            </a:p>
            <a:p>
              <a:endParaRPr lang="zh-TW" altLang="en-US" sz="1100" i="1" dirty="0">
                <a:latin typeface="Times New Roman" pitchFamily="18" charset="0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272795" y="1706329"/>
            <a:ext cx="1966720" cy="677508"/>
            <a:chOff x="1331639" y="2746008"/>
            <a:chExt cx="1771914" cy="880347"/>
          </a:xfrm>
        </p:grpSpPr>
        <p:grpSp>
          <p:nvGrpSpPr>
            <p:cNvPr id="15" name="群組 14"/>
            <p:cNvGrpSpPr/>
            <p:nvPr/>
          </p:nvGrpSpPr>
          <p:grpSpPr>
            <a:xfrm>
              <a:off x="1331640" y="2746008"/>
              <a:ext cx="1771913" cy="681016"/>
              <a:chOff x="6744072" y="4806623"/>
              <a:chExt cx="2592288" cy="941068"/>
            </a:xfrm>
          </p:grpSpPr>
          <p:sp>
            <p:nvSpPr>
              <p:cNvPr id="17" name="矩形 16"/>
              <p:cNvSpPr/>
              <p:nvPr/>
            </p:nvSpPr>
            <p:spPr bwMode="auto">
              <a:xfrm>
                <a:off x="6744072" y="4806623"/>
                <a:ext cx="2592288" cy="344039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b="1" i="1" dirty="0" err="1" smtClean="0">
                    <a:solidFill>
                      <a:srgbClr val="0070C0"/>
                    </a:solidFill>
                    <a:latin typeface="Times New Roman" pitchFamily="18" charset="0"/>
                  </a:rPr>
                  <a:t>EventHandler</a:t>
                </a:r>
                <a:endParaRPr lang="zh-TW" altLang="en-US" sz="1200" b="1" i="1" dirty="0">
                  <a:solidFill>
                    <a:srgbClr val="0070C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 bwMode="auto">
              <a:xfrm>
                <a:off x="6744072" y="5132451"/>
                <a:ext cx="2592288" cy="61524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100" dirty="0" err="1" smtClean="0">
                    <a:solidFill>
                      <a:srgbClr val="0070C0"/>
                    </a:solidFill>
                    <a:latin typeface="Times New Roman" pitchFamily="18" charset="0"/>
                  </a:rPr>
                  <a:t>endpoint:SelectableChanne</a:t>
                </a:r>
                <a:r>
                  <a:rPr lang="en-US" altLang="zh-TW" sz="1100" dirty="0" err="1" smtClean="0">
                    <a:latin typeface="Times New Roman" pitchFamily="18" charset="0"/>
                  </a:rPr>
                  <a:t>l</a:t>
                </a:r>
                <a:endParaRPr lang="en-US" altLang="zh-TW" sz="1100" dirty="0">
                  <a:latin typeface="Times New Roman" pitchFamily="18" charset="0"/>
                </a:endParaRPr>
              </a:p>
              <a:p>
                <a:endParaRPr lang="zh-TW" altLang="en-US" sz="1100" i="1" dirty="0">
                  <a:latin typeface="Times New Roman" pitchFamily="18" charset="0"/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 bwMode="auto">
            <a:xfrm>
              <a:off x="1331639" y="3325145"/>
              <a:ext cx="1771913" cy="30121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1100" i="1" dirty="0" smtClean="0">
                  <a:solidFill>
                    <a:srgbClr val="0070C0"/>
                  </a:solidFill>
                  <a:latin typeface="Times New Roman" pitchFamily="18" charset="0"/>
                </a:rPr>
                <a:t>handle(Controller</a:t>
              </a:r>
              <a:r>
                <a:rPr lang="en-US" altLang="zh-TW" sz="1100" i="1" dirty="0" smtClean="0">
                  <a:latin typeface="Times New Roman" pitchFamily="18" charset="0"/>
                </a:rPr>
                <a:t>)</a:t>
              </a:r>
              <a:endParaRPr lang="en-US" altLang="zh-TW" sz="1100" i="1" dirty="0">
                <a:latin typeface="Times New Roman" pitchFamily="18" charset="0"/>
              </a:endParaRPr>
            </a:p>
            <a:p>
              <a:endParaRPr lang="zh-TW" altLang="en-US" sz="1100" i="1" dirty="0">
                <a:latin typeface="Times New Roman" pitchFamily="18" charset="0"/>
              </a:endParaRPr>
            </a:p>
          </p:txBody>
        </p:sp>
      </p:grpSp>
      <p:sp>
        <p:nvSpPr>
          <p:cNvPr id="19" name="等腰三角形 18"/>
          <p:cNvSpPr/>
          <p:nvPr/>
        </p:nvSpPr>
        <p:spPr bwMode="auto">
          <a:xfrm>
            <a:off x="7130821" y="2410034"/>
            <a:ext cx="187180" cy="117819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200" b="1">
              <a:latin typeface="Times New Roman" pitchFamily="18" charset="0"/>
            </a:endParaRPr>
          </a:p>
        </p:txBody>
      </p:sp>
      <p:cxnSp>
        <p:nvCxnSpPr>
          <p:cNvPr id="20" name="肘形接點 19"/>
          <p:cNvCxnSpPr>
            <a:stCxn id="9" idx="0"/>
            <a:endCxn id="19" idx="3"/>
          </p:cNvCxnSpPr>
          <p:nvPr/>
        </p:nvCxnSpPr>
        <p:spPr>
          <a:xfrm rot="5400000" flipH="1" flipV="1">
            <a:off x="6296448" y="1961892"/>
            <a:ext cx="362001" cy="1493925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12" idx="0"/>
            <a:endCxn id="19" idx="3"/>
          </p:cNvCxnSpPr>
          <p:nvPr/>
        </p:nvCxnSpPr>
        <p:spPr>
          <a:xfrm rot="16200000" flipV="1">
            <a:off x="7794742" y="1957522"/>
            <a:ext cx="327414" cy="1468076"/>
          </a:xfrm>
          <a:prstGeom prst="bentConnector3">
            <a:avLst>
              <a:gd name="adj1" fmla="val 4567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/>
          <p:cNvGrpSpPr/>
          <p:nvPr/>
        </p:nvGrpSpPr>
        <p:grpSpPr>
          <a:xfrm>
            <a:off x="3919035" y="4928728"/>
            <a:ext cx="1730038" cy="695469"/>
            <a:chOff x="2096709" y="3057055"/>
            <a:chExt cx="2232248" cy="1057457"/>
          </a:xfrm>
        </p:grpSpPr>
        <p:grpSp>
          <p:nvGrpSpPr>
            <p:cNvPr id="23" name="群組 22"/>
            <p:cNvGrpSpPr/>
            <p:nvPr/>
          </p:nvGrpSpPr>
          <p:grpSpPr>
            <a:xfrm>
              <a:off x="2096709" y="3057055"/>
              <a:ext cx="2232248" cy="968769"/>
              <a:chOff x="4871864" y="2108113"/>
              <a:chExt cx="2232248" cy="968769"/>
            </a:xfrm>
          </p:grpSpPr>
          <p:sp>
            <p:nvSpPr>
              <p:cNvPr id="25" name="矩形 24"/>
              <p:cNvSpPr/>
              <p:nvPr/>
            </p:nvSpPr>
            <p:spPr bwMode="auto">
              <a:xfrm>
                <a:off x="4871864" y="2108113"/>
                <a:ext cx="2232248" cy="438256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b="1" dirty="0" err="1" smtClean="0">
                    <a:latin typeface="Times New Roman" pitchFamily="18" charset="0"/>
                  </a:rPr>
                  <a:t>UDPConnectionHandler</a:t>
                </a:r>
                <a:endParaRPr lang="zh-TW" altLang="en-US" sz="1200" b="1" dirty="0">
                  <a:latin typeface="Times New Roman" pitchFamily="18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 bwMode="auto">
              <a:xfrm>
                <a:off x="4871864" y="2480058"/>
                <a:ext cx="2232248" cy="596824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100" dirty="0" err="1">
                    <a:latin typeface="Times New Roman" pitchFamily="18" charset="0"/>
                  </a:rPr>
                  <a:t>endpoint:DatagramChannel</a:t>
                </a:r>
                <a:endParaRPr lang="en-US" altLang="zh-TW" sz="1100" dirty="0">
                  <a:latin typeface="Times New Roman" pitchFamily="18" charset="0"/>
                </a:endParaRPr>
              </a:p>
              <a:p>
                <a:endParaRPr lang="en-US" altLang="zh-TW" sz="1100" dirty="0">
                  <a:latin typeface="Times New Roman" pitchFamily="18" charset="0"/>
                </a:endParaRPr>
              </a:p>
            </p:txBody>
          </p:sp>
        </p:grpSp>
        <p:sp>
          <p:nvSpPr>
            <p:cNvPr id="24" name="矩形 23"/>
            <p:cNvSpPr/>
            <p:nvPr/>
          </p:nvSpPr>
          <p:spPr bwMode="auto">
            <a:xfrm>
              <a:off x="2096709" y="3753504"/>
              <a:ext cx="2232248" cy="36100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1100" dirty="0">
                  <a:latin typeface="Times New Roman" pitchFamily="18" charset="0"/>
                </a:rPr>
                <a:t>connect(Controller)</a:t>
              </a:r>
            </a:p>
            <a:p>
              <a:endParaRPr lang="zh-TW" altLang="en-US" sz="1100" i="1" dirty="0">
                <a:latin typeface="Times New Roman" pitchFamily="18" charset="0"/>
              </a:endParaRPr>
            </a:p>
          </p:txBody>
        </p:sp>
      </p:grpSp>
      <p:sp>
        <p:nvSpPr>
          <p:cNvPr id="27" name="等腰三角形 26"/>
          <p:cNvSpPr/>
          <p:nvPr/>
        </p:nvSpPr>
        <p:spPr bwMode="auto">
          <a:xfrm>
            <a:off x="5649073" y="4040021"/>
            <a:ext cx="202018" cy="127159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200" b="1">
              <a:latin typeface="Times New Roman" pitchFamily="18" charset="0"/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5748880" y="4928730"/>
            <a:ext cx="1704898" cy="695467"/>
            <a:chOff x="2096709" y="3049319"/>
            <a:chExt cx="2232248" cy="1273766"/>
          </a:xfrm>
        </p:grpSpPr>
        <p:grpSp>
          <p:nvGrpSpPr>
            <p:cNvPr id="29" name="群組 28"/>
            <p:cNvGrpSpPr/>
            <p:nvPr/>
          </p:nvGrpSpPr>
          <p:grpSpPr>
            <a:xfrm>
              <a:off x="2096709" y="3049319"/>
              <a:ext cx="2232248" cy="976505"/>
              <a:chOff x="4871864" y="2100377"/>
              <a:chExt cx="2232248" cy="976505"/>
            </a:xfrm>
          </p:grpSpPr>
          <p:sp>
            <p:nvSpPr>
              <p:cNvPr id="31" name="矩形 30"/>
              <p:cNvSpPr/>
              <p:nvPr/>
            </p:nvSpPr>
            <p:spPr bwMode="auto">
              <a:xfrm>
                <a:off x="4871864" y="2100377"/>
                <a:ext cx="2232248" cy="438256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b="1" dirty="0" err="1" smtClean="0">
                    <a:latin typeface="Times New Roman" pitchFamily="18" charset="0"/>
                  </a:rPr>
                  <a:t>TCPConnectionHandler</a:t>
                </a:r>
                <a:endParaRPr lang="zh-TW" altLang="en-US" sz="1200" b="1" dirty="0">
                  <a:latin typeface="Times New Roman" pitchFamily="18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 bwMode="auto">
              <a:xfrm>
                <a:off x="4871864" y="2480058"/>
                <a:ext cx="2232248" cy="596824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100" dirty="0" err="1">
                    <a:latin typeface="Times New Roman" pitchFamily="18" charset="0"/>
                  </a:rPr>
                  <a:t>endpoint:SocketChannel</a:t>
                </a:r>
                <a:endParaRPr lang="en-US" altLang="zh-TW" sz="1100" dirty="0">
                  <a:latin typeface="Times New Roman" pitchFamily="18" charset="0"/>
                </a:endParaRPr>
              </a:p>
              <a:p>
                <a:endParaRPr lang="en-US" altLang="zh-TW" sz="1100" dirty="0">
                  <a:latin typeface="Times New Roman" pitchFamily="18" charset="0"/>
                </a:endParaRPr>
              </a:p>
            </p:txBody>
          </p:sp>
        </p:grpSp>
        <p:sp>
          <p:nvSpPr>
            <p:cNvPr id="30" name="矩形 29"/>
            <p:cNvSpPr/>
            <p:nvPr/>
          </p:nvSpPr>
          <p:spPr bwMode="auto">
            <a:xfrm>
              <a:off x="2096709" y="3860328"/>
              <a:ext cx="2232248" cy="462757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1100" dirty="0">
                  <a:latin typeface="Times New Roman" pitchFamily="18" charset="0"/>
                </a:rPr>
                <a:t>connect(Controller</a:t>
              </a:r>
              <a:r>
                <a:rPr lang="en-US" altLang="zh-TW" sz="1100" dirty="0" smtClean="0">
                  <a:latin typeface="Times New Roman" pitchFamily="18" charset="0"/>
                </a:rPr>
                <a:t>)</a:t>
              </a:r>
              <a:endParaRPr lang="en-US" altLang="zh-TW" sz="1100" dirty="0">
                <a:latin typeface="Times New Roman" pitchFamily="18" charset="0"/>
              </a:endParaRPr>
            </a:p>
          </p:txBody>
        </p:sp>
      </p:grpSp>
      <p:cxnSp>
        <p:nvCxnSpPr>
          <p:cNvPr id="33" name="肘形接點 32"/>
          <p:cNvCxnSpPr>
            <a:stCxn id="25" idx="0"/>
            <a:endCxn id="27" idx="3"/>
          </p:cNvCxnSpPr>
          <p:nvPr/>
        </p:nvCxnSpPr>
        <p:spPr>
          <a:xfrm rot="5400000" flipH="1" flipV="1">
            <a:off x="4886294" y="4064940"/>
            <a:ext cx="761548" cy="96602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33"/>
          <p:cNvCxnSpPr>
            <a:stCxn id="31" idx="0"/>
            <a:endCxn id="27" idx="3"/>
          </p:cNvCxnSpPr>
          <p:nvPr/>
        </p:nvCxnSpPr>
        <p:spPr>
          <a:xfrm rot="16200000" flipV="1">
            <a:off x="5794931" y="4122331"/>
            <a:ext cx="761550" cy="851247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6722206" y="3988661"/>
            <a:ext cx="1887764" cy="833481"/>
            <a:chOff x="6744072" y="4437116"/>
            <a:chExt cx="2592290" cy="1530092"/>
          </a:xfrm>
        </p:grpSpPr>
        <p:grpSp>
          <p:nvGrpSpPr>
            <p:cNvPr id="36" name="群組 35"/>
            <p:cNvGrpSpPr/>
            <p:nvPr/>
          </p:nvGrpSpPr>
          <p:grpSpPr>
            <a:xfrm>
              <a:off x="6744072" y="4437116"/>
              <a:ext cx="2592290" cy="1097145"/>
              <a:chOff x="900113" y="4243886"/>
              <a:chExt cx="1408373" cy="1051680"/>
            </a:xfrm>
          </p:grpSpPr>
          <p:sp>
            <p:nvSpPr>
              <p:cNvPr id="38" name="矩形 37"/>
              <p:cNvSpPr/>
              <p:nvPr/>
            </p:nvSpPr>
            <p:spPr bwMode="auto">
              <a:xfrm>
                <a:off x="900114" y="4243886"/>
                <a:ext cx="1408372" cy="32978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b="1" dirty="0" err="1">
                    <a:latin typeface="Times New Roman" pitchFamily="18" charset="0"/>
                  </a:rPr>
                  <a:t>SensorOperationHandler</a:t>
                </a:r>
                <a:endParaRPr lang="zh-TW" altLang="en-US" sz="1200" b="1" dirty="0">
                  <a:latin typeface="Times New Roman" pitchFamily="18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 bwMode="auto">
              <a:xfrm>
                <a:off x="900113" y="4537933"/>
                <a:ext cx="1408372" cy="75763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100" dirty="0" err="1" smtClean="0">
                    <a:latin typeface="Times New Roman" pitchFamily="18" charset="0"/>
                  </a:rPr>
                  <a:t>endpoint:SocketChannel</a:t>
                </a:r>
                <a:endParaRPr lang="en-US" altLang="zh-TW" sz="1100" dirty="0">
                  <a:latin typeface="Times New Roman" pitchFamily="18" charset="0"/>
                </a:endParaRPr>
              </a:p>
            </p:txBody>
          </p:sp>
        </p:grpSp>
        <p:sp>
          <p:nvSpPr>
            <p:cNvPr id="37" name="矩形 36"/>
            <p:cNvSpPr/>
            <p:nvPr/>
          </p:nvSpPr>
          <p:spPr bwMode="auto">
            <a:xfrm>
              <a:off x="6744072" y="5149615"/>
              <a:ext cx="2592289" cy="81759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1100" dirty="0" smtClean="0">
                  <a:latin typeface="Times New Roman" pitchFamily="18" charset="0"/>
                </a:rPr>
                <a:t>active(</a:t>
              </a:r>
              <a:r>
                <a:rPr lang="en-US" altLang="zh-TW" sz="1100" dirty="0" err="1" smtClean="0">
                  <a:latin typeface="Times New Roman" pitchFamily="18" charset="0"/>
                </a:rPr>
                <a:t>SelectableChannel,Controller</a:t>
              </a:r>
              <a:r>
                <a:rPr lang="en-US" altLang="zh-TW" sz="1100" dirty="0" smtClean="0">
                  <a:latin typeface="Times New Roman" pitchFamily="18" charset="0"/>
                </a:rPr>
                <a:t>)</a:t>
              </a:r>
              <a:endParaRPr lang="en-US" altLang="zh-TW" sz="1100" dirty="0">
                <a:latin typeface="Times New Roman" pitchFamily="18" charset="0"/>
              </a:endParaRPr>
            </a:p>
            <a:p>
              <a:r>
                <a:rPr lang="en-US" altLang="zh-TW" sz="1100" dirty="0" smtClean="0">
                  <a:latin typeface="Times New Roman" pitchFamily="18" charset="0"/>
                </a:rPr>
                <a:t>handle(Controller)</a:t>
              </a:r>
              <a:endParaRPr lang="en-US" altLang="zh-TW" sz="1100" dirty="0">
                <a:latin typeface="Times New Roman" pitchFamily="18" charset="0"/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8777831" y="3988662"/>
            <a:ext cx="1765940" cy="915455"/>
            <a:chOff x="6744072" y="4437110"/>
            <a:chExt cx="2592288" cy="1884104"/>
          </a:xfrm>
        </p:grpSpPr>
        <p:grpSp>
          <p:nvGrpSpPr>
            <p:cNvPr id="41" name="群組 40"/>
            <p:cNvGrpSpPr/>
            <p:nvPr/>
          </p:nvGrpSpPr>
          <p:grpSpPr>
            <a:xfrm>
              <a:off x="6744072" y="4437110"/>
              <a:ext cx="2592288" cy="1115764"/>
              <a:chOff x="900113" y="4243887"/>
              <a:chExt cx="1408372" cy="1069529"/>
            </a:xfrm>
          </p:grpSpPr>
          <p:sp>
            <p:nvSpPr>
              <p:cNvPr id="43" name="矩形 42"/>
              <p:cNvSpPr/>
              <p:nvPr/>
            </p:nvSpPr>
            <p:spPr bwMode="auto">
              <a:xfrm>
                <a:off x="900113" y="4243887"/>
                <a:ext cx="1408372" cy="329784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b="1" dirty="0" err="1">
                    <a:latin typeface="Times New Roman" pitchFamily="18" charset="0"/>
                  </a:rPr>
                  <a:t>IPCameraHandler</a:t>
                </a:r>
                <a:endParaRPr lang="zh-TW" altLang="en-US" sz="1200" b="1" dirty="0">
                  <a:latin typeface="Times New Roman" pitchFamily="18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 bwMode="auto">
              <a:xfrm>
                <a:off x="900113" y="4537933"/>
                <a:ext cx="1408372" cy="77548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100" dirty="0" err="1">
                    <a:latin typeface="Times New Roman" pitchFamily="18" charset="0"/>
                  </a:rPr>
                  <a:t>endpoint:DatagramChannel</a:t>
                </a:r>
                <a:endParaRPr lang="en-US" altLang="zh-TW" sz="1100" dirty="0">
                  <a:latin typeface="Times New Roman" pitchFamily="18" charset="0"/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 bwMode="auto">
            <a:xfrm>
              <a:off x="6744072" y="5164897"/>
              <a:ext cx="2592288" cy="1156317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1100" dirty="0" smtClean="0">
                  <a:latin typeface="Times New Roman" pitchFamily="18" charset="0"/>
                </a:rPr>
                <a:t>active(</a:t>
              </a:r>
              <a:r>
                <a:rPr lang="en-US" altLang="zh-TW" sz="1100" dirty="0" err="1" smtClean="0">
                  <a:latin typeface="Times New Roman" pitchFamily="18" charset="0"/>
                </a:rPr>
                <a:t>SelectableChannel</a:t>
              </a:r>
              <a:r>
                <a:rPr lang="en-US" altLang="zh-TW" sz="1100" dirty="0" smtClean="0">
                  <a:latin typeface="Times New Roman" pitchFamily="18" charset="0"/>
                </a:rPr>
                <a:t>,</a:t>
              </a:r>
            </a:p>
            <a:p>
              <a:r>
                <a:rPr lang="en-US" altLang="zh-TW" sz="1100" dirty="0" smtClean="0">
                  <a:latin typeface="Times New Roman" pitchFamily="18" charset="0"/>
                </a:rPr>
                <a:t>Controller)</a:t>
              </a:r>
              <a:endParaRPr lang="en-US" altLang="zh-TW" sz="1100" dirty="0">
                <a:latin typeface="Times New Roman" pitchFamily="18" charset="0"/>
              </a:endParaRPr>
            </a:p>
            <a:p>
              <a:r>
                <a:rPr lang="en-US" altLang="zh-TW" sz="1100" dirty="0" smtClean="0">
                  <a:latin typeface="Times New Roman" pitchFamily="18" charset="0"/>
                </a:rPr>
                <a:t>handle(Controller)</a:t>
              </a:r>
              <a:endParaRPr lang="en-US" altLang="zh-TW" sz="1100" dirty="0">
                <a:latin typeface="Times New Roman" pitchFamily="18" charset="0"/>
              </a:endParaRPr>
            </a:p>
            <a:p>
              <a:endParaRPr lang="zh-TW" altLang="en-US" sz="1100" dirty="0">
                <a:latin typeface="Times New Roman" pitchFamily="18" charset="0"/>
              </a:endParaRPr>
            </a:p>
          </p:txBody>
        </p:sp>
      </p:grpSp>
      <p:cxnSp>
        <p:nvCxnSpPr>
          <p:cNvPr id="45" name="肘形接點 44"/>
          <p:cNvCxnSpPr>
            <a:stCxn id="38" idx="0"/>
          </p:cNvCxnSpPr>
          <p:nvPr/>
        </p:nvCxnSpPr>
        <p:spPr>
          <a:xfrm rot="5400000" flipH="1" flipV="1">
            <a:off x="7912545" y="3253773"/>
            <a:ext cx="488432" cy="981345"/>
          </a:xfrm>
          <a:prstGeom prst="bentConnector3">
            <a:avLst>
              <a:gd name="adj1" fmla="val 427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43" idx="0"/>
            <a:endCxn id="47" idx="3"/>
          </p:cNvCxnSpPr>
          <p:nvPr/>
        </p:nvCxnSpPr>
        <p:spPr>
          <a:xfrm rot="16200000" flipV="1">
            <a:off x="8938230" y="3266091"/>
            <a:ext cx="431775" cy="10133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等腰三角形 46"/>
          <p:cNvSpPr/>
          <p:nvPr/>
        </p:nvSpPr>
        <p:spPr bwMode="auto">
          <a:xfrm>
            <a:off x="8561070" y="3463957"/>
            <a:ext cx="172726" cy="92930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200" b="1">
              <a:latin typeface="Times New Roman" pitchFamily="18" charset="0"/>
            </a:endParaRPr>
          </a:p>
        </p:txBody>
      </p:sp>
      <p:grpSp>
        <p:nvGrpSpPr>
          <p:cNvPr id="48" name="群組 47"/>
          <p:cNvGrpSpPr/>
          <p:nvPr/>
        </p:nvGrpSpPr>
        <p:grpSpPr>
          <a:xfrm>
            <a:off x="1830803" y="2962749"/>
            <a:ext cx="2355625" cy="1070924"/>
            <a:chOff x="1775520" y="4005066"/>
            <a:chExt cx="3261628" cy="1527707"/>
          </a:xfrm>
        </p:grpSpPr>
        <p:grpSp>
          <p:nvGrpSpPr>
            <p:cNvPr id="49" name="群組 48"/>
            <p:cNvGrpSpPr/>
            <p:nvPr/>
          </p:nvGrpSpPr>
          <p:grpSpPr>
            <a:xfrm>
              <a:off x="1775520" y="4005066"/>
              <a:ext cx="3261628" cy="843334"/>
              <a:chOff x="900113" y="4243887"/>
              <a:chExt cx="1408372" cy="634602"/>
            </a:xfrm>
          </p:grpSpPr>
          <p:sp>
            <p:nvSpPr>
              <p:cNvPr id="51" name="矩形 50"/>
              <p:cNvSpPr/>
              <p:nvPr/>
            </p:nvSpPr>
            <p:spPr bwMode="auto">
              <a:xfrm>
                <a:off x="900113" y="4243887"/>
                <a:ext cx="1408372" cy="329784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b="1" dirty="0">
                    <a:solidFill>
                      <a:srgbClr val="0070C0"/>
                    </a:solidFill>
                    <a:latin typeface="Times New Roman" pitchFamily="18" charset="0"/>
                  </a:rPr>
                  <a:t>Controller</a:t>
                </a:r>
                <a:endParaRPr lang="zh-TW" altLang="en-US" sz="1200" b="1" dirty="0">
                  <a:solidFill>
                    <a:srgbClr val="0070C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 bwMode="auto">
              <a:xfrm>
                <a:off x="900113" y="4568997"/>
                <a:ext cx="1408372" cy="30949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>
                    <a:solidFill>
                      <a:srgbClr val="0070C0"/>
                    </a:solidFill>
                    <a:latin typeface="Times New Roman" pitchFamily="18" charset="0"/>
                  </a:rPr>
                  <a:t>selector: Selector</a:t>
                </a:r>
                <a:endParaRPr lang="zh-TW" altLang="en-US" sz="1200" dirty="0">
                  <a:solidFill>
                    <a:srgbClr val="0070C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50" name="矩形 49"/>
            <p:cNvSpPr/>
            <p:nvPr/>
          </p:nvSpPr>
          <p:spPr bwMode="auto">
            <a:xfrm>
              <a:off x="1775520" y="4848401"/>
              <a:ext cx="3261628" cy="68437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1200" dirty="0" smtClean="0">
                  <a:solidFill>
                    <a:srgbClr val="0070C0"/>
                  </a:solidFill>
                  <a:latin typeface="Times New Roman" pitchFamily="18" charset="0"/>
                </a:rPr>
                <a:t>register(</a:t>
              </a:r>
              <a:r>
                <a:rPr lang="en-US" altLang="zh-TW" sz="1200" dirty="0" err="1" smtClean="0">
                  <a:solidFill>
                    <a:srgbClr val="0070C0"/>
                  </a:solidFill>
                  <a:latin typeface="Times New Roman" pitchFamily="18" charset="0"/>
                </a:rPr>
                <a:t>EventHandler</a:t>
              </a:r>
              <a:r>
                <a:rPr lang="en-US" altLang="zh-TW" sz="1200" dirty="0" smtClean="0">
                  <a:solidFill>
                    <a:srgbClr val="0070C0"/>
                  </a:solidFill>
                  <a:latin typeface="Times New Roman" pitchFamily="18" charset="0"/>
                </a:rPr>
                <a:t>, </a:t>
              </a:r>
              <a:r>
                <a:rPr lang="en-US" altLang="zh-TW" sz="1200" dirty="0" err="1" smtClean="0">
                  <a:solidFill>
                    <a:srgbClr val="0070C0"/>
                  </a:solidFill>
                  <a:latin typeface="Times New Roman" pitchFamily="18" charset="0"/>
                </a:rPr>
                <a:t>EventType</a:t>
              </a:r>
              <a:r>
                <a:rPr lang="en-US" altLang="zh-TW" sz="1200" dirty="0" smtClean="0">
                  <a:solidFill>
                    <a:srgbClr val="0070C0"/>
                  </a:solidFill>
                  <a:latin typeface="Times New Roman" pitchFamily="18" charset="0"/>
                </a:rPr>
                <a:t>)</a:t>
              </a:r>
              <a:endParaRPr lang="en-US" altLang="zh-TW" sz="1200" dirty="0">
                <a:solidFill>
                  <a:srgbClr val="0070C0"/>
                </a:solidFill>
                <a:latin typeface="Times New Roman" pitchFamily="18" charset="0"/>
              </a:endParaRPr>
            </a:p>
            <a:p>
              <a:r>
                <a:rPr lang="en-US" altLang="zh-TW" sz="1200" dirty="0">
                  <a:solidFill>
                    <a:srgbClr val="0070C0"/>
                  </a:solidFill>
                  <a:latin typeface="Times New Roman" pitchFamily="18" charset="0"/>
                </a:rPr>
                <a:t>handle()</a:t>
              </a:r>
              <a:endParaRPr lang="zh-TW" altLang="en-US" sz="1200" dirty="0">
                <a:solidFill>
                  <a:srgbClr val="0070C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2262851" y="1663757"/>
            <a:ext cx="1483900" cy="893530"/>
            <a:chOff x="2135560" y="2924945"/>
            <a:chExt cx="2232248" cy="1344147"/>
          </a:xfrm>
        </p:grpSpPr>
        <p:grpSp>
          <p:nvGrpSpPr>
            <p:cNvPr id="54" name="群組 53"/>
            <p:cNvGrpSpPr/>
            <p:nvPr/>
          </p:nvGrpSpPr>
          <p:grpSpPr>
            <a:xfrm>
              <a:off x="2135560" y="2924945"/>
              <a:ext cx="2232248" cy="998094"/>
              <a:chOff x="900113" y="4243887"/>
              <a:chExt cx="1408372" cy="751058"/>
            </a:xfrm>
          </p:grpSpPr>
          <p:sp>
            <p:nvSpPr>
              <p:cNvPr id="56" name="矩形 55"/>
              <p:cNvSpPr/>
              <p:nvPr/>
            </p:nvSpPr>
            <p:spPr bwMode="auto">
              <a:xfrm>
                <a:off x="900113" y="4243887"/>
                <a:ext cx="1408372" cy="329784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b="1" dirty="0">
                    <a:latin typeface="Times New Roman" pitchFamily="18" charset="0"/>
                  </a:rPr>
                  <a:t>App</a:t>
                </a:r>
                <a:endParaRPr lang="zh-TW" altLang="en-US" sz="1200" b="1" dirty="0">
                  <a:latin typeface="Times New Roman" pitchFamily="18" charset="0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 bwMode="auto">
              <a:xfrm>
                <a:off x="900113" y="4514815"/>
                <a:ext cx="1408372" cy="48013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 err="1" smtClean="0">
                    <a:latin typeface="Times New Roman" pitchFamily="18" charset="0"/>
                  </a:rPr>
                  <a:t>controller:Controller</a:t>
                </a:r>
                <a:endParaRPr lang="en-US" altLang="zh-TW" sz="1200" dirty="0" smtClean="0">
                  <a:latin typeface="Times New Roman" pitchFamily="18" charset="0"/>
                </a:endParaRPr>
              </a:p>
              <a:p>
                <a:r>
                  <a:rPr lang="en-US" altLang="zh-TW" sz="1200" dirty="0" err="1">
                    <a:latin typeface="Times New Roman" pitchFamily="18" charset="0"/>
                  </a:rPr>
                  <a:t>e</a:t>
                </a:r>
                <a:r>
                  <a:rPr lang="en-US" altLang="zh-TW" sz="1200" dirty="0" err="1" smtClean="0">
                    <a:latin typeface="Times New Roman" pitchFamily="18" charset="0"/>
                  </a:rPr>
                  <a:t>h:EventHandler</a:t>
                </a:r>
                <a:endParaRPr lang="zh-TW" altLang="en-US" sz="1200" dirty="0">
                  <a:latin typeface="Times New Roman" pitchFamily="18" charset="0"/>
                </a:endParaRPr>
              </a:p>
            </p:txBody>
          </p:sp>
        </p:grpSp>
        <p:sp>
          <p:nvSpPr>
            <p:cNvPr id="55" name="矩形 54"/>
            <p:cNvSpPr/>
            <p:nvPr/>
          </p:nvSpPr>
          <p:spPr bwMode="auto">
            <a:xfrm>
              <a:off x="2135560" y="3909099"/>
              <a:ext cx="2232248" cy="35999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1200" dirty="0">
                  <a:latin typeface="Times New Roman" pitchFamily="18" charset="0"/>
                </a:rPr>
                <a:t>handle()</a:t>
              </a:r>
              <a:endParaRPr lang="zh-TW" altLang="en-US" sz="1200" dirty="0">
                <a:latin typeface="Times New Roman" pitchFamily="18" charset="0"/>
              </a:endParaRPr>
            </a:p>
          </p:txBody>
        </p:sp>
      </p:grpSp>
      <p:cxnSp>
        <p:nvCxnSpPr>
          <p:cNvPr id="58" name="直線單箭頭接點 57"/>
          <p:cNvCxnSpPr>
            <a:stCxn id="56" idx="3"/>
            <a:endCxn id="17" idx="1"/>
          </p:cNvCxnSpPr>
          <p:nvPr/>
        </p:nvCxnSpPr>
        <p:spPr>
          <a:xfrm flipV="1">
            <a:off x="3746751" y="1802131"/>
            <a:ext cx="2526045" cy="7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55" idx="2"/>
            <a:endCxn id="51" idx="0"/>
          </p:cNvCxnSpPr>
          <p:nvPr/>
        </p:nvCxnSpPr>
        <p:spPr>
          <a:xfrm>
            <a:off x="3004801" y="2557287"/>
            <a:ext cx="3815" cy="405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/>
          <p:cNvCxnSpPr>
            <a:stCxn id="52" idx="3"/>
            <a:endCxn id="18" idx="1"/>
          </p:cNvCxnSpPr>
          <p:nvPr/>
        </p:nvCxnSpPr>
        <p:spPr>
          <a:xfrm flipV="1">
            <a:off x="4186428" y="2059112"/>
            <a:ext cx="2086368" cy="1350658"/>
          </a:xfrm>
          <a:prstGeom prst="bentConnector3">
            <a:avLst>
              <a:gd name="adj1" fmla="val 17384"/>
            </a:avLst>
          </a:prstGeom>
          <a:ln w="9525"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/>
          <p:nvPr/>
        </p:nvCxnSpPr>
        <p:spPr>
          <a:xfrm rot="16200000" flipH="1" flipV="1">
            <a:off x="6203174" y="67072"/>
            <a:ext cx="107482" cy="5683871"/>
          </a:xfrm>
          <a:prstGeom prst="bentConnector3">
            <a:avLst>
              <a:gd name="adj1" fmla="val -225879"/>
            </a:avLst>
          </a:prstGeom>
          <a:ln w="95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接點 61"/>
          <p:cNvCxnSpPr/>
          <p:nvPr/>
        </p:nvCxnSpPr>
        <p:spPr>
          <a:xfrm rot="5400000">
            <a:off x="3977476" y="2672738"/>
            <a:ext cx="12700" cy="272187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3486987" y="41840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&lt;&lt;register&gt;&gt;</a:t>
            </a:r>
            <a:endParaRPr lang="zh-TW" altLang="en-US" sz="12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5009773" y="237880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&lt;&lt;register&gt;&gt;</a:t>
            </a:r>
            <a:endParaRPr lang="zh-TW" altLang="en-US" sz="12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962820" y="184275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70C0"/>
                </a:solidFill>
              </a:rPr>
              <a:t>&lt;&lt;use&gt;&gt;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946992" y="4371383"/>
            <a:ext cx="1528237" cy="31671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svh.active</a:t>
            </a:r>
            <a:r>
              <a:rPr lang="en-US" altLang="zh-TW" sz="1200" dirty="0" smtClean="0">
                <a:solidFill>
                  <a:schemeClr val="tx1"/>
                </a:solidFill>
              </a:rPr>
              <a:t>(endpoint)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67" name="直線接點 66"/>
          <p:cNvCxnSpPr>
            <a:stCxn id="66" idx="3"/>
          </p:cNvCxnSpPr>
          <p:nvPr/>
        </p:nvCxnSpPr>
        <p:spPr>
          <a:xfrm flipV="1">
            <a:off x="3475229" y="3988661"/>
            <a:ext cx="1534544" cy="5410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 bwMode="auto">
          <a:xfrm>
            <a:off x="1686787" y="5048133"/>
            <a:ext cx="1829845" cy="5760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 err="1" smtClean="0">
                <a:latin typeface="Times New Roman" pitchFamily="18" charset="0"/>
              </a:rPr>
              <a:t>e</a:t>
            </a:r>
            <a:r>
              <a:rPr kumimoji="1" lang="en-US" altLang="zh-TW" sz="1100" dirty="0" err="1" smtClean="0">
                <a:latin typeface="Times New Roman" pitchFamily="18" charset="0"/>
              </a:rPr>
              <a:t>ndpoint.connect</a:t>
            </a:r>
            <a:r>
              <a:rPr kumimoji="1" lang="en-US" altLang="zh-TW" sz="1100" dirty="0" smtClean="0">
                <a:latin typeface="Times New Roman" pitchFamily="18" charset="0"/>
              </a:rPr>
              <a:t>(</a:t>
            </a:r>
            <a:r>
              <a:rPr kumimoji="1" lang="en-US" altLang="zh-TW" sz="1100" dirty="0" err="1" smtClean="0">
                <a:latin typeface="Times New Roman" pitchFamily="18" charset="0"/>
              </a:rPr>
              <a:t>ip,port</a:t>
            </a:r>
            <a:r>
              <a:rPr kumimoji="1" lang="en-US" altLang="zh-TW" sz="1100" dirty="0" smtClean="0">
                <a:latin typeface="Times New Roman" pitchFamily="18" charset="0"/>
              </a:rPr>
              <a:t>)</a:t>
            </a:r>
            <a:endParaRPr kumimoji="1" lang="en-US" altLang="zh-TW" sz="1100" dirty="0">
              <a:latin typeface="Times New Roman" pitchFamily="18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 err="1" smtClean="0">
                <a:latin typeface="Times New Roman" pitchFamily="18" charset="0"/>
              </a:rPr>
              <a:t>controller.register</a:t>
            </a:r>
            <a:r>
              <a:rPr lang="en-US" altLang="zh-TW" sz="1100" dirty="0" smtClean="0">
                <a:latin typeface="Times New Roman" pitchFamily="18" charset="0"/>
              </a:rPr>
              <a:t>(this, OP_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 smtClean="0">
                <a:latin typeface="Times New Roman" pitchFamily="18" charset="0"/>
              </a:rPr>
              <a:t>ISCONNETABLE)</a:t>
            </a:r>
            <a:endParaRPr kumimoji="1" lang="zh-TW" altLang="en-US" sz="1100" dirty="0">
              <a:latin typeface="Times New Roman" pitchFamily="18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7591443" y="5120141"/>
            <a:ext cx="2621933" cy="3978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 err="1" smtClean="0">
                <a:latin typeface="Times New Roman" pitchFamily="18" charset="0"/>
              </a:rPr>
              <a:t>controller.register</a:t>
            </a:r>
            <a:r>
              <a:rPr lang="en-US" altLang="zh-TW" sz="1100" dirty="0" smtClean="0">
                <a:latin typeface="Times New Roman" pitchFamily="18" charset="0"/>
              </a:rPr>
              <a:t>(this, OP_ISREADABLE)</a:t>
            </a:r>
            <a:endParaRPr kumimoji="1" lang="zh-TW" altLang="en-US" sz="1100" dirty="0">
              <a:latin typeface="Times New Roman" pitchFamily="18" charset="0"/>
            </a:endParaRPr>
          </a:p>
        </p:txBody>
      </p:sp>
      <p:cxnSp>
        <p:nvCxnSpPr>
          <p:cNvPr id="70" name="直線接點 69"/>
          <p:cNvCxnSpPr>
            <a:stCxn id="69" idx="0"/>
          </p:cNvCxnSpPr>
          <p:nvPr/>
        </p:nvCxnSpPr>
        <p:spPr>
          <a:xfrm flipH="1" flipV="1">
            <a:off x="8815579" y="4529738"/>
            <a:ext cx="86831" cy="5904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68" idx="3"/>
            <a:endCxn id="24" idx="1"/>
          </p:cNvCxnSpPr>
          <p:nvPr/>
        </p:nvCxnSpPr>
        <p:spPr>
          <a:xfrm>
            <a:off x="3516632" y="5336165"/>
            <a:ext cx="402403" cy="1693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8178833" y="1490979"/>
            <a:ext cx="3460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70C0"/>
                </a:solidFill>
              </a:rPr>
              <a:t>The 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Reactor 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Pattern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0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 App has several service handlers to handle the information transferred by the gateways. </a:t>
            </a:r>
            <a:endParaRPr lang="zh-TW" altLang="en-US" dirty="0"/>
          </a:p>
          <a:p>
            <a:r>
              <a:rPr lang="en-US" altLang="zh-TW" dirty="0"/>
              <a:t>Each service handler uses the same or different connection methods to communicate with the gateways, such as TCP or UDP.</a:t>
            </a:r>
            <a:endParaRPr lang="zh-TW" altLang="en-US" dirty="0"/>
          </a:p>
          <a:p>
            <a:r>
              <a:rPr lang="en-US" altLang="zh-TW" dirty="0"/>
              <a:t>For the reason of asynchronous connection, the App need a controller to monitor all connections’ state and to handle the events it focus on.</a:t>
            </a:r>
            <a:endParaRPr lang="zh-TW" altLang="en-US" dirty="0"/>
          </a:p>
          <a:p>
            <a:r>
              <a:rPr lang="en-US" altLang="zh-TW" dirty="0"/>
              <a:t>This controller provides a register method to connections and will call back to them if it monitor the registered events.</a:t>
            </a:r>
            <a:endParaRPr lang="zh-TW" altLang="en-US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787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App has several service handlers to handle the information transferred by the gateways.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444429" y="2574295"/>
            <a:ext cx="7530928" cy="3133717"/>
            <a:chOff x="1439652" y="2517745"/>
            <a:chExt cx="5130570" cy="1854206"/>
          </a:xfrm>
        </p:grpSpPr>
        <p:grpSp>
          <p:nvGrpSpPr>
            <p:cNvPr id="17" name="群組 16"/>
            <p:cNvGrpSpPr/>
            <p:nvPr/>
          </p:nvGrpSpPr>
          <p:grpSpPr>
            <a:xfrm>
              <a:off x="4626006" y="3651871"/>
              <a:ext cx="1944216" cy="720080"/>
              <a:chOff x="900113" y="4261837"/>
              <a:chExt cx="1408372" cy="920321"/>
            </a:xfrm>
          </p:grpSpPr>
          <p:sp>
            <p:nvSpPr>
              <p:cNvPr id="26" name="矩形 25"/>
              <p:cNvSpPr/>
              <p:nvPr/>
            </p:nvSpPr>
            <p:spPr bwMode="auto">
              <a:xfrm>
                <a:off x="900113" y="4261837"/>
                <a:ext cx="1408372" cy="329784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600" b="1" dirty="0" err="1">
                    <a:latin typeface="Times New Roman" pitchFamily="18" charset="0"/>
                  </a:rPr>
                  <a:t>SensorOperationHandle</a:t>
                </a:r>
                <a:r>
                  <a:rPr lang="en-US" altLang="zh-TW" sz="1200" b="1" dirty="0" err="1">
                    <a:latin typeface="Times New Roman" pitchFamily="18" charset="0"/>
                  </a:rPr>
                  <a:t>r</a:t>
                </a:r>
                <a:endParaRPr lang="zh-TW" altLang="en-US" sz="1200" b="1" dirty="0">
                  <a:latin typeface="Times New Roman" pitchFamily="18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 bwMode="auto">
              <a:xfrm>
                <a:off x="900113" y="4571997"/>
                <a:ext cx="1408372" cy="610161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600" dirty="0" smtClean="0">
                    <a:latin typeface="Times New Roman" pitchFamily="18" charset="0"/>
                  </a:rPr>
                  <a:t>active()</a:t>
                </a:r>
              </a:p>
              <a:p>
                <a:r>
                  <a:rPr lang="en-US" altLang="zh-TW" sz="1600" dirty="0" smtClean="0">
                    <a:latin typeface="Times New Roman" pitchFamily="18" charset="0"/>
                  </a:rPr>
                  <a:t>handle</a:t>
                </a:r>
                <a:r>
                  <a:rPr lang="en-US" altLang="zh-TW" sz="1600" dirty="0">
                    <a:latin typeface="Times New Roman" pitchFamily="18" charset="0"/>
                  </a:rPr>
                  <a:t>()</a:t>
                </a:r>
                <a:endParaRPr lang="zh-TW" altLang="en-US" sz="16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18" name="群組 17"/>
            <p:cNvGrpSpPr/>
            <p:nvPr/>
          </p:nvGrpSpPr>
          <p:grpSpPr>
            <a:xfrm>
              <a:off x="4626006" y="2517745"/>
              <a:ext cx="1944216" cy="702078"/>
              <a:chOff x="900113" y="4261837"/>
              <a:chExt cx="1408372" cy="897313"/>
            </a:xfrm>
          </p:grpSpPr>
          <p:sp>
            <p:nvSpPr>
              <p:cNvPr id="24" name="矩形 23"/>
              <p:cNvSpPr/>
              <p:nvPr/>
            </p:nvSpPr>
            <p:spPr bwMode="auto">
              <a:xfrm>
                <a:off x="900113" y="4261837"/>
                <a:ext cx="1408372" cy="329784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600" b="1" dirty="0" err="1">
                    <a:latin typeface="Times New Roman" pitchFamily="18" charset="0"/>
                  </a:rPr>
                  <a:t>IPCameraHandler</a:t>
                </a:r>
                <a:endParaRPr lang="zh-TW" altLang="en-US" sz="1600" b="1" dirty="0">
                  <a:latin typeface="Times New Roman" pitchFamily="18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900113" y="4571997"/>
                <a:ext cx="1408372" cy="58715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600" dirty="0" smtClean="0">
                    <a:latin typeface="Times New Roman" pitchFamily="18" charset="0"/>
                  </a:rPr>
                  <a:t>active()</a:t>
                </a:r>
              </a:p>
              <a:p>
                <a:r>
                  <a:rPr lang="en-US" altLang="zh-TW" sz="1600" dirty="0" smtClean="0">
                    <a:latin typeface="Times New Roman" pitchFamily="18" charset="0"/>
                  </a:rPr>
                  <a:t>handle</a:t>
                </a:r>
                <a:r>
                  <a:rPr lang="en-US" altLang="zh-TW" sz="1600" dirty="0">
                    <a:latin typeface="Times New Roman" pitchFamily="18" charset="0"/>
                  </a:rPr>
                  <a:t>()</a:t>
                </a:r>
                <a:endParaRPr lang="zh-TW" altLang="en-US" sz="16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1439652" y="2823222"/>
              <a:ext cx="1674186" cy="774643"/>
              <a:chOff x="900113" y="4243887"/>
              <a:chExt cx="1408372" cy="777217"/>
            </a:xfrm>
          </p:grpSpPr>
          <p:sp>
            <p:nvSpPr>
              <p:cNvPr id="22" name="矩形 21"/>
              <p:cNvSpPr/>
              <p:nvPr/>
            </p:nvSpPr>
            <p:spPr bwMode="auto">
              <a:xfrm>
                <a:off x="900113" y="4243887"/>
                <a:ext cx="1408372" cy="329784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600" b="1" dirty="0">
                    <a:latin typeface="Times New Roman" pitchFamily="18" charset="0"/>
                  </a:rPr>
                  <a:t>App</a:t>
                </a:r>
                <a:endParaRPr lang="zh-TW" altLang="en-US" sz="1600" b="1" dirty="0">
                  <a:latin typeface="Times New Roman" pitchFamily="18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 bwMode="auto">
              <a:xfrm>
                <a:off x="900113" y="4571999"/>
                <a:ext cx="1408372" cy="449105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600" dirty="0">
                    <a:latin typeface="Times New Roman" pitchFamily="18" charset="0"/>
                  </a:rPr>
                  <a:t>handle()</a:t>
                </a:r>
                <a:endParaRPr lang="zh-TW" altLang="en-US" sz="1600" dirty="0">
                  <a:latin typeface="Times New Roman" pitchFamily="18" charset="0"/>
                </a:endParaRPr>
              </a:p>
            </p:txBody>
          </p:sp>
        </p:grpSp>
        <p:cxnSp>
          <p:nvCxnSpPr>
            <p:cNvPr id="20" name="直線單箭頭接點 19"/>
            <p:cNvCxnSpPr/>
            <p:nvPr/>
          </p:nvCxnSpPr>
          <p:spPr bwMode="auto">
            <a:xfrm flipV="1">
              <a:off x="3113838" y="2775775"/>
              <a:ext cx="1512168" cy="44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線單箭頭接點 20"/>
            <p:cNvCxnSpPr/>
            <p:nvPr/>
          </p:nvCxnSpPr>
          <p:spPr bwMode="auto">
            <a:xfrm>
              <a:off x="3113838" y="3219822"/>
              <a:ext cx="1512168" cy="6900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9022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service handler uses the same or different connection methods to communicate with the gateways, such as TCP or UDP.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2334370" y="2855640"/>
            <a:ext cx="7515686" cy="3356520"/>
            <a:chOff x="1439652" y="2031690"/>
            <a:chExt cx="5562618" cy="2484276"/>
          </a:xfrm>
        </p:grpSpPr>
        <p:grpSp>
          <p:nvGrpSpPr>
            <p:cNvPr id="6" name="群組 5"/>
            <p:cNvGrpSpPr/>
            <p:nvPr/>
          </p:nvGrpSpPr>
          <p:grpSpPr>
            <a:xfrm>
              <a:off x="5058054" y="3327834"/>
              <a:ext cx="1944216" cy="1188132"/>
              <a:chOff x="6744072" y="4437112"/>
              <a:chExt cx="2592288" cy="1584176"/>
            </a:xfrm>
          </p:grpSpPr>
          <p:grpSp>
            <p:nvGrpSpPr>
              <p:cNvPr id="17" name="群組 16"/>
              <p:cNvGrpSpPr/>
              <p:nvPr/>
            </p:nvGrpSpPr>
            <p:grpSpPr>
              <a:xfrm>
                <a:off x="6744072" y="4437112"/>
                <a:ext cx="2592288" cy="919293"/>
                <a:chOff x="900113" y="4243887"/>
                <a:chExt cx="1408372" cy="881199"/>
              </a:xfrm>
            </p:grpSpPr>
            <p:sp>
              <p:nvSpPr>
                <p:cNvPr id="19" name="矩形 18"/>
                <p:cNvSpPr/>
                <p:nvPr/>
              </p:nvSpPr>
              <p:spPr bwMode="auto">
                <a:xfrm>
                  <a:off x="900113" y="4243887"/>
                  <a:ext cx="1408372" cy="329784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200" b="1" dirty="0" err="1">
                      <a:latin typeface="Times New Roman" pitchFamily="18" charset="0"/>
                    </a:rPr>
                    <a:t>SensorOperationHandler</a:t>
                  </a:r>
                  <a:endParaRPr lang="zh-TW" altLang="en-US" sz="12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 bwMode="auto">
                <a:xfrm>
                  <a:off x="900113" y="4537933"/>
                  <a:ext cx="1408372" cy="58715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1200" dirty="0" err="1">
                      <a:latin typeface="Times New Roman" pitchFamily="18" charset="0"/>
                    </a:rPr>
                    <a:t>endpoint:SocketChannel</a:t>
                  </a:r>
                  <a:endParaRPr lang="en-US" altLang="zh-TW" sz="1200" dirty="0">
                    <a:latin typeface="Times New Roman" pitchFamily="18" charset="0"/>
                  </a:endParaRPr>
                </a:p>
                <a:p>
                  <a:endParaRPr lang="zh-TW" altLang="en-US" sz="1200" dirty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8" name="矩形 17"/>
              <p:cNvSpPr/>
              <p:nvPr/>
            </p:nvSpPr>
            <p:spPr bwMode="auto">
              <a:xfrm>
                <a:off x="6744072" y="5084993"/>
                <a:ext cx="2592288" cy="936295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>
                    <a:latin typeface="Times New Roman" pitchFamily="18" charset="0"/>
                  </a:rPr>
                  <a:t>active()</a:t>
                </a:r>
              </a:p>
              <a:p>
                <a:r>
                  <a:rPr lang="en-US" altLang="zh-TW" sz="1200" dirty="0">
                    <a:latin typeface="Times New Roman" pitchFamily="18" charset="0"/>
                  </a:rPr>
                  <a:t>handle()</a:t>
                </a:r>
              </a:p>
              <a:p>
                <a:r>
                  <a:rPr lang="en-US" altLang="zh-TW" sz="1200" dirty="0" err="1">
                    <a:latin typeface="Times New Roman" pitchFamily="18" charset="0"/>
                  </a:rPr>
                  <a:t>UDP_connect</a:t>
                </a:r>
                <a:r>
                  <a:rPr lang="en-US" altLang="zh-TW" sz="1200" dirty="0">
                    <a:latin typeface="Times New Roman" pitchFamily="18" charset="0"/>
                  </a:rPr>
                  <a:t>()</a:t>
                </a:r>
                <a:endParaRPr lang="zh-TW" altLang="en-US" sz="12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5058054" y="2031690"/>
              <a:ext cx="1944216" cy="1101013"/>
              <a:chOff x="6744072" y="4437112"/>
              <a:chExt cx="2592288" cy="1468017"/>
            </a:xfrm>
          </p:grpSpPr>
          <p:grpSp>
            <p:nvGrpSpPr>
              <p:cNvPr id="13" name="群組 12"/>
              <p:cNvGrpSpPr/>
              <p:nvPr/>
            </p:nvGrpSpPr>
            <p:grpSpPr>
              <a:xfrm>
                <a:off x="6744072" y="4437112"/>
                <a:ext cx="2592288" cy="919293"/>
                <a:chOff x="900113" y="4243887"/>
                <a:chExt cx="1408372" cy="881199"/>
              </a:xfrm>
            </p:grpSpPr>
            <p:sp>
              <p:nvSpPr>
                <p:cNvPr id="15" name="矩形 14"/>
                <p:cNvSpPr/>
                <p:nvPr/>
              </p:nvSpPr>
              <p:spPr bwMode="auto">
                <a:xfrm>
                  <a:off x="900113" y="4243887"/>
                  <a:ext cx="1408372" cy="329784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200" b="1" dirty="0" err="1">
                      <a:latin typeface="Times New Roman" pitchFamily="18" charset="0"/>
                    </a:rPr>
                    <a:t>IPCameraHandler</a:t>
                  </a:r>
                  <a:endParaRPr lang="zh-TW" altLang="en-US" sz="12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 bwMode="auto">
                <a:xfrm>
                  <a:off x="900113" y="4537933"/>
                  <a:ext cx="1408372" cy="58715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1200" dirty="0" err="1">
                      <a:latin typeface="Times New Roman" pitchFamily="18" charset="0"/>
                    </a:rPr>
                    <a:t>endpoint:DatagramChannel</a:t>
                  </a:r>
                  <a:endParaRPr lang="en-US" altLang="zh-TW" sz="1200" dirty="0">
                    <a:latin typeface="Times New Roman" pitchFamily="18" charset="0"/>
                  </a:endParaRPr>
                </a:p>
                <a:p>
                  <a:endParaRPr lang="zh-TW" altLang="en-US" sz="1200" dirty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4" name="矩形 13"/>
              <p:cNvSpPr/>
              <p:nvPr/>
            </p:nvSpPr>
            <p:spPr bwMode="auto">
              <a:xfrm>
                <a:off x="6744072" y="5084993"/>
                <a:ext cx="2592288" cy="820136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>
                    <a:latin typeface="Times New Roman" pitchFamily="18" charset="0"/>
                  </a:rPr>
                  <a:t>active()</a:t>
                </a:r>
              </a:p>
              <a:p>
                <a:r>
                  <a:rPr lang="en-US" altLang="zh-TW" sz="1200" dirty="0">
                    <a:latin typeface="Times New Roman" pitchFamily="18" charset="0"/>
                  </a:rPr>
                  <a:t>handle()</a:t>
                </a:r>
              </a:p>
              <a:p>
                <a:r>
                  <a:rPr lang="en-US" altLang="zh-TW" sz="1200" dirty="0" err="1">
                    <a:latin typeface="Times New Roman" pitchFamily="18" charset="0"/>
                  </a:rPr>
                  <a:t>TCP_connect</a:t>
                </a:r>
                <a:r>
                  <a:rPr lang="en-US" altLang="zh-TW" sz="1200" dirty="0">
                    <a:latin typeface="Times New Roman" pitchFamily="18" charset="0"/>
                  </a:rPr>
                  <a:t>()</a:t>
                </a:r>
                <a:endParaRPr lang="zh-TW" altLang="en-US" sz="12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1439652" y="2823222"/>
              <a:ext cx="1674186" cy="774643"/>
              <a:chOff x="900113" y="4243887"/>
              <a:chExt cx="1408372" cy="777217"/>
            </a:xfrm>
          </p:grpSpPr>
          <p:sp>
            <p:nvSpPr>
              <p:cNvPr id="11" name="矩形 10"/>
              <p:cNvSpPr/>
              <p:nvPr/>
            </p:nvSpPr>
            <p:spPr bwMode="auto">
              <a:xfrm>
                <a:off x="900113" y="4243887"/>
                <a:ext cx="1408372" cy="329784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b="1" dirty="0">
                    <a:latin typeface="Times New Roman" pitchFamily="18" charset="0"/>
                  </a:rPr>
                  <a:t>App</a:t>
                </a:r>
                <a:endParaRPr lang="zh-TW" altLang="en-US" sz="1200" b="1" dirty="0">
                  <a:latin typeface="Times New Roman" pitchFamily="18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900113" y="4571999"/>
                <a:ext cx="1408372" cy="449105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>
                    <a:latin typeface="Times New Roman" pitchFamily="18" charset="0"/>
                  </a:rPr>
                  <a:t>handle()</a:t>
                </a:r>
                <a:endParaRPr lang="zh-TW" altLang="en-US" sz="1200" dirty="0">
                  <a:latin typeface="Times New Roman" pitchFamily="18" charset="0"/>
                </a:endParaRPr>
              </a:p>
            </p:txBody>
          </p:sp>
        </p:grpSp>
        <p:cxnSp>
          <p:nvCxnSpPr>
            <p:cNvPr id="9" name="直線單箭頭接點 8"/>
            <p:cNvCxnSpPr>
              <a:endCxn id="16" idx="1"/>
            </p:cNvCxnSpPr>
            <p:nvPr/>
          </p:nvCxnSpPr>
          <p:spPr bwMode="auto">
            <a:xfrm flipV="1">
              <a:off x="3113838" y="2491459"/>
              <a:ext cx="1944216" cy="7283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直線單箭頭接點 9"/>
            <p:cNvCxnSpPr/>
            <p:nvPr/>
          </p:nvCxnSpPr>
          <p:spPr bwMode="auto">
            <a:xfrm>
              <a:off x="3113838" y="3219822"/>
              <a:ext cx="1944216" cy="64807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3897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the reason of asynchronous connection, the App need a controller to monitor all connections’ state and to handle the events it focus on.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3203296" y="2710302"/>
            <a:ext cx="6454334" cy="3447429"/>
            <a:chOff x="1385646" y="1869672"/>
            <a:chExt cx="5616624" cy="2999986"/>
          </a:xfrm>
        </p:grpSpPr>
        <p:grpSp>
          <p:nvGrpSpPr>
            <p:cNvPr id="6" name="群組 5"/>
            <p:cNvGrpSpPr/>
            <p:nvPr/>
          </p:nvGrpSpPr>
          <p:grpSpPr>
            <a:xfrm>
              <a:off x="1385646" y="3597865"/>
              <a:ext cx="2122185" cy="1080119"/>
              <a:chOff x="1775520" y="4005066"/>
              <a:chExt cx="3261628" cy="1440158"/>
            </a:xfrm>
          </p:grpSpPr>
          <p:grpSp>
            <p:nvGrpSpPr>
              <p:cNvPr id="24" name="群組 23"/>
              <p:cNvGrpSpPr/>
              <p:nvPr/>
            </p:nvGrpSpPr>
            <p:grpSpPr>
              <a:xfrm>
                <a:off x="1775520" y="4005066"/>
                <a:ext cx="3261628" cy="843334"/>
                <a:chOff x="900113" y="4243887"/>
                <a:chExt cx="1408372" cy="634602"/>
              </a:xfrm>
            </p:grpSpPr>
            <p:sp>
              <p:nvSpPr>
                <p:cNvPr id="26" name="矩形 25"/>
                <p:cNvSpPr/>
                <p:nvPr/>
              </p:nvSpPr>
              <p:spPr bwMode="auto">
                <a:xfrm>
                  <a:off x="900113" y="4243887"/>
                  <a:ext cx="1408372" cy="329784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200" b="1" dirty="0">
                      <a:latin typeface="Times New Roman" pitchFamily="18" charset="0"/>
                    </a:rPr>
                    <a:t>Controller</a:t>
                  </a:r>
                  <a:endParaRPr lang="zh-TW" altLang="en-US" sz="12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 bwMode="auto">
                <a:xfrm>
                  <a:off x="900113" y="4568997"/>
                  <a:ext cx="1408372" cy="309492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1200" dirty="0">
                      <a:latin typeface="Times New Roman" pitchFamily="18" charset="0"/>
                    </a:rPr>
                    <a:t>selector: Selector</a:t>
                  </a:r>
                  <a:endParaRPr lang="zh-TW" altLang="en-US" sz="1200" dirty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5" name="矩形 24"/>
              <p:cNvSpPr/>
              <p:nvPr/>
            </p:nvSpPr>
            <p:spPr bwMode="auto">
              <a:xfrm>
                <a:off x="1775520" y="4848400"/>
                <a:ext cx="3261628" cy="596824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>
                    <a:latin typeface="Times New Roman" pitchFamily="18" charset="0"/>
                  </a:rPr>
                  <a:t>monitor()</a:t>
                </a:r>
              </a:p>
              <a:p>
                <a:r>
                  <a:rPr lang="en-US" altLang="zh-TW" sz="1200" dirty="0">
                    <a:latin typeface="Times New Roman" pitchFamily="18" charset="0"/>
                  </a:rPr>
                  <a:t>handle()</a:t>
                </a:r>
                <a:endParaRPr lang="zh-TW" altLang="en-US" sz="12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1601670" y="2371330"/>
              <a:ext cx="1674186" cy="848492"/>
              <a:chOff x="2063552" y="3645024"/>
              <a:chExt cx="2232248" cy="1131322"/>
            </a:xfrm>
          </p:grpSpPr>
          <p:grpSp>
            <p:nvGrpSpPr>
              <p:cNvPr id="20" name="群組 19"/>
              <p:cNvGrpSpPr/>
              <p:nvPr/>
            </p:nvGrpSpPr>
            <p:grpSpPr>
              <a:xfrm>
                <a:off x="2063552" y="3645024"/>
                <a:ext cx="2232248" cy="1032857"/>
                <a:chOff x="900113" y="4243887"/>
                <a:chExt cx="1408372" cy="777217"/>
              </a:xfrm>
            </p:grpSpPr>
            <p:sp>
              <p:nvSpPr>
                <p:cNvPr id="22" name="矩形 21"/>
                <p:cNvSpPr/>
                <p:nvPr/>
              </p:nvSpPr>
              <p:spPr bwMode="auto">
                <a:xfrm>
                  <a:off x="900113" y="4243887"/>
                  <a:ext cx="1408372" cy="329784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200" b="1" dirty="0">
                      <a:latin typeface="Times New Roman" pitchFamily="18" charset="0"/>
                    </a:rPr>
                    <a:t>App</a:t>
                  </a:r>
                  <a:endParaRPr lang="zh-TW" altLang="en-US" sz="12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 bwMode="auto">
                <a:xfrm>
                  <a:off x="900113" y="4571999"/>
                  <a:ext cx="1408372" cy="449105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1200" dirty="0" err="1">
                      <a:latin typeface="Times New Roman" pitchFamily="18" charset="0"/>
                    </a:rPr>
                    <a:t>controller:Controller</a:t>
                  </a:r>
                  <a:endParaRPr lang="zh-TW" altLang="en-US" sz="1200" dirty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1" name="矩形 20"/>
              <p:cNvSpPr/>
              <p:nvPr/>
            </p:nvSpPr>
            <p:spPr bwMode="auto">
              <a:xfrm>
                <a:off x="2063552" y="4416353"/>
                <a:ext cx="2232248" cy="35999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>
                    <a:latin typeface="Times New Roman" pitchFamily="18" charset="0"/>
                  </a:rPr>
                  <a:t>handle()</a:t>
                </a:r>
                <a:endParaRPr lang="zh-TW" altLang="en-US" sz="1200" dirty="0">
                  <a:latin typeface="Times New Roman" pitchFamily="18" charset="0"/>
                </a:endParaRPr>
              </a:p>
            </p:txBody>
          </p:sp>
        </p:grpSp>
        <p:cxnSp>
          <p:nvCxnSpPr>
            <p:cNvPr id="8" name="直線單箭頭接點 7"/>
            <p:cNvCxnSpPr>
              <a:stCxn id="23" idx="3"/>
            </p:cNvCxnSpPr>
            <p:nvPr/>
          </p:nvCxnSpPr>
          <p:spPr bwMode="auto">
            <a:xfrm flipV="1">
              <a:off x="3275856" y="2498442"/>
              <a:ext cx="1763644" cy="4237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9" name="群組 8"/>
            <p:cNvGrpSpPr/>
            <p:nvPr/>
          </p:nvGrpSpPr>
          <p:grpSpPr>
            <a:xfrm>
              <a:off x="5039500" y="1869672"/>
              <a:ext cx="1944216" cy="1388481"/>
              <a:chOff x="6744072" y="4427802"/>
              <a:chExt cx="2592288" cy="1851308"/>
            </a:xfrm>
          </p:grpSpPr>
          <p:sp>
            <p:nvSpPr>
              <p:cNvPr id="18" name="矩形 17"/>
              <p:cNvSpPr/>
              <p:nvPr/>
            </p:nvSpPr>
            <p:spPr bwMode="auto">
              <a:xfrm>
                <a:off x="6744072" y="4427802"/>
                <a:ext cx="2592288" cy="34404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b="1" dirty="0" err="1">
                    <a:latin typeface="Times New Roman" pitchFamily="18" charset="0"/>
                  </a:rPr>
                  <a:t>SensorOperationHandler</a:t>
                </a:r>
                <a:endParaRPr lang="zh-TW" altLang="en-US" sz="1200" b="1" dirty="0">
                  <a:latin typeface="Times New Roman" pitchFamily="18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 bwMode="auto">
              <a:xfrm>
                <a:off x="6744072" y="5471451"/>
                <a:ext cx="2592288" cy="807659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>
                    <a:latin typeface="Times New Roman" pitchFamily="18" charset="0"/>
                  </a:rPr>
                  <a:t>active()</a:t>
                </a:r>
              </a:p>
              <a:p>
                <a:r>
                  <a:rPr lang="en-US" altLang="zh-TW" sz="1200" dirty="0">
                    <a:latin typeface="Times New Roman" pitchFamily="18" charset="0"/>
                  </a:rPr>
                  <a:t>handle()</a:t>
                </a:r>
              </a:p>
              <a:p>
                <a:r>
                  <a:rPr lang="en-US" altLang="zh-TW" sz="1200" dirty="0" err="1">
                    <a:latin typeface="Times New Roman" pitchFamily="18" charset="0"/>
                  </a:rPr>
                  <a:t>TCP_connect</a:t>
                </a:r>
                <a:r>
                  <a:rPr lang="en-US" altLang="zh-TW" sz="1200" dirty="0">
                    <a:latin typeface="Times New Roman" pitchFamily="18" charset="0"/>
                  </a:rPr>
                  <a:t>()</a:t>
                </a:r>
                <a:endParaRPr lang="zh-TW" altLang="en-US" sz="1200" dirty="0">
                  <a:latin typeface="Times New Roman" pitchFamily="18" charset="0"/>
                </a:endParaRPr>
              </a:p>
            </p:txBody>
          </p:sp>
        </p:grpSp>
        <p:cxnSp>
          <p:nvCxnSpPr>
            <p:cNvPr id="10" name="直線單箭頭接點 9"/>
            <p:cNvCxnSpPr>
              <a:stCxn id="23" idx="3"/>
            </p:cNvCxnSpPr>
            <p:nvPr/>
          </p:nvCxnSpPr>
          <p:spPr bwMode="auto">
            <a:xfrm>
              <a:off x="3275856" y="2922165"/>
              <a:ext cx="1763644" cy="13082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線單箭頭接點 10"/>
            <p:cNvCxnSpPr>
              <a:stCxn id="21" idx="2"/>
              <a:endCxn id="26" idx="0"/>
            </p:cNvCxnSpPr>
            <p:nvPr/>
          </p:nvCxnSpPr>
          <p:spPr bwMode="auto">
            <a:xfrm>
              <a:off x="2438763" y="3219822"/>
              <a:ext cx="7976" cy="3780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矩形 11"/>
            <p:cNvSpPr/>
            <p:nvPr/>
          </p:nvSpPr>
          <p:spPr bwMode="auto">
            <a:xfrm>
              <a:off x="5039500" y="2085696"/>
              <a:ext cx="1944216" cy="592789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1200" dirty="0" err="1">
                  <a:latin typeface="Times New Roman" pitchFamily="18" charset="0"/>
                </a:rPr>
                <a:t>endpoint:SocketChannel</a:t>
              </a:r>
              <a:endParaRPr lang="en-US" altLang="zh-TW" sz="1200" dirty="0">
                <a:latin typeface="Times New Roman" pitchFamily="18" charset="0"/>
              </a:endParaRPr>
            </a:p>
            <a:p>
              <a:r>
                <a:rPr lang="en-US" altLang="zh-TW" sz="1200" dirty="0" err="1">
                  <a:latin typeface="Times New Roman" pitchFamily="18" charset="0"/>
                </a:rPr>
                <a:t>IP:InetAddress</a:t>
              </a:r>
              <a:endParaRPr lang="en-US" altLang="zh-TW" sz="1200" dirty="0">
                <a:latin typeface="Times New Roman" pitchFamily="18" charset="0"/>
              </a:endParaRPr>
            </a:p>
            <a:p>
              <a:r>
                <a:rPr lang="en-US" altLang="zh-TW" sz="1200" dirty="0" err="1">
                  <a:latin typeface="Times New Roman" pitchFamily="18" charset="0"/>
                </a:rPr>
                <a:t>port:Integer</a:t>
              </a:r>
              <a:endParaRPr lang="en-US" altLang="zh-TW" sz="1200" dirty="0">
                <a:latin typeface="Times New Roman" pitchFamily="18" charset="0"/>
              </a:endParaRPr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5058054" y="3462641"/>
              <a:ext cx="1944216" cy="1407017"/>
              <a:chOff x="6744072" y="4437110"/>
              <a:chExt cx="2592288" cy="1876023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6744072" y="4437110"/>
                <a:ext cx="2592288" cy="1115764"/>
                <a:chOff x="900113" y="4243887"/>
                <a:chExt cx="1408372" cy="1069529"/>
              </a:xfrm>
            </p:grpSpPr>
            <p:sp>
              <p:nvSpPr>
                <p:cNvPr id="16" name="矩形 15"/>
                <p:cNvSpPr/>
                <p:nvPr/>
              </p:nvSpPr>
              <p:spPr bwMode="auto">
                <a:xfrm>
                  <a:off x="900113" y="4243887"/>
                  <a:ext cx="1408372" cy="329784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200" b="1" dirty="0" err="1">
                      <a:latin typeface="Times New Roman" pitchFamily="18" charset="0"/>
                    </a:rPr>
                    <a:t>IPCameraHandler</a:t>
                  </a:r>
                  <a:endParaRPr lang="zh-TW" altLang="en-US" sz="12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 bwMode="auto">
                <a:xfrm>
                  <a:off x="900113" y="4537933"/>
                  <a:ext cx="1408372" cy="77548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1200" dirty="0" err="1">
                      <a:latin typeface="Times New Roman" pitchFamily="18" charset="0"/>
                    </a:rPr>
                    <a:t>endpoint:DatagramChannel</a:t>
                  </a:r>
                  <a:endParaRPr lang="en-US" altLang="zh-TW" sz="1200" dirty="0">
                    <a:latin typeface="Times New Roman" pitchFamily="18" charset="0"/>
                  </a:endParaRPr>
                </a:p>
                <a:p>
                  <a:r>
                    <a:rPr lang="en-US" altLang="zh-TW" sz="1200" dirty="0" err="1">
                      <a:latin typeface="Times New Roman" pitchFamily="18" charset="0"/>
                    </a:rPr>
                    <a:t>IP:InetAddress</a:t>
                  </a:r>
                  <a:endParaRPr lang="en-US" altLang="zh-TW" sz="1200" dirty="0">
                    <a:latin typeface="Times New Roman" pitchFamily="18" charset="0"/>
                  </a:endParaRPr>
                </a:p>
                <a:p>
                  <a:r>
                    <a:rPr lang="en-US" altLang="zh-TW" sz="1200" dirty="0" err="1">
                      <a:latin typeface="Times New Roman" pitchFamily="18" charset="0"/>
                    </a:rPr>
                    <a:t>port:Integer</a:t>
                  </a:r>
                  <a:endParaRPr lang="zh-TW" altLang="en-US" sz="1200" dirty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5" name="矩形 14"/>
              <p:cNvSpPr/>
              <p:nvPr/>
            </p:nvSpPr>
            <p:spPr bwMode="auto">
              <a:xfrm>
                <a:off x="6744072" y="5517041"/>
                <a:ext cx="2592288" cy="79609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>
                    <a:latin typeface="Times New Roman" pitchFamily="18" charset="0"/>
                  </a:rPr>
                  <a:t>active()</a:t>
                </a:r>
              </a:p>
              <a:p>
                <a:r>
                  <a:rPr lang="en-US" altLang="zh-TW" sz="1200" dirty="0">
                    <a:latin typeface="Times New Roman" pitchFamily="18" charset="0"/>
                  </a:rPr>
                  <a:t>handle()</a:t>
                </a:r>
              </a:p>
              <a:p>
                <a:r>
                  <a:rPr lang="en-US" altLang="zh-TW" sz="1200" dirty="0" err="1">
                    <a:latin typeface="Times New Roman" pitchFamily="18" charset="0"/>
                  </a:rPr>
                  <a:t>UDP_connect</a:t>
                </a:r>
                <a:r>
                  <a:rPr lang="en-US" altLang="zh-TW" sz="1200" dirty="0">
                    <a:latin typeface="Times New Roman" pitchFamily="18" charset="0"/>
                  </a:rPr>
                  <a:t>()</a:t>
                </a:r>
                <a:endParaRPr lang="zh-TW" altLang="en-US" sz="1200" dirty="0"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392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controller provides a register method to connections and will call back to them if it monitor the registered events.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1217007" y="2571749"/>
            <a:ext cx="8991864" cy="3536463"/>
            <a:chOff x="1202870" y="1761660"/>
            <a:chExt cx="8006130" cy="3148778"/>
          </a:xfrm>
        </p:grpSpPr>
        <p:grpSp>
          <p:nvGrpSpPr>
            <p:cNvPr id="6" name="群組 5"/>
            <p:cNvGrpSpPr/>
            <p:nvPr/>
          </p:nvGrpSpPr>
          <p:grpSpPr>
            <a:xfrm>
              <a:off x="1202870" y="3455613"/>
              <a:ext cx="2878269" cy="1454825"/>
              <a:chOff x="1775520" y="4005066"/>
              <a:chExt cx="3261628" cy="1939766"/>
            </a:xfrm>
          </p:grpSpPr>
          <p:grpSp>
            <p:nvGrpSpPr>
              <p:cNvPr id="41" name="群組 40"/>
              <p:cNvGrpSpPr/>
              <p:nvPr/>
            </p:nvGrpSpPr>
            <p:grpSpPr>
              <a:xfrm>
                <a:off x="1775520" y="4005066"/>
                <a:ext cx="3261628" cy="843334"/>
                <a:chOff x="900113" y="4243887"/>
                <a:chExt cx="1408372" cy="634602"/>
              </a:xfrm>
            </p:grpSpPr>
            <p:sp>
              <p:nvSpPr>
                <p:cNvPr id="43" name="矩形 42"/>
                <p:cNvSpPr/>
                <p:nvPr/>
              </p:nvSpPr>
              <p:spPr bwMode="auto">
                <a:xfrm>
                  <a:off x="900113" y="4243887"/>
                  <a:ext cx="1408372" cy="329784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200" b="1" dirty="0">
                      <a:latin typeface="Times New Roman" pitchFamily="18" charset="0"/>
                    </a:rPr>
                    <a:t>Controller</a:t>
                  </a:r>
                  <a:endParaRPr lang="zh-TW" altLang="en-US" sz="12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 bwMode="auto">
                <a:xfrm>
                  <a:off x="900113" y="4568997"/>
                  <a:ext cx="1408372" cy="309492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1200" dirty="0">
                      <a:latin typeface="Times New Roman" pitchFamily="18" charset="0"/>
                    </a:rPr>
                    <a:t>selector: Selector</a:t>
                  </a:r>
                  <a:endParaRPr lang="zh-TW" altLang="en-US" sz="1200" dirty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2" name="矩形 41"/>
              <p:cNvSpPr/>
              <p:nvPr/>
            </p:nvSpPr>
            <p:spPr bwMode="auto">
              <a:xfrm>
                <a:off x="1775520" y="4848399"/>
                <a:ext cx="3261628" cy="109643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 err="1">
                    <a:latin typeface="Times New Roman" pitchFamily="18" charset="0"/>
                  </a:rPr>
                  <a:t>registerSensorOperationHandler</a:t>
                </a:r>
                <a:r>
                  <a:rPr lang="en-US" altLang="zh-TW" sz="1200" dirty="0">
                    <a:latin typeface="Times New Roman" pitchFamily="18" charset="0"/>
                  </a:rPr>
                  <a:t>(</a:t>
                </a:r>
                <a:r>
                  <a:rPr lang="en-US" altLang="zh-TW" sz="1200" dirty="0" err="1">
                    <a:latin typeface="Times New Roman" pitchFamily="18" charset="0"/>
                  </a:rPr>
                  <a:t>EventType</a:t>
                </a:r>
                <a:r>
                  <a:rPr lang="en-US" altLang="zh-TW" sz="1200" dirty="0">
                    <a:latin typeface="Times New Roman" pitchFamily="18" charset="0"/>
                  </a:rPr>
                  <a:t>)</a:t>
                </a:r>
              </a:p>
              <a:p>
                <a:r>
                  <a:rPr lang="en-US" altLang="zh-TW" sz="1200" dirty="0" err="1">
                    <a:latin typeface="Times New Roman" pitchFamily="18" charset="0"/>
                  </a:rPr>
                  <a:t>registerIPCameraHandler</a:t>
                </a:r>
                <a:r>
                  <a:rPr lang="en-US" altLang="zh-TW" sz="1200" dirty="0">
                    <a:latin typeface="Times New Roman" pitchFamily="18" charset="0"/>
                  </a:rPr>
                  <a:t>(</a:t>
                </a:r>
                <a:r>
                  <a:rPr lang="en-US" altLang="zh-TW" sz="1200" dirty="0" err="1">
                    <a:latin typeface="Times New Roman" pitchFamily="18" charset="0"/>
                  </a:rPr>
                  <a:t>EventType</a:t>
                </a:r>
                <a:r>
                  <a:rPr lang="en-US" altLang="zh-TW" sz="1200" dirty="0" smtClean="0">
                    <a:latin typeface="Times New Roman" pitchFamily="18" charset="0"/>
                  </a:rPr>
                  <a:t>)</a:t>
                </a:r>
              </a:p>
              <a:p>
                <a:r>
                  <a:rPr lang="en-US" altLang="zh-TW" sz="1200" dirty="0" smtClean="0">
                    <a:latin typeface="Times New Roman" pitchFamily="18" charset="0"/>
                  </a:rPr>
                  <a:t>monitor</a:t>
                </a:r>
                <a:endParaRPr lang="en-US" altLang="zh-TW" sz="1200" dirty="0">
                  <a:latin typeface="Times New Roman" pitchFamily="18" charset="0"/>
                </a:endParaRPr>
              </a:p>
              <a:p>
                <a:r>
                  <a:rPr lang="en-US" altLang="zh-TW" sz="1200" dirty="0" smtClean="0">
                    <a:latin typeface="Times New Roman" pitchFamily="18" charset="0"/>
                  </a:rPr>
                  <a:t>handle()</a:t>
                </a:r>
                <a:endParaRPr lang="zh-TW" altLang="en-US" sz="12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1782242" y="2132720"/>
              <a:ext cx="1674186" cy="810054"/>
              <a:chOff x="2135560" y="2924945"/>
              <a:chExt cx="2232248" cy="1080072"/>
            </a:xfrm>
          </p:grpSpPr>
          <p:grpSp>
            <p:nvGrpSpPr>
              <p:cNvPr id="37" name="群組 36"/>
              <p:cNvGrpSpPr/>
              <p:nvPr/>
            </p:nvGrpSpPr>
            <p:grpSpPr>
              <a:xfrm>
                <a:off x="2135560" y="2924945"/>
                <a:ext cx="2232248" cy="956863"/>
                <a:chOff x="900113" y="4243887"/>
                <a:chExt cx="1408372" cy="720032"/>
              </a:xfrm>
            </p:grpSpPr>
            <p:sp>
              <p:nvSpPr>
                <p:cNvPr id="39" name="矩形 38"/>
                <p:cNvSpPr/>
                <p:nvPr/>
              </p:nvSpPr>
              <p:spPr bwMode="auto">
                <a:xfrm>
                  <a:off x="900113" y="4243887"/>
                  <a:ext cx="1408372" cy="329784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200" b="1" dirty="0">
                      <a:latin typeface="Times New Roman" pitchFamily="18" charset="0"/>
                    </a:rPr>
                    <a:t>App</a:t>
                  </a:r>
                  <a:endParaRPr lang="zh-TW" altLang="en-US" sz="12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 bwMode="auto">
                <a:xfrm>
                  <a:off x="900113" y="4514814"/>
                  <a:ext cx="1408372" cy="449105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1200" dirty="0" err="1">
                      <a:latin typeface="Times New Roman" pitchFamily="18" charset="0"/>
                    </a:rPr>
                    <a:t>controller:Controller</a:t>
                  </a:r>
                  <a:endParaRPr lang="zh-TW" altLang="en-US" sz="1200" dirty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38" name="矩形 37"/>
              <p:cNvSpPr/>
              <p:nvPr/>
            </p:nvSpPr>
            <p:spPr bwMode="auto">
              <a:xfrm>
                <a:off x="2135560" y="3645024"/>
                <a:ext cx="2232248" cy="35999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>
                    <a:latin typeface="Times New Roman" pitchFamily="18" charset="0"/>
                  </a:rPr>
                  <a:t>handle()</a:t>
                </a:r>
                <a:endParaRPr lang="zh-TW" altLang="en-US" sz="1200" dirty="0">
                  <a:latin typeface="Times New Roman" pitchFamily="18" charset="0"/>
                </a:endParaRPr>
              </a:p>
            </p:txBody>
          </p:sp>
        </p:grpSp>
        <p:cxnSp>
          <p:nvCxnSpPr>
            <p:cNvPr id="8" name="直線單箭頭接點 7"/>
            <p:cNvCxnSpPr>
              <a:stCxn id="40" idx="3"/>
              <a:endCxn id="36" idx="1"/>
            </p:cNvCxnSpPr>
            <p:nvPr/>
          </p:nvCxnSpPr>
          <p:spPr bwMode="auto">
            <a:xfrm flipV="1">
              <a:off x="3456428" y="2288123"/>
              <a:ext cx="1763644" cy="3384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9" name="群組 8"/>
            <p:cNvGrpSpPr/>
            <p:nvPr/>
          </p:nvGrpSpPr>
          <p:grpSpPr>
            <a:xfrm>
              <a:off x="5220072" y="1761660"/>
              <a:ext cx="1944216" cy="1449863"/>
              <a:chOff x="6744072" y="4437113"/>
              <a:chExt cx="2592288" cy="1933150"/>
            </a:xfrm>
          </p:grpSpPr>
          <p:grpSp>
            <p:nvGrpSpPr>
              <p:cNvPr id="33" name="群組 32"/>
              <p:cNvGrpSpPr/>
              <p:nvPr/>
            </p:nvGrpSpPr>
            <p:grpSpPr>
              <a:xfrm>
                <a:off x="6744072" y="4437113"/>
                <a:ext cx="2592288" cy="1097143"/>
                <a:chOff x="900113" y="4243887"/>
                <a:chExt cx="1408372" cy="1051679"/>
              </a:xfrm>
            </p:grpSpPr>
            <p:sp>
              <p:nvSpPr>
                <p:cNvPr id="35" name="矩形 34"/>
                <p:cNvSpPr/>
                <p:nvPr/>
              </p:nvSpPr>
              <p:spPr bwMode="auto">
                <a:xfrm>
                  <a:off x="900113" y="4243887"/>
                  <a:ext cx="1408372" cy="329784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200" b="1" dirty="0" err="1">
                      <a:latin typeface="Times New Roman" pitchFamily="18" charset="0"/>
                    </a:rPr>
                    <a:t>SensorOperationHandler</a:t>
                  </a:r>
                  <a:endParaRPr lang="zh-TW" altLang="en-US" sz="12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 bwMode="auto">
                <a:xfrm>
                  <a:off x="900113" y="4537933"/>
                  <a:ext cx="1408372" cy="75763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1200" dirty="0" err="1">
                      <a:latin typeface="Times New Roman" pitchFamily="18" charset="0"/>
                    </a:rPr>
                    <a:t>endpoint:SocketChannel</a:t>
                  </a:r>
                  <a:endParaRPr lang="en-US" altLang="zh-TW" sz="1200" dirty="0">
                    <a:latin typeface="Times New Roman" pitchFamily="18" charset="0"/>
                  </a:endParaRPr>
                </a:p>
                <a:p>
                  <a:r>
                    <a:rPr lang="en-US" altLang="zh-TW" sz="1200" dirty="0" err="1">
                      <a:latin typeface="Times New Roman" pitchFamily="18" charset="0"/>
                    </a:rPr>
                    <a:t>IP:InetAddress</a:t>
                  </a:r>
                  <a:endParaRPr lang="en-US" altLang="zh-TW" sz="1200" dirty="0">
                    <a:latin typeface="Times New Roman" pitchFamily="18" charset="0"/>
                  </a:endParaRPr>
                </a:p>
                <a:p>
                  <a:r>
                    <a:rPr lang="en-US" altLang="zh-TW" sz="1200" dirty="0" err="1">
                      <a:latin typeface="Times New Roman" pitchFamily="18" charset="0"/>
                    </a:rPr>
                    <a:t>port:Integer</a:t>
                  </a:r>
                  <a:endParaRPr lang="en-US" altLang="zh-TW" sz="1200" dirty="0">
                    <a:latin typeface="Times New Roman" pitchFamily="18" charset="0"/>
                  </a:endParaRPr>
                </a:p>
                <a:p>
                  <a:r>
                    <a:rPr lang="en-US" altLang="zh-TW" sz="1200" dirty="0">
                      <a:latin typeface="Times New Roman" pitchFamily="18" charset="0"/>
                    </a:rPr>
                    <a:t>connect()</a:t>
                  </a:r>
                  <a:endParaRPr lang="zh-TW" altLang="en-US" sz="1200" dirty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34" name="矩形 33"/>
              <p:cNvSpPr/>
              <p:nvPr/>
            </p:nvSpPr>
            <p:spPr bwMode="auto">
              <a:xfrm>
                <a:off x="6744072" y="5517232"/>
                <a:ext cx="2592288" cy="853031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 smtClean="0">
                    <a:latin typeface="Times New Roman" pitchFamily="18" charset="0"/>
                  </a:rPr>
                  <a:t>active(Controller)</a:t>
                </a:r>
                <a:endParaRPr lang="en-US" altLang="zh-TW" sz="1200" dirty="0">
                  <a:latin typeface="Times New Roman" pitchFamily="18" charset="0"/>
                </a:endParaRPr>
              </a:p>
              <a:p>
                <a:r>
                  <a:rPr lang="en-US" altLang="zh-TW" sz="1200" dirty="0" smtClean="0">
                    <a:latin typeface="Times New Roman" pitchFamily="18" charset="0"/>
                  </a:rPr>
                  <a:t>handle(Controller)</a:t>
                </a:r>
                <a:endParaRPr lang="en-US" altLang="zh-TW" sz="1200" dirty="0">
                  <a:latin typeface="Times New Roman" pitchFamily="18" charset="0"/>
                </a:endParaRPr>
              </a:p>
              <a:p>
                <a:r>
                  <a:rPr lang="en-US" altLang="zh-TW" sz="1200" dirty="0" err="1">
                    <a:latin typeface="Times New Roman" pitchFamily="18" charset="0"/>
                  </a:rPr>
                  <a:t>TCP_connect</a:t>
                </a:r>
                <a:r>
                  <a:rPr lang="en-US" altLang="zh-TW" sz="1200" dirty="0">
                    <a:latin typeface="Times New Roman" pitchFamily="18" charset="0"/>
                  </a:rPr>
                  <a:t>(Controller)</a:t>
                </a:r>
                <a:endParaRPr lang="zh-TW" altLang="en-US" sz="12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5436096" y="3462641"/>
              <a:ext cx="1944216" cy="1405755"/>
              <a:chOff x="6744072" y="4437110"/>
              <a:chExt cx="2592288" cy="1874340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6744072" y="4437110"/>
                <a:ext cx="2592288" cy="1115764"/>
                <a:chOff x="900113" y="4243887"/>
                <a:chExt cx="1408372" cy="1069529"/>
              </a:xfrm>
            </p:grpSpPr>
            <p:sp>
              <p:nvSpPr>
                <p:cNvPr id="31" name="矩形 30"/>
                <p:cNvSpPr/>
                <p:nvPr/>
              </p:nvSpPr>
              <p:spPr bwMode="auto">
                <a:xfrm>
                  <a:off x="900113" y="4243887"/>
                  <a:ext cx="1408372" cy="329784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200" b="1" dirty="0" err="1">
                      <a:latin typeface="Times New Roman" pitchFamily="18" charset="0"/>
                    </a:rPr>
                    <a:t>IPCameraHandler</a:t>
                  </a:r>
                  <a:endParaRPr lang="zh-TW" altLang="en-US" sz="12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32" name="矩形 31"/>
                <p:cNvSpPr/>
                <p:nvPr/>
              </p:nvSpPr>
              <p:spPr bwMode="auto">
                <a:xfrm>
                  <a:off x="900113" y="4537933"/>
                  <a:ext cx="1408372" cy="77548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1200" dirty="0" err="1">
                      <a:latin typeface="Times New Roman" pitchFamily="18" charset="0"/>
                    </a:rPr>
                    <a:t>endpoint:DatagramChannel</a:t>
                  </a:r>
                  <a:endParaRPr lang="en-US" altLang="zh-TW" sz="1200" dirty="0">
                    <a:latin typeface="Times New Roman" pitchFamily="18" charset="0"/>
                  </a:endParaRPr>
                </a:p>
                <a:p>
                  <a:r>
                    <a:rPr lang="en-US" altLang="zh-TW" sz="1200" dirty="0" err="1">
                      <a:latin typeface="Times New Roman" pitchFamily="18" charset="0"/>
                    </a:rPr>
                    <a:t>IP:InetAddress</a:t>
                  </a:r>
                  <a:endParaRPr lang="en-US" altLang="zh-TW" sz="1200" dirty="0">
                    <a:latin typeface="Times New Roman" pitchFamily="18" charset="0"/>
                  </a:endParaRPr>
                </a:p>
                <a:p>
                  <a:r>
                    <a:rPr lang="en-US" altLang="zh-TW" sz="1200" dirty="0" err="1">
                      <a:latin typeface="Times New Roman" pitchFamily="18" charset="0"/>
                    </a:rPr>
                    <a:t>Port:Integer</a:t>
                  </a:r>
                  <a:endParaRPr lang="zh-TW" altLang="en-US" sz="1200" dirty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30" name="矩形 29"/>
              <p:cNvSpPr/>
              <p:nvPr/>
            </p:nvSpPr>
            <p:spPr bwMode="auto">
              <a:xfrm>
                <a:off x="6744072" y="5517041"/>
                <a:ext cx="2592288" cy="794409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 smtClean="0">
                    <a:latin typeface="Times New Roman" pitchFamily="18" charset="0"/>
                  </a:rPr>
                  <a:t>active(Controller)</a:t>
                </a:r>
                <a:endParaRPr lang="en-US" altLang="zh-TW" sz="1200" dirty="0">
                  <a:latin typeface="Times New Roman" pitchFamily="18" charset="0"/>
                </a:endParaRPr>
              </a:p>
              <a:p>
                <a:r>
                  <a:rPr lang="en-US" altLang="zh-TW" sz="1200" dirty="0" smtClean="0">
                    <a:latin typeface="Times New Roman" pitchFamily="18" charset="0"/>
                  </a:rPr>
                  <a:t>handle(Controller)</a:t>
                </a:r>
                <a:endParaRPr lang="en-US" altLang="zh-TW" sz="1200" dirty="0">
                  <a:latin typeface="Times New Roman" pitchFamily="18" charset="0"/>
                </a:endParaRPr>
              </a:p>
              <a:p>
                <a:r>
                  <a:rPr lang="en-US" altLang="zh-TW" sz="1200" dirty="0" err="1">
                    <a:latin typeface="Times New Roman" pitchFamily="18" charset="0"/>
                  </a:rPr>
                  <a:t>UDP_connect</a:t>
                </a:r>
                <a:r>
                  <a:rPr lang="en-US" altLang="zh-TW" sz="1200" dirty="0">
                    <a:latin typeface="Times New Roman" pitchFamily="18" charset="0"/>
                  </a:rPr>
                  <a:t>(Controller)</a:t>
                </a:r>
                <a:endParaRPr lang="zh-TW" altLang="en-US" sz="1200" dirty="0">
                  <a:latin typeface="Times New Roman" pitchFamily="18" charset="0"/>
                </a:endParaRPr>
              </a:p>
            </p:txBody>
          </p:sp>
        </p:grpSp>
        <p:cxnSp>
          <p:nvCxnSpPr>
            <p:cNvPr id="11" name="直線單箭頭接點 10"/>
            <p:cNvCxnSpPr>
              <a:stCxn id="40" idx="3"/>
              <a:endCxn id="32" idx="1"/>
            </p:cNvCxnSpPr>
            <p:nvPr/>
          </p:nvCxnSpPr>
          <p:spPr bwMode="auto">
            <a:xfrm>
              <a:off x="3456428" y="2626559"/>
              <a:ext cx="1979668" cy="13695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線單箭頭接點 11"/>
            <p:cNvCxnSpPr>
              <a:stCxn id="34" idx="1"/>
            </p:cNvCxnSpPr>
            <p:nvPr/>
          </p:nvCxnSpPr>
          <p:spPr bwMode="auto">
            <a:xfrm flipH="1">
              <a:off x="4081139" y="2891637"/>
              <a:ext cx="1138933" cy="9044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線單箭頭接點 12"/>
            <p:cNvCxnSpPr/>
            <p:nvPr/>
          </p:nvCxnSpPr>
          <p:spPr bwMode="auto">
            <a:xfrm flipH="1">
              <a:off x="4066446" y="4272589"/>
              <a:ext cx="1369650" cy="1353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文字方塊 13"/>
            <p:cNvSpPr txBox="1"/>
            <p:nvPr/>
          </p:nvSpPr>
          <p:spPr>
            <a:xfrm rot="19410047">
              <a:off x="4024432" y="3077926"/>
              <a:ext cx="1311604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TW" sz="1400" dirty="0" smtClean="0"/>
                <a:t>&lt;&lt;register&gt;&gt;</a:t>
              </a:r>
              <a:endParaRPr lang="zh-TW" altLang="en-US" sz="14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 rot="21209263">
              <a:off x="4146045" y="4091304"/>
              <a:ext cx="121463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TW" sz="1400" dirty="0" smtClean="0"/>
                <a:t>&lt;&lt;register&gt;&gt;</a:t>
              </a:r>
              <a:endParaRPr lang="zh-TW" altLang="en-US" sz="1400" dirty="0"/>
            </a:p>
          </p:txBody>
        </p:sp>
        <p:cxnSp>
          <p:nvCxnSpPr>
            <p:cNvPr id="16" name="直線單箭頭接點 15"/>
            <p:cNvCxnSpPr>
              <a:stCxn id="38" idx="2"/>
              <a:endCxn id="43" idx="0"/>
            </p:cNvCxnSpPr>
            <p:nvPr/>
          </p:nvCxnSpPr>
          <p:spPr bwMode="auto">
            <a:xfrm>
              <a:off x="2619335" y="2942774"/>
              <a:ext cx="22670" cy="51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線單箭頭接點 16"/>
            <p:cNvCxnSpPr/>
            <p:nvPr/>
          </p:nvCxnSpPr>
          <p:spPr bwMode="auto">
            <a:xfrm flipV="1">
              <a:off x="4081139" y="3211523"/>
              <a:ext cx="1138933" cy="8496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直線單箭頭接點 17"/>
            <p:cNvCxnSpPr>
              <a:endCxn id="30" idx="1"/>
            </p:cNvCxnSpPr>
            <p:nvPr/>
          </p:nvCxnSpPr>
          <p:spPr bwMode="auto">
            <a:xfrm flipV="1">
              <a:off x="4059374" y="4570493"/>
              <a:ext cx="1376722" cy="5348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文字方塊 18"/>
            <p:cNvSpPr txBox="1"/>
            <p:nvPr/>
          </p:nvSpPr>
          <p:spPr>
            <a:xfrm rot="21436153">
              <a:off x="4219574" y="4372549"/>
              <a:ext cx="1118175" cy="25391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TW" sz="1200" dirty="0" smtClean="0"/>
                <a:t>&lt;&lt;handle&gt;&gt;</a:t>
              </a:r>
              <a:endParaRPr lang="zh-TW" altLang="en-US" sz="1200" dirty="0"/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7199740" y="2931789"/>
              <a:ext cx="1900696" cy="5308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050" dirty="0" err="1" smtClean="0">
                  <a:latin typeface="Times New Roman" pitchFamily="18" charset="0"/>
                </a:rPr>
                <a:t>e</a:t>
              </a:r>
              <a:r>
                <a:rPr kumimoji="1" lang="en-US" altLang="zh-TW" sz="1050" dirty="0" err="1" smtClean="0">
                  <a:latin typeface="Times New Roman" pitchFamily="18" charset="0"/>
                </a:rPr>
                <a:t>ndpoint.connect</a:t>
              </a:r>
              <a:r>
                <a:rPr kumimoji="1" lang="en-US" altLang="zh-TW" sz="1050" dirty="0" smtClean="0">
                  <a:latin typeface="Times New Roman" pitchFamily="18" charset="0"/>
                </a:rPr>
                <a:t>(</a:t>
              </a:r>
              <a:r>
                <a:rPr kumimoji="1" lang="en-US" altLang="zh-TW" sz="1050" dirty="0" err="1" smtClean="0">
                  <a:latin typeface="Times New Roman" pitchFamily="18" charset="0"/>
                </a:rPr>
                <a:t>IP,port</a:t>
              </a:r>
              <a:r>
                <a:rPr kumimoji="1" lang="en-US" altLang="zh-TW" sz="1050" dirty="0" smtClean="0">
                  <a:latin typeface="Times New Roman" pitchFamily="18" charset="0"/>
                </a:rPr>
                <a:t>)</a:t>
              </a:r>
              <a:endParaRPr kumimoji="1" lang="en-US" altLang="zh-TW" sz="1050" dirty="0">
                <a:latin typeface="Times New Roman" pitchFamily="18" charset="0"/>
              </a:endParaRPr>
            </a:p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050" dirty="0" err="1" smtClean="0">
                  <a:latin typeface="Times New Roman" pitchFamily="18" charset="0"/>
                </a:rPr>
                <a:t>controller.registerSOH</a:t>
              </a:r>
              <a:r>
                <a:rPr lang="en-US" altLang="zh-TW" sz="1050" dirty="0" smtClean="0">
                  <a:latin typeface="Times New Roman" pitchFamily="18" charset="0"/>
                </a:rPr>
                <a:t>(ISCONNE</a:t>
              </a:r>
            </a:p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050" dirty="0" smtClean="0">
                  <a:latin typeface="Times New Roman" pitchFamily="18" charset="0"/>
                </a:rPr>
                <a:t>CTABLE)</a:t>
              </a:r>
              <a:endParaRPr kumimoji="1" lang="zh-TW" altLang="en-US" sz="1050" dirty="0">
                <a:latin typeface="Times New Roman" pitchFamily="18" charset="0"/>
              </a:endParaRPr>
            </a:p>
          </p:txBody>
        </p:sp>
        <p:cxnSp>
          <p:nvCxnSpPr>
            <p:cNvPr id="21" name="直線接點 20"/>
            <p:cNvCxnSpPr>
              <a:stCxn id="20" idx="1"/>
            </p:cNvCxnSpPr>
            <p:nvPr/>
          </p:nvCxnSpPr>
          <p:spPr bwMode="auto">
            <a:xfrm flipH="1" flipV="1">
              <a:off x="6948264" y="3075806"/>
              <a:ext cx="251476" cy="12140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矩形 21"/>
            <p:cNvSpPr/>
            <p:nvPr/>
          </p:nvSpPr>
          <p:spPr bwMode="auto">
            <a:xfrm>
              <a:off x="7471045" y="4155926"/>
              <a:ext cx="1629392" cy="52205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050" dirty="0" err="1" smtClean="0">
                  <a:latin typeface="Times New Roman" pitchFamily="18" charset="0"/>
                </a:rPr>
                <a:t>e</a:t>
              </a:r>
              <a:r>
                <a:rPr kumimoji="1" lang="en-US" altLang="zh-TW" sz="1050" dirty="0" err="1" smtClean="0">
                  <a:latin typeface="Times New Roman" pitchFamily="18" charset="0"/>
                </a:rPr>
                <a:t>ndpoint.connect</a:t>
              </a:r>
              <a:r>
                <a:rPr kumimoji="1" lang="en-US" altLang="zh-TW" sz="1050" dirty="0" smtClean="0">
                  <a:latin typeface="Times New Roman" pitchFamily="18" charset="0"/>
                </a:rPr>
                <a:t>(</a:t>
              </a:r>
              <a:r>
                <a:rPr kumimoji="1" lang="en-US" altLang="zh-TW" sz="1050" dirty="0" err="1" smtClean="0">
                  <a:latin typeface="Times New Roman" pitchFamily="18" charset="0"/>
                </a:rPr>
                <a:t>IP,port</a:t>
              </a:r>
              <a:r>
                <a:rPr kumimoji="1" lang="en-US" altLang="zh-TW" sz="1050" dirty="0" smtClean="0">
                  <a:latin typeface="Times New Roman" pitchFamily="18" charset="0"/>
                </a:rPr>
                <a:t>)</a:t>
              </a:r>
              <a:endParaRPr kumimoji="1" lang="en-US" altLang="zh-TW" sz="1050" dirty="0">
                <a:latin typeface="Times New Roman" pitchFamily="18" charset="0"/>
              </a:endParaRPr>
            </a:p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050" dirty="0" err="1" smtClean="0">
                  <a:latin typeface="Times New Roman" pitchFamily="18" charset="0"/>
                </a:rPr>
                <a:t>controller.registerIPC</a:t>
              </a:r>
              <a:r>
                <a:rPr lang="en-US" altLang="zh-TW" sz="1050" dirty="0" smtClean="0">
                  <a:latin typeface="Times New Roman" pitchFamily="18" charset="0"/>
                </a:rPr>
                <a:t>(ISCONNE</a:t>
              </a:r>
            </a:p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050" dirty="0" smtClean="0">
                  <a:latin typeface="Times New Roman" pitchFamily="18" charset="0"/>
                </a:rPr>
                <a:t>CTABLE)</a:t>
              </a:r>
              <a:endParaRPr kumimoji="1" lang="zh-TW" altLang="en-US" sz="1050" dirty="0">
                <a:latin typeface="Times New Roman" pitchFamily="18" charset="0"/>
              </a:endParaRPr>
            </a:p>
          </p:txBody>
        </p:sp>
        <p:cxnSp>
          <p:nvCxnSpPr>
            <p:cNvPr id="23" name="直線接點 22"/>
            <p:cNvCxnSpPr>
              <a:stCxn id="22" idx="1"/>
            </p:cNvCxnSpPr>
            <p:nvPr/>
          </p:nvCxnSpPr>
          <p:spPr bwMode="auto">
            <a:xfrm flipH="1">
              <a:off x="7164289" y="4416955"/>
              <a:ext cx="306756" cy="3503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文字方塊 23"/>
            <p:cNvSpPr txBox="1"/>
            <p:nvPr/>
          </p:nvSpPr>
          <p:spPr>
            <a:xfrm rot="19432222">
              <a:off x="4107288" y="3381036"/>
              <a:ext cx="1118175" cy="25391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TW" sz="1200" dirty="0" smtClean="0"/>
                <a:t>&lt;&lt;handle&gt;&gt;</a:t>
              </a:r>
              <a:endParaRPr lang="zh-TW" altLang="en-US" sz="1200" dirty="0"/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7350110" y="2571750"/>
              <a:ext cx="1110322" cy="25154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050" dirty="0" smtClean="0">
                  <a:latin typeface="Times New Roman" pitchFamily="18" charset="0"/>
                </a:rPr>
                <a:t>active(controller)</a:t>
              </a:r>
              <a:endParaRPr kumimoji="1" lang="zh-TW" altLang="en-US" sz="1050" dirty="0">
                <a:latin typeface="Times New Roman" pitchFamily="18" charset="0"/>
              </a:endParaRPr>
            </a:p>
          </p:txBody>
        </p:sp>
        <p:cxnSp>
          <p:nvCxnSpPr>
            <p:cNvPr id="26" name="直線接點 25"/>
            <p:cNvCxnSpPr>
              <a:stCxn id="25" idx="1"/>
            </p:cNvCxnSpPr>
            <p:nvPr/>
          </p:nvCxnSpPr>
          <p:spPr>
            <a:xfrm flipH="1">
              <a:off x="6516216" y="2697525"/>
              <a:ext cx="833894" cy="19411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 bwMode="auto">
            <a:xfrm>
              <a:off x="7308304" y="1923678"/>
              <a:ext cx="1900696" cy="5308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050" dirty="0" err="1" smtClean="0">
                  <a:latin typeface="Times New Roman" pitchFamily="18" charset="0"/>
                </a:rPr>
                <a:t>controller.registerSOH</a:t>
              </a:r>
              <a:r>
                <a:rPr lang="en-US" altLang="zh-TW" sz="1050" dirty="0" smtClean="0">
                  <a:latin typeface="Times New Roman" pitchFamily="18" charset="0"/>
                </a:rPr>
                <a:t>(ISREAD</a:t>
              </a:r>
            </a:p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050" dirty="0" smtClean="0">
                  <a:latin typeface="Times New Roman" pitchFamily="18" charset="0"/>
                </a:rPr>
                <a:t>ABLE)</a:t>
              </a:r>
              <a:endParaRPr kumimoji="1" lang="zh-TW" altLang="en-US" sz="1050" dirty="0">
                <a:latin typeface="Times New Roman" pitchFamily="18" charset="0"/>
              </a:endParaRPr>
            </a:p>
          </p:txBody>
        </p:sp>
        <p:cxnSp>
          <p:nvCxnSpPr>
            <p:cNvPr id="28" name="直線接點 27"/>
            <p:cNvCxnSpPr>
              <a:stCxn id="27" idx="1"/>
            </p:cNvCxnSpPr>
            <p:nvPr/>
          </p:nvCxnSpPr>
          <p:spPr>
            <a:xfrm flipH="1">
              <a:off x="6444208" y="2189104"/>
              <a:ext cx="864096" cy="48367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415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Initial Design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907382" y="1647909"/>
            <a:ext cx="10399184" cy="3954237"/>
            <a:chOff x="467544" y="1347614"/>
            <a:chExt cx="8280920" cy="3148778"/>
          </a:xfrm>
        </p:grpSpPr>
        <p:grpSp>
          <p:nvGrpSpPr>
            <p:cNvPr id="8" name="群組 7"/>
            <p:cNvGrpSpPr/>
            <p:nvPr/>
          </p:nvGrpSpPr>
          <p:grpSpPr>
            <a:xfrm>
              <a:off x="467544" y="3041567"/>
              <a:ext cx="2878269" cy="1454825"/>
              <a:chOff x="1775520" y="4005066"/>
              <a:chExt cx="3261628" cy="1939766"/>
            </a:xfrm>
          </p:grpSpPr>
          <p:grpSp>
            <p:nvGrpSpPr>
              <p:cNvPr id="43" name="群組 42"/>
              <p:cNvGrpSpPr/>
              <p:nvPr/>
            </p:nvGrpSpPr>
            <p:grpSpPr>
              <a:xfrm>
                <a:off x="1775520" y="4005066"/>
                <a:ext cx="3261628" cy="843334"/>
                <a:chOff x="900113" y="4243887"/>
                <a:chExt cx="1408372" cy="634602"/>
              </a:xfrm>
            </p:grpSpPr>
            <p:sp>
              <p:nvSpPr>
                <p:cNvPr id="45" name="矩形 44"/>
                <p:cNvSpPr/>
                <p:nvPr/>
              </p:nvSpPr>
              <p:spPr bwMode="auto">
                <a:xfrm>
                  <a:off x="900113" y="4243887"/>
                  <a:ext cx="1408372" cy="329784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200" b="1" dirty="0">
                      <a:latin typeface="Times New Roman" pitchFamily="18" charset="0"/>
                    </a:rPr>
                    <a:t>Controller</a:t>
                  </a:r>
                  <a:endParaRPr lang="zh-TW" altLang="en-US" sz="12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 bwMode="auto">
                <a:xfrm>
                  <a:off x="900113" y="4568997"/>
                  <a:ext cx="1408372" cy="309492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1200" dirty="0">
                      <a:latin typeface="Times New Roman" pitchFamily="18" charset="0"/>
                    </a:rPr>
                    <a:t>selector: Selector</a:t>
                  </a:r>
                  <a:endParaRPr lang="zh-TW" altLang="en-US" sz="1200" dirty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4" name="矩形 43"/>
              <p:cNvSpPr/>
              <p:nvPr/>
            </p:nvSpPr>
            <p:spPr bwMode="auto">
              <a:xfrm>
                <a:off x="1775520" y="4848399"/>
                <a:ext cx="3261628" cy="109643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 err="1">
                    <a:latin typeface="Times New Roman" pitchFamily="18" charset="0"/>
                  </a:rPr>
                  <a:t>registerSensorOperationHandler</a:t>
                </a:r>
                <a:r>
                  <a:rPr lang="en-US" altLang="zh-TW" sz="1200" dirty="0">
                    <a:latin typeface="Times New Roman" pitchFamily="18" charset="0"/>
                  </a:rPr>
                  <a:t>(</a:t>
                </a:r>
                <a:r>
                  <a:rPr lang="en-US" altLang="zh-TW" sz="1200" dirty="0" err="1">
                    <a:latin typeface="Times New Roman" pitchFamily="18" charset="0"/>
                  </a:rPr>
                  <a:t>EventType</a:t>
                </a:r>
                <a:r>
                  <a:rPr lang="en-US" altLang="zh-TW" sz="1200" dirty="0">
                    <a:latin typeface="Times New Roman" pitchFamily="18" charset="0"/>
                  </a:rPr>
                  <a:t>)</a:t>
                </a:r>
              </a:p>
              <a:p>
                <a:r>
                  <a:rPr lang="en-US" altLang="zh-TW" sz="1200" dirty="0" err="1">
                    <a:latin typeface="Times New Roman" pitchFamily="18" charset="0"/>
                  </a:rPr>
                  <a:t>registerIPCameraHandler</a:t>
                </a:r>
                <a:r>
                  <a:rPr lang="en-US" altLang="zh-TW" sz="1200" dirty="0">
                    <a:latin typeface="Times New Roman" pitchFamily="18" charset="0"/>
                  </a:rPr>
                  <a:t>(</a:t>
                </a:r>
                <a:r>
                  <a:rPr lang="en-US" altLang="zh-TW" sz="1200" dirty="0" err="1">
                    <a:latin typeface="Times New Roman" pitchFamily="18" charset="0"/>
                  </a:rPr>
                  <a:t>EventType</a:t>
                </a:r>
                <a:r>
                  <a:rPr lang="en-US" altLang="zh-TW" sz="1200" dirty="0" smtClean="0">
                    <a:latin typeface="Times New Roman" pitchFamily="18" charset="0"/>
                  </a:rPr>
                  <a:t>)</a:t>
                </a:r>
              </a:p>
              <a:p>
                <a:r>
                  <a:rPr lang="en-US" altLang="zh-TW" sz="1200" dirty="0" smtClean="0">
                    <a:latin typeface="Times New Roman" pitchFamily="18" charset="0"/>
                  </a:rPr>
                  <a:t>monitor</a:t>
                </a:r>
                <a:endParaRPr lang="en-US" altLang="zh-TW" sz="1200" dirty="0">
                  <a:latin typeface="Times New Roman" pitchFamily="18" charset="0"/>
                </a:endParaRPr>
              </a:p>
              <a:p>
                <a:r>
                  <a:rPr lang="en-US" altLang="zh-TW" sz="1200" dirty="0" smtClean="0">
                    <a:latin typeface="Times New Roman" pitchFamily="18" charset="0"/>
                  </a:rPr>
                  <a:t>handle()</a:t>
                </a:r>
                <a:endParaRPr lang="zh-TW" altLang="en-US" sz="12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1046916" y="1718674"/>
              <a:ext cx="1674186" cy="810054"/>
              <a:chOff x="2135560" y="2924945"/>
              <a:chExt cx="2232248" cy="1080072"/>
            </a:xfrm>
          </p:grpSpPr>
          <p:grpSp>
            <p:nvGrpSpPr>
              <p:cNvPr id="39" name="群組 38"/>
              <p:cNvGrpSpPr/>
              <p:nvPr/>
            </p:nvGrpSpPr>
            <p:grpSpPr>
              <a:xfrm>
                <a:off x="2135560" y="2924945"/>
                <a:ext cx="2232248" cy="956863"/>
                <a:chOff x="900113" y="4243887"/>
                <a:chExt cx="1408372" cy="720032"/>
              </a:xfrm>
            </p:grpSpPr>
            <p:sp>
              <p:nvSpPr>
                <p:cNvPr id="41" name="矩形 40"/>
                <p:cNvSpPr/>
                <p:nvPr/>
              </p:nvSpPr>
              <p:spPr bwMode="auto">
                <a:xfrm>
                  <a:off x="900113" y="4243887"/>
                  <a:ext cx="1408372" cy="329784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200" b="1" dirty="0">
                      <a:latin typeface="Times New Roman" pitchFamily="18" charset="0"/>
                    </a:rPr>
                    <a:t>App</a:t>
                  </a:r>
                  <a:endParaRPr lang="zh-TW" altLang="en-US" sz="12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42" name="矩形 41"/>
                <p:cNvSpPr/>
                <p:nvPr/>
              </p:nvSpPr>
              <p:spPr bwMode="auto">
                <a:xfrm>
                  <a:off x="900113" y="4514814"/>
                  <a:ext cx="1408372" cy="449105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1200" dirty="0" err="1">
                      <a:latin typeface="Times New Roman" pitchFamily="18" charset="0"/>
                    </a:rPr>
                    <a:t>controller:Controller</a:t>
                  </a:r>
                  <a:endParaRPr lang="zh-TW" altLang="en-US" sz="1200" dirty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0" name="矩形 39"/>
              <p:cNvSpPr/>
              <p:nvPr/>
            </p:nvSpPr>
            <p:spPr bwMode="auto">
              <a:xfrm>
                <a:off x="2135560" y="3645024"/>
                <a:ext cx="2232248" cy="35999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>
                    <a:latin typeface="Times New Roman" pitchFamily="18" charset="0"/>
                  </a:rPr>
                  <a:t>handle()</a:t>
                </a:r>
                <a:endParaRPr lang="zh-TW" altLang="en-US" sz="1200" dirty="0">
                  <a:latin typeface="Times New Roman" pitchFamily="18" charset="0"/>
                </a:endParaRPr>
              </a:p>
            </p:txBody>
          </p:sp>
        </p:grpSp>
        <p:cxnSp>
          <p:nvCxnSpPr>
            <p:cNvPr id="10" name="直線單箭頭接點 9"/>
            <p:cNvCxnSpPr>
              <a:stCxn id="42" idx="3"/>
              <a:endCxn id="38" idx="1"/>
            </p:cNvCxnSpPr>
            <p:nvPr/>
          </p:nvCxnSpPr>
          <p:spPr bwMode="auto">
            <a:xfrm flipV="1">
              <a:off x="2721102" y="1874077"/>
              <a:ext cx="1763644" cy="3384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11" name="群組 10"/>
            <p:cNvGrpSpPr/>
            <p:nvPr/>
          </p:nvGrpSpPr>
          <p:grpSpPr>
            <a:xfrm>
              <a:off x="4484746" y="1347614"/>
              <a:ext cx="1944216" cy="1449863"/>
              <a:chOff x="6744072" y="4437113"/>
              <a:chExt cx="2592288" cy="1933150"/>
            </a:xfrm>
          </p:grpSpPr>
          <p:grpSp>
            <p:nvGrpSpPr>
              <p:cNvPr id="35" name="群組 34"/>
              <p:cNvGrpSpPr/>
              <p:nvPr/>
            </p:nvGrpSpPr>
            <p:grpSpPr>
              <a:xfrm>
                <a:off x="6744072" y="4437113"/>
                <a:ext cx="2592288" cy="1097143"/>
                <a:chOff x="900113" y="4243887"/>
                <a:chExt cx="1408372" cy="1051679"/>
              </a:xfrm>
            </p:grpSpPr>
            <p:sp>
              <p:nvSpPr>
                <p:cNvPr id="37" name="矩形 36"/>
                <p:cNvSpPr/>
                <p:nvPr/>
              </p:nvSpPr>
              <p:spPr bwMode="auto">
                <a:xfrm>
                  <a:off x="900113" y="4243887"/>
                  <a:ext cx="1408372" cy="329784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200" b="1" dirty="0" err="1">
                      <a:latin typeface="Times New Roman" pitchFamily="18" charset="0"/>
                    </a:rPr>
                    <a:t>SensorOperationHandler</a:t>
                  </a:r>
                  <a:endParaRPr lang="zh-TW" altLang="en-US" sz="12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 bwMode="auto">
                <a:xfrm>
                  <a:off x="900113" y="4537933"/>
                  <a:ext cx="1408372" cy="75763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1200" dirty="0" err="1">
                      <a:latin typeface="Times New Roman" pitchFamily="18" charset="0"/>
                    </a:rPr>
                    <a:t>endpoint:SocketChannel</a:t>
                  </a:r>
                  <a:endParaRPr lang="en-US" altLang="zh-TW" sz="1200" dirty="0">
                    <a:latin typeface="Times New Roman" pitchFamily="18" charset="0"/>
                  </a:endParaRPr>
                </a:p>
                <a:p>
                  <a:r>
                    <a:rPr lang="en-US" altLang="zh-TW" sz="1200" dirty="0" err="1">
                      <a:latin typeface="Times New Roman" pitchFamily="18" charset="0"/>
                    </a:rPr>
                    <a:t>IP:InetAddress</a:t>
                  </a:r>
                  <a:endParaRPr lang="en-US" altLang="zh-TW" sz="1200" dirty="0">
                    <a:latin typeface="Times New Roman" pitchFamily="18" charset="0"/>
                  </a:endParaRPr>
                </a:p>
                <a:p>
                  <a:r>
                    <a:rPr lang="en-US" altLang="zh-TW" sz="1200" dirty="0" err="1">
                      <a:latin typeface="Times New Roman" pitchFamily="18" charset="0"/>
                    </a:rPr>
                    <a:t>port:Integer</a:t>
                  </a:r>
                  <a:endParaRPr lang="en-US" altLang="zh-TW" sz="1200" dirty="0">
                    <a:latin typeface="Times New Roman" pitchFamily="18" charset="0"/>
                  </a:endParaRPr>
                </a:p>
                <a:p>
                  <a:endParaRPr lang="zh-TW" altLang="en-US" sz="1200" dirty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36" name="矩形 35"/>
              <p:cNvSpPr/>
              <p:nvPr/>
            </p:nvSpPr>
            <p:spPr bwMode="auto">
              <a:xfrm>
                <a:off x="6744072" y="5517232"/>
                <a:ext cx="2592288" cy="853031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 smtClean="0">
                    <a:latin typeface="Times New Roman" pitchFamily="18" charset="0"/>
                  </a:rPr>
                  <a:t>active(Controller)</a:t>
                </a:r>
                <a:endParaRPr lang="en-US" altLang="zh-TW" sz="1200" dirty="0">
                  <a:latin typeface="Times New Roman" pitchFamily="18" charset="0"/>
                </a:endParaRPr>
              </a:p>
              <a:p>
                <a:r>
                  <a:rPr lang="en-US" altLang="zh-TW" sz="1200" dirty="0" smtClean="0">
                    <a:latin typeface="Times New Roman" pitchFamily="18" charset="0"/>
                  </a:rPr>
                  <a:t>handle(Controller)</a:t>
                </a:r>
                <a:endParaRPr lang="en-US" altLang="zh-TW" sz="1200" dirty="0">
                  <a:latin typeface="Times New Roman" pitchFamily="18" charset="0"/>
                </a:endParaRPr>
              </a:p>
              <a:p>
                <a:r>
                  <a:rPr lang="en-US" altLang="zh-TW" sz="1200" dirty="0" err="1">
                    <a:latin typeface="Times New Roman" pitchFamily="18" charset="0"/>
                  </a:rPr>
                  <a:t>TCP_connect</a:t>
                </a:r>
                <a:r>
                  <a:rPr lang="en-US" altLang="zh-TW" sz="1200" dirty="0">
                    <a:latin typeface="Times New Roman" pitchFamily="18" charset="0"/>
                  </a:rPr>
                  <a:t>(Controller)</a:t>
                </a:r>
                <a:endParaRPr lang="zh-TW" altLang="en-US" sz="12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12" name="群組 11"/>
            <p:cNvGrpSpPr/>
            <p:nvPr/>
          </p:nvGrpSpPr>
          <p:grpSpPr>
            <a:xfrm>
              <a:off x="4700770" y="3048595"/>
              <a:ext cx="1944216" cy="1405755"/>
              <a:chOff x="6744072" y="4437110"/>
              <a:chExt cx="2592288" cy="1874340"/>
            </a:xfrm>
          </p:grpSpPr>
          <p:grpSp>
            <p:nvGrpSpPr>
              <p:cNvPr id="31" name="群組 30"/>
              <p:cNvGrpSpPr/>
              <p:nvPr/>
            </p:nvGrpSpPr>
            <p:grpSpPr>
              <a:xfrm>
                <a:off x="6744072" y="4437110"/>
                <a:ext cx="2592288" cy="1115764"/>
                <a:chOff x="900113" y="4243887"/>
                <a:chExt cx="1408372" cy="1069529"/>
              </a:xfrm>
            </p:grpSpPr>
            <p:sp>
              <p:nvSpPr>
                <p:cNvPr id="33" name="矩形 32"/>
                <p:cNvSpPr/>
                <p:nvPr/>
              </p:nvSpPr>
              <p:spPr bwMode="auto">
                <a:xfrm>
                  <a:off x="900113" y="4243887"/>
                  <a:ext cx="1408372" cy="329784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200" b="1" dirty="0" err="1">
                      <a:latin typeface="Times New Roman" pitchFamily="18" charset="0"/>
                    </a:rPr>
                    <a:t>IPCameraHandler</a:t>
                  </a:r>
                  <a:endParaRPr lang="zh-TW" altLang="en-US" sz="12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 bwMode="auto">
                <a:xfrm>
                  <a:off x="900113" y="4537933"/>
                  <a:ext cx="1408372" cy="775483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1200" dirty="0" err="1">
                      <a:latin typeface="Times New Roman" pitchFamily="18" charset="0"/>
                    </a:rPr>
                    <a:t>endpoint:DatagramChannel</a:t>
                  </a:r>
                  <a:endParaRPr lang="en-US" altLang="zh-TW" sz="1200" dirty="0">
                    <a:latin typeface="Times New Roman" pitchFamily="18" charset="0"/>
                  </a:endParaRPr>
                </a:p>
                <a:p>
                  <a:r>
                    <a:rPr lang="en-US" altLang="zh-TW" sz="1200" dirty="0" err="1">
                      <a:latin typeface="Times New Roman" pitchFamily="18" charset="0"/>
                    </a:rPr>
                    <a:t>IP:InetAddress</a:t>
                  </a:r>
                  <a:endParaRPr lang="en-US" altLang="zh-TW" sz="1200" dirty="0">
                    <a:latin typeface="Times New Roman" pitchFamily="18" charset="0"/>
                  </a:endParaRPr>
                </a:p>
                <a:p>
                  <a:r>
                    <a:rPr lang="en-US" altLang="zh-TW" sz="1200" dirty="0" err="1" smtClean="0">
                      <a:latin typeface="Times New Roman" pitchFamily="18" charset="0"/>
                    </a:rPr>
                    <a:t>port:Integer</a:t>
                  </a:r>
                  <a:endParaRPr lang="zh-TW" altLang="en-US" sz="1200" dirty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32" name="矩形 31"/>
              <p:cNvSpPr/>
              <p:nvPr/>
            </p:nvSpPr>
            <p:spPr bwMode="auto">
              <a:xfrm>
                <a:off x="6744072" y="5517041"/>
                <a:ext cx="2592288" cy="794409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sz="1200" dirty="0" smtClean="0">
                    <a:latin typeface="Times New Roman" pitchFamily="18" charset="0"/>
                  </a:rPr>
                  <a:t>active(Controller)</a:t>
                </a:r>
                <a:endParaRPr lang="en-US" altLang="zh-TW" sz="1200" dirty="0">
                  <a:latin typeface="Times New Roman" pitchFamily="18" charset="0"/>
                </a:endParaRPr>
              </a:p>
              <a:p>
                <a:r>
                  <a:rPr lang="en-US" altLang="zh-TW" sz="1200" dirty="0" smtClean="0">
                    <a:latin typeface="Times New Roman" pitchFamily="18" charset="0"/>
                  </a:rPr>
                  <a:t>handle(Controller)</a:t>
                </a:r>
                <a:endParaRPr lang="en-US" altLang="zh-TW" sz="1200" dirty="0">
                  <a:latin typeface="Times New Roman" pitchFamily="18" charset="0"/>
                </a:endParaRPr>
              </a:p>
              <a:p>
                <a:r>
                  <a:rPr lang="en-US" altLang="zh-TW" sz="1200" dirty="0" err="1">
                    <a:latin typeface="Times New Roman" pitchFamily="18" charset="0"/>
                  </a:rPr>
                  <a:t>UDP_connect</a:t>
                </a:r>
                <a:r>
                  <a:rPr lang="en-US" altLang="zh-TW" sz="1200" dirty="0">
                    <a:latin typeface="Times New Roman" pitchFamily="18" charset="0"/>
                  </a:rPr>
                  <a:t>(Controller)</a:t>
                </a:r>
                <a:endParaRPr lang="zh-TW" altLang="en-US" sz="1200" dirty="0">
                  <a:latin typeface="Times New Roman" pitchFamily="18" charset="0"/>
                </a:endParaRPr>
              </a:p>
            </p:txBody>
          </p:sp>
        </p:grpSp>
        <p:cxnSp>
          <p:nvCxnSpPr>
            <p:cNvPr id="13" name="直線單箭頭接點 12"/>
            <p:cNvCxnSpPr>
              <a:stCxn id="42" idx="3"/>
              <a:endCxn id="34" idx="1"/>
            </p:cNvCxnSpPr>
            <p:nvPr/>
          </p:nvCxnSpPr>
          <p:spPr bwMode="auto">
            <a:xfrm>
              <a:off x="2721102" y="2212513"/>
              <a:ext cx="1979668" cy="13695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線單箭頭接點 13"/>
            <p:cNvCxnSpPr>
              <a:stCxn id="36" idx="1"/>
            </p:cNvCxnSpPr>
            <p:nvPr/>
          </p:nvCxnSpPr>
          <p:spPr bwMode="auto">
            <a:xfrm flipH="1">
              <a:off x="3345813" y="2477591"/>
              <a:ext cx="1138933" cy="9044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線單箭頭接點 14"/>
            <p:cNvCxnSpPr/>
            <p:nvPr/>
          </p:nvCxnSpPr>
          <p:spPr bwMode="auto">
            <a:xfrm flipH="1">
              <a:off x="3331120" y="3858543"/>
              <a:ext cx="1369650" cy="1353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文字方塊 15"/>
            <p:cNvSpPr txBox="1"/>
            <p:nvPr/>
          </p:nvSpPr>
          <p:spPr>
            <a:xfrm rot="19410047">
              <a:off x="3289106" y="2663880"/>
              <a:ext cx="1311604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TW" sz="1400" dirty="0" smtClean="0"/>
                <a:t>&lt;&lt;register&gt;&gt;</a:t>
              </a:r>
              <a:endParaRPr lang="zh-TW" altLang="en-US" sz="14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 rot="21209263">
              <a:off x="3410719" y="3677258"/>
              <a:ext cx="121463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TW" sz="1400" dirty="0" smtClean="0"/>
                <a:t>&lt;&lt;register&gt;&gt;</a:t>
              </a:r>
              <a:endParaRPr lang="zh-TW" altLang="en-US" sz="1400" dirty="0"/>
            </a:p>
          </p:txBody>
        </p:sp>
        <p:cxnSp>
          <p:nvCxnSpPr>
            <p:cNvPr id="18" name="直線單箭頭接點 17"/>
            <p:cNvCxnSpPr>
              <a:stCxn id="40" idx="2"/>
              <a:endCxn id="45" idx="0"/>
            </p:cNvCxnSpPr>
            <p:nvPr/>
          </p:nvCxnSpPr>
          <p:spPr bwMode="auto">
            <a:xfrm>
              <a:off x="1884009" y="2528728"/>
              <a:ext cx="22670" cy="51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線單箭頭接點 18"/>
            <p:cNvCxnSpPr/>
            <p:nvPr/>
          </p:nvCxnSpPr>
          <p:spPr bwMode="auto">
            <a:xfrm flipV="1">
              <a:off x="3345813" y="2797477"/>
              <a:ext cx="1138933" cy="8496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線單箭頭接點 19"/>
            <p:cNvCxnSpPr>
              <a:endCxn id="32" idx="1"/>
            </p:cNvCxnSpPr>
            <p:nvPr/>
          </p:nvCxnSpPr>
          <p:spPr bwMode="auto">
            <a:xfrm flipV="1">
              <a:off x="3324048" y="4156447"/>
              <a:ext cx="1376722" cy="5348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文字方塊 20"/>
            <p:cNvSpPr txBox="1"/>
            <p:nvPr/>
          </p:nvSpPr>
          <p:spPr>
            <a:xfrm rot="21436153">
              <a:off x="3484248" y="3958503"/>
              <a:ext cx="1118175" cy="25391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TW" sz="1200" dirty="0" smtClean="0"/>
                <a:t>&lt;&lt;handle&gt;&gt;</a:t>
              </a:r>
              <a:endParaRPr lang="zh-TW" altLang="en-US" sz="1200" dirty="0"/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6847768" y="2517743"/>
              <a:ext cx="1900696" cy="5308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050" dirty="0" err="1" smtClean="0">
                  <a:latin typeface="Times New Roman" pitchFamily="18" charset="0"/>
                </a:rPr>
                <a:t>e</a:t>
              </a:r>
              <a:r>
                <a:rPr kumimoji="1" lang="en-US" altLang="zh-TW" sz="1050" dirty="0" err="1" smtClean="0">
                  <a:latin typeface="Times New Roman" pitchFamily="18" charset="0"/>
                </a:rPr>
                <a:t>ndpoint.connect</a:t>
              </a:r>
              <a:r>
                <a:rPr kumimoji="1" lang="en-US" altLang="zh-TW" sz="1050" dirty="0" smtClean="0">
                  <a:latin typeface="Times New Roman" pitchFamily="18" charset="0"/>
                </a:rPr>
                <a:t>(</a:t>
              </a:r>
              <a:r>
                <a:rPr kumimoji="1" lang="en-US" altLang="zh-TW" sz="1050" dirty="0" err="1" smtClean="0">
                  <a:latin typeface="Times New Roman" pitchFamily="18" charset="0"/>
                </a:rPr>
                <a:t>IP,port</a:t>
              </a:r>
              <a:r>
                <a:rPr kumimoji="1" lang="en-US" altLang="zh-TW" sz="1050" dirty="0" smtClean="0">
                  <a:latin typeface="Times New Roman" pitchFamily="18" charset="0"/>
                </a:rPr>
                <a:t>)</a:t>
              </a:r>
              <a:endParaRPr kumimoji="1" lang="en-US" altLang="zh-TW" sz="1050" dirty="0">
                <a:latin typeface="Times New Roman" pitchFamily="18" charset="0"/>
              </a:endParaRPr>
            </a:p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050" dirty="0" err="1" smtClean="0">
                  <a:latin typeface="Times New Roman" pitchFamily="18" charset="0"/>
                </a:rPr>
                <a:t>controller.registerSOH</a:t>
              </a:r>
              <a:r>
                <a:rPr lang="en-US" altLang="zh-TW" sz="1050" dirty="0" smtClean="0">
                  <a:latin typeface="Times New Roman" pitchFamily="18" charset="0"/>
                </a:rPr>
                <a:t>(ISCONNE</a:t>
              </a:r>
            </a:p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050" dirty="0" smtClean="0">
                  <a:latin typeface="Times New Roman" pitchFamily="18" charset="0"/>
                </a:rPr>
                <a:t>CTABLE)</a:t>
              </a:r>
              <a:endParaRPr kumimoji="1" lang="zh-TW" altLang="en-US" sz="1050" dirty="0">
                <a:latin typeface="Times New Roman" pitchFamily="18" charset="0"/>
              </a:endParaRPr>
            </a:p>
          </p:txBody>
        </p:sp>
        <p:cxnSp>
          <p:nvCxnSpPr>
            <p:cNvPr id="23" name="直線接點 22"/>
            <p:cNvCxnSpPr>
              <a:stCxn id="22" idx="1"/>
            </p:cNvCxnSpPr>
            <p:nvPr/>
          </p:nvCxnSpPr>
          <p:spPr bwMode="auto">
            <a:xfrm flipH="1" flipV="1">
              <a:off x="5901932" y="2528728"/>
              <a:ext cx="945836" cy="2544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矩形 23"/>
            <p:cNvSpPr/>
            <p:nvPr/>
          </p:nvSpPr>
          <p:spPr bwMode="auto">
            <a:xfrm>
              <a:off x="6861010" y="3741880"/>
              <a:ext cx="1815446" cy="52205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050" dirty="0" err="1" smtClean="0">
                  <a:latin typeface="Times New Roman" pitchFamily="18" charset="0"/>
                </a:rPr>
                <a:t>e</a:t>
              </a:r>
              <a:r>
                <a:rPr kumimoji="1" lang="en-US" altLang="zh-TW" sz="1050" dirty="0" err="1" smtClean="0">
                  <a:latin typeface="Times New Roman" pitchFamily="18" charset="0"/>
                </a:rPr>
                <a:t>ndpoint.connect</a:t>
              </a:r>
              <a:r>
                <a:rPr kumimoji="1" lang="en-US" altLang="zh-TW" sz="1050" dirty="0" smtClean="0">
                  <a:latin typeface="Times New Roman" pitchFamily="18" charset="0"/>
                </a:rPr>
                <a:t>(</a:t>
              </a:r>
              <a:r>
                <a:rPr kumimoji="1" lang="en-US" altLang="zh-TW" sz="1050" dirty="0" err="1" smtClean="0">
                  <a:latin typeface="Times New Roman" pitchFamily="18" charset="0"/>
                </a:rPr>
                <a:t>IP,port</a:t>
              </a:r>
              <a:r>
                <a:rPr kumimoji="1" lang="en-US" altLang="zh-TW" sz="1050" dirty="0" smtClean="0">
                  <a:latin typeface="Times New Roman" pitchFamily="18" charset="0"/>
                </a:rPr>
                <a:t>)</a:t>
              </a:r>
              <a:endParaRPr kumimoji="1" lang="en-US" altLang="zh-TW" sz="1050" dirty="0">
                <a:latin typeface="Times New Roman" pitchFamily="18" charset="0"/>
              </a:endParaRPr>
            </a:p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050" dirty="0" err="1" smtClean="0">
                  <a:latin typeface="Times New Roman" pitchFamily="18" charset="0"/>
                </a:rPr>
                <a:t>controller.registerIPC</a:t>
              </a:r>
              <a:r>
                <a:rPr lang="en-US" altLang="zh-TW" sz="1050" dirty="0" smtClean="0">
                  <a:latin typeface="Times New Roman" pitchFamily="18" charset="0"/>
                </a:rPr>
                <a:t>(ISCONNE</a:t>
              </a:r>
            </a:p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050" dirty="0" smtClean="0">
                  <a:latin typeface="Times New Roman" pitchFamily="18" charset="0"/>
                </a:rPr>
                <a:t>CTABLE)</a:t>
              </a:r>
              <a:endParaRPr kumimoji="1" lang="zh-TW" altLang="en-US" sz="1050" dirty="0">
                <a:latin typeface="Times New Roman" pitchFamily="18" charset="0"/>
              </a:endParaRPr>
            </a:p>
          </p:txBody>
        </p:sp>
        <p:cxnSp>
          <p:nvCxnSpPr>
            <p:cNvPr id="25" name="直線接點 24"/>
            <p:cNvCxnSpPr>
              <a:stCxn id="24" idx="1"/>
            </p:cNvCxnSpPr>
            <p:nvPr/>
          </p:nvCxnSpPr>
          <p:spPr bwMode="auto">
            <a:xfrm flipH="1">
              <a:off x="6094841" y="4002909"/>
              <a:ext cx="766169" cy="26102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文字方塊 25"/>
            <p:cNvSpPr txBox="1"/>
            <p:nvPr/>
          </p:nvSpPr>
          <p:spPr>
            <a:xfrm rot="19432222">
              <a:off x="3371962" y="2966990"/>
              <a:ext cx="1118175" cy="25391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TW" sz="1200" dirty="0" smtClean="0"/>
                <a:t>&lt;&lt;handle&gt;&gt;</a:t>
              </a:r>
              <a:endParaRPr lang="zh-TW" altLang="en-US" sz="1200" dirty="0"/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6614784" y="2157704"/>
              <a:ext cx="1110322" cy="25154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050" dirty="0" smtClean="0">
                  <a:latin typeface="Times New Roman" pitchFamily="18" charset="0"/>
                </a:rPr>
                <a:t>active(controller)</a:t>
              </a:r>
              <a:endParaRPr kumimoji="1" lang="zh-TW" altLang="en-US" sz="1050" dirty="0">
                <a:latin typeface="Times New Roman" pitchFamily="18" charset="0"/>
              </a:endParaRPr>
            </a:p>
          </p:txBody>
        </p:sp>
        <p:cxnSp>
          <p:nvCxnSpPr>
            <p:cNvPr id="28" name="直線接點 27"/>
            <p:cNvCxnSpPr>
              <a:stCxn id="27" idx="1"/>
            </p:cNvCxnSpPr>
            <p:nvPr/>
          </p:nvCxnSpPr>
          <p:spPr>
            <a:xfrm flipH="1">
              <a:off x="5533252" y="2283478"/>
              <a:ext cx="1081532" cy="12577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 bwMode="auto">
            <a:xfrm>
              <a:off x="6572978" y="1509632"/>
              <a:ext cx="1900696" cy="5308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050" dirty="0" err="1" smtClean="0">
                  <a:latin typeface="Times New Roman" pitchFamily="18" charset="0"/>
                </a:rPr>
                <a:t>controller.registerSOH</a:t>
              </a:r>
              <a:r>
                <a:rPr lang="en-US" altLang="zh-TW" sz="1050" dirty="0" smtClean="0">
                  <a:latin typeface="Times New Roman" pitchFamily="18" charset="0"/>
                </a:rPr>
                <a:t>(ISREAD</a:t>
              </a:r>
            </a:p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050" dirty="0" smtClean="0">
                  <a:latin typeface="Times New Roman" pitchFamily="18" charset="0"/>
                </a:rPr>
                <a:t>ABLE)</a:t>
              </a:r>
              <a:endParaRPr kumimoji="1" lang="zh-TW" altLang="en-US" sz="1050" dirty="0">
                <a:latin typeface="Times New Roman" pitchFamily="18" charset="0"/>
              </a:endParaRPr>
            </a:p>
          </p:txBody>
        </p:sp>
        <p:cxnSp>
          <p:nvCxnSpPr>
            <p:cNvPr id="30" name="直線接點 29"/>
            <p:cNvCxnSpPr>
              <a:stCxn id="29" idx="1"/>
            </p:cNvCxnSpPr>
            <p:nvPr/>
          </p:nvCxnSpPr>
          <p:spPr>
            <a:xfrm flipH="1">
              <a:off x="5456855" y="1775058"/>
              <a:ext cx="1116122" cy="50842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47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Process for Change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79-0237-4296-9243-E9EFCC90EF9B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1343472" y="1556792"/>
            <a:ext cx="9217024" cy="4938314"/>
            <a:chOff x="1343472" y="1556792"/>
            <a:chExt cx="9217024" cy="4938314"/>
          </a:xfrm>
        </p:grpSpPr>
        <p:sp>
          <p:nvSpPr>
            <p:cNvPr id="56" name="圓角矩形 55"/>
            <p:cNvSpPr/>
            <p:nvPr/>
          </p:nvSpPr>
          <p:spPr bwMode="auto">
            <a:xfrm>
              <a:off x="3359696" y="2331478"/>
              <a:ext cx="2264592" cy="936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charset="-120"/>
                </a:rPr>
                <a:t>Act-1: Encapsulate</a:t>
              </a:r>
              <a:r>
                <a:rPr kumimoji="1" lang="en-US" altLang="zh-TW" sz="14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charset="-120"/>
                </a:rPr>
                <a:t> What Varies, methods and its corresponding attributes</a:t>
              </a:r>
              <a:endParaRPr kumimoji="1" lang="zh-TW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62" name="圓角矩形 61"/>
            <p:cNvSpPr/>
            <p:nvPr/>
          </p:nvSpPr>
          <p:spPr bwMode="auto">
            <a:xfrm>
              <a:off x="4890637" y="3584553"/>
              <a:ext cx="2968044" cy="936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charset="-120"/>
                </a:rPr>
                <a:t>Act-2: Abstract</a:t>
              </a:r>
              <a:r>
                <a:rPr kumimoji="1" lang="en-US" altLang="zh-TW" sz="14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charset="-120"/>
                </a:rPr>
                <a:t> Common Behaviors (with a sam</a:t>
              </a:r>
              <a:r>
                <a:rPr lang="en-US" altLang="zh-TW" sz="1400" b="1" dirty="0" smtClean="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rPr>
                <a:t>e signature)</a:t>
              </a:r>
              <a:r>
                <a:rPr kumimoji="1" lang="en-US" altLang="zh-TW" sz="14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charset="-120"/>
                </a:rPr>
                <a:t> into Interfaces</a:t>
              </a:r>
              <a:r>
                <a:rPr lang="en-US" altLang="zh-TW" sz="1400" b="1" dirty="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rPr>
                <a:t> </a:t>
              </a:r>
              <a:r>
                <a:rPr lang="en-US" altLang="zh-TW" sz="1400" b="1" dirty="0" smtClean="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rPr>
                <a:t>or Abstract Classes</a:t>
              </a:r>
              <a:endParaRPr kumimoji="1" lang="zh-TW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charset="-120"/>
              </a:endParaRPr>
            </a:p>
          </p:txBody>
        </p:sp>
        <p:cxnSp>
          <p:nvCxnSpPr>
            <p:cNvPr id="72" name="直線單箭頭接點 71"/>
            <p:cNvCxnSpPr>
              <a:stCxn id="74" idx="6"/>
              <a:endCxn id="114" idx="1"/>
            </p:cNvCxnSpPr>
            <p:nvPr/>
          </p:nvCxnSpPr>
          <p:spPr bwMode="auto">
            <a:xfrm flipV="1">
              <a:off x="1964071" y="2802302"/>
              <a:ext cx="347108" cy="31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4" name="橢圓 73"/>
            <p:cNvSpPr/>
            <p:nvPr/>
          </p:nvSpPr>
          <p:spPr bwMode="auto">
            <a:xfrm>
              <a:off x="1630367" y="2650784"/>
              <a:ext cx="333704" cy="30925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75" name="摺角紙張 74"/>
            <p:cNvSpPr/>
            <p:nvPr/>
          </p:nvSpPr>
          <p:spPr bwMode="auto">
            <a:xfrm>
              <a:off x="4799856" y="1556792"/>
              <a:ext cx="2076319" cy="517659"/>
            </a:xfrm>
            <a:prstGeom prst="foldedCorner">
              <a:avLst>
                <a:gd name="adj" fmla="val 29366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altLang="zh-TW" sz="1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altLang="zh-TW" sz="11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Design Principle</a:t>
              </a:r>
              <a:r>
                <a:rPr lang="en-US" altLang="zh-TW" sz="11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 Encapsulate what varies.</a:t>
              </a:r>
            </a:p>
          </p:txBody>
        </p:sp>
        <p:cxnSp>
          <p:nvCxnSpPr>
            <p:cNvPr id="76" name="直線接點 75"/>
            <p:cNvCxnSpPr>
              <a:stCxn id="75" idx="2"/>
            </p:cNvCxnSpPr>
            <p:nvPr/>
          </p:nvCxnSpPr>
          <p:spPr bwMode="auto">
            <a:xfrm flipH="1">
              <a:off x="5534006" y="2074451"/>
              <a:ext cx="304010" cy="3092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摺角紙張 76"/>
            <p:cNvSpPr/>
            <p:nvPr/>
          </p:nvSpPr>
          <p:spPr bwMode="auto">
            <a:xfrm>
              <a:off x="2160091" y="4300174"/>
              <a:ext cx="2135709" cy="568986"/>
            </a:xfrm>
            <a:prstGeom prst="foldedCorner">
              <a:avLst>
                <a:gd name="adj" fmla="val 29366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altLang="zh-TW" sz="1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altLang="zh-TW" sz="11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Design Principle</a:t>
              </a:r>
              <a:r>
                <a:rPr lang="en-US" altLang="zh-TW" sz="11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 Program to an interface, not an implementation.</a:t>
              </a:r>
            </a:p>
          </p:txBody>
        </p:sp>
        <p:cxnSp>
          <p:nvCxnSpPr>
            <p:cNvPr id="110" name="直線接點 109"/>
            <p:cNvCxnSpPr>
              <a:endCxn id="62" idx="1"/>
            </p:cNvCxnSpPr>
            <p:nvPr/>
          </p:nvCxnSpPr>
          <p:spPr bwMode="auto">
            <a:xfrm flipV="1">
              <a:off x="4295800" y="4052553"/>
              <a:ext cx="594837" cy="2450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圓角矩形 110"/>
            <p:cNvSpPr/>
            <p:nvPr/>
          </p:nvSpPr>
          <p:spPr bwMode="auto">
            <a:xfrm>
              <a:off x="7664513" y="4806362"/>
              <a:ext cx="1966449" cy="80406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charset="-120"/>
                </a:rPr>
                <a:t>Act-3: Compose</a:t>
              </a:r>
              <a:r>
                <a:rPr kumimoji="1" lang="en-US" altLang="zh-TW" sz="14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charset="-120"/>
                </a:rPr>
                <a:t> or Delegate Abstract Behaviors</a:t>
              </a:r>
              <a:endParaRPr kumimoji="1" lang="zh-TW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2" name="摺角紙張 111"/>
            <p:cNvSpPr/>
            <p:nvPr/>
          </p:nvSpPr>
          <p:spPr bwMode="auto">
            <a:xfrm>
              <a:off x="3935761" y="5763592"/>
              <a:ext cx="2044608" cy="617736"/>
            </a:xfrm>
            <a:prstGeom prst="foldedCorner">
              <a:avLst>
                <a:gd name="adj" fmla="val 29366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altLang="zh-TW" sz="1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altLang="zh-TW" sz="11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Design Principle</a:t>
              </a:r>
              <a:r>
                <a:rPr lang="en-US" altLang="zh-TW" sz="11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 Depend on abstractions. Do not depend on concrete classes.</a:t>
              </a:r>
              <a:endParaRPr lang="zh-TW" alt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3" name="直線接點 112"/>
            <p:cNvCxnSpPr>
              <a:stCxn id="111" idx="1"/>
            </p:cNvCxnSpPr>
            <p:nvPr/>
          </p:nvCxnSpPr>
          <p:spPr bwMode="auto">
            <a:xfrm flipH="1">
              <a:off x="5974216" y="5208393"/>
              <a:ext cx="1690297" cy="55519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4" name="流程圖: 決策 113"/>
            <p:cNvSpPr/>
            <p:nvPr/>
          </p:nvSpPr>
          <p:spPr bwMode="auto">
            <a:xfrm>
              <a:off x="2311179" y="2647675"/>
              <a:ext cx="400445" cy="309254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charset="-120"/>
              </a:endParaRPr>
            </a:p>
          </p:txBody>
        </p:sp>
        <p:cxnSp>
          <p:nvCxnSpPr>
            <p:cNvPr id="115" name="直線單箭頭接點 114"/>
            <p:cNvCxnSpPr>
              <a:stCxn id="114" idx="3"/>
              <a:endCxn id="56" idx="1"/>
            </p:cNvCxnSpPr>
            <p:nvPr/>
          </p:nvCxnSpPr>
          <p:spPr bwMode="auto">
            <a:xfrm flipV="1">
              <a:off x="2711624" y="2799478"/>
              <a:ext cx="648072" cy="28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6" name="肘形接點 115"/>
            <p:cNvCxnSpPr>
              <a:stCxn id="114" idx="2"/>
              <a:endCxn id="62" idx="1"/>
            </p:cNvCxnSpPr>
            <p:nvPr/>
          </p:nvCxnSpPr>
          <p:spPr bwMode="auto">
            <a:xfrm rot="16200000" flipH="1">
              <a:off x="3153207" y="2315123"/>
              <a:ext cx="1095624" cy="2379235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7" name="肘形接點 116"/>
            <p:cNvCxnSpPr>
              <a:stCxn id="56" idx="3"/>
              <a:endCxn id="139" idx="1"/>
            </p:cNvCxnSpPr>
            <p:nvPr/>
          </p:nvCxnSpPr>
          <p:spPr bwMode="auto">
            <a:xfrm flipV="1">
              <a:off x="5624288" y="2797766"/>
              <a:ext cx="555519" cy="171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8" name="肘形接點 117"/>
            <p:cNvCxnSpPr>
              <a:stCxn id="123" idx="3"/>
              <a:endCxn id="137" idx="0"/>
            </p:cNvCxnSpPr>
            <p:nvPr/>
          </p:nvCxnSpPr>
          <p:spPr bwMode="auto">
            <a:xfrm>
              <a:off x="8848069" y="4052553"/>
              <a:ext cx="1545575" cy="1803497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9" name="文字方塊 118"/>
            <p:cNvSpPr txBox="1"/>
            <p:nvPr/>
          </p:nvSpPr>
          <p:spPr>
            <a:xfrm>
              <a:off x="1343472" y="1738469"/>
              <a:ext cx="1989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Times New Roman" pitchFamily="18" charset="0"/>
                  <a:cs typeface="Times New Roman" pitchFamily="18" charset="0"/>
                </a:rPr>
                <a:t>The code that changes has been encapsulated as a class?</a:t>
              </a:r>
              <a:endParaRPr lang="zh-TW" alt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2497329" y="3104113"/>
              <a:ext cx="454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Times New Roman" pitchFamily="18" charset="0"/>
                  <a:cs typeface="Times New Roman" pitchFamily="18" charset="0"/>
                </a:rPr>
                <a:t>Yes</a:t>
              </a:r>
              <a:endParaRPr lang="zh-TW" alt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2645160" y="2539177"/>
              <a:ext cx="454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Times New Roman" pitchFamily="18" charset="0"/>
                  <a:cs typeface="Times New Roman" pitchFamily="18" charset="0"/>
                </a:rPr>
                <a:t>No</a:t>
              </a:r>
              <a:endParaRPr lang="zh-TW" alt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2" name="直線接點 121"/>
            <p:cNvCxnSpPr>
              <a:stCxn id="119" idx="2"/>
            </p:cNvCxnSpPr>
            <p:nvPr/>
          </p:nvCxnSpPr>
          <p:spPr bwMode="auto">
            <a:xfrm>
              <a:off x="2338404" y="2200134"/>
              <a:ext cx="113182" cy="5087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流程圖: 決策 122"/>
            <p:cNvSpPr/>
            <p:nvPr/>
          </p:nvSpPr>
          <p:spPr bwMode="auto">
            <a:xfrm>
              <a:off x="8447624" y="3897926"/>
              <a:ext cx="400445" cy="309254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charset="-120"/>
              </a:endParaRPr>
            </a:p>
          </p:txBody>
        </p:sp>
        <p:cxnSp>
          <p:nvCxnSpPr>
            <p:cNvPr id="124" name="直線單箭頭接點 123"/>
            <p:cNvCxnSpPr>
              <a:stCxn id="62" idx="3"/>
              <a:endCxn id="123" idx="1"/>
            </p:cNvCxnSpPr>
            <p:nvPr/>
          </p:nvCxnSpPr>
          <p:spPr bwMode="auto">
            <a:xfrm>
              <a:off x="7858681" y="4052553"/>
              <a:ext cx="58894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5" name="直線單箭頭接點 124"/>
            <p:cNvCxnSpPr>
              <a:stCxn id="123" idx="2"/>
              <a:endCxn id="111" idx="0"/>
            </p:cNvCxnSpPr>
            <p:nvPr/>
          </p:nvCxnSpPr>
          <p:spPr bwMode="auto">
            <a:xfrm flipH="1">
              <a:off x="8647738" y="4207180"/>
              <a:ext cx="109" cy="5991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6" name="文字方塊 125"/>
            <p:cNvSpPr txBox="1"/>
            <p:nvPr/>
          </p:nvSpPr>
          <p:spPr>
            <a:xfrm>
              <a:off x="8623098" y="4183434"/>
              <a:ext cx="454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Times New Roman" pitchFamily="18" charset="0"/>
                  <a:cs typeface="Times New Roman" pitchFamily="18" charset="0"/>
                </a:rPr>
                <a:t>Yes</a:t>
              </a:r>
              <a:endParaRPr lang="zh-TW" alt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8968744" y="3844651"/>
              <a:ext cx="454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Times New Roman" pitchFamily="18" charset="0"/>
                  <a:cs typeface="Times New Roman" pitchFamily="18" charset="0"/>
                </a:rPr>
                <a:t>No</a:t>
              </a:r>
              <a:endParaRPr lang="zh-TW" alt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8616280" y="3068960"/>
              <a:ext cx="14558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Times New Roman" pitchFamily="18" charset="0"/>
                  <a:cs typeface="Times New Roman" pitchFamily="18" charset="0"/>
                </a:rPr>
                <a:t>Need composition?</a:t>
              </a:r>
              <a:endParaRPr lang="zh-TW" alt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9" name="直線接點 128"/>
            <p:cNvCxnSpPr>
              <a:stCxn id="128" idx="2"/>
            </p:cNvCxnSpPr>
            <p:nvPr/>
          </p:nvCxnSpPr>
          <p:spPr bwMode="auto">
            <a:xfrm flipH="1">
              <a:off x="8712939" y="3345959"/>
              <a:ext cx="631273" cy="6629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0" name="流程圖: 決策 36"/>
            <p:cNvSpPr/>
            <p:nvPr/>
          </p:nvSpPr>
          <p:spPr bwMode="auto">
            <a:xfrm>
              <a:off x="8447624" y="5856050"/>
              <a:ext cx="400445" cy="309254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1" name="文字方塊 130"/>
            <p:cNvSpPr txBox="1"/>
            <p:nvPr/>
          </p:nvSpPr>
          <p:spPr>
            <a:xfrm>
              <a:off x="8009439" y="5750122"/>
              <a:ext cx="454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Times New Roman" pitchFamily="18" charset="0"/>
                  <a:cs typeface="Times New Roman" pitchFamily="18" charset="0"/>
                </a:rPr>
                <a:t>Yes</a:t>
              </a:r>
              <a:endParaRPr lang="zh-TW" alt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8804130" y="5730127"/>
              <a:ext cx="454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Times New Roman" pitchFamily="18" charset="0"/>
                  <a:cs typeface="Times New Roman" pitchFamily="18" charset="0"/>
                </a:rPr>
                <a:t>No</a:t>
              </a:r>
              <a:endParaRPr lang="zh-TW" alt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3" name="肘形接點 132"/>
            <p:cNvCxnSpPr>
              <a:stCxn id="130" idx="1"/>
              <a:endCxn id="62" idx="2"/>
            </p:cNvCxnSpPr>
            <p:nvPr/>
          </p:nvCxnSpPr>
          <p:spPr bwMode="auto">
            <a:xfrm rot="10800000">
              <a:off x="6374660" y="4520553"/>
              <a:ext cx="2072965" cy="1490124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4" name="直線單箭頭接點 41"/>
            <p:cNvCxnSpPr>
              <a:stCxn id="111" idx="2"/>
              <a:endCxn id="130" idx="0"/>
            </p:cNvCxnSpPr>
            <p:nvPr/>
          </p:nvCxnSpPr>
          <p:spPr bwMode="auto">
            <a:xfrm>
              <a:off x="8647738" y="5610423"/>
              <a:ext cx="109" cy="2456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5" name="肘形接點 96"/>
            <p:cNvCxnSpPr>
              <a:stCxn id="130" idx="3"/>
              <a:endCxn id="137" idx="2"/>
            </p:cNvCxnSpPr>
            <p:nvPr/>
          </p:nvCxnSpPr>
          <p:spPr bwMode="auto">
            <a:xfrm>
              <a:off x="8848069" y="6010677"/>
              <a:ext cx="137872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36" name="群組 135"/>
            <p:cNvGrpSpPr/>
            <p:nvPr/>
          </p:nvGrpSpPr>
          <p:grpSpPr>
            <a:xfrm>
              <a:off x="10226792" y="5856050"/>
              <a:ext cx="333704" cy="309254"/>
              <a:chOff x="10646429" y="6084096"/>
              <a:chExt cx="333704" cy="309254"/>
            </a:xfrm>
          </p:grpSpPr>
          <p:sp>
            <p:nvSpPr>
              <p:cNvPr id="137" name="橢圓 136"/>
              <p:cNvSpPr/>
              <p:nvPr/>
            </p:nvSpPr>
            <p:spPr bwMode="auto">
              <a:xfrm>
                <a:off x="10646429" y="6084096"/>
                <a:ext cx="333704" cy="309254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38" name="橢圓 137"/>
              <p:cNvSpPr/>
              <p:nvPr/>
            </p:nvSpPr>
            <p:spPr bwMode="auto">
              <a:xfrm>
                <a:off x="10717055" y="6149548"/>
                <a:ext cx="192452" cy="17835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charset="-120"/>
                </a:endParaRPr>
              </a:p>
            </p:txBody>
          </p:sp>
        </p:grpSp>
        <p:sp>
          <p:nvSpPr>
            <p:cNvPr id="139" name="流程圖: 決策 138"/>
            <p:cNvSpPr/>
            <p:nvPr/>
          </p:nvSpPr>
          <p:spPr bwMode="auto">
            <a:xfrm>
              <a:off x="6179807" y="2643139"/>
              <a:ext cx="400445" cy="309254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charset="-120"/>
              </a:endParaRPr>
            </a:p>
          </p:txBody>
        </p:sp>
        <p:cxnSp>
          <p:nvCxnSpPr>
            <p:cNvPr id="140" name="肘形接點 139"/>
            <p:cNvCxnSpPr>
              <a:stCxn id="139" idx="3"/>
              <a:endCxn id="123" idx="0"/>
            </p:cNvCxnSpPr>
            <p:nvPr/>
          </p:nvCxnSpPr>
          <p:spPr bwMode="auto">
            <a:xfrm>
              <a:off x="6580252" y="2797766"/>
              <a:ext cx="2067595" cy="1100160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1" name="肘形接點 109"/>
            <p:cNvCxnSpPr>
              <a:stCxn id="139" idx="2"/>
              <a:endCxn id="62" idx="0"/>
            </p:cNvCxnSpPr>
            <p:nvPr/>
          </p:nvCxnSpPr>
          <p:spPr bwMode="auto">
            <a:xfrm flipH="1">
              <a:off x="6374659" y="2952393"/>
              <a:ext cx="5371" cy="6321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2" name="文字方塊 141"/>
            <p:cNvSpPr txBox="1"/>
            <p:nvPr/>
          </p:nvSpPr>
          <p:spPr>
            <a:xfrm>
              <a:off x="6472583" y="2223730"/>
              <a:ext cx="14558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Times New Roman" pitchFamily="18" charset="0"/>
                  <a:cs typeface="Times New Roman" pitchFamily="18" charset="0"/>
                </a:rPr>
                <a:t>Need abstraction?</a:t>
              </a:r>
              <a:endParaRPr lang="zh-TW" alt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3" name="直線接點 142"/>
            <p:cNvCxnSpPr/>
            <p:nvPr/>
          </p:nvCxnSpPr>
          <p:spPr bwMode="auto">
            <a:xfrm flipH="1">
              <a:off x="6456041" y="2446995"/>
              <a:ext cx="337336" cy="2438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4" name="文字方塊 143"/>
            <p:cNvSpPr txBox="1"/>
            <p:nvPr/>
          </p:nvSpPr>
          <p:spPr>
            <a:xfrm>
              <a:off x="6793377" y="2558431"/>
              <a:ext cx="454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Times New Roman" pitchFamily="18" charset="0"/>
                  <a:cs typeface="Times New Roman" pitchFamily="18" charset="0"/>
                </a:rPr>
                <a:t>No</a:t>
              </a:r>
              <a:endParaRPr lang="zh-TW" alt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文字方塊 144"/>
            <p:cNvSpPr txBox="1"/>
            <p:nvPr/>
          </p:nvSpPr>
          <p:spPr>
            <a:xfrm>
              <a:off x="6361329" y="2990479"/>
              <a:ext cx="454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Times New Roman" pitchFamily="18" charset="0"/>
                  <a:cs typeface="Times New Roman" pitchFamily="18" charset="0"/>
                </a:rPr>
                <a:t>Yes</a:t>
              </a:r>
              <a:endParaRPr lang="zh-TW" alt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文字方塊 145"/>
            <p:cNvSpPr txBox="1"/>
            <p:nvPr/>
          </p:nvSpPr>
          <p:spPr>
            <a:xfrm>
              <a:off x="7075444" y="6218107"/>
              <a:ext cx="14558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Times New Roman" pitchFamily="18" charset="0"/>
                  <a:cs typeface="Times New Roman" pitchFamily="18" charset="0"/>
                </a:rPr>
                <a:t>Need composition?</a:t>
              </a:r>
              <a:endParaRPr lang="zh-TW" alt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7" name="直線接點 146"/>
            <p:cNvCxnSpPr/>
            <p:nvPr/>
          </p:nvCxnSpPr>
          <p:spPr bwMode="auto">
            <a:xfrm flipH="1">
              <a:off x="8372749" y="6059652"/>
              <a:ext cx="226415" cy="2315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330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we add services that use TCP (or UDP) connection, we will have duplicate code.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Issue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200952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2_Worldwide design templat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66FF"/>
      </a:hlink>
      <a:folHlink>
        <a:srgbClr val="0099FF"/>
      </a:folHlink>
    </a:clrScheme>
    <a:fontScheme name="2_Worldwide design template">
      <a:majorFont>
        <a:latin typeface="Tahoma"/>
        <a:ea typeface="標楷體"/>
        <a:cs typeface=""/>
      </a:majorFont>
      <a:minorFont>
        <a:latin typeface="Trebuchet MS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lnDef>
  </a:objectDefaults>
  <a:extraClrSchemeLst>
    <a:extraClrScheme>
      <a:clrScheme name="2_Worldwide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66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佈景主題1" id="{63458C1D-0B67-49EF-8F7F-4C1029096F39}" vid="{5C2DD1ED-8D48-45D6-8BDA-79A3AAB95E1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800</Words>
  <Application>Microsoft Office PowerPoint</Application>
  <PresentationFormat>自訂</PresentationFormat>
  <Paragraphs>326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佈景主題1</vt:lpstr>
      <vt:lpstr>Interoperation App             -Connection-</vt:lpstr>
      <vt:lpstr>Requirements</vt:lpstr>
      <vt:lpstr>PowerPoint 簡報</vt:lpstr>
      <vt:lpstr>PowerPoint 簡報</vt:lpstr>
      <vt:lpstr>PowerPoint 簡報</vt:lpstr>
      <vt:lpstr>PowerPoint 簡報</vt:lpstr>
      <vt:lpstr>Initial Design</vt:lpstr>
      <vt:lpstr>Design Process for Change</vt:lpstr>
      <vt:lpstr>Design Issue</vt:lpstr>
      <vt:lpstr>Act-1: Encapsulate What Varies</vt:lpstr>
      <vt:lpstr>Act-2: Abstract Common Behavior</vt:lpstr>
      <vt:lpstr>Act-3: Delegate Abstract Behavior</vt:lpstr>
      <vt:lpstr>1st Redesign</vt:lpstr>
      <vt:lpstr>Act-2: Abstract Common Behavior</vt:lpstr>
      <vt:lpstr>Finally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Acceptor pattern</dc:title>
  <dc:creator>秦睿謙</dc:creator>
  <cp:lastModifiedBy>u</cp:lastModifiedBy>
  <cp:revision>8</cp:revision>
  <dcterms:created xsi:type="dcterms:W3CDTF">2015-02-23T11:36:34Z</dcterms:created>
  <dcterms:modified xsi:type="dcterms:W3CDTF">2015-02-23T18:35:33Z</dcterms:modified>
</cp:coreProperties>
</file>