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Roboto Slab"/>
      <p:regular r:id="rId19"/>
      <p:bold r:id="rId20"/>
    </p:embeddedFon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RobotoSlab-bold.fntdata"/><Relationship Id="rId11" Type="http://schemas.openxmlformats.org/officeDocument/2006/relationships/slide" Target="slides/slide7.xml"/><Relationship Id="rId22" Type="http://schemas.openxmlformats.org/officeDocument/2006/relationships/font" Target="fonts/Roboto-bold.fntdata"/><Relationship Id="rId10" Type="http://schemas.openxmlformats.org/officeDocument/2006/relationships/slide" Target="slides/slide6.xml"/><Relationship Id="rId21" Type="http://schemas.openxmlformats.org/officeDocument/2006/relationships/font" Target="fonts/Roboto-regular.fntdata"/><Relationship Id="rId13" Type="http://schemas.openxmlformats.org/officeDocument/2006/relationships/slide" Target="slides/slide9.xml"/><Relationship Id="rId24" Type="http://schemas.openxmlformats.org/officeDocument/2006/relationships/font" Target="fonts/Roboto-boldItalic.fntdata"/><Relationship Id="rId12" Type="http://schemas.openxmlformats.org/officeDocument/2006/relationships/slide" Target="slides/slide8.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Slab-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5"/>
            <a:ext cx="1081625" cy="1124949"/>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sp>
        <p:nvSpPr>
          <p:cNvPr id="11" name="Shape 11"/>
          <p:cNvSpPr/>
          <p:nvPr/>
        </p:nvSpPr>
        <p:spPr>
          <a:xfrm rot="10800000">
            <a:off x="6537562"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cxnSp>
        <p:nvCxnSpPr>
          <p:cNvPr id="12" name="Shape 12"/>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1" y="1188925"/>
            <a:ext cx="5783400" cy="1457399"/>
          </a:xfrm>
          <a:prstGeom prst="rect">
            <a:avLst/>
          </a:prstGeom>
        </p:spPr>
        <p:txBody>
          <a:bodyPr anchorCtr="0" anchor="b" bIns="91425" lIns="91425" rIns="91425" tIns="91425"/>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p:txBody>
      </p:sp>
      <p:sp>
        <p:nvSpPr>
          <p:cNvPr id="14" name="Shape 14"/>
          <p:cNvSpPr txBox="1"/>
          <p:nvPr>
            <p:ph idx="1" type="subTitle"/>
          </p:nvPr>
        </p:nvSpPr>
        <p:spPr>
          <a:xfrm>
            <a:off x="1680301" y="3049450"/>
            <a:ext cx="5783400" cy="9090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txBox="1"/>
          <p:nvPr>
            <p:ph type="title"/>
          </p:nvPr>
        </p:nvSpPr>
        <p:spPr>
          <a:xfrm>
            <a:off x="387900" y="1152450"/>
            <a:ext cx="8368200" cy="1538400"/>
          </a:xfrm>
          <a:prstGeom prst="rect">
            <a:avLst/>
          </a:prstGeom>
        </p:spPr>
        <p:txBody>
          <a:bodyPr anchorCtr="0" anchor="ctr" bIns="91425" lIns="91425" rIns="91425" tIns="91425"/>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2919450"/>
            <a:ext cx="83682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6" name="Shape 5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8" name="Shape 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200" cy="15063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6" name="Shape 46"/>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rIns="91425" tIns="91425"/>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rIns="91425" tIns="91425"/>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pt-BR"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20.gif"/><Relationship Id="rId4" Type="http://schemas.openxmlformats.org/officeDocument/2006/relationships/image" Target="../media/image21.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22.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wikiwand.com/pt/Padr%C3%A3o_de_projeto_de_software" TargetMode="External"/><Relationship Id="rId4" Type="http://schemas.openxmlformats.org/officeDocument/2006/relationships/hyperlink" Target="http://www.inf.ufg.br/~fabrizzio/web/java/aula8.pdf" TargetMode="External"/><Relationship Id="rId5" Type="http://schemas.openxmlformats.org/officeDocument/2006/relationships/hyperlink" Target="http://www.devmedia.com.br/conceitos-interfaces-programacao-orientada-a-objetos-parte-1/18695" TargetMode="External"/><Relationship Id="rId6" Type="http://schemas.openxmlformats.org/officeDocument/2006/relationships/hyperlink" Target="www.les.inf.puc-rio.br/wiki/images/9/9c/Flyweight.ppt" TargetMode="External"/><Relationship Id="rId7" Type="http://schemas.openxmlformats.org/officeDocument/2006/relationships/hyperlink" Target="https://www.youtube.com/watch?v=kyu2rbdJTj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1.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00.png"/><Relationship Id="rId4" Type="http://schemas.openxmlformats.org/officeDocument/2006/relationships/image" Target="../media/image02.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3.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06.png"/><Relationship Id="rId4" Type="http://schemas.openxmlformats.org/officeDocument/2006/relationships/image" Target="../media/image04.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05.gif"/><Relationship Id="rId4" Type="http://schemas.openxmlformats.org/officeDocument/2006/relationships/image" Target="../media/image07.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08.gif"/><Relationship Id="rId5" Type="http://schemas.openxmlformats.org/officeDocument/2006/relationships/image" Target="../media/image10.png"/><Relationship Id="rId6" Type="http://schemas.openxmlformats.org/officeDocument/2006/relationships/image" Target="../media/image12.png"/><Relationship Id="rId7"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09.gif"/><Relationship Id="rId4" Type="http://schemas.openxmlformats.org/officeDocument/2006/relationships/image" Target="../media/image19.png"/><Relationship Id="rId5" Type="http://schemas.openxmlformats.org/officeDocument/2006/relationships/image" Target="../media/image15.png"/><Relationship Id="rId6"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ctrTitle"/>
          </p:nvPr>
        </p:nvSpPr>
        <p:spPr>
          <a:xfrm>
            <a:off x="1680301" y="1188925"/>
            <a:ext cx="5783400" cy="1457399"/>
          </a:xfrm>
          <a:prstGeom prst="rect">
            <a:avLst/>
          </a:prstGeom>
        </p:spPr>
        <p:txBody>
          <a:bodyPr anchorCtr="0" anchor="b" bIns="91425" lIns="91425" rIns="91425" tIns="91425">
            <a:noAutofit/>
          </a:bodyPr>
          <a:lstStyle/>
          <a:p>
            <a:pPr lvl="0">
              <a:spcBef>
                <a:spcPts val="0"/>
              </a:spcBef>
              <a:buNone/>
            </a:pPr>
            <a:r>
              <a:rPr lang="pt-BR"/>
              <a:t>Flyweight</a:t>
            </a:r>
          </a:p>
        </p:txBody>
      </p:sp>
      <p:sp>
        <p:nvSpPr>
          <p:cNvPr id="64" name="Shape 64"/>
          <p:cNvSpPr txBox="1"/>
          <p:nvPr>
            <p:ph idx="1" type="subTitle"/>
          </p:nvPr>
        </p:nvSpPr>
        <p:spPr>
          <a:xfrm>
            <a:off x="1680301" y="3049450"/>
            <a:ext cx="5783400" cy="909000"/>
          </a:xfrm>
          <a:prstGeom prst="rect">
            <a:avLst/>
          </a:prstGeom>
        </p:spPr>
        <p:txBody>
          <a:bodyPr anchorCtr="0" anchor="t" bIns="91425" lIns="91425" rIns="91425" tIns="91425">
            <a:noAutofit/>
          </a:bodyPr>
          <a:lstStyle/>
          <a:p>
            <a:pPr lvl="0">
              <a:spcBef>
                <a:spcPts val="0"/>
              </a:spcBef>
              <a:buNone/>
            </a:pPr>
            <a:r>
              <a:rPr lang="pt-BR">
                <a:latin typeface="Consolas"/>
                <a:ea typeface="Consolas"/>
                <a:cs typeface="Consolas"/>
                <a:sym typeface="Consolas"/>
              </a:rPr>
              <a:t>Muitos objetos parecidos!</a:t>
            </a:r>
          </a:p>
        </p:txBody>
      </p:sp>
      <p:pic>
        <p:nvPicPr>
          <p:cNvPr id="65" name="Shape 65"/>
          <p:cNvPicPr preferRelativeResize="0"/>
          <p:nvPr/>
        </p:nvPicPr>
        <p:blipFill>
          <a:blip r:embed="rId3">
            <a:alphaModFix/>
          </a:blip>
          <a:stretch>
            <a:fillRect/>
          </a:stretch>
        </p:blipFill>
        <p:spPr>
          <a:xfrm>
            <a:off x="150139" y="2317174"/>
            <a:ext cx="1845627" cy="1565085"/>
          </a:xfrm>
          <a:prstGeom prst="rect">
            <a:avLst/>
          </a:prstGeom>
          <a:noFill/>
          <a:ln>
            <a:noFill/>
          </a:ln>
        </p:spPr>
      </p:pic>
      <p:pic>
        <p:nvPicPr>
          <p:cNvPr id="66" name="Shape 66"/>
          <p:cNvPicPr preferRelativeResize="0"/>
          <p:nvPr/>
        </p:nvPicPr>
        <p:blipFill>
          <a:blip r:embed="rId3">
            <a:alphaModFix/>
          </a:blip>
          <a:stretch>
            <a:fillRect/>
          </a:stretch>
        </p:blipFill>
        <p:spPr>
          <a:xfrm>
            <a:off x="540083" y="3049439"/>
            <a:ext cx="1845627" cy="1565085"/>
          </a:xfrm>
          <a:prstGeom prst="rect">
            <a:avLst/>
          </a:prstGeom>
          <a:noFill/>
          <a:ln>
            <a:noFill/>
          </a:ln>
        </p:spPr>
      </p:pic>
      <p:pic>
        <p:nvPicPr>
          <p:cNvPr id="67" name="Shape 67"/>
          <p:cNvPicPr preferRelativeResize="0"/>
          <p:nvPr/>
        </p:nvPicPr>
        <p:blipFill>
          <a:blip r:embed="rId3">
            <a:alphaModFix/>
          </a:blip>
          <a:stretch>
            <a:fillRect/>
          </a:stretch>
        </p:blipFill>
        <p:spPr>
          <a:xfrm flipH="1">
            <a:off x="6666033" y="283549"/>
            <a:ext cx="1845627" cy="1565085"/>
          </a:xfrm>
          <a:prstGeom prst="rect">
            <a:avLst/>
          </a:prstGeom>
          <a:noFill/>
          <a:ln>
            <a:noFill/>
          </a:ln>
        </p:spPr>
      </p:pic>
      <p:pic>
        <p:nvPicPr>
          <p:cNvPr id="68" name="Shape 68"/>
          <p:cNvPicPr preferRelativeResize="0"/>
          <p:nvPr/>
        </p:nvPicPr>
        <p:blipFill>
          <a:blip r:embed="rId3">
            <a:alphaModFix/>
          </a:blip>
          <a:stretch>
            <a:fillRect/>
          </a:stretch>
        </p:blipFill>
        <p:spPr>
          <a:xfrm flipH="1">
            <a:off x="6085289" y="978189"/>
            <a:ext cx="1845627" cy="1565085"/>
          </a:xfrm>
          <a:prstGeom prst="rect">
            <a:avLst/>
          </a:prstGeom>
          <a:noFill/>
          <a:ln>
            <a:noFill/>
          </a:ln>
        </p:spPr>
      </p:pic>
      <p:sp>
        <p:nvSpPr>
          <p:cNvPr id="69" name="Shape 69"/>
          <p:cNvSpPr txBox="1"/>
          <p:nvPr>
            <p:ph idx="1" type="subTitle"/>
          </p:nvPr>
        </p:nvSpPr>
        <p:spPr>
          <a:xfrm>
            <a:off x="4704425" y="3958450"/>
            <a:ext cx="2935500" cy="909000"/>
          </a:xfrm>
          <a:prstGeom prst="rect">
            <a:avLst/>
          </a:prstGeom>
        </p:spPr>
        <p:txBody>
          <a:bodyPr anchorCtr="0" anchor="t" bIns="91425" lIns="91425" rIns="91425" tIns="91425">
            <a:noAutofit/>
          </a:bodyPr>
          <a:lstStyle/>
          <a:p>
            <a:pPr lvl="0" rtl="0">
              <a:spcBef>
                <a:spcPts val="0"/>
              </a:spcBef>
              <a:buNone/>
            </a:pPr>
            <a:r>
              <a:rPr lang="pt-BR" sz="1800">
                <a:solidFill>
                  <a:srgbClr val="CCCCCC"/>
                </a:solidFill>
                <a:latin typeface="Consolas"/>
                <a:ea typeface="Consolas"/>
                <a:cs typeface="Consolas"/>
                <a:sym typeface="Consolas"/>
              </a:rPr>
              <a:t>por: Gabriel de Souza</a:t>
            </a:r>
          </a:p>
        </p:txBody>
      </p:sp>
      <p:sp>
        <p:nvSpPr>
          <p:cNvPr id="70" name="Shape 70"/>
          <p:cNvSpPr txBox="1"/>
          <p:nvPr>
            <p:ph idx="1" type="subTitle"/>
          </p:nvPr>
        </p:nvSpPr>
        <p:spPr>
          <a:xfrm>
            <a:off x="1215025" y="673475"/>
            <a:ext cx="2935500" cy="909000"/>
          </a:xfrm>
          <a:prstGeom prst="rect">
            <a:avLst/>
          </a:prstGeom>
        </p:spPr>
        <p:txBody>
          <a:bodyPr anchorCtr="0" anchor="t" bIns="91425" lIns="91425" rIns="91425" tIns="91425">
            <a:noAutofit/>
          </a:bodyPr>
          <a:lstStyle/>
          <a:p>
            <a:pPr lvl="0" rtl="0">
              <a:spcBef>
                <a:spcPts val="0"/>
              </a:spcBef>
              <a:buNone/>
            </a:pPr>
            <a:r>
              <a:rPr lang="pt-BR" sz="1800">
                <a:solidFill>
                  <a:srgbClr val="CCCCCC"/>
                </a:solidFill>
                <a:latin typeface="Consolas"/>
                <a:ea typeface="Consolas"/>
                <a:cs typeface="Consolas"/>
                <a:sym typeface="Consolas"/>
              </a:rPr>
              <a:t>Design Pattern: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2600"/>
                                        <p:tgtEl>
                                          <p:spTgt spid="6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2600"/>
                                        <p:tgtEl>
                                          <p:spTgt spid="6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2600"/>
                                        <p:tgtEl>
                                          <p:spTgt spid="6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2600"/>
                                        <p:tgtEl>
                                          <p:spTgt spid="66"/>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par>
                          <p:cTn fill="hold">
                            <p:stCondLst>
                              <p:cond delay="2600"/>
                            </p:stCondLst>
                            <p:childTnLst>
                              <p:par>
                                <p:cTn fill="hold" nodeType="after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2000"/>
                                        <p:tgtEl>
                                          <p:spTgt spid="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pt-BR"/>
              <a:t>Quando Usar?</a:t>
            </a:r>
          </a:p>
        </p:txBody>
      </p:sp>
      <p:sp>
        <p:nvSpPr>
          <p:cNvPr id="196" name="Shape 196"/>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a:lnSpc>
                <a:spcPct val="115000"/>
              </a:lnSpc>
              <a:spcBef>
                <a:spcPts val="0"/>
              </a:spcBef>
              <a:spcAft>
                <a:spcPts val="1000"/>
              </a:spcAft>
            </a:pPr>
            <a:r>
              <a:rPr lang="pt-BR"/>
              <a:t>Quando uma aplicação utiliza um grande número de objetos;</a:t>
            </a:r>
          </a:p>
          <a:p>
            <a:pPr indent="-228600" lvl="0" marL="457200">
              <a:lnSpc>
                <a:spcPct val="115000"/>
              </a:lnSpc>
              <a:spcBef>
                <a:spcPts val="0"/>
              </a:spcBef>
              <a:spcAft>
                <a:spcPts val="1000"/>
              </a:spcAft>
            </a:pPr>
            <a:r>
              <a:rPr lang="pt-BR"/>
              <a:t>Quando o custo de armazenamento é alto pelo grande quantidade de objetos;</a:t>
            </a:r>
          </a:p>
          <a:p>
            <a:pPr indent="-228600" lvl="0" marL="457200">
              <a:lnSpc>
                <a:spcPct val="115000"/>
              </a:lnSpc>
              <a:spcBef>
                <a:spcPts val="0"/>
              </a:spcBef>
              <a:spcAft>
                <a:spcPts val="1000"/>
              </a:spcAft>
            </a:pPr>
            <a:r>
              <a:rPr lang="pt-BR"/>
              <a:t>Quando a maioria dos estados de objetos pode ser tornada dispensável;</a:t>
            </a:r>
          </a:p>
          <a:p>
            <a:pPr indent="-228600" lvl="0" marL="457200">
              <a:lnSpc>
                <a:spcPct val="115000"/>
              </a:lnSpc>
              <a:spcBef>
                <a:spcPts val="0"/>
              </a:spcBef>
              <a:spcAft>
                <a:spcPts val="1000"/>
              </a:spcAft>
            </a:pPr>
            <a:r>
              <a:rPr lang="pt-BR"/>
              <a:t>Quando grupos de objetos podem ser substituídos por objetos compartilhados;</a:t>
            </a:r>
          </a:p>
          <a:p>
            <a:pPr indent="-228600" lvl="0" marL="457200">
              <a:lnSpc>
                <a:spcPct val="115000"/>
              </a:lnSpc>
              <a:spcBef>
                <a:spcPts val="0"/>
              </a:spcBef>
              <a:spcAft>
                <a:spcPts val="1000"/>
              </a:spcAft>
            </a:pPr>
            <a:r>
              <a:rPr lang="pt-BR"/>
              <a:t>Quando a aplicação não depende da identidade dos objeto</a:t>
            </a:r>
            <a:r>
              <a:rPr lang="pt-BR"/>
              <a:t>s;</a:t>
            </a:r>
          </a:p>
        </p:txBody>
      </p:sp>
      <p:pic>
        <p:nvPicPr>
          <p:cNvPr id="197" name="Shape 197"/>
          <p:cNvPicPr preferRelativeResize="0"/>
          <p:nvPr/>
        </p:nvPicPr>
        <p:blipFill>
          <a:blip r:embed="rId3">
            <a:alphaModFix/>
          </a:blip>
          <a:stretch>
            <a:fillRect/>
          </a:stretch>
        </p:blipFill>
        <p:spPr>
          <a:xfrm>
            <a:off x="3022450" y="402475"/>
            <a:ext cx="732549" cy="7971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97"/>
                                        </p:tgtEl>
                                        <p:attrNameLst>
                                          <p:attrName>style.visibility</p:attrName>
                                        </p:attrNameLst>
                                      </p:cBhvr>
                                      <p:to>
                                        <p:strVal val="visible"/>
                                      </p:to>
                                    </p:set>
                                    <p:anim calcmode="lin" valueType="num">
                                      <p:cBhvr additive="base">
                                        <p:cTn dur="1000"/>
                                        <p:tgtEl>
                                          <p:spTgt spid="19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animEffect filter="fade" transition="in">
                                      <p:cBhvr>
                                        <p:cTn dur="1000"/>
                                        <p:tgtEl>
                                          <p:spTgt spid="1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1" st="1"/>
                                            </p:txEl>
                                          </p:spTgt>
                                        </p:tgtEl>
                                        <p:attrNameLst>
                                          <p:attrName>style.visibility</p:attrName>
                                        </p:attrNameLst>
                                      </p:cBhvr>
                                      <p:to>
                                        <p:strVal val="visible"/>
                                      </p:to>
                                    </p:set>
                                    <p:animEffect filter="fade" transition="in">
                                      <p:cBhvr>
                                        <p:cTn dur="1000"/>
                                        <p:tgtEl>
                                          <p:spTgt spid="1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2" st="2"/>
                                            </p:txEl>
                                          </p:spTgt>
                                        </p:tgtEl>
                                        <p:attrNameLst>
                                          <p:attrName>style.visibility</p:attrName>
                                        </p:attrNameLst>
                                      </p:cBhvr>
                                      <p:to>
                                        <p:strVal val="visible"/>
                                      </p:to>
                                    </p:set>
                                    <p:animEffect filter="fade" transition="in">
                                      <p:cBhvr>
                                        <p:cTn dur="1000"/>
                                        <p:tgtEl>
                                          <p:spTgt spid="19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3" st="3"/>
                                            </p:txEl>
                                          </p:spTgt>
                                        </p:tgtEl>
                                        <p:attrNameLst>
                                          <p:attrName>style.visibility</p:attrName>
                                        </p:attrNameLst>
                                      </p:cBhvr>
                                      <p:to>
                                        <p:strVal val="visible"/>
                                      </p:to>
                                    </p:set>
                                    <p:animEffect filter="fade" transition="in">
                                      <p:cBhvr>
                                        <p:cTn dur="1000"/>
                                        <p:tgtEl>
                                          <p:spTgt spid="19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4" st="4"/>
                                            </p:txEl>
                                          </p:spTgt>
                                        </p:tgtEl>
                                        <p:attrNameLst>
                                          <p:attrName>style.visibility</p:attrName>
                                        </p:attrNameLst>
                                      </p:cBhvr>
                                      <p:to>
                                        <p:strVal val="visible"/>
                                      </p:to>
                                    </p:set>
                                    <p:animEffect filter="fade" transition="in">
                                      <p:cBhvr>
                                        <p:cTn dur="1000"/>
                                        <p:tgtEl>
                                          <p:spTgt spid="19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195"/>
                                        </p:tgtEl>
                                        <p:attrNameLst>
                                          <p:attrName>ppt_x</p:attrName>
                                        </p:attrNameLst>
                                      </p:cBhvr>
                                      <p:tavLst>
                                        <p:tav fmla="" tm="0">
                                          <p:val>
                                            <p:strVal val="#ppt_x"/>
                                          </p:val>
                                        </p:tav>
                                        <p:tav fmla="" tm="100000">
                                          <p:val>
                                            <p:strVal val="#ppt_x-1"/>
                                          </p:val>
                                        </p:tav>
                                      </p:tavLst>
                                    </p:anim>
                                    <p:set>
                                      <p:cBhvr>
                                        <p:cTn dur="1" fill="hold">
                                          <p:stCondLst>
                                            <p:cond delay="1000"/>
                                          </p:stCondLst>
                                        </p:cTn>
                                        <p:tgtEl>
                                          <p:spTgt spid="195"/>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1000"/>
                                        <p:tgtEl>
                                          <p:spTgt spid="197"/>
                                        </p:tgtEl>
                                        <p:attrNameLst>
                                          <p:attrName>ppt_x</p:attrName>
                                        </p:attrNameLst>
                                      </p:cBhvr>
                                      <p:tavLst>
                                        <p:tav fmla="" tm="0">
                                          <p:val>
                                            <p:strVal val="#ppt_x"/>
                                          </p:val>
                                        </p:tav>
                                        <p:tav fmla="" tm="100000">
                                          <p:val>
                                            <p:strVal val="#ppt_x-1"/>
                                          </p:val>
                                        </p:tav>
                                      </p:tavLst>
                                    </p:anim>
                                    <p:set>
                                      <p:cBhvr>
                                        <p:cTn dur="1" fill="hold">
                                          <p:stCondLst>
                                            <p:cond delay="1000"/>
                                          </p:stCondLst>
                                        </p:cTn>
                                        <p:tgtEl>
                                          <p:spTgt spid="19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pt-BR"/>
              <a:t>Prós e Contras</a:t>
            </a:r>
          </a:p>
        </p:txBody>
      </p:sp>
      <p:sp>
        <p:nvSpPr>
          <p:cNvPr id="203" name="Shape 203"/>
          <p:cNvSpPr txBox="1"/>
          <p:nvPr>
            <p:ph idx="1" type="body"/>
          </p:nvPr>
        </p:nvSpPr>
        <p:spPr>
          <a:xfrm>
            <a:off x="387900" y="1489825"/>
            <a:ext cx="3999900" cy="603300"/>
          </a:xfrm>
          <a:prstGeom prst="rect">
            <a:avLst/>
          </a:prstGeom>
        </p:spPr>
        <p:txBody>
          <a:bodyPr anchorCtr="0" anchor="t" bIns="91425" lIns="91425" rIns="91425" tIns="91425">
            <a:noAutofit/>
          </a:bodyPr>
          <a:lstStyle/>
          <a:p>
            <a:pPr lvl="0" rtl="0">
              <a:spcBef>
                <a:spcPts val="0"/>
              </a:spcBef>
              <a:buNone/>
            </a:pPr>
            <a:r>
              <a:rPr lang="pt-BR" sz="2400"/>
              <a:t>Pontos Positivos:</a:t>
            </a:r>
          </a:p>
        </p:txBody>
      </p:sp>
      <p:sp>
        <p:nvSpPr>
          <p:cNvPr id="204" name="Shape 204"/>
          <p:cNvSpPr txBox="1"/>
          <p:nvPr>
            <p:ph idx="2" type="body"/>
          </p:nvPr>
        </p:nvSpPr>
        <p:spPr>
          <a:xfrm>
            <a:off x="4756200" y="1489825"/>
            <a:ext cx="3999900" cy="603300"/>
          </a:xfrm>
          <a:prstGeom prst="rect">
            <a:avLst/>
          </a:prstGeom>
        </p:spPr>
        <p:txBody>
          <a:bodyPr anchorCtr="0" anchor="t" bIns="91425" lIns="91425" rIns="91425" tIns="91425">
            <a:noAutofit/>
          </a:bodyPr>
          <a:lstStyle/>
          <a:p>
            <a:pPr lvl="0">
              <a:spcBef>
                <a:spcPts val="0"/>
              </a:spcBef>
              <a:buNone/>
            </a:pPr>
            <a:r>
              <a:rPr lang="pt-BR" sz="2400"/>
              <a:t>Pontos Negativos:</a:t>
            </a:r>
          </a:p>
        </p:txBody>
      </p:sp>
      <p:grpSp>
        <p:nvGrpSpPr>
          <p:cNvPr id="205" name="Shape 205"/>
          <p:cNvGrpSpPr/>
          <p:nvPr/>
        </p:nvGrpSpPr>
        <p:grpSpPr>
          <a:xfrm>
            <a:off x="4515113" y="2006524"/>
            <a:ext cx="3978186" cy="1477100"/>
            <a:chOff x="4515113" y="2006524"/>
            <a:chExt cx="3978186" cy="1477100"/>
          </a:xfrm>
        </p:grpSpPr>
        <p:sp>
          <p:nvSpPr>
            <p:cNvPr id="206" name="Shape 206"/>
            <p:cNvSpPr txBox="1"/>
            <p:nvPr/>
          </p:nvSpPr>
          <p:spPr>
            <a:xfrm>
              <a:off x="4756200" y="2245525"/>
              <a:ext cx="3737100" cy="1238100"/>
            </a:xfrm>
            <a:prstGeom prst="rect">
              <a:avLst/>
            </a:prstGeom>
            <a:noFill/>
            <a:ln>
              <a:noFill/>
            </a:ln>
          </p:spPr>
          <p:txBody>
            <a:bodyPr anchorCtr="0" anchor="ctr" bIns="91425" lIns="91425" rIns="91425" tIns="91425">
              <a:noAutofit/>
            </a:bodyPr>
            <a:lstStyle/>
            <a:p>
              <a:pPr indent="-342900" lvl="0" marL="457200" rtl="0">
                <a:lnSpc>
                  <a:spcPct val="115000"/>
                </a:lnSpc>
                <a:spcBef>
                  <a:spcPts val="0"/>
                </a:spcBef>
                <a:spcAft>
                  <a:spcPts val="1600"/>
                </a:spcAft>
                <a:buClr>
                  <a:schemeClr val="dk1"/>
                </a:buClr>
                <a:buSzPct val="100000"/>
                <a:buFont typeface="Roboto"/>
              </a:pPr>
              <a:r>
                <a:rPr lang="pt-BR" sz="1800">
                  <a:solidFill>
                    <a:schemeClr val="dk1"/>
                  </a:solidFill>
                  <a:latin typeface="Roboto"/>
                  <a:ea typeface="Roboto"/>
                  <a:cs typeface="Roboto"/>
                  <a:sym typeface="Roboto"/>
                </a:rPr>
                <a:t>Pode haver um grande custo para procura dos objetos compartilhados;</a:t>
              </a:r>
              <a:br>
                <a:rPr lang="pt-BR" sz="1800">
                  <a:solidFill>
                    <a:schemeClr val="dk1"/>
                  </a:solidFill>
                  <a:latin typeface="Roboto"/>
                  <a:ea typeface="Roboto"/>
                  <a:cs typeface="Roboto"/>
                  <a:sym typeface="Roboto"/>
                </a:rPr>
              </a:br>
            </a:p>
          </p:txBody>
        </p:sp>
        <p:pic>
          <p:nvPicPr>
            <p:cNvPr id="207" name="Shape 207"/>
            <p:cNvPicPr preferRelativeResize="0"/>
            <p:nvPr/>
          </p:nvPicPr>
          <p:blipFill>
            <a:blip r:embed="rId3">
              <a:alphaModFix/>
            </a:blip>
            <a:stretch>
              <a:fillRect/>
            </a:stretch>
          </p:blipFill>
          <p:spPr>
            <a:xfrm>
              <a:off x="4515113" y="2006524"/>
              <a:ext cx="785949" cy="880849"/>
            </a:xfrm>
            <a:prstGeom prst="rect">
              <a:avLst/>
            </a:prstGeom>
            <a:noFill/>
            <a:ln>
              <a:noFill/>
            </a:ln>
          </p:spPr>
        </p:pic>
      </p:grpSp>
      <p:grpSp>
        <p:nvGrpSpPr>
          <p:cNvPr id="208" name="Shape 208"/>
          <p:cNvGrpSpPr/>
          <p:nvPr/>
        </p:nvGrpSpPr>
        <p:grpSpPr>
          <a:xfrm>
            <a:off x="118624" y="1976327"/>
            <a:ext cx="3269275" cy="1166272"/>
            <a:chOff x="118624" y="1976327"/>
            <a:chExt cx="3269275" cy="1166272"/>
          </a:xfrm>
        </p:grpSpPr>
        <p:sp>
          <p:nvSpPr>
            <p:cNvPr id="209" name="Shape 209"/>
            <p:cNvSpPr txBox="1"/>
            <p:nvPr/>
          </p:nvSpPr>
          <p:spPr>
            <a:xfrm>
              <a:off x="387900" y="2152300"/>
              <a:ext cx="3000000" cy="990300"/>
            </a:xfrm>
            <a:prstGeom prst="rect">
              <a:avLst/>
            </a:prstGeom>
            <a:noFill/>
            <a:ln>
              <a:noFill/>
            </a:ln>
          </p:spPr>
          <p:txBody>
            <a:bodyPr anchorCtr="0" anchor="ctr" bIns="91425" lIns="91425" rIns="91425" tIns="91425">
              <a:noAutofit/>
            </a:bodyPr>
            <a:lstStyle/>
            <a:p>
              <a:pPr indent="-342900" lvl="0" marL="457200" rtl="0">
                <a:lnSpc>
                  <a:spcPct val="115000"/>
                </a:lnSpc>
                <a:spcBef>
                  <a:spcPts val="1000"/>
                </a:spcBef>
                <a:spcAft>
                  <a:spcPts val="1600"/>
                </a:spcAft>
                <a:buClr>
                  <a:schemeClr val="dk1"/>
                </a:buClr>
                <a:buSzPct val="100000"/>
                <a:buFont typeface="Roboto"/>
              </a:pPr>
              <a:r>
                <a:rPr lang="pt-BR" sz="1800">
                  <a:solidFill>
                    <a:schemeClr val="dk1"/>
                  </a:solidFill>
                  <a:latin typeface="Roboto"/>
                  <a:ea typeface="Roboto"/>
                  <a:cs typeface="Roboto"/>
                  <a:sym typeface="Roboto"/>
                </a:rPr>
                <a:t>Remoção dos estados extrínsecos;</a:t>
              </a:r>
            </a:p>
          </p:txBody>
        </p:sp>
        <p:pic>
          <p:nvPicPr>
            <p:cNvPr id="210" name="Shape 210"/>
            <p:cNvPicPr preferRelativeResize="0"/>
            <p:nvPr/>
          </p:nvPicPr>
          <p:blipFill>
            <a:blip r:embed="rId4">
              <a:alphaModFix/>
            </a:blip>
            <a:stretch>
              <a:fillRect/>
            </a:stretch>
          </p:blipFill>
          <p:spPr>
            <a:xfrm>
              <a:off x="118624" y="1976327"/>
              <a:ext cx="839850" cy="941249"/>
            </a:xfrm>
            <a:prstGeom prst="rect">
              <a:avLst/>
            </a:prstGeom>
            <a:noFill/>
            <a:ln>
              <a:noFill/>
            </a:ln>
          </p:spPr>
        </p:pic>
      </p:grpSp>
      <p:grpSp>
        <p:nvGrpSpPr>
          <p:cNvPr id="211" name="Shape 211"/>
          <p:cNvGrpSpPr/>
          <p:nvPr/>
        </p:nvGrpSpPr>
        <p:grpSpPr>
          <a:xfrm>
            <a:off x="118636" y="2917577"/>
            <a:ext cx="3269263" cy="1105822"/>
            <a:chOff x="118636" y="2917577"/>
            <a:chExt cx="3269263" cy="1105822"/>
          </a:xfrm>
        </p:grpSpPr>
        <p:sp>
          <p:nvSpPr>
            <p:cNvPr id="212" name="Shape 212"/>
            <p:cNvSpPr txBox="1"/>
            <p:nvPr/>
          </p:nvSpPr>
          <p:spPr>
            <a:xfrm>
              <a:off x="387900" y="3142600"/>
              <a:ext cx="3000000" cy="880800"/>
            </a:xfrm>
            <a:prstGeom prst="rect">
              <a:avLst/>
            </a:prstGeom>
            <a:noFill/>
            <a:ln>
              <a:noFill/>
            </a:ln>
          </p:spPr>
          <p:txBody>
            <a:bodyPr anchorCtr="0" anchor="ctr" bIns="91425" lIns="91425" rIns="91425" tIns="91425">
              <a:noAutofit/>
            </a:bodyPr>
            <a:lstStyle/>
            <a:p>
              <a:pPr indent="-342900" lvl="0" marL="457200" rtl="0">
                <a:lnSpc>
                  <a:spcPct val="115000"/>
                </a:lnSpc>
                <a:spcBef>
                  <a:spcPts val="1000"/>
                </a:spcBef>
                <a:spcAft>
                  <a:spcPts val="1600"/>
                </a:spcAft>
                <a:buClr>
                  <a:schemeClr val="dk1"/>
                </a:buClr>
                <a:buSzPct val="100000"/>
                <a:buFont typeface="Roboto"/>
              </a:pPr>
              <a:r>
                <a:rPr lang="pt-BR" sz="1800">
                  <a:solidFill>
                    <a:schemeClr val="dk1"/>
                  </a:solidFill>
                  <a:latin typeface="Roboto"/>
                  <a:ea typeface="Roboto"/>
                  <a:cs typeface="Roboto"/>
                  <a:sym typeface="Roboto"/>
                </a:rPr>
                <a:t>A gerência dos objetos compartilhados;</a:t>
              </a:r>
            </a:p>
          </p:txBody>
        </p:sp>
        <p:pic>
          <p:nvPicPr>
            <p:cNvPr id="213" name="Shape 213"/>
            <p:cNvPicPr preferRelativeResize="0"/>
            <p:nvPr/>
          </p:nvPicPr>
          <p:blipFill>
            <a:blip r:embed="rId4">
              <a:alphaModFix/>
            </a:blip>
            <a:stretch>
              <a:fillRect/>
            </a:stretch>
          </p:blipFill>
          <p:spPr>
            <a:xfrm>
              <a:off x="118636" y="2917577"/>
              <a:ext cx="839850" cy="941249"/>
            </a:xfrm>
            <a:prstGeom prst="rect">
              <a:avLst/>
            </a:prstGeom>
            <a:noFill/>
            <a:ln>
              <a:noFill/>
            </a:ln>
          </p:spPr>
        </p:pic>
      </p:grpSp>
      <p:sp>
        <p:nvSpPr>
          <p:cNvPr id="214" name="Shape 214"/>
          <p:cNvSpPr txBox="1"/>
          <p:nvPr/>
        </p:nvSpPr>
        <p:spPr>
          <a:xfrm>
            <a:off x="5004200" y="3364200"/>
            <a:ext cx="3489000" cy="1232400"/>
          </a:xfrm>
          <a:prstGeom prst="rect">
            <a:avLst/>
          </a:prstGeom>
          <a:noFill/>
          <a:ln>
            <a:noFill/>
          </a:ln>
        </p:spPr>
        <p:txBody>
          <a:bodyPr anchorCtr="0" anchor="ctr" bIns="91425" lIns="91425" rIns="91425" tIns="91425">
            <a:noAutofit/>
          </a:bodyPr>
          <a:lstStyle/>
          <a:p>
            <a:pPr lvl="0" rtl="0">
              <a:lnSpc>
                <a:spcPct val="115000"/>
              </a:lnSpc>
              <a:spcBef>
                <a:spcPts val="0"/>
              </a:spcBef>
              <a:spcAft>
                <a:spcPts val="1600"/>
              </a:spcAft>
              <a:buNone/>
            </a:pPr>
            <a:r>
              <a:rPr lang="pt-BR" sz="1800">
                <a:solidFill>
                  <a:schemeClr val="dk1"/>
                </a:solidFill>
                <a:latin typeface="Roboto"/>
                <a:ea typeface="Roboto"/>
                <a:cs typeface="Roboto"/>
                <a:sym typeface="Roboto"/>
              </a:rPr>
              <a:t>OBS: Testes de identidade produzirão o valor verdadeiro para objetos conceitualmente distintos.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8"/>
                                        </p:tgtEl>
                                        <p:attrNameLst>
                                          <p:attrName>style.visibility</p:attrName>
                                        </p:attrNameLst>
                                      </p:cBhvr>
                                      <p:to>
                                        <p:strVal val="visible"/>
                                      </p:to>
                                    </p:set>
                                    <p:anim calcmode="lin" valueType="num">
                                      <p:cBhvr additive="base">
                                        <p:cTn dur="1000"/>
                                        <p:tgtEl>
                                          <p:spTgt spid="20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1"/>
                                        </p:tgtEl>
                                        <p:attrNameLst>
                                          <p:attrName>style.visibility</p:attrName>
                                        </p:attrNameLst>
                                      </p:cBhvr>
                                      <p:to>
                                        <p:strVal val="visible"/>
                                      </p:to>
                                    </p:set>
                                    <p:anim calcmode="lin" valueType="num">
                                      <p:cBhvr additive="base">
                                        <p:cTn dur="1000"/>
                                        <p:tgtEl>
                                          <p:spTgt spid="21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5"/>
                                        </p:tgtEl>
                                        <p:attrNameLst>
                                          <p:attrName>style.visibility</p:attrName>
                                        </p:attrNameLst>
                                      </p:cBhvr>
                                      <p:to>
                                        <p:strVal val="visible"/>
                                      </p:to>
                                    </p:set>
                                    <p:anim calcmode="lin" valueType="num">
                                      <p:cBhvr additive="base">
                                        <p:cTn dur="1000"/>
                                        <p:tgtEl>
                                          <p:spTgt spid="205"/>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387900" y="695250"/>
            <a:ext cx="8368200" cy="1538400"/>
          </a:xfrm>
          <a:prstGeom prst="rect">
            <a:avLst/>
          </a:prstGeom>
        </p:spPr>
        <p:txBody>
          <a:bodyPr anchorCtr="0" anchor="ctr" bIns="91425" lIns="91425" rIns="91425" tIns="91425">
            <a:noAutofit/>
          </a:bodyPr>
          <a:lstStyle/>
          <a:p>
            <a:pPr lvl="0">
              <a:spcBef>
                <a:spcPts val="0"/>
              </a:spcBef>
              <a:buNone/>
            </a:pPr>
            <a:r>
              <a:rPr b="1" lang="pt-BR" sz="9000">
                <a:latin typeface="Consolas"/>
                <a:ea typeface="Consolas"/>
                <a:cs typeface="Consolas"/>
                <a:sym typeface="Consolas"/>
              </a:rPr>
              <a:t>“On the fly”</a:t>
            </a:r>
          </a:p>
        </p:txBody>
      </p:sp>
      <p:sp>
        <p:nvSpPr>
          <p:cNvPr id="220" name="Shape 220"/>
          <p:cNvSpPr txBox="1"/>
          <p:nvPr>
            <p:ph idx="1" type="body"/>
          </p:nvPr>
        </p:nvSpPr>
        <p:spPr>
          <a:xfrm>
            <a:off x="387900" y="2462250"/>
            <a:ext cx="8368200" cy="1071600"/>
          </a:xfrm>
          <a:prstGeom prst="rect">
            <a:avLst/>
          </a:prstGeom>
        </p:spPr>
        <p:txBody>
          <a:bodyPr anchorCtr="0" anchor="t" bIns="91425" lIns="91425" rIns="91425" tIns="91425">
            <a:noAutofit/>
          </a:bodyPr>
          <a:lstStyle/>
          <a:p>
            <a:pPr lvl="0">
              <a:spcBef>
                <a:spcPts val="0"/>
              </a:spcBef>
              <a:buNone/>
            </a:pPr>
            <a:r>
              <a:rPr lang="pt-BR" sz="3000">
                <a:latin typeface="Roboto Slab"/>
                <a:ea typeface="Roboto Slab"/>
                <a:cs typeface="Roboto Slab"/>
                <a:sym typeface="Roboto Slab"/>
              </a:rPr>
              <a:t>Hora de programar!</a:t>
            </a:r>
          </a:p>
        </p:txBody>
      </p:sp>
      <p:pic>
        <p:nvPicPr>
          <p:cNvPr id="221" name="Shape 221"/>
          <p:cNvPicPr preferRelativeResize="0"/>
          <p:nvPr/>
        </p:nvPicPr>
        <p:blipFill>
          <a:blip r:embed="rId3">
            <a:alphaModFix/>
          </a:blip>
          <a:stretch>
            <a:fillRect/>
          </a:stretch>
        </p:blipFill>
        <p:spPr>
          <a:xfrm>
            <a:off x="6654475" y="2704175"/>
            <a:ext cx="2042350" cy="2042350"/>
          </a:xfrm>
          <a:prstGeom prst="rect">
            <a:avLst/>
          </a:prstGeom>
          <a:noFill/>
          <a:ln>
            <a:noFill/>
          </a:ln>
        </p:spPr>
      </p:pic>
      <p:pic>
        <p:nvPicPr>
          <p:cNvPr id="222" name="Shape 222"/>
          <p:cNvPicPr preferRelativeResize="0"/>
          <p:nvPr/>
        </p:nvPicPr>
        <p:blipFill>
          <a:blip r:embed="rId4">
            <a:alphaModFix/>
          </a:blip>
          <a:stretch>
            <a:fillRect/>
          </a:stretch>
        </p:blipFill>
        <p:spPr>
          <a:xfrm flipH="1">
            <a:off x="217455" y="2704174"/>
            <a:ext cx="1359789" cy="1614749"/>
          </a:xfrm>
          <a:prstGeom prst="rect">
            <a:avLst/>
          </a:prstGeom>
          <a:noFill/>
          <a:ln>
            <a:noFill/>
          </a:ln>
        </p:spPr>
      </p:pic>
      <p:pic>
        <p:nvPicPr>
          <p:cNvPr id="223" name="Shape 223"/>
          <p:cNvPicPr preferRelativeResize="0"/>
          <p:nvPr/>
        </p:nvPicPr>
        <p:blipFill>
          <a:blip r:embed="rId4">
            <a:alphaModFix/>
          </a:blip>
          <a:stretch>
            <a:fillRect/>
          </a:stretch>
        </p:blipFill>
        <p:spPr>
          <a:xfrm flipH="1">
            <a:off x="1501055" y="3284175"/>
            <a:ext cx="1359789" cy="16147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500"/>
                                        <p:tgtEl>
                                          <p:spTgt spid="220"/>
                                        </p:tgtEl>
                                      </p:cBhvr>
                                    </p:animEffect>
                                  </p:childTnLst>
                                </p:cTn>
                              </p:par>
                              <p:par>
                                <p:cTn fill="hold" nodeType="withEffect" presetClass="entr" presetID="2" presetSubtype="1">
                                  <p:stCondLst>
                                    <p:cond delay="0"/>
                                  </p:stCondLst>
                                  <p:childTnLst>
                                    <p:set>
                                      <p:cBhvr>
                                        <p:cTn dur="1" fill="hold">
                                          <p:stCondLst>
                                            <p:cond delay="0"/>
                                          </p:stCondLst>
                                        </p:cTn>
                                        <p:tgtEl>
                                          <p:spTgt spid="221"/>
                                        </p:tgtEl>
                                        <p:attrNameLst>
                                          <p:attrName>style.visibility</p:attrName>
                                        </p:attrNameLst>
                                      </p:cBhvr>
                                      <p:to>
                                        <p:strVal val="visible"/>
                                      </p:to>
                                    </p:set>
                                    <p:anim calcmode="lin" valueType="num">
                                      <p:cBhvr additive="base">
                                        <p:cTn dur="1000"/>
                                        <p:tgtEl>
                                          <p:spTgt spid="22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223"/>
                                        </p:tgtEl>
                                        <p:attrNameLst>
                                          <p:attrName>style.visibility</p:attrName>
                                        </p:attrNameLst>
                                      </p:cBhvr>
                                      <p:to>
                                        <p:strVal val="visible"/>
                                      </p:to>
                                    </p:set>
                                    <p:anim calcmode="lin" valueType="num">
                                      <p:cBhvr additive="base">
                                        <p:cTn dur="1600"/>
                                        <p:tgtEl>
                                          <p:spTgt spid="22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22"/>
                                        </p:tgtEl>
                                        <p:attrNameLst>
                                          <p:attrName>style.visibility</p:attrName>
                                        </p:attrNameLst>
                                      </p:cBhvr>
                                      <p:to>
                                        <p:strVal val="visible"/>
                                      </p:to>
                                    </p:set>
                                    <p:anim calcmode="lin" valueType="num">
                                      <p:cBhvr additive="base">
                                        <p:cTn dur="1000"/>
                                        <p:tgtEl>
                                          <p:spTgt spid="22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387900" y="390450"/>
            <a:ext cx="8368200" cy="1538400"/>
          </a:xfrm>
          <a:prstGeom prst="rect">
            <a:avLst/>
          </a:prstGeom>
        </p:spPr>
        <p:txBody>
          <a:bodyPr anchorCtr="0" anchor="ctr" bIns="91425" lIns="91425" rIns="91425" tIns="91425">
            <a:noAutofit/>
          </a:bodyPr>
          <a:lstStyle/>
          <a:p>
            <a:pPr lvl="0">
              <a:spcBef>
                <a:spcPts val="0"/>
              </a:spcBef>
              <a:buNone/>
            </a:pPr>
            <a:r>
              <a:rPr lang="pt-BR">
                <a:latin typeface="Consolas"/>
                <a:ea typeface="Consolas"/>
                <a:cs typeface="Consolas"/>
                <a:sym typeface="Consolas"/>
              </a:rPr>
              <a:t>Obrigado!</a:t>
            </a:r>
          </a:p>
        </p:txBody>
      </p:sp>
      <p:pic>
        <p:nvPicPr>
          <p:cNvPr id="229" name="Shape 229"/>
          <p:cNvPicPr preferRelativeResize="0"/>
          <p:nvPr/>
        </p:nvPicPr>
        <p:blipFill>
          <a:blip r:embed="rId3">
            <a:alphaModFix/>
          </a:blip>
          <a:stretch>
            <a:fillRect/>
          </a:stretch>
        </p:blipFill>
        <p:spPr>
          <a:xfrm>
            <a:off x="3048000" y="2095500"/>
            <a:ext cx="3048000" cy="3048000"/>
          </a:xfrm>
          <a:prstGeom prst="rect">
            <a:avLst/>
          </a:prstGeom>
          <a:noFill/>
          <a:ln>
            <a:noFill/>
          </a:ln>
        </p:spPr>
      </p:pic>
      <p:sp>
        <p:nvSpPr>
          <p:cNvPr id="230" name="Shape 230"/>
          <p:cNvSpPr/>
          <p:nvPr/>
        </p:nvSpPr>
        <p:spPr>
          <a:xfrm>
            <a:off x="6352450" y="1982850"/>
            <a:ext cx="2474400" cy="1177800"/>
          </a:xfrm>
          <a:prstGeom prst="wedgeEllipseCallout">
            <a:avLst>
              <a:gd fmla="val -75686" name="adj1"/>
              <a:gd fmla="val 63672" name="adj2"/>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31" name="Shape 231"/>
          <p:cNvSpPr txBox="1"/>
          <p:nvPr>
            <p:ph type="title"/>
          </p:nvPr>
        </p:nvSpPr>
        <p:spPr>
          <a:xfrm>
            <a:off x="6576625" y="2254000"/>
            <a:ext cx="2136900" cy="635400"/>
          </a:xfrm>
          <a:prstGeom prst="rect">
            <a:avLst/>
          </a:prstGeom>
        </p:spPr>
        <p:txBody>
          <a:bodyPr anchorCtr="0" anchor="ctr" bIns="91425" lIns="91425" rIns="91425" tIns="91425">
            <a:noAutofit/>
          </a:bodyPr>
          <a:lstStyle/>
          <a:p>
            <a:pPr lvl="0" rtl="0">
              <a:spcBef>
                <a:spcPts val="0"/>
              </a:spcBef>
              <a:buNone/>
            </a:pPr>
            <a:r>
              <a:rPr lang="pt-BR" sz="2400">
                <a:latin typeface="Consolas"/>
                <a:ea typeface="Consolas"/>
                <a:cs typeface="Consolas"/>
                <a:sym typeface="Consolas"/>
              </a:rPr>
              <a:t>Me dá ponto Antoanne!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pt-BR"/>
              <a:t>Referências</a:t>
            </a:r>
          </a:p>
        </p:txBody>
      </p:sp>
      <p:sp>
        <p:nvSpPr>
          <p:cNvPr id="237" name="Shape 237"/>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pt-BR" u="sng">
                <a:solidFill>
                  <a:schemeClr val="hlink"/>
                </a:solidFill>
                <a:latin typeface="Consolas"/>
                <a:ea typeface="Consolas"/>
                <a:cs typeface="Consolas"/>
                <a:sym typeface="Consolas"/>
                <a:hlinkClick r:id="rId3"/>
              </a:rPr>
              <a:t>https://www.wikiwand.com/pt/Padr%C3%A3o_de_projeto_de_software</a:t>
            </a:r>
          </a:p>
          <a:p>
            <a:pPr lvl="0">
              <a:spcBef>
                <a:spcPts val="0"/>
              </a:spcBef>
              <a:buNone/>
            </a:pPr>
            <a:r>
              <a:rPr lang="pt-BR" u="sng">
                <a:solidFill>
                  <a:schemeClr val="hlink"/>
                </a:solidFill>
                <a:latin typeface="Consolas"/>
                <a:ea typeface="Consolas"/>
                <a:cs typeface="Consolas"/>
                <a:sym typeface="Consolas"/>
                <a:hlinkClick r:id="rId4"/>
              </a:rPr>
              <a:t>http://www.inf.ufg.br/~fabrizzio/web/java/aula8.pdf</a:t>
            </a:r>
          </a:p>
          <a:p>
            <a:pPr lvl="0">
              <a:spcBef>
                <a:spcPts val="0"/>
              </a:spcBef>
              <a:buNone/>
            </a:pPr>
            <a:r>
              <a:rPr lang="pt-BR" u="sng">
                <a:solidFill>
                  <a:schemeClr val="hlink"/>
                </a:solidFill>
                <a:latin typeface="Consolas"/>
                <a:ea typeface="Consolas"/>
                <a:cs typeface="Consolas"/>
                <a:sym typeface="Consolas"/>
                <a:hlinkClick r:id="rId5"/>
              </a:rPr>
              <a:t>http://www.devmedia.com.br/conceitos-interfaces-programacao-orientada-a-objetos-parte-1/18695</a:t>
            </a:r>
          </a:p>
          <a:p>
            <a:pPr lvl="0">
              <a:spcBef>
                <a:spcPts val="0"/>
              </a:spcBef>
              <a:buNone/>
            </a:pPr>
            <a:r>
              <a:rPr lang="pt-BR" u="sng">
                <a:solidFill>
                  <a:schemeClr val="hlink"/>
                </a:solidFill>
                <a:latin typeface="Consolas"/>
                <a:ea typeface="Consolas"/>
                <a:cs typeface="Consolas"/>
                <a:sym typeface="Consolas"/>
                <a:hlinkClick r:id="rId6"/>
              </a:rPr>
              <a:t>www.les.inf.puc-rio.br/wiki/images/9/9c/Flyweight.ppt</a:t>
            </a:r>
          </a:p>
          <a:p>
            <a:pPr lvl="0">
              <a:spcBef>
                <a:spcPts val="0"/>
              </a:spcBef>
              <a:buNone/>
            </a:pPr>
            <a:r>
              <a:rPr lang="pt-BR" u="sng">
                <a:solidFill>
                  <a:schemeClr val="hlink"/>
                </a:solidFill>
                <a:latin typeface="Consolas"/>
                <a:ea typeface="Consolas"/>
                <a:cs typeface="Consolas"/>
                <a:sym typeface="Consolas"/>
                <a:hlinkClick r:id="rId7"/>
              </a:rPr>
              <a:t>https://www.youtube.com/watch?v=kyu2rbdJTj0</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pt-BR"/>
              <a:t>O que é um “Design Pattern”?</a:t>
            </a:r>
          </a:p>
        </p:txBody>
      </p:sp>
      <p:sp>
        <p:nvSpPr>
          <p:cNvPr id="76" name="Shape 76"/>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pt-BR"/>
              <a:t>Em engenharia de software, é uma solução geral para um problema que ocorre com frequência dentro de um determinado contexto no projeto de software. Ele é uma descrição ou modelo (template) de como resolver um problema que pode ser usado em muitas situações diferentes. </a:t>
            </a:r>
          </a:p>
          <a:p>
            <a:pPr lvl="0">
              <a:spcBef>
                <a:spcPts val="0"/>
              </a:spcBef>
              <a:buNone/>
            </a:pPr>
            <a:r>
              <a:rPr lang="pt-BR"/>
              <a:t>Padrões são melhores práticas formalizadas que o programador pode usar para resolver problemas comuns quando projetar uma aplicação ou sistema. </a:t>
            </a:r>
          </a:p>
        </p:txBody>
      </p:sp>
      <p:pic>
        <p:nvPicPr>
          <p:cNvPr id="77" name="Shape 77"/>
          <p:cNvPicPr preferRelativeResize="0"/>
          <p:nvPr/>
        </p:nvPicPr>
        <p:blipFill>
          <a:blip r:embed="rId3">
            <a:alphaModFix/>
          </a:blip>
          <a:stretch>
            <a:fillRect/>
          </a:stretch>
        </p:blipFill>
        <p:spPr>
          <a:xfrm>
            <a:off x="4080399" y="3852274"/>
            <a:ext cx="983200" cy="983200"/>
          </a:xfrm>
          <a:prstGeom prst="rect">
            <a:avLst/>
          </a:prstGeom>
          <a:noFill/>
          <a:ln>
            <a:noFill/>
          </a:ln>
        </p:spPr>
      </p:pic>
      <p:pic>
        <p:nvPicPr>
          <p:cNvPr id="78" name="Shape 78"/>
          <p:cNvPicPr preferRelativeResize="0"/>
          <p:nvPr/>
        </p:nvPicPr>
        <p:blipFill>
          <a:blip r:embed="rId3">
            <a:alphaModFix/>
          </a:blip>
          <a:stretch>
            <a:fillRect/>
          </a:stretch>
        </p:blipFill>
        <p:spPr>
          <a:xfrm>
            <a:off x="3097199" y="3852274"/>
            <a:ext cx="983199" cy="983200"/>
          </a:xfrm>
          <a:prstGeom prst="rect">
            <a:avLst/>
          </a:prstGeom>
          <a:noFill/>
          <a:ln>
            <a:noFill/>
          </a:ln>
        </p:spPr>
      </p:pic>
      <p:pic>
        <p:nvPicPr>
          <p:cNvPr id="79" name="Shape 79"/>
          <p:cNvPicPr preferRelativeResize="0"/>
          <p:nvPr/>
        </p:nvPicPr>
        <p:blipFill>
          <a:blip r:embed="rId3">
            <a:alphaModFix/>
          </a:blip>
          <a:stretch>
            <a:fillRect/>
          </a:stretch>
        </p:blipFill>
        <p:spPr>
          <a:xfrm>
            <a:off x="5063599" y="3852274"/>
            <a:ext cx="983200" cy="983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p:tgtEl>
                                          <p:spTgt spid="7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8"/>
                                        </p:tgtEl>
                                        <p:attrNameLst>
                                          <p:attrName>style.visibility</p:attrName>
                                        </p:attrNameLst>
                                      </p:cBhvr>
                                      <p:to>
                                        <p:strVal val="visible"/>
                                      </p:to>
                                    </p:set>
                                    <p:anim calcmode="lin" valueType="num">
                                      <p:cBhvr additive="base">
                                        <p:cTn dur="1000"/>
                                        <p:tgtEl>
                                          <p:spTgt spid="7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1000"/>
                                        <p:tgtEl>
                                          <p:spTgt spid="79"/>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6">
                                            <p:txEl>
                                              <p:pRg end="0" st="0"/>
                                            </p:txEl>
                                          </p:spTgt>
                                        </p:tgtEl>
                                        <p:attrNameLst>
                                          <p:attrName>style.visibility</p:attrName>
                                        </p:attrNameLst>
                                      </p:cBhvr>
                                      <p:to>
                                        <p:strVal val="visible"/>
                                      </p:to>
                                    </p:set>
                                    <p:animEffect filter="fade" transition="in">
                                      <p:cBhvr>
                                        <p:cTn dur="1000"/>
                                        <p:tgtEl>
                                          <p:spTgt spid="76">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76">
                                            <p:txEl>
                                              <p:pRg end="1" st="1"/>
                                            </p:txEl>
                                          </p:spTgt>
                                        </p:tgtEl>
                                        <p:attrNameLst>
                                          <p:attrName>style.visibility</p:attrName>
                                        </p:attrNameLst>
                                      </p:cBhvr>
                                      <p:to>
                                        <p:strVal val="visible"/>
                                      </p:to>
                                    </p:set>
                                    <p:animEffect filter="fade" transition="in">
                                      <p:cBhvr>
                                        <p:cTn dur="1000"/>
                                        <p:tgtEl>
                                          <p:spTgt spid="7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idx="1" type="body"/>
          </p:nvPr>
        </p:nvSpPr>
        <p:spPr>
          <a:xfrm>
            <a:off x="319500" y="4233725"/>
            <a:ext cx="5998800" cy="598800"/>
          </a:xfrm>
          <a:prstGeom prst="rect">
            <a:avLst/>
          </a:prstGeom>
        </p:spPr>
        <p:txBody>
          <a:bodyPr anchorCtr="0" anchor="ctr" bIns="91425" lIns="91425" rIns="91425" tIns="91425">
            <a:noAutofit/>
          </a:bodyPr>
          <a:lstStyle/>
          <a:p>
            <a:pPr lvl="0">
              <a:spcBef>
                <a:spcPts val="0"/>
              </a:spcBef>
              <a:buNone/>
            </a:pPr>
            <a:r>
              <a:rPr lang="pt-BR"/>
              <a:t>Só para descontrair...</a:t>
            </a:r>
          </a:p>
        </p:txBody>
      </p:sp>
      <p:pic>
        <p:nvPicPr>
          <p:cNvPr descr="Design Patterns - Vida de Programador" id="85" name="Shape 85" title="Design Patterns - Vida de Programador"/>
          <p:cNvPicPr preferRelativeResize="0"/>
          <p:nvPr/>
        </p:nvPicPr>
        <p:blipFill>
          <a:blip r:embed="rId3">
            <a:alphaModFix/>
          </a:blip>
          <a:stretch>
            <a:fillRect/>
          </a:stretch>
        </p:blipFill>
        <p:spPr>
          <a:xfrm>
            <a:off x="2924175" y="245875"/>
            <a:ext cx="4586650" cy="4586650"/>
          </a:xfrm>
          <a:prstGeom prst="rect">
            <a:avLst/>
          </a:prstGeom>
          <a:noFill/>
          <a:ln>
            <a:noFill/>
          </a:ln>
        </p:spPr>
      </p:pic>
      <p:pic>
        <p:nvPicPr>
          <p:cNvPr id="86" name="Shape 86"/>
          <p:cNvPicPr preferRelativeResize="0"/>
          <p:nvPr/>
        </p:nvPicPr>
        <p:blipFill>
          <a:blip r:embed="rId4">
            <a:alphaModFix/>
          </a:blip>
          <a:stretch>
            <a:fillRect/>
          </a:stretch>
        </p:blipFill>
        <p:spPr>
          <a:xfrm>
            <a:off x="273825" y="1795325"/>
            <a:ext cx="2438400" cy="2438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pt-BR"/>
              <a:t>Padrões de projeto estruturais são padrões que lidam com as estruturas do projeto, facilitando a comunicação entre suas entidades.</a:t>
            </a:r>
          </a:p>
          <a:p>
            <a:pPr lvl="0">
              <a:spcBef>
                <a:spcPts val="0"/>
              </a:spcBef>
              <a:buNone/>
            </a:pPr>
            <a:r>
              <a:rPr lang="pt-BR"/>
              <a:t>Por outro lado padrões estruturais devem ser aplicados em classes responsáveis pela estrutura dos domínios, fazendo uma analogia com a engenharia civil, eles seriam responsáveis por definir o alicerce da construção bem como a estrutura para sustentá-la. </a:t>
            </a:r>
          </a:p>
        </p:txBody>
      </p:sp>
      <p:sp>
        <p:nvSpPr>
          <p:cNvPr id="92" name="Shape 92"/>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pt-BR"/>
              <a:t>O que são “Padrões Estruturais”?</a:t>
            </a:r>
          </a:p>
        </p:txBody>
      </p:sp>
      <p:pic>
        <p:nvPicPr>
          <p:cNvPr id="93" name="Shape 93"/>
          <p:cNvPicPr preferRelativeResize="0"/>
          <p:nvPr/>
        </p:nvPicPr>
        <p:blipFill>
          <a:blip r:embed="rId3">
            <a:alphaModFix/>
          </a:blip>
          <a:stretch>
            <a:fillRect/>
          </a:stretch>
        </p:blipFill>
        <p:spPr>
          <a:xfrm>
            <a:off x="5086425" y="3199000"/>
            <a:ext cx="2656374" cy="17839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1000"/>
                                        <p:tgtEl>
                                          <p:spTgt spid="91">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1000"/>
                                        <p:tgtEl>
                                          <p:spTgt spid="9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490250" y="526350"/>
            <a:ext cx="4790700" cy="4090800"/>
          </a:xfrm>
          <a:prstGeom prst="rect">
            <a:avLst/>
          </a:prstGeom>
        </p:spPr>
        <p:txBody>
          <a:bodyPr anchorCtr="0" anchor="ctr" bIns="91425" lIns="91425" rIns="91425" tIns="91425">
            <a:noAutofit/>
          </a:bodyPr>
          <a:lstStyle/>
          <a:p>
            <a:pPr lvl="0">
              <a:spcBef>
                <a:spcPts val="0"/>
              </a:spcBef>
              <a:buNone/>
            </a:pPr>
            <a:r>
              <a:rPr lang="pt-BR"/>
              <a:t>Flyweight no boxe é uma categoria para lutadores “peso-leve”! </a:t>
            </a:r>
          </a:p>
        </p:txBody>
      </p:sp>
      <p:pic>
        <p:nvPicPr>
          <p:cNvPr id="99" name="Shape 99"/>
          <p:cNvPicPr preferRelativeResize="0"/>
          <p:nvPr/>
        </p:nvPicPr>
        <p:blipFill>
          <a:blip r:embed="rId3">
            <a:alphaModFix/>
          </a:blip>
          <a:stretch>
            <a:fillRect/>
          </a:stretch>
        </p:blipFill>
        <p:spPr>
          <a:xfrm>
            <a:off x="5132474" y="753024"/>
            <a:ext cx="3581550" cy="3637449"/>
          </a:xfrm>
          <a:prstGeom prst="rect">
            <a:avLst/>
          </a:prstGeom>
          <a:noFill/>
          <a:ln>
            <a:noFill/>
          </a:ln>
        </p:spPr>
      </p:pic>
      <p:pic>
        <p:nvPicPr>
          <p:cNvPr id="100" name="Shape 100"/>
          <p:cNvPicPr preferRelativeResize="0"/>
          <p:nvPr/>
        </p:nvPicPr>
        <p:blipFill>
          <a:blip r:embed="rId4">
            <a:alphaModFix/>
          </a:blip>
          <a:stretch>
            <a:fillRect/>
          </a:stretch>
        </p:blipFill>
        <p:spPr>
          <a:xfrm>
            <a:off x="4426675" y="3684675"/>
            <a:ext cx="705800" cy="705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2000"/>
                                        <p:tgtEl>
                                          <p:spTgt spid="100"/>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265500" y="1209075"/>
            <a:ext cx="4045200" cy="1506300"/>
          </a:xfrm>
          <a:prstGeom prst="rect">
            <a:avLst/>
          </a:prstGeom>
        </p:spPr>
        <p:txBody>
          <a:bodyPr anchorCtr="0" anchor="b" bIns="91425" lIns="91425" rIns="91425" tIns="91425">
            <a:noAutofit/>
          </a:bodyPr>
          <a:lstStyle/>
          <a:p>
            <a:pPr lvl="0">
              <a:spcBef>
                <a:spcPts val="0"/>
              </a:spcBef>
              <a:buNone/>
            </a:pPr>
            <a:r>
              <a:rPr lang="pt-BR"/>
              <a:t>Definição:</a:t>
            </a:r>
          </a:p>
        </p:txBody>
      </p:sp>
      <p:sp>
        <p:nvSpPr>
          <p:cNvPr id="106" name="Shape 106"/>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algn="just">
              <a:spcBef>
                <a:spcPts val="0"/>
              </a:spcBef>
              <a:buNone/>
            </a:pPr>
            <a:r>
              <a:rPr lang="pt-BR"/>
              <a:t>Alguns programas requerem </a:t>
            </a:r>
            <a:r>
              <a:rPr lang="pt-BR"/>
              <a:t>um grande número de objetos que tenham algum estado compartilhado entre eles.  Dado que o recurso de memória é limitado, é possível segregar a informação repetida em um objeto adicional que atenda as características de imutabilidade e comparabilidade.</a:t>
            </a:r>
          </a:p>
        </p:txBody>
      </p:sp>
      <p:sp>
        <p:nvSpPr>
          <p:cNvPr id="107" name="Shape 107"/>
          <p:cNvSpPr txBox="1"/>
          <p:nvPr>
            <p:ph idx="1" type="subTitle"/>
          </p:nvPr>
        </p:nvSpPr>
        <p:spPr>
          <a:xfrm>
            <a:off x="265500" y="2769000"/>
            <a:ext cx="4045200" cy="1345500"/>
          </a:xfrm>
          <a:prstGeom prst="rect">
            <a:avLst/>
          </a:prstGeom>
        </p:spPr>
        <p:txBody>
          <a:bodyPr anchorCtr="0" anchor="t" bIns="91425" lIns="91425" rIns="91425" tIns="91425">
            <a:noAutofit/>
          </a:bodyPr>
          <a:lstStyle/>
          <a:p>
            <a:pPr lvl="0">
              <a:spcBef>
                <a:spcPts val="0"/>
              </a:spcBef>
              <a:buNone/>
            </a:pPr>
            <a:r>
              <a:rPr lang="pt-BR">
                <a:latin typeface="Consolas"/>
                <a:ea typeface="Consolas"/>
                <a:cs typeface="Consolas"/>
                <a:sym typeface="Consolas"/>
              </a:rPr>
              <a:t>“Usar compartilhamento para suportar eficientemente grandes quantidades de objetos de granularidade fina.”</a:t>
            </a:r>
          </a:p>
        </p:txBody>
      </p:sp>
      <p:pic>
        <p:nvPicPr>
          <p:cNvPr id="108" name="Shape 108"/>
          <p:cNvPicPr preferRelativeResize="0"/>
          <p:nvPr/>
        </p:nvPicPr>
        <p:blipFill>
          <a:blip r:embed="rId3">
            <a:alphaModFix/>
          </a:blip>
          <a:stretch>
            <a:fillRect/>
          </a:stretch>
        </p:blipFill>
        <p:spPr>
          <a:xfrm>
            <a:off x="1811850" y="653925"/>
            <a:ext cx="952500" cy="952500"/>
          </a:xfrm>
          <a:prstGeom prst="rect">
            <a:avLst/>
          </a:prstGeom>
          <a:noFill/>
          <a:ln>
            <a:noFill/>
          </a:ln>
        </p:spPr>
      </p:pic>
      <p:grpSp>
        <p:nvGrpSpPr>
          <p:cNvPr id="109" name="Shape 109"/>
          <p:cNvGrpSpPr/>
          <p:nvPr/>
        </p:nvGrpSpPr>
        <p:grpSpPr>
          <a:xfrm>
            <a:off x="265501" y="101850"/>
            <a:ext cx="8722235" cy="5008819"/>
            <a:chOff x="265501" y="101850"/>
            <a:chExt cx="8722235" cy="5008819"/>
          </a:xfrm>
        </p:grpSpPr>
        <p:grpSp>
          <p:nvGrpSpPr>
            <p:cNvPr id="110" name="Shape 110"/>
            <p:cNvGrpSpPr/>
            <p:nvPr/>
          </p:nvGrpSpPr>
          <p:grpSpPr>
            <a:xfrm>
              <a:off x="265501" y="101850"/>
              <a:ext cx="8722235" cy="5008819"/>
              <a:chOff x="265500" y="101850"/>
              <a:chExt cx="8574750" cy="4924124"/>
            </a:xfrm>
          </p:grpSpPr>
          <p:grpSp>
            <p:nvGrpSpPr>
              <p:cNvPr id="111" name="Shape 111"/>
              <p:cNvGrpSpPr/>
              <p:nvPr/>
            </p:nvGrpSpPr>
            <p:grpSpPr>
              <a:xfrm>
                <a:off x="265500" y="101850"/>
                <a:ext cx="8407400" cy="4924124"/>
                <a:chOff x="265500" y="101850"/>
                <a:chExt cx="8407400" cy="4924124"/>
              </a:xfrm>
            </p:grpSpPr>
            <p:grpSp>
              <p:nvGrpSpPr>
                <p:cNvPr id="112" name="Shape 112"/>
                <p:cNvGrpSpPr/>
                <p:nvPr/>
              </p:nvGrpSpPr>
              <p:grpSpPr>
                <a:xfrm>
                  <a:off x="265500" y="183700"/>
                  <a:ext cx="8407400" cy="4842274"/>
                  <a:chOff x="265500" y="183700"/>
                  <a:chExt cx="8407400" cy="4842274"/>
                </a:xfrm>
              </p:grpSpPr>
              <p:grpSp>
                <p:nvGrpSpPr>
                  <p:cNvPr id="113" name="Shape 113"/>
                  <p:cNvGrpSpPr/>
                  <p:nvPr/>
                </p:nvGrpSpPr>
                <p:grpSpPr>
                  <a:xfrm>
                    <a:off x="265500" y="183700"/>
                    <a:ext cx="8407400" cy="4842274"/>
                    <a:chOff x="265500" y="183700"/>
                    <a:chExt cx="8407400" cy="4842274"/>
                  </a:xfrm>
                </p:grpSpPr>
                <p:grpSp>
                  <p:nvGrpSpPr>
                    <p:cNvPr id="114" name="Shape 114"/>
                    <p:cNvGrpSpPr/>
                    <p:nvPr/>
                  </p:nvGrpSpPr>
                  <p:grpSpPr>
                    <a:xfrm>
                      <a:off x="265500" y="183700"/>
                      <a:ext cx="8407400" cy="4655849"/>
                      <a:chOff x="265500" y="183700"/>
                      <a:chExt cx="8407400" cy="4655849"/>
                    </a:xfrm>
                  </p:grpSpPr>
                  <p:grpSp>
                    <p:nvGrpSpPr>
                      <p:cNvPr id="115" name="Shape 115"/>
                      <p:cNvGrpSpPr/>
                      <p:nvPr/>
                    </p:nvGrpSpPr>
                    <p:grpSpPr>
                      <a:xfrm>
                        <a:off x="265500" y="183700"/>
                        <a:ext cx="8407400" cy="4563624"/>
                        <a:chOff x="265500" y="183700"/>
                        <a:chExt cx="8407400" cy="4563624"/>
                      </a:xfrm>
                    </p:grpSpPr>
                    <p:grpSp>
                      <p:nvGrpSpPr>
                        <p:cNvPr id="116" name="Shape 116"/>
                        <p:cNvGrpSpPr/>
                        <p:nvPr/>
                      </p:nvGrpSpPr>
                      <p:grpSpPr>
                        <a:xfrm>
                          <a:off x="265500" y="183700"/>
                          <a:ext cx="8407400" cy="4563624"/>
                          <a:chOff x="265500" y="183700"/>
                          <a:chExt cx="8407400" cy="4563624"/>
                        </a:xfrm>
                      </p:grpSpPr>
                      <p:grpSp>
                        <p:nvGrpSpPr>
                          <p:cNvPr id="117" name="Shape 117"/>
                          <p:cNvGrpSpPr/>
                          <p:nvPr/>
                        </p:nvGrpSpPr>
                        <p:grpSpPr>
                          <a:xfrm>
                            <a:off x="265500" y="262875"/>
                            <a:ext cx="7551950" cy="4001574"/>
                            <a:chOff x="265500" y="262875"/>
                            <a:chExt cx="7551950" cy="4001574"/>
                          </a:xfrm>
                        </p:grpSpPr>
                        <p:grpSp>
                          <p:nvGrpSpPr>
                            <p:cNvPr id="118" name="Shape 118"/>
                            <p:cNvGrpSpPr/>
                            <p:nvPr/>
                          </p:nvGrpSpPr>
                          <p:grpSpPr>
                            <a:xfrm>
                              <a:off x="265500" y="262875"/>
                              <a:ext cx="7551950" cy="2925574"/>
                              <a:chOff x="265500" y="262875"/>
                              <a:chExt cx="7551950" cy="2925574"/>
                            </a:xfrm>
                          </p:grpSpPr>
                          <p:pic>
                            <p:nvPicPr>
                              <p:cNvPr id="119" name="Shape 119"/>
                              <p:cNvPicPr preferRelativeResize="0"/>
                              <p:nvPr/>
                            </p:nvPicPr>
                            <p:blipFill>
                              <a:blip r:embed="rId4">
                                <a:alphaModFix/>
                              </a:blip>
                              <a:stretch>
                                <a:fillRect/>
                              </a:stretch>
                            </p:blipFill>
                            <p:spPr>
                              <a:xfrm>
                                <a:off x="265500" y="262875"/>
                                <a:ext cx="2877950" cy="1233399"/>
                              </a:xfrm>
                              <a:prstGeom prst="rect">
                                <a:avLst/>
                              </a:prstGeom>
                              <a:noFill/>
                              <a:ln>
                                <a:noFill/>
                              </a:ln>
                            </p:spPr>
                          </p:pic>
                          <p:pic>
                            <p:nvPicPr>
                              <p:cNvPr id="120" name="Shape 120"/>
                              <p:cNvPicPr preferRelativeResize="0"/>
                              <p:nvPr/>
                            </p:nvPicPr>
                            <p:blipFill>
                              <a:blip r:embed="rId4">
                                <a:alphaModFix/>
                              </a:blip>
                              <a:stretch>
                                <a:fillRect/>
                              </a:stretch>
                            </p:blipFill>
                            <p:spPr>
                              <a:xfrm>
                                <a:off x="4939500" y="1955050"/>
                                <a:ext cx="2877950" cy="1233399"/>
                              </a:xfrm>
                              <a:prstGeom prst="rect">
                                <a:avLst/>
                              </a:prstGeom>
                              <a:noFill/>
                              <a:ln>
                                <a:noFill/>
                              </a:ln>
                            </p:spPr>
                          </p:pic>
                        </p:grpSp>
                        <p:pic>
                          <p:nvPicPr>
                            <p:cNvPr id="121" name="Shape 121"/>
                            <p:cNvPicPr preferRelativeResize="0"/>
                            <p:nvPr/>
                          </p:nvPicPr>
                          <p:blipFill>
                            <a:blip r:embed="rId4">
                              <a:alphaModFix/>
                            </a:blip>
                            <a:stretch>
                              <a:fillRect/>
                            </a:stretch>
                          </p:blipFill>
                          <p:spPr>
                            <a:xfrm>
                              <a:off x="1016075" y="3031049"/>
                              <a:ext cx="2877950" cy="1233399"/>
                            </a:xfrm>
                            <a:prstGeom prst="rect">
                              <a:avLst/>
                            </a:prstGeom>
                            <a:noFill/>
                            <a:ln>
                              <a:noFill/>
                            </a:ln>
                          </p:spPr>
                        </p:pic>
                      </p:grpSp>
                      <p:pic>
                        <p:nvPicPr>
                          <p:cNvPr id="122" name="Shape 122"/>
                          <p:cNvPicPr preferRelativeResize="0"/>
                          <p:nvPr/>
                        </p:nvPicPr>
                        <p:blipFill>
                          <a:blip r:embed="rId4">
                            <a:alphaModFix/>
                          </a:blip>
                          <a:stretch>
                            <a:fillRect/>
                          </a:stretch>
                        </p:blipFill>
                        <p:spPr>
                          <a:xfrm>
                            <a:off x="5752725" y="3513925"/>
                            <a:ext cx="2877950" cy="1233399"/>
                          </a:xfrm>
                          <a:prstGeom prst="rect">
                            <a:avLst/>
                          </a:prstGeom>
                          <a:noFill/>
                          <a:ln>
                            <a:noFill/>
                          </a:ln>
                        </p:spPr>
                      </p:pic>
                      <p:pic>
                        <p:nvPicPr>
                          <p:cNvPr id="123" name="Shape 123"/>
                          <p:cNvPicPr preferRelativeResize="0"/>
                          <p:nvPr/>
                        </p:nvPicPr>
                        <p:blipFill>
                          <a:blip r:embed="rId4">
                            <a:alphaModFix/>
                          </a:blip>
                          <a:stretch>
                            <a:fillRect/>
                          </a:stretch>
                        </p:blipFill>
                        <p:spPr>
                          <a:xfrm>
                            <a:off x="5794950" y="183700"/>
                            <a:ext cx="2877950" cy="1233399"/>
                          </a:xfrm>
                          <a:prstGeom prst="rect">
                            <a:avLst/>
                          </a:prstGeom>
                          <a:noFill/>
                          <a:ln>
                            <a:noFill/>
                          </a:ln>
                        </p:spPr>
                      </p:pic>
                      <p:pic>
                        <p:nvPicPr>
                          <p:cNvPr id="124" name="Shape 124"/>
                          <p:cNvPicPr preferRelativeResize="0"/>
                          <p:nvPr/>
                        </p:nvPicPr>
                        <p:blipFill>
                          <a:blip r:embed="rId4">
                            <a:alphaModFix/>
                          </a:blip>
                          <a:stretch>
                            <a:fillRect/>
                          </a:stretch>
                        </p:blipFill>
                        <p:spPr>
                          <a:xfrm>
                            <a:off x="2362999" y="1022450"/>
                            <a:ext cx="2877950" cy="1233399"/>
                          </a:xfrm>
                          <a:prstGeom prst="rect">
                            <a:avLst/>
                          </a:prstGeom>
                          <a:noFill/>
                          <a:ln>
                            <a:noFill/>
                          </a:ln>
                        </p:spPr>
                      </p:pic>
                      <p:pic>
                        <p:nvPicPr>
                          <p:cNvPr id="125" name="Shape 125"/>
                          <p:cNvPicPr preferRelativeResize="0"/>
                          <p:nvPr/>
                        </p:nvPicPr>
                        <p:blipFill>
                          <a:blip r:embed="rId4">
                            <a:alphaModFix/>
                          </a:blip>
                          <a:stretch>
                            <a:fillRect/>
                          </a:stretch>
                        </p:blipFill>
                        <p:spPr>
                          <a:xfrm>
                            <a:off x="3439050" y="3308550"/>
                            <a:ext cx="2877950" cy="1233399"/>
                          </a:xfrm>
                          <a:prstGeom prst="rect">
                            <a:avLst/>
                          </a:prstGeom>
                          <a:noFill/>
                          <a:ln>
                            <a:noFill/>
                          </a:ln>
                        </p:spPr>
                      </p:pic>
                      <p:pic>
                        <p:nvPicPr>
                          <p:cNvPr id="126" name="Shape 126"/>
                          <p:cNvPicPr preferRelativeResize="0"/>
                          <p:nvPr/>
                        </p:nvPicPr>
                        <p:blipFill>
                          <a:blip r:embed="rId4">
                            <a:alphaModFix/>
                          </a:blip>
                          <a:stretch>
                            <a:fillRect/>
                          </a:stretch>
                        </p:blipFill>
                        <p:spPr>
                          <a:xfrm>
                            <a:off x="498550" y="2075150"/>
                            <a:ext cx="2877950" cy="1233399"/>
                          </a:xfrm>
                          <a:prstGeom prst="rect">
                            <a:avLst/>
                          </a:prstGeom>
                          <a:noFill/>
                          <a:ln>
                            <a:noFill/>
                          </a:ln>
                        </p:spPr>
                      </p:pic>
                    </p:grpSp>
                    <p:pic>
                      <p:nvPicPr>
                        <p:cNvPr id="127" name="Shape 127"/>
                        <p:cNvPicPr preferRelativeResize="0"/>
                        <p:nvPr/>
                      </p:nvPicPr>
                      <p:blipFill>
                        <a:blip r:embed="rId4">
                          <a:alphaModFix/>
                        </a:blip>
                        <a:stretch>
                          <a:fillRect/>
                        </a:stretch>
                      </p:blipFill>
                      <p:spPr>
                        <a:xfrm>
                          <a:off x="3030224" y="2301600"/>
                          <a:ext cx="2877950" cy="1233399"/>
                        </a:xfrm>
                        <a:prstGeom prst="rect">
                          <a:avLst/>
                        </a:prstGeom>
                        <a:noFill/>
                        <a:ln>
                          <a:noFill/>
                        </a:ln>
                      </p:spPr>
                    </p:pic>
                    <p:pic>
                      <p:nvPicPr>
                        <p:cNvPr id="128" name="Shape 128"/>
                        <p:cNvPicPr preferRelativeResize="0"/>
                        <p:nvPr/>
                      </p:nvPicPr>
                      <p:blipFill>
                        <a:blip r:embed="rId4">
                          <a:alphaModFix/>
                        </a:blip>
                        <a:stretch>
                          <a:fillRect/>
                        </a:stretch>
                      </p:blipFill>
                      <p:spPr>
                        <a:xfrm>
                          <a:off x="4310700" y="971100"/>
                          <a:ext cx="2877950" cy="1233399"/>
                        </a:xfrm>
                        <a:prstGeom prst="rect">
                          <a:avLst/>
                        </a:prstGeom>
                        <a:noFill/>
                        <a:ln>
                          <a:noFill/>
                        </a:ln>
                      </p:spPr>
                    </p:pic>
                  </p:grpSp>
                  <p:pic>
                    <p:nvPicPr>
                      <p:cNvPr id="129" name="Shape 129"/>
                      <p:cNvPicPr preferRelativeResize="0"/>
                      <p:nvPr/>
                    </p:nvPicPr>
                    <p:blipFill>
                      <a:blip r:embed="rId4">
                        <a:alphaModFix/>
                      </a:blip>
                      <a:stretch>
                        <a:fillRect/>
                      </a:stretch>
                    </p:blipFill>
                    <p:spPr>
                      <a:xfrm>
                        <a:off x="5419025" y="2768999"/>
                        <a:ext cx="2877950" cy="1233399"/>
                      </a:xfrm>
                      <a:prstGeom prst="rect">
                        <a:avLst/>
                      </a:prstGeom>
                      <a:noFill/>
                      <a:ln>
                        <a:noFill/>
                      </a:ln>
                    </p:spPr>
                  </p:pic>
                  <p:pic>
                    <p:nvPicPr>
                      <p:cNvPr id="130" name="Shape 130"/>
                      <p:cNvPicPr preferRelativeResize="0"/>
                      <p:nvPr/>
                    </p:nvPicPr>
                    <p:blipFill>
                      <a:blip r:embed="rId4">
                        <a:alphaModFix/>
                      </a:blip>
                      <a:stretch>
                        <a:fillRect/>
                      </a:stretch>
                    </p:blipFill>
                    <p:spPr>
                      <a:xfrm>
                        <a:off x="718350" y="3606150"/>
                        <a:ext cx="2877950" cy="1233399"/>
                      </a:xfrm>
                      <a:prstGeom prst="rect">
                        <a:avLst/>
                      </a:prstGeom>
                      <a:noFill/>
                      <a:ln>
                        <a:noFill/>
                      </a:ln>
                    </p:spPr>
                  </p:pic>
                  <p:pic>
                    <p:nvPicPr>
                      <p:cNvPr id="131" name="Shape 131"/>
                      <p:cNvPicPr preferRelativeResize="0"/>
                      <p:nvPr/>
                    </p:nvPicPr>
                    <p:blipFill>
                      <a:blip r:embed="rId4">
                        <a:alphaModFix/>
                      </a:blip>
                      <a:stretch>
                        <a:fillRect/>
                      </a:stretch>
                    </p:blipFill>
                    <p:spPr>
                      <a:xfrm>
                        <a:off x="316325" y="1209075"/>
                        <a:ext cx="2877950" cy="1233399"/>
                      </a:xfrm>
                      <a:prstGeom prst="rect">
                        <a:avLst/>
                      </a:prstGeom>
                      <a:noFill/>
                      <a:ln>
                        <a:noFill/>
                      </a:ln>
                    </p:spPr>
                  </p:pic>
                </p:grpSp>
                <p:pic>
                  <p:nvPicPr>
                    <p:cNvPr id="132" name="Shape 132"/>
                    <p:cNvPicPr preferRelativeResize="0"/>
                    <p:nvPr/>
                  </p:nvPicPr>
                  <p:blipFill>
                    <a:blip r:embed="rId4">
                      <a:alphaModFix/>
                    </a:blip>
                    <a:stretch>
                      <a:fillRect/>
                    </a:stretch>
                  </p:blipFill>
                  <p:spPr>
                    <a:xfrm>
                      <a:off x="2836549" y="1606425"/>
                      <a:ext cx="2877950" cy="1233399"/>
                    </a:xfrm>
                    <a:prstGeom prst="rect">
                      <a:avLst/>
                    </a:prstGeom>
                    <a:noFill/>
                    <a:ln>
                      <a:noFill/>
                    </a:ln>
                  </p:spPr>
                </p:pic>
                <p:pic>
                  <p:nvPicPr>
                    <p:cNvPr id="133" name="Shape 133"/>
                    <p:cNvPicPr preferRelativeResize="0"/>
                    <p:nvPr/>
                  </p:nvPicPr>
                  <p:blipFill>
                    <a:blip r:embed="rId4">
                      <a:alphaModFix/>
                    </a:blip>
                    <a:stretch>
                      <a:fillRect/>
                    </a:stretch>
                  </p:blipFill>
                  <p:spPr>
                    <a:xfrm>
                      <a:off x="3175349" y="3792575"/>
                      <a:ext cx="2877950" cy="1233399"/>
                    </a:xfrm>
                    <a:prstGeom prst="rect">
                      <a:avLst/>
                    </a:prstGeom>
                    <a:noFill/>
                    <a:ln>
                      <a:noFill/>
                    </a:ln>
                  </p:spPr>
                </p:pic>
                <p:pic>
                  <p:nvPicPr>
                    <p:cNvPr id="134" name="Shape 134"/>
                    <p:cNvPicPr preferRelativeResize="0"/>
                    <p:nvPr/>
                  </p:nvPicPr>
                  <p:blipFill>
                    <a:blip r:embed="rId4">
                      <a:alphaModFix/>
                    </a:blip>
                    <a:stretch>
                      <a:fillRect/>
                    </a:stretch>
                  </p:blipFill>
                  <p:spPr>
                    <a:xfrm>
                      <a:off x="2836549" y="373025"/>
                      <a:ext cx="2877950" cy="1233399"/>
                    </a:xfrm>
                    <a:prstGeom prst="rect">
                      <a:avLst/>
                    </a:prstGeom>
                    <a:noFill/>
                    <a:ln>
                      <a:noFill/>
                    </a:ln>
                  </p:spPr>
                </p:pic>
              </p:grpSp>
              <p:pic>
                <p:nvPicPr>
                  <p:cNvPr id="135" name="Shape 135"/>
                  <p:cNvPicPr preferRelativeResize="0"/>
                  <p:nvPr/>
                </p:nvPicPr>
                <p:blipFill>
                  <a:blip r:embed="rId4">
                    <a:alphaModFix/>
                  </a:blip>
                  <a:stretch>
                    <a:fillRect/>
                  </a:stretch>
                </p:blipFill>
                <p:spPr>
                  <a:xfrm>
                    <a:off x="5700250" y="1209075"/>
                    <a:ext cx="2877950" cy="1233399"/>
                  </a:xfrm>
                  <a:prstGeom prst="rect">
                    <a:avLst/>
                  </a:prstGeom>
                  <a:noFill/>
                  <a:ln>
                    <a:noFill/>
                  </a:ln>
                </p:spPr>
              </p:pic>
              <p:pic>
                <p:nvPicPr>
                  <p:cNvPr id="136" name="Shape 136"/>
                  <p:cNvPicPr preferRelativeResize="0"/>
                  <p:nvPr/>
                </p:nvPicPr>
                <p:blipFill>
                  <a:blip r:embed="rId4">
                    <a:alphaModFix/>
                  </a:blip>
                  <a:stretch>
                    <a:fillRect/>
                  </a:stretch>
                </p:blipFill>
                <p:spPr>
                  <a:xfrm>
                    <a:off x="5700250" y="2283525"/>
                    <a:ext cx="2877950" cy="1233399"/>
                  </a:xfrm>
                  <a:prstGeom prst="rect">
                    <a:avLst/>
                  </a:prstGeom>
                  <a:noFill/>
                  <a:ln>
                    <a:noFill/>
                  </a:ln>
                </p:spPr>
              </p:pic>
            </p:grpSp>
            <p:pic>
              <p:nvPicPr>
                <p:cNvPr id="137" name="Shape 137"/>
                <p:cNvPicPr preferRelativeResize="0"/>
                <p:nvPr/>
              </p:nvPicPr>
              <p:blipFill>
                <a:blip r:embed="rId4">
                  <a:alphaModFix/>
                </a:blip>
                <a:stretch>
                  <a:fillRect/>
                </a:stretch>
              </p:blipFill>
              <p:spPr>
                <a:xfrm>
                  <a:off x="4209000" y="101850"/>
                  <a:ext cx="2877950" cy="1233399"/>
                </a:xfrm>
                <a:prstGeom prst="rect">
                  <a:avLst/>
                </a:prstGeom>
                <a:noFill/>
                <a:ln>
                  <a:noFill/>
                </a:ln>
              </p:spPr>
            </p:pic>
            <p:pic>
              <p:nvPicPr>
                <p:cNvPr id="138" name="Shape 138"/>
                <p:cNvPicPr preferRelativeResize="0"/>
                <p:nvPr/>
              </p:nvPicPr>
              <p:blipFill>
                <a:blip r:embed="rId4">
                  <a:alphaModFix/>
                </a:blip>
                <a:stretch>
                  <a:fillRect/>
                </a:stretch>
              </p:blipFill>
              <p:spPr>
                <a:xfrm>
                  <a:off x="2208724" y="101850"/>
                  <a:ext cx="2877950" cy="1233399"/>
                </a:xfrm>
                <a:prstGeom prst="rect">
                  <a:avLst/>
                </a:prstGeom>
                <a:noFill/>
                <a:ln>
                  <a:noFill/>
                </a:ln>
              </p:spPr>
            </p:pic>
            <p:pic>
              <p:nvPicPr>
                <p:cNvPr id="139" name="Shape 139"/>
                <p:cNvPicPr preferRelativeResize="0"/>
                <p:nvPr/>
              </p:nvPicPr>
              <p:blipFill>
                <a:blip r:embed="rId4">
                  <a:alphaModFix/>
                </a:blip>
                <a:stretch>
                  <a:fillRect/>
                </a:stretch>
              </p:blipFill>
              <p:spPr>
                <a:xfrm>
                  <a:off x="352875" y="3020349"/>
                  <a:ext cx="2877950" cy="1233399"/>
                </a:xfrm>
                <a:prstGeom prst="rect">
                  <a:avLst/>
                </a:prstGeom>
                <a:noFill/>
                <a:ln>
                  <a:noFill/>
                </a:ln>
              </p:spPr>
            </p:pic>
          </p:grpSp>
          <p:pic>
            <p:nvPicPr>
              <p:cNvPr id="140" name="Shape 140"/>
              <p:cNvPicPr preferRelativeResize="0"/>
              <p:nvPr/>
            </p:nvPicPr>
            <p:blipFill>
              <a:blip r:embed="rId4">
                <a:alphaModFix/>
              </a:blip>
              <a:stretch>
                <a:fillRect/>
              </a:stretch>
            </p:blipFill>
            <p:spPr>
              <a:xfrm>
                <a:off x="5962300" y="1833775"/>
                <a:ext cx="2877950" cy="1233399"/>
              </a:xfrm>
              <a:prstGeom prst="rect">
                <a:avLst/>
              </a:prstGeom>
              <a:noFill/>
              <a:ln>
                <a:noFill/>
              </a:ln>
            </p:spPr>
          </p:pic>
          <p:pic>
            <p:nvPicPr>
              <p:cNvPr id="141" name="Shape 141"/>
              <p:cNvPicPr preferRelativeResize="0"/>
              <p:nvPr/>
            </p:nvPicPr>
            <p:blipFill>
              <a:blip r:embed="rId4">
                <a:alphaModFix/>
              </a:blip>
              <a:stretch>
                <a:fillRect/>
              </a:stretch>
            </p:blipFill>
            <p:spPr>
              <a:xfrm>
                <a:off x="5962300" y="2825049"/>
                <a:ext cx="2877950" cy="1233399"/>
              </a:xfrm>
              <a:prstGeom prst="rect">
                <a:avLst/>
              </a:prstGeom>
              <a:noFill/>
              <a:ln>
                <a:noFill/>
              </a:ln>
            </p:spPr>
          </p:pic>
        </p:grpSp>
        <p:pic>
          <p:nvPicPr>
            <p:cNvPr id="142" name="Shape 142"/>
            <p:cNvPicPr preferRelativeResize="0"/>
            <p:nvPr/>
          </p:nvPicPr>
          <p:blipFill>
            <a:blip r:embed="rId4">
              <a:alphaModFix/>
            </a:blip>
            <a:stretch>
              <a:fillRect/>
            </a:stretch>
          </p:blipFill>
          <p:spPr>
            <a:xfrm>
              <a:off x="5970525" y="724200"/>
              <a:ext cx="2877950" cy="1233399"/>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2200"/>
                                        <p:tgtEl>
                                          <p:spTgt spid="10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30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9"/>
                                        </p:tgtEl>
                                        <p:attrNameLst>
                                          <p:attrName>style.visibility</p:attrName>
                                        </p:attrNameLst>
                                      </p:cBhvr>
                                      <p:to>
                                        <p:strVal val="visible"/>
                                      </p:to>
                                    </p:set>
                                    <p:anim calcmode="lin" valueType="num">
                                      <p:cBhvr additive="base">
                                        <p:cTn dur="1000"/>
                                        <p:tgtEl>
                                          <p:spTgt spid="10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p:nvPr/>
        </p:nvSpPr>
        <p:spPr>
          <a:xfrm>
            <a:off x="371700" y="308100"/>
            <a:ext cx="8400600" cy="4527300"/>
          </a:xfrm>
          <a:prstGeom prst="roundRect">
            <a:avLst>
              <a:gd fmla="val 16667" name="adj"/>
            </a:avLst>
          </a:prstGeom>
          <a:solidFill>
            <a:srgbClr val="000000"/>
          </a:solidFill>
          <a:ln>
            <a:noFill/>
          </a:ln>
        </p:spPr>
        <p:txBody>
          <a:bodyPr anchorCtr="0" anchor="ctr" bIns="91425" lIns="91425" rIns="91425" tIns="91425">
            <a:noAutofit/>
          </a:bodyPr>
          <a:lstStyle/>
          <a:p>
            <a:pPr lvl="0">
              <a:spcBef>
                <a:spcPts val="0"/>
              </a:spcBef>
              <a:buNone/>
            </a:pPr>
            <a:r>
              <a:t/>
            </a:r>
            <a:endParaRPr/>
          </a:p>
        </p:txBody>
      </p:sp>
      <p:sp>
        <p:nvSpPr>
          <p:cNvPr id="148" name="Shape 148"/>
          <p:cNvSpPr txBox="1"/>
          <p:nvPr>
            <p:ph type="title"/>
          </p:nvPr>
        </p:nvSpPr>
        <p:spPr>
          <a:xfrm>
            <a:off x="1090725" y="381825"/>
            <a:ext cx="6962700" cy="1290000"/>
          </a:xfrm>
          <a:prstGeom prst="rect">
            <a:avLst/>
          </a:prstGeom>
        </p:spPr>
        <p:txBody>
          <a:bodyPr anchorCtr="0" anchor="b" bIns="91425" lIns="91425" rIns="91425" tIns="91425">
            <a:noAutofit/>
          </a:bodyPr>
          <a:lstStyle/>
          <a:p>
            <a:pPr lvl="0" algn="ctr">
              <a:spcBef>
                <a:spcPts val="0"/>
              </a:spcBef>
              <a:buNone/>
            </a:pPr>
            <a:r>
              <a:rPr lang="pt-BR" sz="3600">
                <a:latin typeface="Consolas"/>
                <a:ea typeface="Consolas"/>
                <a:cs typeface="Consolas"/>
                <a:sym typeface="Consolas"/>
              </a:rPr>
              <a:t>IT’S DANGEROUS TO GO ALONE! READ THIS!</a:t>
            </a:r>
          </a:p>
        </p:txBody>
      </p:sp>
      <p:pic>
        <p:nvPicPr>
          <p:cNvPr id="149" name="Shape 149"/>
          <p:cNvPicPr preferRelativeResize="0"/>
          <p:nvPr/>
        </p:nvPicPr>
        <p:blipFill>
          <a:blip r:embed="rId3">
            <a:alphaModFix/>
          </a:blip>
          <a:stretch>
            <a:fillRect/>
          </a:stretch>
        </p:blipFill>
        <p:spPr>
          <a:xfrm>
            <a:off x="4177087" y="2578047"/>
            <a:ext cx="789824" cy="789824"/>
          </a:xfrm>
          <a:prstGeom prst="rect">
            <a:avLst/>
          </a:prstGeom>
          <a:noFill/>
          <a:ln>
            <a:noFill/>
          </a:ln>
        </p:spPr>
      </p:pic>
      <p:pic>
        <p:nvPicPr>
          <p:cNvPr id="150" name="Shape 150"/>
          <p:cNvPicPr preferRelativeResize="0"/>
          <p:nvPr/>
        </p:nvPicPr>
        <p:blipFill>
          <a:blip r:embed="rId4">
            <a:alphaModFix/>
          </a:blip>
          <a:stretch>
            <a:fillRect/>
          </a:stretch>
        </p:blipFill>
        <p:spPr>
          <a:xfrm>
            <a:off x="2341061" y="1750274"/>
            <a:ext cx="863802" cy="903974"/>
          </a:xfrm>
          <a:prstGeom prst="rect">
            <a:avLst/>
          </a:prstGeom>
          <a:noFill/>
          <a:ln>
            <a:noFill/>
          </a:ln>
        </p:spPr>
      </p:pic>
      <p:pic>
        <p:nvPicPr>
          <p:cNvPr id="151" name="Shape 151"/>
          <p:cNvPicPr preferRelativeResize="0"/>
          <p:nvPr/>
        </p:nvPicPr>
        <p:blipFill>
          <a:blip r:embed="rId4">
            <a:alphaModFix/>
          </a:blip>
          <a:stretch>
            <a:fillRect/>
          </a:stretch>
        </p:blipFill>
        <p:spPr>
          <a:xfrm>
            <a:off x="5939186" y="1750274"/>
            <a:ext cx="863802" cy="903974"/>
          </a:xfrm>
          <a:prstGeom prst="rect">
            <a:avLst/>
          </a:prstGeom>
          <a:noFill/>
          <a:ln>
            <a:noFill/>
          </a:ln>
        </p:spPr>
      </p:pic>
      <p:pic>
        <p:nvPicPr>
          <p:cNvPr id="152" name="Shape 152"/>
          <p:cNvPicPr preferRelativeResize="0"/>
          <p:nvPr/>
        </p:nvPicPr>
        <p:blipFill rotWithShape="1">
          <a:blip r:embed="rId5">
            <a:alphaModFix/>
          </a:blip>
          <a:srcRect b="6162" l="7403" r="7403" t="6171"/>
          <a:stretch/>
        </p:blipFill>
        <p:spPr>
          <a:xfrm>
            <a:off x="4177099" y="1852819"/>
            <a:ext cx="789800" cy="701886"/>
          </a:xfrm>
          <a:prstGeom prst="rect">
            <a:avLst/>
          </a:prstGeom>
          <a:noFill/>
          <a:ln>
            <a:noFill/>
          </a:ln>
        </p:spPr>
      </p:pic>
      <p:pic>
        <p:nvPicPr>
          <p:cNvPr id="153" name="Shape 153"/>
          <p:cNvPicPr preferRelativeResize="0"/>
          <p:nvPr/>
        </p:nvPicPr>
        <p:blipFill rotWithShape="1">
          <a:blip r:embed="rId6">
            <a:alphaModFix/>
          </a:blip>
          <a:srcRect b="0" l="12276" r="12268" t="0"/>
          <a:stretch/>
        </p:blipFill>
        <p:spPr>
          <a:xfrm>
            <a:off x="4277793" y="3424037"/>
            <a:ext cx="588412" cy="701874"/>
          </a:xfrm>
          <a:prstGeom prst="rect">
            <a:avLst/>
          </a:prstGeom>
          <a:noFill/>
          <a:ln>
            <a:noFill/>
          </a:ln>
        </p:spPr>
      </p:pic>
      <p:pic>
        <p:nvPicPr>
          <p:cNvPr id="154" name="Shape 154"/>
          <p:cNvPicPr preferRelativeResize="0"/>
          <p:nvPr/>
        </p:nvPicPr>
        <p:blipFill>
          <a:blip r:embed="rId7">
            <a:alphaModFix/>
          </a:blip>
          <a:stretch>
            <a:fillRect/>
          </a:stretch>
        </p:blipFill>
        <p:spPr>
          <a:xfrm>
            <a:off x="4219950" y="3402125"/>
            <a:ext cx="704250" cy="7456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5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par>
                                <p:cTn fill="hold" nodeType="withEffect" presetClass="entr" presetID="2" presetSubtype="4">
                                  <p:stCondLst>
                                    <p:cond delay="0"/>
                                  </p:stCondLst>
                                  <p:childTnLst>
                                    <p:set>
                                      <p:cBhvr>
                                        <p:cTn dur="1" fill="hold">
                                          <p:stCondLst>
                                            <p:cond delay="0"/>
                                          </p:stCondLst>
                                        </p:cTn>
                                        <p:tgtEl>
                                          <p:spTgt spid="153"/>
                                        </p:tgtEl>
                                        <p:attrNameLst>
                                          <p:attrName>style.visibility</p:attrName>
                                        </p:attrNameLst>
                                      </p:cBhvr>
                                      <p:to>
                                        <p:strVal val="visible"/>
                                      </p:to>
                                    </p:set>
                                    <p:anim calcmode="lin" valueType="num">
                                      <p:cBhvr additive="base">
                                        <p:cTn dur="2000"/>
                                        <p:tgtEl>
                                          <p:spTgt spid="153"/>
                                        </p:tgtEl>
                                        <p:attrNameLst>
                                          <p:attrName>ppt_y</p:attrName>
                                        </p:attrNameLst>
                                      </p:cBhvr>
                                      <p:tavLst>
                                        <p:tav fmla="" tm="0">
                                          <p:val>
                                            <p:strVal val="#ppt_y+1"/>
                                          </p:val>
                                        </p:tav>
                                        <p:tav fmla="" tm="100000">
                                          <p:val>
                                            <p:strVal val="#ppt_y"/>
                                          </p:val>
                                        </p:tav>
                                      </p:tavLst>
                                    </p:anim>
                                  </p:childTnLst>
                                </p:cTn>
                              </p:par>
                              <p:par>
                                <p:cTn fill="hold" nodeType="withEffect" presetClass="exit" presetID="10" presetSubtype="0">
                                  <p:stCondLst>
                                    <p:cond delay="0"/>
                                  </p:stCondLst>
                                  <p:childTnLst>
                                    <p:animEffect filter="fade" transition="out">
                                      <p:cBhvr>
                                        <p:cTn dur="1000"/>
                                        <p:tgtEl>
                                          <p:spTgt spid="152"/>
                                        </p:tgtEl>
                                      </p:cBhvr>
                                    </p:animEffect>
                                    <p:set>
                                      <p:cBhvr>
                                        <p:cTn dur="1" fill="hold">
                                          <p:stCondLst>
                                            <p:cond delay="1000"/>
                                          </p:stCondLst>
                                        </p:cTn>
                                        <p:tgtEl>
                                          <p:spTgt spid="152"/>
                                        </p:tgtEl>
                                        <p:attrNameLst>
                                          <p:attrName>style.visibility</p:attrName>
                                        </p:attrNameLst>
                                      </p:cBhvr>
                                      <p:to>
                                        <p:strVal val="hidden"/>
                                      </p:to>
                                    </p:set>
                                  </p:childTnLst>
                                </p:cTn>
                              </p:par>
                            </p:childTnLst>
                          </p:cTn>
                        </p:par>
                        <p:par>
                          <p:cTn fill="hold">
                            <p:stCondLst>
                              <p:cond delay="3000"/>
                            </p:stCondLst>
                            <p:childTnLst>
                              <p:par>
                                <p:cTn fill="hold" nodeType="afterEffect" presetClass="exit" presetID="2" presetSubtype="4">
                                  <p:stCondLst>
                                    <p:cond delay="0"/>
                                  </p:stCondLst>
                                  <p:childTnLst>
                                    <p:anim calcmode="lin" valueType="num">
                                      <p:cBhvr additive="base">
                                        <p:cTn dur="2500"/>
                                        <p:tgtEl>
                                          <p:spTgt spid="154"/>
                                        </p:tgtEl>
                                        <p:attrNameLst>
                                          <p:attrName>ppt_y</p:attrName>
                                        </p:attrNameLst>
                                      </p:cBhvr>
                                      <p:tavLst>
                                        <p:tav fmla="" tm="0">
                                          <p:val>
                                            <p:strVal val="#ppt_y"/>
                                          </p:val>
                                        </p:tav>
                                        <p:tav fmla="" tm="100000">
                                          <p:val>
                                            <p:strVal val="#ppt_y+1"/>
                                          </p:val>
                                        </p:tav>
                                      </p:tavLst>
                                    </p:anim>
                                    <p:set>
                                      <p:cBhvr>
                                        <p:cTn dur="1" fill="hold">
                                          <p:stCondLst>
                                            <p:cond delay="2500"/>
                                          </p:stCondLst>
                                        </p:cTn>
                                        <p:tgtEl>
                                          <p:spTgt spid="15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idx="1" type="body"/>
          </p:nvPr>
        </p:nvSpPr>
        <p:spPr>
          <a:xfrm>
            <a:off x="387900" y="1261225"/>
            <a:ext cx="3999900" cy="1770300"/>
          </a:xfrm>
          <a:prstGeom prst="rect">
            <a:avLst/>
          </a:prstGeom>
        </p:spPr>
        <p:txBody>
          <a:bodyPr anchorCtr="0" anchor="t" bIns="91425" lIns="91425" rIns="91425" tIns="91425">
            <a:noAutofit/>
          </a:bodyPr>
          <a:lstStyle/>
          <a:p>
            <a:pPr lvl="0" algn="just">
              <a:spcBef>
                <a:spcPts val="0"/>
              </a:spcBef>
              <a:buNone/>
            </a:pPr>
            <a:r>
              <a:rPr lang="pt-BR" sz="1600"/>
              <a:t>Podemos definir como interface como um contrato entre a classe e o mundo exterior. Quando uma classe implementa uma interface, se compromete a fornecer o comportamento publicado por esta interface.</a:t>
            </a:r>
          </a:p>
          <a:p>
            <a:pPr lvl="0">
              <a:spcBef>
                <a:spcPts val="0"/>
              </a:spcBef>
              <a:buNone/>
            </a:pPr>
            <a:r>
              <a:rPr lang="pt-BR" sz="1600"/>
              <a:t> </a:t>
            </a:r>
          </a:p>
        </p:txBody>
      </p:sp>
      <p:sp>
        <p:nvSpPr>
          <p:cNvPr id="160" name="Shape 160"/>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pt-BR"/>
              <a:t>Interface</a:t>
            </a:r>
            <a:r>
              <a:rPr lang="pt-BR" sz="1400"/>
              <a:t>(ou protocolo)</a:t>
            </a:r>
          </a:p>
        </p:txBody>
      </p:sp>
      <p:sp>
        <p:nvSpPr>
          <p:cNvPr id="161" name="Shape 161"/>
          <p:cNvSpPr txBox="1"/>
          <p:nvPr>
            <p:ph idx="2" type="body"/>
          </p:nvPr>
        </p:nvSpPr>
        <p:spPr>
          <a:xfrm>
            <a:off x="4756200" y="1185025"/>
            <a:ext cx="3999900" cy="2322900"/>
          </a:xfrm>
          <a:prstGeom prst="rect">
            <a:avLst/>
          </a:prstGeom>
        </p:spPr>
        <p:txBody>
          <a:bodyPr anchorCtr="0" anchor="t" bIns="91425" lIns="91425" rIns="91425" tIns="91425">
            <a:noAutofit/>
          </a:bodyPr>
          <a:lstStyle/>
          <a:p>
            <a:pPr lvl="0" rtl="0" algn="just">
              <a:spcBef>
                <a:spcPts val="0"/>
              </a:spcBef>
              <a:buNone/>
            </a:pPr>
            <a:r>
              <a:rPr lang="pt-BR" sz="1600"/>
              <a:t>As operações específicas para cada um desses métodos são realizadas pela classe que implementa. De um modo geral, podemos dizer que as interfaces definem certas funcionalidades, as quais dependem das classes que implementam as interfaces para que os métodos existam.</a:t>
            </a:r>
          </a:p>
        </p:txBody>
      </p:sp>
      <p:sp>
        <p:nvSpPr>
          <p:cNvPr id="162" name="Shape 162"/>
          <p:cNvSpPr txBox="1"/>
          <p:nvPr>
            <p:ph idx="1" type="body"/>
          </p:nvPr>
        </p:nvSpPr>
        <p:spPr>
          <a:xfrm>
            <a:off x="387900" y="3159425"/>
            <a:ext cx="3999900" cy="1770300"/>
          </a:xfrm>
          <a:prstGeom prst="rect">
            <a:avLst/>
          </a:prstGeom>
        </p:spPr>
        <p:txBody>
          <a:bodyPr anchorCtr="0" anchor="t" bIns="91425" lIns="91425" rIns="91425" tIns="91425">
            <a:noAutofit/>
          </a:bodyPr>
          <a:lstStyle/>
          <a:p>
            <a:pPr lvl="0" rtl="0" algn="just">
              <a:spcBef>
                <a:spcPts val="0"/>
              </a:spcBef>
              <a:buNone/>
            </a:pPr>
            <a:r>
              <a:rPr lang="pt-BR" sz="1600"/>
              <a:t>As classes ajudam a definir um objeto e seu comportamento e as interfaces que auxiliam na definição dessas classes. As interfaces são formadas pela declaração de um ou mais métodos, os quais obrigatoriamente não possuem corpo.</a:t>
            </a:r>
          </a:p>
          <a:p>
            <a:pPr lvl="0" rtl="0">
              <a:spcBef>
                <a:spcPts val="0"/>
              </a:spcBef>
              <a:buNone/>
            </a:pPr>
            <a:r>
              <a:rPr lang="pt-BR" sz="1600"/>
              <a:t> </a:t>
            </a:r>
          </a:p>
        </p:txBody>
      </p:sp>
      <p:pic>
        <p:nvPicPr>
          <p:cNvPr id="163" name="Shape 163"/>
          <p:cNvPicPr preferRelativeResize="0"/>
          <p:nvPr/>
        </p:nvPicPr>
        <p:blipFill>
          <a:blip r:embed="rId3">
            <a:alphaModFix/>
          </a:blip>
          <a:stretch>
            <a:fillRect/>
          </a:stretch>
        </p:blipFill>
        <p:spPr>
          <a:xfrm>
            <a:off x="6022725" y="3424775"/>
            <a:ext cx="1466850" cy="1428750"/>
          </a:xfrm>
          <a:prstGeom prst="rect">
            <a:avLst/>
          </a:prstGeom>
          <a:noFill/>
          <a:ln>
            <a:noFill/>
          </a:ln>
        </p:spPr>
      </p:pic>
      <p:grpSp>
        <p:nvGrpSpPr>
          <p:cNvPr id="164" name="Shape 164"/>
          <p:cNvGrpSpPr/>
          <p:nvPr/>
        </p:nvGrpSpPr>
        <p:grpSpPr>
          <a:xfrm>
            <a:off x="1479075" y="1546125"/>
            <a:ext cx="1466700" cy="1466700"/>
            <a:chOff x="1479075" y="1546125"/>
            <a:chExt cx="1466700" cy="1466700"/>
          </a:xfrm>
        </p:grpSpPr>
        <p:sp>
          <p:nvSpPr>
            <p:cNvPr id="165" name="Shape 165"/>
            <p:cNvSpPr/>
            <p:nvPr/>
          </p:nvSpPr>
          <p:spPr>
            <a:xfrm>
              <a:off x="1479075" y="1546125"/>
              <a:ext cx="1466700" cy="1466700"/>
            </a:xfrm>
            <a:prstGeom prst="ellipse">
              <a:avLst/>
            </a:prstGeom>
            <a:solidFill>
              <a:srgbClr val="FFFFFF"/>
            </a:solidFill>
            <a:ln>
              <a:noFill/>
            </a:ln>
          </p:spPr>
          <p:txBody>
            <a:bodyPr anchorCtr="0" anchor="ctr" bIns="91425" lIns="91425" rIns="91425" tIns="91425">
              <a:noAutofit/>
            </a:bodyPr>
            <a:lstStyle/>
            <a:p>
              <a:pPr lvl="0">
                <a:spcBef>
                  <a:spcPts val="0"/>
                </a:spcBef>
                <a:buNone/>
              </a:pPr>
              <a:r>
                <a:t/>
              </a:r>
              <a:endParaRPr/>
            </a:p>
          </p:txBody>
        </p:sp>
        <p:pic>
          <p:nvPicPr>
            <p:cNvPr id="166" name="Shape 166"/>
            <p:cNvPicPr preferRelativeResize="0"/>
            <p:nvPr/>
          </p:nvPicPr>
          <p:blipFill>
            <a:blip r:embed="rId4">
              <a:alphaModFix/>
            </a:blip>
            <a:stretch>
              <a:fillRect/>
            </a:stretch>
          </p:blipFill>
          <p:spPr>
            <a:xfrm>
              <a:off x="1761500" y="1828550"/>
              <a:ext cx="901849" cy="901849"/>
            </a:xfrm>
            <a:prstGeom prst="rect">
              <a:avLst/>
            </a:prstGeom>
            <a:noFill/>
            <a:ln>
              <a:noFill/>
            </a:ln>
          </p:spPr>
        </p:pic>
      </p:grpSp>
      <p:grpSp>
        <p:nvGrpSpPr>
          <p:cNvPr id="167" name="Shape 167"/>
          <p:cNvGrpSpPr/>
          <p:nvPr/>
        </p:nvGrpSpPr>
        <p:grpSpPr>
          <a:xfrm>
            <a:off x="1654500" y="3235025"/>
            <a:ext cx="1466700" cy="1466700"/>
            <a:chOff x="1654500" y="3235025"/>
            <a:chExt cx="1466700" cy="1466700"/>
          </a:xfrm>
        </p:grpSpPr>
        <p:sp>
          <p:nvSpPr>
            <p:cNvPr id="168" name="Shape 168"/>
            <p:cNvSpPr/>
            <p:nvPr/>
          </p:nvSpPr>
          <p:spPr>
            <a:xfrm>
              <a:off x="1654500" y="3235025"/>
              <a:ext cx="1466700" cy="1466700"/>
            </a:xfrm>
            <a:prstGeom prst="ellipse">
              <a:avLst/>
            </a:prstGeom>
            <a:solidFill>
              <a:srgbClr val="FFFFFF"/>
            </a:solidFill>
            <a:ln>
              <a:noFill/>
            </a:ln>
          </p:spPr>
          <p:txBody>
            <a:bodyPr anchorCtr="0" anchor="ctr" bIns="91425" lIns="91425" rIns="91425" tIns="91425">
              <a:noAutofit/>
            </a:bodyPr>
            <a:lstStyle/>
            <a:p>
              <a:pPr lvl="0">
                <a:spcBef>
                  <a:spcPts val="0"/>
                </a:spcBef>
                <a:buNone/>
              </a:pPr>
              <a:r>
                <a:t/>
              </a:r>
              <a:endParaRPr/>
            </a:p>
          </p:txBody>
        </p:sp>
        <p:pic>
          <p:nvPicPr>
            <p:cNvPr id="169" name="Shape 169"/>
            <p:cNvPicPr preferRelativeResize="0"/>
            <p:nvPr/>
          </p:nvPicPr>
          <p:blipFill>
            <a:blip r:embed="rId5">
              <a:alphaModFix/>
            </a:blip>
            <a:stretch>
              <a:fillRect/>
            </a:stretch>
          </p:blipFill>
          <p:spPr>
            <a:xfrm>
              <a:off x="1898475" y="3479000"/>
              <a:ext cx="978750" cy="978750"/>
            </a:xfrm>
            <a:prstGeom prst="rect">
              <a:avLst/>
            </a:prstGeom>
            <a:noFill/>
            <a:ln>
              <a:noFill/>
            </a:ln>
          </p:spPr>
        </p:pic>
      </p:grpSp>
      <p:grpSp>
        <p:nvGrpSpPr>
          <p:cNvPr id="170" name="Shape 170"/>
          <p:cNvGrpSpPr/>
          <p:nvPr/>
        </p:nvGrpSpPr>
        <p:grpSpPr>
          <a:xfrm>
            <a:off x="6022800" y="1689325"/>
            <a:ext cx="1466700" cy="1466700"/>
            <a:chOff x="6022800" y="1689325"/>
            <a:chExt cx="1466700" cy="1466700"/>
          </a:xfrm>
        </p:grpSpPr>
        <p:sp>
          <p:nvSpPr>
            <p:cNvPr id="171" name="Shape 171"/>
            <p:cNvSpPr/>
            <p:nvPr/>
          </p:nvSpPr>
          <p:spPr>
            <a:xfrm>
              <a:off x="6022800" y="1689325"/>
              <a:ext cx="1466700" cy="1466700"/>
            </a:xfrm>
            <a:prstGeom prst="ellipse">
              <a:avLst/>
            </a:prstGeom>
            <a:solidFill>
              <a:srgbClr val="FFFFFF"/>
            </a:solidFill>
            <a:ln>
              <a:noFill/>
            </a:ln>
          </p:spPr>
          <p:txBody>
            <a:bodyPr anchorCtr="0" anchor="ctr" bIns="91425" lIns="91425" rIns="91425" tIns="91425">
              <a:noAutofit/>
            </a:bodyPr>
            <a:lstStyle/>
            <a:p>
              <a:pPr lvl="0">
                <a:spcBef>
                  <a:spcPts val="0"/>
                </a:spcBef>
                <a:buNone/>
              </a:pPr>
              <a:r>
                <a:t/>
              </a:r>
              <a:endParaRPr/>
            </a:p>
          </p:txBody>
        </p:sp>
        <p:pic>
          <p:nvPicPr>
            <p:cNvPr id="172" name="Shape 172"/>
            <p:cNvPicPr preferRelativeResize="0"/>
            <p:nvPr/>
          </p:nvPicPr>
          <p:blipFill>
            <a:blip r:embed="rId6">
              <a:alphaModFix/>
            </a:blip>
            <a:stretch>
              <a:fillRect/>
            </a:stretch>
          </p:blipFill>
          <p:spPr>
            <a:xfrm>
              <a:off x="6216950" y="1883475"/>
              <a:ext cx="1078400" cy="107840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pic>
        <p:nvPicPr>
          <p:cNvPr id="177" name="Shape 177"/>
          <p:cNvPicPr preferRelativeResize="0"/>
          <p:nvPr/>
        </p:nvPicPr>
        <p:blipFill>
          <a:blip r:embed="rId3">
            <a:alphaModFix/>
          </a:blip>
          <a:stretch>
            <a:fillRect/>
          </a:stretch>
        </p:blipFill>
        <p:spPr>
          <a:xfrm>
            <a:off x="598150" y="1387075"/>
            <a:ext cx="7947700" cy="3131349"/>
          </a:xfrm>
          <a:prstGeom prst="rect">
            <a:avLst/>
          </a:prstGeom>
          <a:noFill/>
          <a:ln>
            <a:noFill/>
          </a:ln>
        </p:spPr>
      </p:pic>
      <p:sp>
        <p:nvSpPr>
          <p:cNvPr id="178" name="Shape 178"/>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pt-BR"/>
              <a:t>Diagrama</a:t>
            </a:r>
          </a:p>
        </p:txBody>
      </p:sp>
      <p:grpSp>
        <p:nvGrpSpPr>
          <p:cNvPr id="179" name="Shape 179"/>
          <p:cNvGrpSpPr/>
          <p:nvPr/>
        </p:nvGrpSpPr>
        <p:grpSpPr>
          <a:xfrm>
            <a:off x="2636328" y="2676950"/>
            <a:ext cx="2577720" cy="1109100"/>
            <a:chOff x="2636350" y="2676950"/>
            <a:chExt cx="2297228" cy="1109100"/>
          </a:xfrm>
        </p:grpSpPr>
        <p:sp>
          <p:nvSpPr>
            <p:cNvPr id="180" name="Shape 180"/>
            <p:cNvSpPr/>
            <p:nvPr/>
          </p:nvSpPr>
          <p:spPr>
            <a:xfrm>
              <a:off x="2636350" y="2676950"/>
              <a:ext cx="2219100" cy="1109100"/>
            </a:xfrm>
            <a:prstGeom prst="wedgeRoundRectCallout">
              <a:avLst>
                <a:gd fmla="val -54356" name="adj1"/>
                <a:gd fmla="val 30060" name="adj2"/>
                <a:gd fmla="val 0" name="adj3"/>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181" name="Shape 181"/>
            <p:cNvSpPr txBox="1"/>
            <p:nvPr/>
          </p:nvSpPr>
          <p:spPr>
            <a:xfrm>
              <a:off x="2647578" y="2855200"/>
              <a:ext cx="2286000" cy="733500"/>
            </a:xfrm>
            <a:prstGeom prst="rect">
              <a:avLst/>
            </a:prstGeom>
            <a:noFill/>
            <a:ln>
              <a:noFill/>
            </a:ln>
          </p:spPr>
          <p:txBody>
            <a:bodyPr anchorCtr="0" anchor="ctr" bIns="91425" lIns="91425" rIns="91425" tIns="91425">
              <a:noAutofit/>
            </a:bodyPr>
            <a:lstStyle/>
            <a:p>
              <a:pPr lvl="0" rtl="0">
                <a:spcBef>
                  <a:spcPts val="0"/>
                </a:spcBef>
                <a:buNone/>
              </a:pPr>
              <a:r>
                <a:rPr lang="pt-BR"/>
                <a:t>Mantém uma referência para flyweight(s)</a:t>
              </a:r>
            </a:p>
            <a:p>
              <a:pPr lvl="0" rtl="0">
                <a:spcBef>
                  <a:spcPts val="0"/>
                </a:spcBef>
                <a:buNone/>
              </a:pPr>
              <a:r>
                <a:rPr lang="pt-BR"/>
                <a:t>Computa ou armazena o estado extrínseco do flyweight(s)</a:t>
              </a:r>
            </a:p>
          </p:txBody>
        </p:sp>
      </p:grpSp>
      <p:grpSp>
        <p:nvGrpSpPr>
          <p:cNvPr id="182" name="Shape 182"/>
          <p:cNvGrpSpPr/>
          <p:nvPr/>
        </p:nvGrpSpPr>
        <p:grpSpPr>
          <a:xfrm>
            <a:off x="6331950" y="380625"/>
            <a:ext cx="2708100" cy="1003500"/>
            <a:chOff x="6331950" y="380625"/>
            <a:chExt cx="2708100" cy="1003500"/>
          </a:xfrm>
        </p:grpSpPr>
        <p:sp>
          <p:nvSpPr>
            <p:cNvPr id="183" name="Shape 183"/>
            <p:cNvSpPr/>
            <p:nvPr/>
          </p:nvSpPr>
          <p:spPr>
            <a:xfrm>
              <a:off x="6331950" y="380625"/>
              <a:ext cx="2708100" cy="1003500"/>
            </a:xfrm>
            <a:prstGeom prst="wedgeRoundRectCallout">
              <a:avLst>
                <a:gd fmla="val -36165" name="adj1"/>
                <a:gd fmla="val 78281" name="adj2"/>
                <a:gd fmla="val 0" name="adj3"/>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184" name="Shape 184"/>
            <p:cNvSpPr txBox="1"/>
            <p:nvPr/>
          </p:nvSpPr>
          <p:spPr>
            <a:xfrm>
              <a:off x="6368450" y="519275"/>
              <a:ext cx="2669100" cy="733500"/>
            </a:xfrm>
            <a:prstGeom prst="rect">
              <a:avLst/>
            </a:prstGeom>
            <a:noFill/>
            <a:ln>
              <a:noFill/>
            </a:ln>
          </p:spPr>
          <p:txBody>
            <a:bodyPr anchorCtr="0" anchor="ctr" bIns="91425" lIns="91425" rIns="91425" tIns="91425">
              <a:noAutofit/>
            </a:bodyPr>
            <a:lstStyle/>
            <a:p>
              <a:pPr lvl="0" rtl="0">
                <a:spcBef>
                  <a:spcPts val="0"/>
                </a:spcBef>
                <a:buNone/>
              </a:pPr>
              <a:r>
                <a:rPr lang="pt-BR"/>
                <a:t>Declara uma interface através do qual flyweights podem receber e atuar sobre estados extrínsecos</a:t>
              </a:r>
            </a:p>
          </p:txBody>
        </p:sp>
      </p:grpSp>
      <p:grpSp>
        <p:nvGrpSpPr>
          <p:cNvPr id="185" name="Shape 185"/>
          <p:cNvGrpSpPr/>
          <p:nvPr/>
        </p:nvGrpSpPr>
        <p:grpSpPr>
          <a:xfrm>
            <a:off x="2995275" y="109575"/>
            <a:ext cx="3004201" cy="1545600"/>
            <a:chOff x="2995275" y="109575"/>
            <a:chExt cx="3004201" cy="1545600"/>
          </a:xfrm>
        </p:grpSpPr>
        <p:sp>
          <p:nvSpPr>
            <p:cNvPr id="186" name="Shape 186"/>
            <p:cNvSpPr/>
            <p:nvPr/>
          </p:nvSpPr>
          <p:spPr>
            <a:xfrm>
              <a:off x="2995275" y="109575"/>
              <a:ext cx="2907900" cy="1545600"/>
            </a:xfrm>
            <a:prstGeom prst="wedgeRoundRectCallout">
              <a:avLst>
                <a:gd fmla="val -50901" name="adj1"/>
                <a:gd fmla="val 59865" name="adj2"/>
                <a:gd fmla="val 0" name="adj3"/>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187" name="Shape 187"/>
            <p:cNvSpPr txBox="1"/>
            <p:nvPr/>
          </p:nvSpPr>
          <p:spPr>
            <a:xfrm>
              <a:off x="3023176" y="417437"/>
              <a:ext cx="2976300" cy="920400"/>
            </a:xfrm>
            <a:prstGeom prst="rect">
              <a:avLst/>
            </a:prstGeom>
            <a:noFill/>
            <a:ln>
              <a:noFill/>
            </a:ln>
          </p:spPr>
          <p:txBody>
            <a:bodyPr anchorCtr="0" anchor="ctr" bIns="91425" lIns="91425" rIns="91425" tIns="91425">
              <a:noAutofit/>
            </a:bodyPr>
            <a:lstStyle/>
            <a:p>
              <a:pPr lvl="0" rtl="0">
                <a:spcBef>
                  <a:spcPts val="0"/>
                </a:spcBef>
                <a:buNone/>
              </a:pPr>
              <a:r>
                <a:rPr lang="pt-BR"/>
                <a:t>Garante que os flyweights sejam compartilhados apropriadamente. Quando um cliente solicita um flyweight, um objeto FlyweightFactory fornece uma instância existente ou cria uma, se nenhuma existir.</a:t>
              </a:r>
            </a:p>
          </p:txBody>
        </p:sp>
      </p:grpSp>
      <p:grpSp>
        <p:nvGrpSpPr>
          <p:cNvPr id="188" name="Shape 188"/>
          <p:cNvGrpSpPr/>
          <p:nvPr/>
        </p:nvGrpSpPr>
        <p:grpSpPr>
          <a:xfrm>
            <a:off x="2899225" y="3990725"/>
            <a:ext cx="2683800" cy="1109100"/>
            <a:chOff x="2899225" y="3990725"/>
            <a:chExt cx="2683800" cy="1109100"/>
          </a:xfrm>
        </p:grpSpPr>
        <p:sp>
          <p:nvSpPr>
            <p:cNvPr id="189" name="Shape 189"/>
            <p:cNvSpPr/>
            <p:nvPr/>
          </p:nvSpPr>
          <p:spPr>
            <a:xfrm>
              <a:off x="2899225" y="3990725"/>
              <a:ext cx="2460900" cy="1109100"/>
            </a:xfrm>
            <a:prstGeom prst="wedgeRoundRectCallout">
              <a:avLst>
                <a:gd fmla="val 76245" name="adj1"/>
                <a:gd fmla="val -94085" name="adj2"/>
                <a:gd fmla="val 0" name="adj3"/>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190" name="Shape 190"/>
            <p:cNvSpPr txBox="1"/>
            <p:nvPr/>
          </p:nvSpPr>
          <p:spPr>
            <a:xfrm>
              <a:off x="2913925" y="4066925"/>
              <a:ext cx="2669100" cy="1003500"/>
            </a:xfrm>
            <a:prstGeom prst="rect">
              <a:avLst/>
            </a:prstGeom>
            <a:noFill/>
            <a:ln>
              <a:noFill/>
            </a:ln>
          </p:spPr>
          <p:txBody>
            <a:bodyPr anchorCtr="0" anchor="ctr" bIns="91425" lIns="91425" rIns="91425" tIns="91425">
              <a:noAutofit/>
            </a:bodyPr>
            <a:lstStyle/>
            <a:p>
              <a:pPr lvl="0" rtl="0">
                <a:spcBef>
                  <a:spcPts val="0"/>
                </a:spcBef>
                <a:buNone/>
              </a:pPr>
              <a:r>
                <a:rPr lang="pt-BR"/>
                <a:t>Implementa a interface Flyweight</a:t>
              </a:r>
            </a:p>
            <a:p>
              <a:pPr lvl="0" rtl="0">
                <a:spcBef>
                  <a:spcPts val="0"/>
                </a:spcBef>
                <a:buNone/>
              </a:pPr>
              <a:r>
                <a:rPr lang="pt-BR"/>
                <a:t>Armazena somente estados intrínsecos</a:t>
              </a:r>
            </a:p>
            <a:p>
              <a:pPr lvl="0" rtl="0">
                <a:spcBef>
                  <a:spcPts val="0"/>
                </a:spcBef>
                <a:buNone/>
              </a:pPr>
              <a:r>
                <a:rPr lang="pt-BR"/>
                <a:t>Devem ser compartilháveis</a:t>
              </a: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