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0.gif"/><Relationship Id="rId4" Type="http://schemas.openxmlformats.org/officeDocument/2006/relationships/image" Target="../media/image1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wikiwand.com/pt/Padr%C3%A3o_de_projeto_de_software" TargetMode="External"/><Relationship Id="rId4" Type="http://schemas.openxmlformats.org/officeDocument/2006/relationships/hyperlink" Target="http://www.inf.ufg.br/~fabrizzio/web/java/aula8.pdf" TargetMode="External"/><Relationship Id="rId5" Type="http://schemas.openxmlformats.org/officeDocument/2006/relationships/hyperlink" Target="http://www.devmedia.com.br/conceitos-interfaces-programacao-orientada-a-objetos-parte-1/18695" TargetMode="External"/><Relationship Id="rId6" Type="http://schemas.openxmlformats.org/officeDocument/2006/relationships/hyperlink" Target="www.les.inf.puc-rio.br/wiki/images/9/9c/Flyweight.ppt" TargetMode="External"/><Relationship Id="rId7" Type="http://schemas.openxmlformats.org/officeDocument/2006/relationships/hyperlink" Target="https://www.youtube.com/watch?v=kyu2rbdJTj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0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8.png"/><Relationship Id="rId4" Type="http://schemas.openxmlformats.org/officeDocument/2006/relationships/image" Target="../media/image06.gif"/><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0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7.gif"/><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pt-BR"/>
              <a:t>Flyweight</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pt-BR">
                <a:latin typeface="Consolas"/>
                <a:ea typeface="Consolas"/>
                <a:cs typeface="Consolas"/>
                <a:sym typeface="Consolas"/>
              </a:rPr>
              <a:t>Muitos objetos parecidos!</a:t>
            </a:r>
          </a:p>
        </p:txBody>
      </p:sp>
      <p:pic>
        <p:nvPicPr>
          <p:cNvPr id="65" name="Shape 65"/>
          <p:cNvPicPr preferRelativeResize="0"/>
          <p:nvPr/>
        </p:nvPicPr>
        <p:blipFill>
          <a:blip r:embed="rId3">
            <a:alphaModFix/>
          </a:blip>
          <a:stretch>
            <a:fillRect/>
          </a:stretch>
        </p:blipFill>
        <p:spPr>
          <a:xfrm>
            <a:off x="150139" y="2317174"/>
            <a:ext cx="1845627" cy="1565085"/>
          </a:xfrm>
          <a:prstGeom prst="rect">
            <a:avLst/>
          </a:prstGeom>
          <a:noFill/>
          <a:ln>
            <a:noFill/>
          </a:ln>
        </p:spPr>
      </p:pic>
      <p:pic>
        <p:nvPicPr>
          <p:cNvPr id="66" name="Shape 66"/>
          <p:cNvPicPr preferRelativeResize="0"/>
          <p:nvPr/>
        </p:nvPicPr>
        <p:blipFill>
          <a:blip r:embed="rId3">
            <a:alphaModFix/>
          </a:blip>
          <a:stretch>
            <a:fillRect/>
          </a:stretch>
        </p:blipFill>
        <p:spPr>
          <a:xfrm>
            <a:off x="540083" y="3049439"/>
            <a:ext cx="1845627" cy="1565085"/>
          </a:xfrm>
          <a:prstGeom prst="rect">
            <a:avLst/>
          </a:prstGeom>
          <a:noFill/>
          <a:ln>
            <a:noFill/>
          </a:ln>
        </p:spPr>
      </p:pic>
      <p:pic>
        <p:nvPicPr>
          <p:cNvPr id="67" name="Shape 67"/>
          <p:cNvPicPr preferRelativeResize="0"/>
          <p:nvPr/>
        </p:nvPicPr>
        <p:blipFill>
          <a:blip r:embed="rId3">
            <a:alphaModFix/>
          </a:blip>
          <a:stretch>
            <a:fillRect/>
          </a:stretch>
        </p:blipFill>
        <p:spPr>
          <a:xfrm flipH="1">
            <a:off x="6666033" y="283549"/>
            <a:ext cx="1845627" cy="1565085"/>
          </a:xfrm>
          <a:prstGeom prst="rect">
            <a:avLst/>
          </a:prstGeom>
          <a:noFill/>
          <a:ln>
            <a:noFill/>
          </a:ln>
        </p:spPr>
      </p:pic>
      <p:pic>
        <p:nvPicPr>
          <p:cNvPr id="68" name="Shape 68"/>
          <p:cNvPicPr preferRelativeResize="0"/>
          <p:nvPr/>
        </p:nvPicPr>
        <p:blipFill>
          <a:blip r:embed="rId3">
            <a:alphaModFix/>
          </a:blip>
          <a:stretch>
            <a:fillRect/>
          </a:stretch>
        </p:blipFill>
        <p:spPr>
          <a:xfrm flipH="1">
            <a:off x="6085289" y="978189"/>
            <a:ext cx="1845627" cy="1565085"/>
          </a:xfrm>
          <a:prstGeom prst="rect">
            <a:avLst/>
          </a:prstGeom>
          <a:noFill/>
          <a:ln>
            <a:noFill/>
          </a:ln>
        </p:spPr>
      </p:pic>
      <p:sp>
        <p:nvSpPr>
          <p:cNvPr id="69" name="Shape 69"/>
          <p:cNvSpPr txBox="1"/>
          <p:nvPr>
            <p:ph idx="1" type="subTitle"/>
          </p:nvPr>
        </p:nvSpPr>
        <p:spPr>
          <a:xfrm>
            <a:off x="4704425" y="3958450"/>
            <a:ext cx="2935500" cy="909000"/>
          </a:xfrm>
          <a:prstGeom prst="rect">
            <a:avLst/>
          </a:prstGeom>
        </p:spPr>
        <p:txBody>
          <a:bodyPr anchorCtr="0" anchor="t" bIns="91425" lIns="91425" rIns="91425" tIns="91425">
            <a:noAutofit/>
          </a:bodyPr>
          <a:lstStyle/>
          <a:p>
            <a:pPr lvl="0" rtl="0">
              <a:spcBef>
                <a:spcPts val="0"/>
              </a:spcBef>
              <a:buNone/>
            </a:pPr>
            <a:r>
              <a:rPr lang="pt-BR" sz="1800">
                <a:solidFill>
                  <a:srgbClr val="CCCCCC"/>
                </a:solidFill>
                <a:latin typeface="Consolas"/>
                <a:ea typeface="Consolas"/>
                <a:cs typeface="Consolas"/>
                <a:sym typeface="Consolas"/>
              </a:rPr>
              <a:t>por: Gabriel de Souza</a:t>
            </a:r>
          </a:p>
        </p:txBody>
      </p:sp>
      <p:sp>
        <p:nvSpPr>
          <p:cNvPr id="70" name="Shape 70"/>
          <p:cNvSpPr txBox="1"/>
          <p:nvPr>
            <p:ph idx="1" type="subTitle"/>
          </p:nvPr>
        </p:nvSpPr>
        <p:spPr>
          <a:xfrm>
            <a:off x="1215025" y="673475"/>
            <a:ext cx="2935500" cy="909000"/>
          </a:xfrm>
          <a:prstGeom prst="rect">
            <a:avLst/>
          </a:prstGeom>
        </p:spPr>
        <p:txBody>
          <a:bodyPr anchorCtr="0" anchor="t" bIns="91425" lIns="91425" rIns="91425" tIns="91425">
            <a:noAutofit/>
          </a:bodyPr>
          <a:lstStyle/>
          <a:p>
            <a:pPr lvl="0" rtl="0">
              <a:spcBef>
                <a:spcPts val="0"/>
              </a:spcBef>
              <a:buNone/>
            </a:pPr>
            <a:r>
              <a:rPr lang="pt-BR" sz="1800">
                <a:solidFill>
                  <a:srgbClr val="CCCCCC"/>
                </a:solidFill>
                <a:latin typeface="Consolas"/>
                <a:ea typeface="Consolas"/>
                <a:cs typeface="Consolas"/>
                <a:sym typeface="Consolas"/>
              </a:rPr>
              <a:t>Design Pattern: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2600"/>
                                        <p:tgtEl>
                                          <p:spTgt spid="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2600"/>
                                        <p:tgtEl>
                                          <p:spTgt spid="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26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2600"/>
                                        <p:tgtEl>
                                          <p:spTgt spid="6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2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Quando Usar?</a:t>
            </a:r>
          </a:p>
        </p:txBody>
      </p:sp>
      <p:sp>
        <p:nvSpPr>
          <p:cNvPr id="162" name="Shape 16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a:lnSpc>
                <a:spcPct val="115000"/>
              </a:lnSpc>
              <a:spcBef>
                <a:spcPts val="0"/>
              </a:spcBef>
              <a:spcAft>
                <a:spcPts val="1000"/>
              </a:spcAft>
            </a:pPr>
            <a:r>
              <a:rPr lang="pt-BR"/>
              <a:t>Quando uma aplicação utiliza um grande número de objetos;</a:t>
            </a:r>
          </a:p>
          <a:p>
            <a:pPr indent="-228600" lvl="0" marL="457200">
              <a:lnSpc>
                <a:spcPct val="115000"/>
              </a:lnSpc>
              <a:spcBef>
                <a:spcPts val="0"/>
              </a:spcBef>
              <a:spcAft>
                <a:spcPts val="1000"/>
              </a:spcAft>
            </a:pPr>
            <a:r>
              <a:rPr lang="pt-BR"/>
              <a:t>Quando o custo de armazenamento é alto pelo grande quantidade de objetos;</a:t>
            </a:r>
          </a:p>
          <a:p>
            <a:pPr indent="-228600" lvl="0" marL="457200">
              <a:lnSpc>
                <a:spcPct val="115000"/>
              </a:lnSpc>
              <a:spcBef>
                <a:spcPts val="0"/>
              </a:spcBef>
              <a:spcAft>
                <a:spcPts val="1000"/>
              </a:spcAft>
            </a:pPr>
            <a:r>
              <a:rPr lang="pt-BR"/>
              <a:t>Quando a maioria dos estados de objetos pode ser tornada dispensável;</a:t>
            </a:r>
          </a:p>
          <a:p>
            <a:pPr indent="-228600" lvl="0" marL="457200">
              <a:lnSpc>
                <a:spcPct val="115000"/>
              </a:lnSpc>
              <a:spcBef>
                <a:spcPts val="0"/>
              </a:spcBef>
              <a:spcAft>
                <a:spcPts val="1000"/>
              </a:spcAft>
            </a:pPr>
            <a:r>
              <a:rPr lang="pt-BR"/>
              <a:t>Quando grupos de objetos podem ser substituídos por objetos compartilhados;</a:t>
            </a:r>
          </a:p>
          <a:p>
            <a:pPr indent="-228600" lvl="0" marL="457200">
              <a:lnSpc>
                <a:spcPct val="115000"/>
              </a:lnSpc>
              <a:spcBef>
                <a:spcPts val="0"/>
              </a:spcBef>
              <a:spcAft>
                <a:spcPts val="1000"/>
              </a:spcAft>
            </a:pPr>
            <a:r>
              <a:rPr lang="pt-BR"/>
              <a:t>Quando a aplicação não depende da identidade dos objeto</a:t>
            </a:r>
            <a:r>
              <a:rPr lang="pt-BR"/>
              <a:t>s;</a:t>
            </a:r>
          </a:p>
        </p:txBody>
      </p:sp>
      <p:pic>
        <p:nvPicPr>
          <p:cNvPr id="163" name="Shape 163"/>
          <p:cNvPicPr preferRelativeResize="0"/>
          <p:nvPr/>
        </p:nvPicPr>
        <p:blipFill>
          <a:blip r:embed="rId3">
            <a:alphaModFix/>
          </a:blip>
          <a:stretch>
            <a:fillRect/>
          </a:stretch>
        </p:blipFill>
        <p:spPr>
          <a:xfrm>
            <a:off x="3022450" y="402475"/>
            <a:ext cx="732549" cy="797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61"/>
                                        </p:tgtEl>
                                        <p:attrNameLst>
                                          <p:attrName>ppt_x</p:attrName>
                                        </p:attrNameLst>
                                      </p:cBhvr>
                                      <p:tavLst>
                                        <p:tav fmla="" tm="0">
                                          <p:val>
                                            <p:strVal val="#ppt_x"/>
                                          </p:val>
                                        </p:tav>
                                        <p:tav fmla="" tm="100000">
                                          <p:val>
                                            <p:strVal val="#ppt_x-1"/>
                                          </p:val>
                                        </p:tav>
                                      </p:tavLst>
                                    </p:anim>
                                    <p:set>
                                      <p:cBhvr>
                                        <p:cTn dur="1" fill="hold">
                                          <p:stCondLst>
                                            <p:cond delay="1000"/>
                                          </p:stCondLst>
                                        </p:cTn>
                                        <p:tgtEl>
                                          <p:spTgt spid="161"/>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63"/>
                                        </p:tgtEl>
                                        <p:attrNameLst>
                                          <p:attrName>ppt_x</p:attrName>
                                        </p:attrNameLst>
                                      </p:cBhvr>
                                      <p:tavLst>
                                        <p:tav fmla="" tm="0">
                                          <p:val>
                                            <p:strVal val="#ppt_x"/>
                                          </p:val>
                                        </p:tav>
                                        <p:tav fmla="" tm="100000">
                                          <p:val>
                                            <p:strVal val="#ppt_x-1"/>
                                          </p:val>
                                        </p:tav>
                                      </p:tavLst>
                                    </p:anim>
                                    <p:set>
                                      <p:cBhvr>
                                        <p:cTn dur="1" fill="hold">
                                          <p:stCondLst>
                                            <p:cond delay="1000"/>
                                          </p:stCondLst>
                                        </p:cTn>
                                        <p:tgtEl>
                                          <p:spTgt spid="16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Prós e Contras</a:t>
            </a:r>
          </a:p>
        </p:txBody>
      </p:sp>
      <p:sp>
        <p:nvSpPr>
          <p:cNvPr id="169" name="Shape 169"/>
          <p:cNvSpPr txBox="1"/>
          <p:nvPr>
            <p:ph idx="1" type="body"/>
          </p:nvPr>
        </p:nvSpPr>
        <p:spPr>
          <a:xfrm>
            <a:off x="387900" y="1489825"/>
            <a:ext cx="3999900" cy="603300"/>
          </a:xfrm>
          <a:prstGeom prst="rect">
            <a:avLst/>
          </a:prstGeom>
        </p:spPr>
        <p:txBody>
          <a:bodyPr anchorCtr="0" anchor="t" bIns="91425" lIns="91425" rIns="91425" tIns="91425">
            <a:noAutofit/>
          </a:bodyPr>
          <a:lstStyle/>
          <a:p>
            <a:pPr lvl="0" rtl="0">
              <a:spcBef>
                <a:spcPts val="0"/>
              </a:spcBef>
              <a:buNone/>
            </a:pPr>
            <a:r>
              <a:rPr lang="pt-BR" sz="2400"/>
              <a:t>Pontos Positivos:</a:t>
            </a:r>
          </a:p>
        </p:txBody>
      </p:sp>
      <p:sp>
        <p:nvSpPr>
          <p:cNvPr id="170" name="Shape 170"/>
          <p:cNvSpPr txBox="1"/>
          <p:nvPr>
            <p:ph idx="2" type="body"/>
          </p:nvPr>
        </p:nvSpPr>
        <p:spPr>
          <a:xfrm>
            <a:off x="4756200" y="1489825"/>
            <a:ext cx="3999900" cy="603300"/>
          </a:xfrm>
          <a:prstGeom prst="rect">
            <a:avLst/>
          </a:prstGeom>
        </p:spPr>
        <p:txBody>
          <a:bodyPr anchorCtr="0" anchor="t" bIns="91425" lIns="91425" rIns="91425" tIns="91425">
            <a:noAutofit/>
          </a:bodyPr>
          <a:lstStyle/>
          <a:p>
            <a:pPr lvl="0">
              <a:spcBef>
                <a:spcPts val="0"/>
              </a:spcBef>
              <a:buNone/>
            </a:pPr>
            <a:r>
              <a:rPr lang="pt-BR" sz="2400"/>
              <a:t>Pontos Negativos:</a:t>
            </a:r>
          </a:p>
        </p:txBody>
      </p:sp>
      <p:grpSp>
        <p:nvGrpSpPr>
          <p:cNvPr id="171" name="Shape 171"/>
          <p:cNvGrpSpPr/>
          <p:nvPr/>
        </p:nvGrpSpPr>
        <p:grpSpPr>
          <a:xfrm>
            <a:off x="4515113" y="2006524"/>
            <a:ext cx="3978186" cy="1477100"/>
            <a:chOff x="4515113" y="2006524"/>
            <a:chExt cx="3978186" cy="1477100"/>
          </a:xfrm>
        </p:grpSpPr>
        <p:sp>
          <p:nvSpPr>
            <p:cNvPr id="172" name="Shape 172"/>
            <p:cNvSpPr txBox="1"/>
            <p:nvPr/>
          </p:nvSpPr>
          <p:spPr>
            <a:xfrm>
              <a:off x="4756200" y="2245525"/>
              <a:ext cx="3737100" cy="1238100"/>
            </a:xfrm>
            <a:prstGeom prst="rect">
              <a:avLst/>
            </a:prstGeom>
            <a:noFill/>
            <a:ln>
              <a:noFill/>
            </a:ln>
          </p:spPr>
          <p:txBody>
            <a:bodyPr anchorCtr="0" anchor="ctr" bIns="91425" lIns="91425" rIns="91425" tIns="91425">
              <a:noAutofit/>
            </a:bodyPr>
            <a:lstStyle/>
            <a:p>
              <a:pPr indent="-342900" lvl="0" marL="457200" rtl="0">
                <a:lnSpc>
                  <a:spcPct val="115000"/>
                </a:lnSpc>
                <a:spcBef>
                  <a:spcPts val="0"/>
                </a:spcBef>
                <a:spcAft>
                  <a:spcPts val="1600"/>
                </a:spcAft>
                <a:buClr>
                  <a:schemeClr val="dk1"/>
                </a:buClr>
                <a:buSzPct val="100000"/>
                <a:buFont typeface="Roboto"/>
              </a:pPr>
              <a:r>
                <a:rPr lang="pt-BR" sz="1800">
                  <a:solidFill>
                    <a:schemeClr val="dk1"/>
                  </a:solidFill>
                  <a:latin typeface="Roboto"/>
                  <a:ea typeface="Roboto"/>
                  <a:cs typeface="Roboto"/>
                  <a:sym typeface="Roboto"/>
                </a:rPr>
                <a:t>Pode haver um grande custo para procura dos objetos compartilhados;</a:t>
              </a:r>
              <a:br>
                <a:rPr lang="pt-BR" sz="1800">
                  <a:solidFill>
                    <a:schemeClr val="dk1"/>
                  </a:solidFill>
                  <a:latin typeface="Roboto"/>
                  <a:ea typeface="Roboto"/>
                  <a:cs typeface="Roboto"/>
                  <a:sym typeface="Roboto"/>
                </a:rPr>
              </a:br>
            </a:p>
          </p:txBody>
        </p:sp>
        <p:pic>
          <p:nvPicPr>
            <p:cNvPr id="173" name="Shape 173"/>
            <p:cNvPicPr preferRelativeResize="0"/>
            <p:nvPr/>
          </p:nvPicPr>
          <p:blipFill>
            <a:blip r:embed="rId3">
              <a:alphaModFix/>
            </a:blip>
            <a:stretch>
              <a:fillRect/>
            </a:stretch>
          </p:blipFill>
          <p:spPr>
            <a:xfrm>
              <a:off x="4515113" y="2006524"/>
              <a:ext cx="785949" cy="880849"/>
            </a:xfrm>
            <a:prstGeom prst="rect">
              <a:avLst/>
            </a:prstGeom>
            <a:noFill/>
            <a:ln>
              <a:noFill/>
            </a:ln>
          </p:spPr>
        </p:pic>
      </p:grpSp>
      <p:grpSp>
        <p:nvGrpSpPr>
          <p:cNvPr id="174" name="Shape 174"/>
          <p:cNvGrpSpPr/>
          <p:nvPr/>
        </p:nvGrpSpPr>
        <p:grpSpPr>
          <a:xfrm>
            <a:off x="118624" y="1976327"/>
            <a:ext cx="3269275" cy="1166272"/>
            <a:chOff x="118624" y="1976327"/>
            <a:chExt cx="3269275" cy="1166272"/>
          </a:xfrm>
        </p:grpSpPr>
        <p:sp>
          <p:nvSpPr>
            <p:cNvPr id="175" name="Shape 175"/>
            <p:cNvSpPr txBox="1"/>
            <p:nvPr/>
          </p:nvSpPr>
          <p:spPr>
            <a:xfrm>
              <a:off x="387900" y="2152300"/>
              <a:ext cx="3000000" cy="990300"/>
            </a:xfrm>
            <a:prstGeom prst="rect">
              <a:avLst/>
            </a:prstGeom>
            <a:noFill/>
            <a:ln>
              <a:noFill/>
            </a:ln>
          </p:spPr>
          <p:txBody>
            <a:bodyPr anchorCtr="0" anchor="ctr" bIns="91425" lIns="91425" rIns="91425" tIns="91425">
              <a:noAutofit/>
            </a:bodyPr>
            <a:lstStyle/>
            <a:p>
              <a:pPr indent="-342900" lvl="0" marL="457200" rtl="0">
                <a:lnSpc>
                  <a:spcPct val="115000"/>
                </a:lnSpc>
                <a:spcBef>
                  <a:spcPts val="1000"/>
                </a:spcBef>
                <a:spcAft>
                  <a:spcPts val="1600"/>
                </a:spcAft>
                <a:buClr>
                  <a:schemeClr val="dk1"/>
                </a:buClr>
                <a:buSzPct val="100000"/>
                <a:buFont typeface="Roboto"/>
              </a:pPr>
              <a:r>
                <a:rPr lang="pt-BR" sz="1800">
                  <a:solidFill>
                    <a:schemeClr val="dk1"/>
                  </a:solidFill>
                  <a:latin typeface="Roboto"/>
                  <a:ea typeface="Roboto"/>
                  <a:cs typeface="Roboto"/>
                  <a:sym typeface="Roboto"/>
                </a:rPr>
                <a:t>Remoção dos estados extrínsecos;</a:t>
              </a:r>
            </a:p>
          </p:txBody>
        </p:sp>
        <p:pic>
          <p:nvPicPr>
            <p:cNvPr id="176" name="Shape 176"/>
            <p:cNvPicPr preferRelativeResize="0"/>
            <p:nvPr/>
          </p:nvPicPr>
          <p:blipFill>
            <a:blip r:embed="rId4">
              <a:alphaModFix/>
            </a:blip>
            <a:stretch>
              <a:fillRect/>
            </a:stretch>
          </p:blipFill>
          <p:spPr>
            <a:xfrm>
              <a:off x="118624" y="1976327"/>
              <a:ext cx="839850" cy="941249"/>
            </a:xfrm>
            <a:prstGeom prst="rect">
              <a:avLst/>
            </a:prstGeom>
            <a:noFill/>
            <a:ln>
              <a:noFill/>
            </a:ln>
          </p:spPr>
        </p:pic>
      </p:grpSp>
      <p:grpSp>
        <p:nvGrpSpPr>
          <p:cNvPr id="177" name="Shape 177"/>
          <p:cNvGrpSpPr/>
          <p:nvPr/>
        </p:nvGrpSpPr>
        <p:grpSpPr>
          <a:xfrm>
            <a:off x="118636" y="2917577"/>
            <a:ext cx="3269263" cy="1105822"/>
            <a:chOff x="118636" y="2917577"/>
            <a:chExt cx="3269263" cy="1105822"/>
          </a:xfrm>
        </p:grpSpPr>
        <p:sp>
          <p:nvSpPr>
            <p:cNvPr id="178" name="Shape 178"/>
            <p:cNvSpPr txBox="1"/>
            <p:nvPr/>
          </p:nvSpPr>
          <p:spPr>
            <a:xfrm>
              <a:off x="387900" y="3142600"/>
              <a:ext cx="3000000" cy="880800"/>
            </a:xfrm>
            <a:prstGeom prst="rect">
              <a:avLst/>
            </a:prstGeom>
            <a:noFill/>
            <a:ln>
              <a:noFill/>
            </a:ln>
          </p:spPr>
          <p:txBody>
            <a:bodyPr anchorCtr="0" anchor="ctr" bIns="91425" lIns="91425" rIns="91425" tIns="91425">
              <a:noAutofit/>
            </a:bodyPr>
            <a:lstStyle/>
            <a:p>
              <a:pPr indent="-342900" lvl="0" marL="457200" rtl="0">
                <a:lnSpc>
                  <a:spcPct val="115000"/>
                </a:lnSpc>
                <a:spcBef>
                  <a:spcPts val="1000"/>
                </a:spcBef>
                <a:spcAft>
                  <a:spcPts val="1600"/>
                </a:spcAft>
                <a:buClr>
                  <a:schemeClr val="dk1"/>
                </a:buClr>
                <a:buSzPct val="100000"/>
                <a:buFont typeface="Roboto"/>
              </a:pPr>
              <a:r>
                <a:rPr lang="pt-BR" sz="1800">
                  <a:solidFill>
                    <a:schemeClr val="dk1"/>
                  </a:solidFill>
                  <a:latin typeface="Roboto"/>
                  <a:ea typeface="Roboto"/>
                  <a:cs typeface="Roboto"/>
                  <a:sym typeface="Roboto"/>
                </a:rPr>
                <a:t>A gerência dos objetos compartilhados;</a:t>
              </a:r>
            </a:p>
          </p:txBody>
        </p:sp>
        <p:pic>
          <p:nvPicPr>
            <p:cNvPr id="179" name="Shape 179"/>
            <p:cNvPicPr preferRelativeResize="0"/>
            <p:nvPr/>
          </p:nvPicPr>
          <p:blipFill>
            <a:blip r:embed="rId4">
              <a:alphaModFix/>
            </a:blip>
            <a:stretch>
              <a:fillRect/>
            </a:stretch>
          </p:blipFill>
          <p:spPr>
            <a:xfrm>
              <a:off x="118636" y="2917577"/>
              <a:ext cx="839850" cy="941249"/>
            </a:xfrm>
            <a:prstGeom prst="rect">
              <a:avLst/>
            </a:prstGeom>
            <a:noFill/>
            <a:ln>
              <a:noFill/>
            </a:ln>
          </p:spPr>
        </p:pic>
      </p:grpSp>
      <p:sp>
        <p:nvSpPr>
          <p:cNvPr id="180" name="Shape 180"/>
          <p:cNvSpPr txBox="1"/>
          <p:nvPr/>
        </p:nvSpPr>
        <p:spPr>
          <a:xfrm>
            <a:off x="5004200" y="3364200"/>
            <a:ext cx="3489000" cy="12324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pt-BR" sz="1800">
                <a:solidFill>
                  <a:schemeClr val="dk1"/>
                </a:solidFill>
                <a:latin typeface="Roboto"/>
                <a:ea typeface="Roboto"/>
                <a:cs typeface="Roboto"/>
                <a:sym typeface="Roboto"/>
              </a:rPr>
              <a:t>OBS: Testes de identidade produzirão o valor verdadeiro para objetos conceitualmente distintos.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000"/>
                                        <p:tgtEl>
                                          <p:spTgt spid="17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87900" y="695250"/>
            <a:ext cx="8368200" cy="1538400"/>
          </a:xfrm>
          <a:prstGeom prst="rect">
            <a:avLst/>
          </a:prstGeom>
        </p:spPr>
        <p:txBody>
          <a:bodyPr anchorCtr="0" anchor="ctr" bIns="91425" lIns="91425" rIns="91425" tIns="91425">
            <a:noAutofit/>
          </a:bodyPr>
          <a:lstStyle/>
          <a:p>
            <a:pPr lvl="0">
              <a:spcBef>
                <a:spcPts val="0"/>
              </a:spcBef>
              <a:buNone/>
            </a:pPr>
            <a:r>
              <a:rPr b="1" lang="pt-BR" sz="9000">
                <a:latin typeface="Consolas"/>
                <a:ea typeface="Consolas"/>
                <a:cs typeface="Consolas"/>
                <a:sym typeface="Consolas"/>
              </a:rPr>
              <a:t>“On the fly”</a:t>
            </a:r>
          </a:p>
        </p:txBody>
      </p:sp>
      <p:sp>
        <p:nvSpPr>
          <p:cNvPr id="186" name="Shape 186"/>
          <p:cNvSpPr txBox="1"/>
          <p:nvPr>
            <p:ph idx="1" type="body"/>
          </p:nvPr>
        </p:nvSpPr>
        <p:spPr>
          <a:xfrm>
            <a:off x="387900" y="2462250"/>
            <a:ext cx="8368200" cy="1071600"/>
          </a:xfrm>
          <a:prstGeom prst="rect">
            <a:avLst/>
          </a:prstGeom>
        </p:spPr>
        <p:txBody>
          <a:bodyPr anchorCtr="0" anchor="t" bIns="91425" lIns="91425" rIns="91425" tIns="91425">
            <a:noAutofit/>
          </a:bodyPr>
          <a:lstStyle/>
          <a:p>
            <a:pPr lvl="0">
              <a:spcBef>
                <a:spcPts val="0"/>
              </a:spcBef>
              <a:buNone/>
            </a:pPr>
            <a:r>
              <a:rPr lang="pt-BR" sz="3000">
                <a:latin typeface="Roboto Slab"/>
                <a:ea typeface="Roboto Slab"/>
                <a:cs typeface="Roboto Slab"/>
                <a:sym typeface="Roboto Slab"/>
              </a:rPr>
              <a:t>Hora de programar!</a:t>
            </a:r>
          </a:p>
        </p:txBody>
      </p:sp>
      <p:pic>
        <p:nvPicPr>
          <p:cNvPr id="187" name="Shape 187"/>
          <p:cNvPicPr preferRelativeResize="0"/>
          <p:nvPr/>
        </p:nvPicPr>
        <p:blipFill>
          <a:blip r:embed="rId3">
            <a:alphaModFix/>
          </a:blip>
          <a:stretch>
            <a:fillRect/>
          </a:stretch>
        </p:blipFill>
        <p:spPr>
          <a:xfrm>
            <a:off x="6654475" y="2704175"/>
            <a:ext cx="2042350" cy="2042350"/>
          </a:xfrm>
          <a:prstGeom prst="rect">
            <a:avLst/>
          </a:prstGeom>
          <a:noFill/>
          <a:ln>
            <a:noFill/>
          </a:ln>
        </p:spPr>
      </p:pic>
      <p:pic>
        <p:nvPicPr>
          <p:cNvPr id="188" name="Shape 188"/>
          <p:cNvPicPr preferRelativeResize="0"/>
          <p:nvPr/>
        </p:nvPicPr>
        <p:blipFill>
          <a:blip r:embed="rId4">
            <a:alphaModFix/>
          </a:blip>
          <a:stretch>
            <a:fillRect/>
          </a:stretch>
        </p:blipFill>
        <p:spPr>
          <a:xfrm flipH="1">
            <a:off x="217455" y="2704174"/>
            <a:ext cx="1359789" cy="1614749"/>
          </a:xfrm>
          <a:prstGeom prst="rect">
            <a:avLst/>
          </a:prstGeom>
          <a:noFill/>
          <a:ln>
            <a:noFill/>
          </a:ln>
        </p:spPr>
      </p:pic>
      <p:pic>
        <p:nvPicPr>
          <p:cNvPr id="189" name="Shape 189"/>
          <p:cNvPicPr preferRelativeResize="0"/>
          <p:nvPr/>
        </p:nvPicPr>
        <p:blipFill>
          <a:blip r:embed="rId4">
            <a:alphaModFix/>
          </a:blip>
          <a:stretch>
            <a:fillRect/>
          </a:stretch>
        </p:blipFill>
        <p:spPr>
          <a:xfrm flipH="1">
            <a:off x="1501055" y="3284175"/>
            <a:ext cx="1359789" cy="1614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500"/>
                                        <p:tgtEl>
                                          <p:spTgt spid="186"/>
                                        </p:tgtEl>
                                      </p:cBhvr>
                                    </p:animEffect>
                                  </p:childTnLst>
                                </p:cTn>
                              </p:par>
                              <p:par>
                                <p:cTn fill="hold" nodeType="withEffect" presetClass="entr" presetID="2" presetSubtype="1">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1000"/>
                                        <p:tgtEl>
                                          <p:spTgt spid="1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60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87900" y="390450"/>
            <a:ext cx="8368200" cy="1538400"/>
          </a:xfrm>
          <a:prstGeom prst="rect">
            <a:avLst/>
          </a:prstGeom>
        </p:spPr>
        <p:txBody>
          <a:bodyPr anchorCtr="0" anchor="ctr" bIns="91425" lIns="91425" rIns="91425" tIns="91425">
            <a:noAutofit/>
          </a:bodyPr>
          <a:lstStyle/>
          <a:p>
            <a:pPr lvl="0">
              <a:spcBef>
                <a:spcPts val="0"/>
              </a:spcBef>
              <a:buNone/>
            </a:pPr>
            <a:r>
              <a:rPr lang="pt-BR">
                <a:latin typeface="Consolas"/>
                <a:ea typeface="Consolas"/>
                <a:cs typeface="Consolas"/>
                <a:sym typeface="Consolas"/>
              </a:rPr>
              <a:t>Obrigado!</a:t>
            </a:r>
          </a:p>
        </p:txBody>
      </p:sp>
      <p:pic>
        <p:nvPicPr>
          <p:cNvPr id="195" name="Shape 195"/>
          <p:cNvPicPr preferRelativeResize="0"/>
          <p:nvPr/>
        </p:nvPicPr>
        <p:blipFill>
          <a:blip r:embed="rId3">
            <a:alphaModFix/>
          </a:blip>
          <a:stretch>
            <a:fillRect/>
          </a:stretch>
        </p:blipFill>
        <p:spPr>
          <a:xfrm>
            <a:off x="3048000" y="2095500"/>
            <a:ext cx="3048000" cy="3048000"/>
          </a:xfrm>
          <a:prstGeom prst="rect">
            <a:avLst/>
          </a:prstGeom>
          <a:noFill/>
          <a:ln>
            <a:noFill/>
          </a:ln>
        </p:spPr>
      </p:pic>
      <p:sp>
        <p:nvSpPr>
          <p:cNvPr id="196" name="Shape 196"/>
          <p:cNvSpPr/>
          <p:nvPr/>
        </p:nvSpPr>
        <p:spPr>
          <a:xfrm>
            <a:off x="6352450" y="1982850"/>
            <a:ext cx="2474400" cy="1177800"/>
          </a:xfrm>
          <a:prstGeom prst="wedgeEllipseCallout">
            <a:avLst>
              <a:gd fmla="val -75686" name="adj1"/>
              <a:gd fmla="val 63672" name="adj2"/>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7" name="Shape 197"/>
          <p:cNvSpPr txBox="1"/>
          <p:nvPr>
            <p:ph type="title"/>
          </p:nvPr>
        </p:nvSpPr>
        <p:spPr>
          <a:xfrm>
            <a:off x="6463300" y="2254000"/>
            <a:ext cx="2363400" cy="635400"/>
          </a:xfrm>
          <a:prstGeom prst="rect">
            <a:avLst/>
          </a:prstGeom>
        </p:spPr>
        <p:txBody>
          <a:bodyPr anchorCtr="0" anchor="ctr" bIns="91425" lIns="91425" rIns="91425" tIns="91425">
            <a:noAutofit/>
          </a:bodyPr>
          <a:lstStyle/>
          <a:p>
            <a:pPr lvl="0" rtl="0">
              <a:spcBef>
                <a:spcPts val="0"/>
              </a:spcBef>
              <a:buNone/>
            </a:pPr>
            <a:r>
              <a:rPr lang="pt-BR" sz="2400">
                <a:latin typeface="Consolas"/>
                <a:ea typeface="Consolas"/>
                <a:cs typeface="Consolas"/>
                <a:sym typeface="Consolas"/>
              </a:rPr>
              <a:t>Me dá ponto, Antoanne!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Referências</a:t>
            </a:r>
          </a:p>
        </p:txBody>
      </p:sp>
      <p:sp>
        <p:nvSpPr>
          <p:cNvPr id="203" name="Shape 203"/>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pt-BR" u="sng">
                <a:solidFill>
                  <a:schemeClr val="hlink"/>
                </a:solidFill>
                <a:latin typeface="Consolas"/>
                <a:ea typeface="Consolas"/>
                <a:cs typeface="Consolas"/>
                <a:sym typeface="Consolas"/>
                <a:hlinkClick r:id="rId3"/>
              </a:rPr>
              <a:t>https://www.wikiwand.com/pt/Padr%C3%A3o_de_projeto_de_software</a:t>
            </a:r>
          </a:p>
          <a:p>
            <a:pPr lvl="0">
              <a:spcBef>
                <a:spcPts val="0"/>
              </a:spcBef>
              <a:buNone/>
            </a:pPr>
            <a:r>
              <a:rPr lang="pt-BR" u="sng">
                <a:solidFill>
                  <a:schemeClr val="hlink"/>
                </a:solidFill>
                <a:latin typeface="Consolas"/>
                <a:ea typeface="Consolas"/>
                <a:cs typeface="Consolas"/>
                <a:sym typeface="Consolas"/>
                <a:hlinkClick r:id="rId4"/>
              </a:rPr>
              <a:t>http://www.inf.ufg.br/~fabrizzio/web/java/aula8.pdf</a:t>
            </a:r>
          </a:p>
          <a:p>
            <a:pPr lvl="0">
              <a:spcBef>
                <a:spcPts val="0"/>
              </a:spcBef>
              <a:buNone/>
            </a:pPr>
            <a:r>
              <a:rPr lang="pt-BR" u="sng">
                <a:solidFill>
                  <a:schemeClr val="hlink"/>
                </a:solidFill>
                <a:latin typeface="Consolas"/>
                <a:ea typeface="Consolas"/>
                <a:cs typeface="Consolas"/>
                <a:sym typeface="Consolas"/>
                <a:hlinkClick r:id="rId5"/>
              </a:rPr>
              <a:t>http://www.devmedia.com.br/conceitos-interfaces-programacao-orientada-a-objetos-parte-1/18695</a:t>
            </a:r>
          </a:p>
          <a:p>
            <a:pPr lvl="0">
              <a:spcBef>
                <a:spcPts val="0"/>
              </a:spcBef>
              <a:buNone/>
            </a:pPr>
            <a:r>
              <a:rPr lang="pt-BR" u="sng">
                <a:solidFill>
                  <a:schemeClr val="hlink"/>
                </a:solidFill>
                <a:latin typeface="Consolas"/>
                <a:ea typeface="Consolas"/>
                <a:cs typeface="Consolas"/>
                <a:sym typeface="Consolas"/>
                <a:hlinkClick r:id="rId6"/>
              </a:rPr>
              <a:t>www.les.inf.puc-rio.br/wiki/images/9/9c/Flyweight.ppt</a:t>
            </a:r>
          </a:p>
          <a:p>
            <a:pPr lvl="0">
              <a:spcBef>
                <a:spcPts val="0"/>
              </a:spcBef>
              <a:buNone/>
            </a:pPr>
            <a:r>
              <a:rPr lang="pt-BR" u="sng">
                <a:solidFill>
                  <a:schemeClr val="hlink"/>
                </a:solidFill>
                <a:latin typeface="Consolas"/>
                <a:ea typeface="Consolas"/>
                <a:cs typeface="Consolas"/>
                <a:sym typeface="Consolas"/>
                <a:hlinkClick r:id="rId7"/>
              </a:rPr>
              <a:t>https://www.youtube.com/watch?v=kyu2rbdJTj0</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O que é um “Design Pattern”?</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pt-BR"/>
              <a:t>Em engenharia de software, é uma solução geral para um problema que ocorre com frequência dentro de um determinado contexto no projeto de software. Ele é uma descrição ou modelo (template) de como resolver um problema que pode ser usado em muitas situações diferentes. </a:t>
            </a:r>
          </a:p>
          <a:p>
            <a:pPr lvl="0">
              <a:spcBef>
                <a:spcPts val="0"/>
              </a:spcBef>
              <a:buNone/>
            </a:pPr>
            <a:r>
              <a:rPr lang="pt-BR"/>
              <a:t>Padrões são melhores práticas formalizadas que o programador pode usar para resolver problemas comuns quando projetar uma aplicação ou sistema. </a:t>
            </a:r>
          </a:p>
        </p:txBody>
      </p:sp>
      <p:pic>
        <p:nvPicPr>
          <p:cNvPr id="77" name="Shape 77"/>
          <p:cNvPicPr preferRelativeResize="0"/>
          <p:nvPr/>
        </p:nvPicPr>
        <p:blipFill>
          <a:blip r:embed="rId3">
            <a:alphaModFix/>
          </a:blip>
          <a:stretch>
            <a:fillRect/>
          </a:stretch>
        </p:blipFill>
        <p:spPr>
          <a:xfrm>
            <a:off x="4080399" y="3852274"/>
            <a:ext cx="983200" cy="983200"/>
          </a:xfrm>
          <a:prstGeom prst="rect">
            <a:avLst/>
          </a:prstGeom>
          <a:noFill/>
          <a:ln>
            <a:noFill/>
          </a:ln>
        </p:spPr>
      </p:pic>
      <p:pic>
        <p:nvPicPr>
          <p:cNvPr id="78" name="Shape 78"/>
          <p:cNvPicPr preferRelativeResize="0"/>
          <p:nvPr/>
        </p:nvPicPr>
        <p:blipFill>
          <a:blip r:embed="rId3">
            <a:alphaModFix/>
          </a:blip>
          <a:stretch>
            <a:fillRect/>
          </a:stretch>
        </p:blipFill>
        <p:spPr>
          <a:xfrm>
            <a:off x="3097199" y="3852274"/>
            <a:ext cx="983199" cy="983200"/>
          </a:xfrm>
          <a:prstGeom prst="rect">
            <a:avLst/>
          </a:prstGeom>
          <a:noFill/>
          <a:ln>
            <a:noFill/>
          </a:ln>
        </p:spPr>
      </p:pic>
      <p:pic>
        <p:nvPicPr>
          <p:cNvPr id="79" name="Shape 79"/>
          <p:cNvPicPr preferRelativeResize="0"/>
          <p:nvPr/>
        </p:nvPicPr>
        <p:blipFill>
          <a:blip r:embed="rId3">
            <a:alphaModFix/>
          </a:blip>
          <a:stretch>
            <a:fillRect/>
          </a:stretch>
        </p:blipFill>
        <p:spPr>
          <a:xfrm>
            <a:off x="5063599" y="3852274"/>
            <a:ext cx="983200" cy="98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319500" y="4233725"/>
            <a:ext cx="5998800" cy="598800"/>
          </a:xfrm>
          <a:prstGeom prst="rect">
            <a:avLst/>
          </a:prstGeom>
        </p:spPr>
        <p:txBody>
          <a:bodyPr anchorCtr="0" anchor="ctr" bIns="91425" lIns="91425" rIns="91425" tIns="91425">
            <a:noAutofit/>
          </a:bodyPr>
          <a:lstStyle/>
          <a:p>
            <a:pPr lvl="0">
              <a:spcBef>
                <a:spcPts val="0"/>
              </a:spcBef>
              <a:buNone/>
            </a:pPr>
            <a:r>
              <a:rPr lang="pt-BR"/>
              <a:t>Só para descontrair...</a:t>
            </a:r>
          </a:p>
        </p:txBody>
      </p:sp>
      <p:pic>
        <p:nvPicPr>
          <p:cNvPr descr="Design Patterns - Vida de Programador" id="85" name="Shape 85" title="Design Patterns - Vida de Programador"/>
          <p:cNvPicPr preferRelativeResize="0"/>
          <p:nvPr/>
        </p:nvPicPr>
        <p:blipFill>
          <a:blip r:embed="rId3">
            <a:alphaModFix/>
          </a:blip>
          <a:stretch>
            <a:fillRect/>
          </a:stretch>
        </p:blipFill>
        <p:spPr>
          <a:xfrm>
            <a:off x="2924175" y="245875"/>
            <a:ext cx="4586650" cy="4586650"/>
          </a:xfrm>
          <a:prstGeom prst="rect">
            <a:avLst/>
          </a:prstGeom>
          <a:noFill/>
          <a:ln>
            <a:noFill/>
          </a:ln>
        </p:spPr>
      </p:pic>
      <p:pic>
        <p:nvPicPr>
          <p:cNvPr id="86" name="Shape 86"/>
          <p:cNvPicPr preferRelativeResize="0"/>
          <p:nvPr/>
        </p:nvPicPr>
        <p:blipFill>
          <a:blip r:embed="rId4">
            <a:alphaModFix/>
          </a:blip>
          <a:stretch>
            <a:fillRect/>
          </a:stretch>
        </p:blipFill>
        <p:spPr>
          <a:xfrm>
            <a:off x="273825" y="1795325"/>
            <a:ext cx="2438400" cy="243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pt-BR"/>
              <a:t>Padrões de projeto estruturais são padrões que lidam com as estruturas do projeto, facilitando a comunicação entre suas entidades.</a:t>
            </a:r>
          </a:p>
          <a:p>
            <a:pPr lvl="0">
              <a:spcBef>
                <a:spcPts val="0"/>
              </a:spcBef>
              <a:buNone/>
            </a:pPr>
            <a:r>
              <a:rPr lang="pt-BR"/>
              <a:t>Por outro lado padrões estruturais devem ser aplicados em classes responsáveis pela estrutura dos domínios, fazendo uma analogia com a engenharia civil, eles seriam responsáveis por definir o alicerce da construção bem como a estrutura para sustentá-la. </a:t>
            </a:r>
          </a:p>
        </p:txBody>
      </p:sp>
      <p:sp>
        <p:nvSpPr>
          <p:cNvPr id="92" name="Shape 9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O que são “Padrões Estruturais”?</a:t>
            </a:r>
          </a:p>
        </p:txBody>
      </p:sp>
      <p:pic>
        <p:nvPicPr>
          <p:cNvPr id="93" name="Shape 93"/>
          <p:cNvPicPr preferRelativeResize="0"/>
          <p:nvPr/>
        </p:nvPicPr>
        <p:blipFill>
          <a:blip r:embed="rId3">
            <a:alphaModFix/>
          </a:blip>
          <a:stretch>
            <a:fillRect/>
          </a:stretch>
        </p:blipFill>
        <p:spPr>
          <a:xfrm>
            <a:off x="5086425" y="3199000"/>
            <a:ext cx="2656374" cy="1783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90250" y="526350"/>
            <a:ext cx="4790700" cy="4090800"/>
          </a:xfrm>
          <a:prstGeom prst="rect">
            <a:avLst/>
          </a:prstGeom>
        </p:spPr>
        <p:txBody>
          <a:bodyPr anchorCtr="0" anchor="ctr" bIns="91425" lIns="91425" rIns="91425" tIns="91425">
            <a:noAutofit/>
          </a:bodyPr>
          <a:lstStyle/>
          <a:p>
            <a:pPr lvl="0">
              <a:spcBef>
                <a:spcPts val="0"/>
              </a:spcBef>
              <a:buNone/>
            </a:pPr>
            <a:r>
              <a:rPr lang="pt-BR"/>
              <a:t>Flyweight no boxe é uma categoria para lutadores “peso-leve”! </a:t>
            </a:r>
          </a:p>
        </p:txBody>
      </p:sp>
      <p:pic>
        <p:nvPicPr>
          <p:cNvPr id="99" name="Shape 99"/>
          <p:cNvPicPr preferRelativeResize="0"/>
          <p:nvPr/>
        </p:nvPicPr>
        <p:blipFill>
          <a:blip r:embed="rId3">
            <a:alphaModFix/>
          </a:blip>
          <a:stretch>
            <a:fillRect/>
          </a:stretch>
        </p:blipFill>
        <p:spPr>
          <a:xfrm>
            <a:off x="5132474" y="753024"/>
            <a:ext cx="3581550" cy="3637449"/>
          </a:xfrm>
          <a:prstGeom prst="rect">
            <a:avLst/>
          </a:prstGeom>
          <a:noFill/>
          <a:ln>
            <a:noFill/>
          </a:ln>
        </p:spPr>
      </p:pic>
      <p:pic>
        <p:nvPicPr>
          <p:cNvPr id="100" name="Shape 100"/>
          <p:cNvPicPr preferRelativeResize="0"/>
          <p:nvPr/>
        </p:nvPicPr>
        <p:blipFill>
          <a:blip r:embed="rId4">
            <a:alphaModFix/>
          </a:blip>
          <a:stretch>
            <a:fillRect/>
          </a:stretch>
        </p:blipFill>
        <p:spPr>
          <a:xfrm>
            <a:off x="4426675" y="3684675"/>
            <a:ext cx="705800" cy="70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2000"/>
                                        <p:tgtEl>
                                          <p:spTgt spid="10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265500" y="1209075"/>
            <a:ext cx="4045200" cy="1506300"/>
          </a:xfrm>
          <a:prstGeom prst="rect">
            <a:avLst/>
          </a:prstGeom>
        </p:spPr>
        <p:txBody>
          <a:bodyPr anchorCtr="0" anchor="b" bIns="91425" lIns="91425" rIns="91425" tIns="91425">
            <a:noAutofit/>
          </a:bodyPr>
          <a:lstStyle/>
          <a:p>
            <a:pPr lvl="0">
              <a:spcBef>
                <a:spcPts val="0"/>
              </a:spcBef>
              <a:buNone/>
            </a:pPr>
            <a:r>
              <a:rPr lang="pt-BR"/>
              <a:t>Definição:</a:t>
            </a:r>
          </a:p>
        </p:txBody>
      </p:sp>
      <p:sp>
        <p:nvSpPr>
          <p:cNvPr id="106" name="Shape 10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lgn="just">
              <a:spcBef>
                <a:spcPts val="0"/>
              </a:spcBef>
              <a:buNone/>
            </a:pPr>
            <a:r>
              <a:rPr lang="pt-BR"/>
              <a:t>Alguns programas requerem </a:t>
            </a:r>
            <a:r>
              <a:rPr lang="pt-BR"/>
              <a:t>um grande número de objetos que tenham algum estado compartilhado entre eles.  Dado que o recurso de memória é limitado, é possível segregar a informação repetida em um objeto adicional que atenda as características de imutabilidade e comparabilidade.</a:t>
            </a:r>
          </a:p>
        </p:txBody>
      </p:sp>
      <p:sp>
        <p:nvSpPr>
          <p:cNvPr id="107" name="Shape 107"/>
          <p:cNvSpPr txBox="1"/>
          <p:nvPr>
            <p:ph idx="1" type="subTitle"/>
          </p:nvPr>
        </p:nvSpPr>
        <p:spPr>
          <a:xfrm>
            <a:off x="265500" y="2769000"/>
            <a:ext cx="4045200" cy="1345500"/>
          </a:xfrm>
          <a:prstGeom prst="rect">
            <a:avLst/>
          </a:prstGeom>
        </p:spPr>
        <p:txBody>
          <a:bodyPr anchorCtr="0" anchor="t" bIns="91425" lIns="91425" rIns="91425" tIns="91425">
            <a:noAutofit/>
          </a:bodyPr>
          <a:lstStyle/>
          <a:p>
            <a:pPr lvl="0">
              <a:spcBef>
                <a:spcPts val="0"/>
              </a:spcBef>
              <a:buNone/>
            </a:pPr>
            <a:r>
              <a:rPr lang="pt-BR">
                <a:latin typeface="Consolas"/>
                <a:ea typeface="Consolas"/>
                <a:cs typeface="Consolas"/>
                <a:sym typeface="Consolas"/>
              </a:rPr>
              <a:t>“Usar compartilhamento para suportar eficientemente grandes quantidades de objetos de granularidade fina.”</a:t>
            </a:r>
          </a:p>
        </p:txBody>
      </p:sp>
      <p:pic>
        <p:nvPicPr>
          <p:cNvPr id="108" name="Shape 108"/>
          <p:cNvPicPr preferRelativeResize="0"/>
          <p:nvPr/>
        </p:nvPicPr>
        <p:blipFill>
          <a:blip r:embed="rId3">
            <a:alphaModFix/>
          </a:blip>
          <a:stretch>
            <a:fillRect/>
          </a:stretch>
        </p:blipFill>
        <p:spPr>
          <a:xfrm>
            <a:off x="1811850" y="653925"/>
            <a:ext cx="952500" cy="95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220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3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p:nvPr/>
        </p:nvSpPr>
        <p:spPr>
          <a:xfrm>
            <a:off x="371700" y="308100"/>
            <a:ext cx="8400600" cy="4527300"/>
          </a:xfrm>
          <a:prstGeom prst="roundRect">
            <a:avLst>
              <a:gd fmla="val 16667" name="adj"/>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type="title"/>
          </p:nvPr>
        </p:nvSpPr>
        <p:spPr>
          <a:xfrm>
            <a:off x="1090725" y="381825"/>
            <a:ext cx="6962700" cy="1290000"/>
          </a:xfrm>
          <a:prstGeom prst="rect">
            <a:avLst/>
          </a:prstGeom>
        </p:spPr>
        <p:txBody>
          <a:bodyPr anchorCtr="0" anchor="b" bIns="91425" lIns="91425" rIns="91425" tIns="91425">
            <a:noAutofit/>
          </a:bodyPr>
          <a:lstStyle/>
          <a:p>
            <a:pPr lvl="0" algn="ctr">
              <a:spcBef>
                <a:spcPts val="0"/>
              </a:spcBef>
              <a:buNone/>
            </a:pPr>
            <a:r>
              <a:rPr lang="pt-BR" sz="3600">
                <a:latin typeface="Consolas"/>
                <a:ea typeface="Consolas"/>
                <a:cs typeface="Consolas"/>
                <a:sym typeface="Consolas"/>
              </a:rPr>
              <a:t>IT’S DANGEROUS TO GO ALONE! READ THIS!</a:t>
            </a:r>
          </a:p>
        </p:txBody>
      </p:sp>
      <p:pic>
        <p:nvPicPr>
          <p:cNvPr id="115" name="Shape 115"/>
          <p:cNvPicPr preferRelativeResize="0"/>
          <p:nvPr/>
        </p:nvPicPr>
        <p:blipFill>
          <a:blip r:embed="rId3">
            <a:alphaModFix/>
          </a:blip>
          <a:stretch>
            <a:fillRect/>
          </a:stretch>
        </p:blipFill>
        <p:spPr>
          <a:xfrm>
            <a:off x="4177087" y="2578047"/>
            <a:ext cx="789824" cy="789824"/>
          </a:xfrm>
          <a:prstGeom prst="rect">
            <a:avLst/>
          </a:prstGeom>
          <a:noFill/>
          <a:ln>
            <a:noFill/>
          </a:ln>
        </p:spPr>
      </p:pic>
      <p:pic>
        <p:nvPicPr>
          <p:cNvPr id="116" name="Shape 116"/>
          <p:cNvPicPr preferRelativeResize="0"/>
          <p:nvPr/>
        </p:nvPicPr>
        <p:blipFill>
          <a:blip r:embed="rId4">
            <a:alphaModFix/>
          </a:blip>
          <a:stretch>
            <a:fillRect/>
          </a:stretch>
        </p:blipFill>
        <p:spPr>
          <a:xfrm>
            <a:off x="2341061" y="1750274"/>
            <a:ext cx="863802" cy="903974"/>
          </a:xfrm>
          <a:prstGeom prst="rect">
            <a:avLst/>
          </a:prstGeom>
          <a:noFill/>
          <a:ln>
            <a:noFill/>
          </a:ln>
        </p:spPr>
      </p:pic>
      <p:pic>
        <p:nvPicPr>
          <p:cNvPr id="117" name="Shape 117"/>
          <p:cNvPicPr preferRelativeResize="0"/>
          <p:nvPr/>
        </p:nvPicPr>
        <p:blipFill>
          <a:blip r:embed="rId4">
            <a:alphaModFix/>
          </a:blip>
          <a:stretch>
            <a:fillRect/>
          </a:stretch>
        </p:blipFill>
        <p:spPr>
          <a:xfrm>
            <a:off x="5939186" y="1750274"/>
            <a:ext cx="863802" cy="903974"/>
          </a:xfrm>
          <a:prstGeom prst="rect">
            <a:avLst/>
          </a:prstGeom>
          <a:noFill/>
          <a:ln>
            <a:noFill/>
          </a:ln>
        </p:spPr>
      </p:pic>
      <p:pic>
        <p:nvPicPr>
          <p:cNvPr id="118" name="Shape 118"/>
          <p:cNvPicPr preferRelativeResize="0"/>
          <p:nvPr/>
        </p:nvPicPr>
        <p:blipFill rotWithShape="1">
          <a:blip r:embed="rId5">
            <a:alphaModFix/>
          </a:blip>
          <a:srcRect b="6162" l="7403" r="7403" t="6171"/>
          <a:stretch/>
        </p:blipFill>
        <p:spPr>
          <a:xfrm>
            <a:off x="4177099" y="1852819"/>
            <a:ext cx="789800" cy="701886"/>
          </a:xfrm>
          <a:prstGeom prst="rect">
            <a:avLst/>
          </a:prstGeom>
          <a:noFill/>
          <a:ln>
            <a:noFill/>
          </a:ln>
        </p:spPr>
      </p:pic>
      <p:pic>
        <p:nvPicPr>
          <p:cNvPr id="119" name="Shape 119"/>
          <p:cNvPicPr preferRelativeResize="0"/>
          <p:nvPr/>
        </p:nvPicPr>
        <p:blipFill rotWithShape="1">
          <a:blip r:embed="rId6">
            <a:alphaModFix/>
          </a:blip>
          <a:srcRect b="0" l="12276" r="12268" t="0"/>
          <a:stretch/>
        </p:blipFill>
        <p:spPr>
          <a:xfrm>
            <a:off x="4277793" y="3424037"/>
            <a:ext cx="588412" cy="701874"/>
          </a:xfrm>
          <a:prstGeom prst="rect">
            <a:avLst/>
          </a:prstGeom>
          <a:noFill/>
          <a:ln>
            <a:noFill/>
          </a:ln>
        </p:spPr>
      </p:pic>
      <p:pic>
        <p:nvPicPr>
          <p:cNvPr id="120" name="Shape 120"/>
          <p:cNvPicPr preferRelativeResize="0"/>
          <p:nvPr/>
        </p:nvPicPr>
        <p:blipFill>
          <a:blip r:embed="rId7">
            <a:alphaModFix/>
          </a:blip>
          <a:stretch>
            <a:fillRect/>
          </a:stretch>
        </p:blipFill>
        <p:spPr>
          <a:xfrm>
            <a:off x="4219950" y="3402125"/>
            <a:ext cx="704250" cy="745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2" presetSubtype="4">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2000"/>
                                        <p:tgtEl>
                                          <p:spTgt spid="119"/>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childTnLst>
                          </p:cTn>
                        </p:par>
                        <p:par>
                          <p:cTn fill="hold">
                            <p:stCondLst>
                              <p:cond delay="3000"/>
                            </p:stCondLst>
                            <p:childTnLst>
                              <p:par>
                                <p:cTn fill="hold" nodeType="afterEffect" presetClass="exit" presetID="2" presetSubtype="4">
                                  <p:stCondLst>
                                    <p:cond delay="0"/>
                                  </p:stCondLst>
                                  <p:childTnLst>
                                    <p:anim calcmode="lin" valueType="num">
                                      <p:cBhvr additive="base">
                                        <p:cTn dur="2500"/>
                                        <p:tgtEl>
                                          <p:spTgt spid="120"/>
                                        </p:tgtEl>
                                        <p:attrNameLst>
                                          <p:attrName>ppt_y</p:attrName>
                                        </p:attrNameLst>
                                      </p:cBhvr>
                                      <p:tavLst>
                                        <p:tav fmla="" tm="0">
                                          <p:val>
                                            <p:strVal val="#ppt_y"/>
                                          </p:val>
                                        </p:tav>
                                        <p:tav fmla="" tm="100000">
                                          <p:val>
                                            <p:strVal val="#ppt_y+1"/>
                                          </p:val>
                                        </p:tav>
                                      </p:tavLst>
                                    </p:anim>
                                    <p:set>
                                      <p:cBhvr>
                                        <p:cTn dur="1" fill="hold">
                                          <p:stCondLst>
                                            <p:cond delay="2500"/>
                                          </p:stCondLst>
                                        </p:cTn>
                                        <p:tgtEl>
                                          <p:spTgt spid="1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idx="1" type="body"/>
          </p:nvPr>
        </p:nvSpPr>
        <p:spPr>
          <a:xfrm>
            <a:off x="387900" y="1261225"/>
            <a:ext cx="3999900" cy="1770300"/>
          </a:xfrm>
          <a:prstGeom prst="rect">
            <a:avLst/>
          </a:prstGeom>
        </p:spPr>
        <p:txBody>
          <a:bodyPr anchorCtr="0" anchor="t" bIns="91425" lIns="91425" rIns="91425" tIns="91425">
            <a:noAutofit/>
          </a:bodyPr>
          <a:lstStyle/>
          <a:p>
            <a:pPr lvl="0" algn="just">
              <a:spcBef>
                <a:spcPts val="0"/>
              </a:spcBef>
              <a:buNone/>
            </a:pPr>
            <a:r>
              <a:rPr lang="pt-BR" sz="1600"/>
              <a:t>Podemos definir como interface como um contrato entre a classe e o mundo exterior. Quando uma classe implementa uma interface, se compromete a fornecer o comportamento publicado por esta interface.</a:t>
            </a:r>
          </a:p>
          <a:p>
            <a:pPr lvl="0">
              <a:spcBef>
                <a:spcPts val="0"/>
              </a:spcBef>
              <a:buNone/>
            </a:pPr>
            <a:r>
              <a:rPr lang="pt-BR" sz="1600"/>
              <a:t> </a:t>
            </a:r>
          </a:p>
        </p:txBody>
      </p:sp>
      <p:sp>
        <p:nvSpPr>
          <p:cNvPr id="126" name="Shape 12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Interface</a:t>
            </a:r>
            <a:r>
              <a:rPr lang="pt-BR" sz="1400"/>
              <a:t>(ou protocolo)</a:t>
            </a:r>
          </a:p>
        </p:txBody>
      </p:sp>
      <p:sp>
        <p:nvSpPr>
          <p:cNvPr id="127" name="Shape 127"/>
          <p:cNvSpPr txBox="1"/>
          <p:nvPr>
            <p:ph idx="2" type="body"/>
          </p:nvPr>
        </p:nvSpPr>
        <p:spPr>
          <a:xfrm>
            <a:off x="4756200" y="1185025"/>
            <a:ext cx="3999900" cy="2322900"/>
          </a:xfrm>
          <a:prstGeom prst="rect">
            <a:avLst/>
          </a:prstGeom>
        </p:spPr>
        <p:txBody>
          <a:bodyPr anchorCtr="0" anchor="t" bIns="91425" lIns="91425" rIns="91425" tIns="91425">
            <a:noAutofit/>
          </a:bodyPr>
          <a:lstStyle/>
          <a:p>
            <a:pPr lvl="0" rtl="0" algn="just">
              <a:spcBef>
                <a:spcPts val="0"/>
              </a:spcBef>
              <a:buNone/>
            </a:pPr>
            <a:r>
              <a:rPr lang="pt-BR" sz="1600"/>
              <a:t>As operações específicas para cada um desses métodos são realizadas pela classe que implementa. De um modo geral, podemos dizer que as interfaces definem certas funcionalidades, as quais dependem das classes que implementam as interfaces para que os métodos existam.</a:t>
            </a:r>
          </a:p>
        </p:txBody>
      </p:sp>
      <p:sp>
        <p:nvSpPr>
          <p:cNvPr id="128" name="Shape 128"/>
          <p:cNvSpPr txBox="1"/>
          <p:nvPr>
            <p:ph idx="1" type="body"/>
          </p:nvPr>
        </p:nvSpPr>
        <p:spPr>
          <a:xfrm>
            <a:off x="387900" y="3159425"/>
            <a:ext cx="3999900" cy="1770300"/>
          </a:xfrm>
          <a:prstGeom prst="rect">
            <a:avLst/>
          </a:prstGeom>
        </p:spPr>
        <p:txBody>
          <a:bodyPr anchorCtr="0" anchor="t" bIns="91425" lIns="91425" rIns="91425" tIns="91425">
            <a:noAutofit/>
          </a:bodyPr>
          <a:lstStyle/>
          <a:p>
            <a:pPr lvl="0" rtl="0" algn="just">
              <a:spcBef>
                <a:spcPts val="0"/>
              </a:spcBef>
              <a:buNone/>
            </a:pPr>
            <a:r>
              <a:rPr lang="pt-BR" sz="1600"/>
              <a:t>As classes ajudam a definir um objeto e seu comportamento e as interfaces que auxiliam na definição dessas classes. As interfaces são formadas pela declaração de um ou mais métodos, os quais obrigatoriamente não possuem corpo.</a:t>
            </a:r>
          </a:p>
          <a:p>
            <a:pPr lvl="0" rtl="0">
              <a:spcBef>
                <a:spcPts val="0"/>
              </a:spcBef>
              <a:buNone/>
            </a:pPr>
            <a:r>
              <a:rPr lang="pt-BR" sz="1600"/>
              <a:t> </a:t>
            </a:r>
          </a:p>
        </p:txBody>
      </p:sp>
      <p:pic>
        <p:nvPicPr>
          <p:cNvPr id="129" name="Shape 129"/>
          <p:cNvPicPr preferRelativeResize="0"/>
          <p:nvPr/>
        </p:nvPicPr>
        <p:blipFill>
          <a:blip r:embed="rId3">
            <a:alphaModFix/>
          </a:blip>
          <a:stretch>
            <a:fillRect/>
          </a:stretch>
        </p:blipFill>
        <p:spPr>
          <a:xfrm>
            <a:off x="6022725" y="3424775"/>
            <a:ext cx="1466850" cy="1428750"/>
          </a:xfrm>
          <a:prstGeom prst="rect">
            <a:avLst/>
          </a:prstGeom>
          <a:noFill/>
          <a:ln>
            <a:noFill/>
          </a:ln>
        </p:spPr>
      </p:pic>
      <p:grpSp>
        <p:nvGrpSpPr>
          <p:cNvPr id="130" name="Shape 130"/>
          <p:cNvGrpSpPr/>
          <p:nvPr/>
        </p:nvGrpSpPr>
        <p:grpSpPr>
          <a:xfrm>
            <a:off x="1479075" y="1546125"/>
            <a:ext cx="1466700" cy="1466700"/>
            <a:chOff x="1479075" y="1546125"/>
            <a:chExt cx="1466700" cy="1466700"/>
          </a:xfrm>
        </p:grpSpPr>
        <p:sp>
          <p:nvSpPr>
            <p:cNvPr id="131" name="Shape 131"/>
            <p:cNvSpPr/>
            <p:nvPr/>
          </p:nvSpPr>
          <p:spPr>
            <a:xfrm>
              <a:off x="1479075" y="1546125"/>
              <a:ext cx="1466700" cy="1466700"/>
            </a:xfrm>
            <a:prstGeom prst="ellips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32" name="Shape 132"/>
            <p:cNvPicPr preferRelativeResize="0"/>
            <p:nvPr/>
          </p:nvPicPr>
          <p:blipFill>
            <a:blip r:embed="rId4">
              <a:alphaModFix/>
            </a:blip>
            <a:stretch>
              <a:fillRect/>
            </a:stretch>
          </p:blipFill>
          <p:spPr>
            <a:xfrm>
              <a:off x="1761500" y="1828550"/>
              <a:ext cx="901849" cy="901849"/>
            </a:xfrm>
            <a:prstGeom prst="rect">
              <a:avLst/>
            </a:prstGeom>
            <a:noFill/>
            <a:ln>
              <a:noFill/>
            </a:ln>
          </p:spPr>
        </p:pic>
      </p:grpSp>
      <p:grpSp>
        <p:nvGrpSpPr>
          <p:cNvPr id="133" name="Shape 133"/>
          <p:cNvGrpSpPr/>
          <p:nvPr/>
        </p:nvGrpSpPr>
        <p:grpSpPr>
          <a:xfrm>
            <a:off x="1654500" y="3235025"/>
            <a:ext cx="1466700" cy="1466700"/>
            <a:chOff x="1654500" y="3235025"/>
            <a:chExt cx="1466700" cy="1466700"/>
          </a:xfrm>
        </p:grpSpPr>
        <p:sp>
          <p:nvSpPr>
            <p:cNvPr id="134" name="Shape 134"/>
            <p:cNvSpPr/>
            <p:nvPr/>
          </p:nvSpPr>
          <p:spPr>
            <a:xfrm>
              <a:off x="1654500" y="3235025"/>
              <a:ext cx="1466700" cy="1466700"/>
            </a:xfrm>
            <a:prstGeom prst="ellips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35" name="Shape 135"/>
            <p:cNvPicPr preferRelativeResize="0"/>
            <p:nvPr/>
          </p:nvPicPr>
          <p:blipFill>
            <a:blip r:embed="rId5">
              <a:alphaModFix/>
            </a:blip>
            <a:stretch>
              <a:fillRect/>
            </a:stretch>
          </p:blipFill>
          <p:spPr>
            <a:xfrm>
              <a:off x="1898475" y="3479000"/>
              <a:ext cx="978750" cy="978750"/>
            </a:xfrm>
            <a:prstGeom prst="rect">
              <a:avLst/>
            </a:prstGeom>
            <a:noFill/>
            <a:ln>
              <a:noFill/>
            </a:ln>
          </p:spPr>
        </p:pic>
      </p:grpSp>
      <p:grpSp>
        <p:nvGrpSpPr>
          <p:cNvPr id="136" name="Shape 136"/>
          <p:cNvGrpSpPr/>
          <p:nvPr/>
        </p:nvGrpSpPr>
        <p:grpSpPr>
          <a:xfrm>
            <a:off x="6022800" y="1689325"/>
            <a:ext cx="1466700" cy="1466700"/>
            <a:chOff x="6022800" y="1689325"/>
            <a:chExt cx="1466700" cy="1466700"/>
          </a:xfrm>
        </p:grpSpPr>
        <p:sp>
          <p:nvSpPr>
            <p:cNvPr id="137" name="Shape 137"/>
            <p:cNvSpPr/>
            <p:nvPr/>
          </p:nvSpPr>
          <p:spPr>
            <a:xfrm>
              <a:off x="6022800" y="1689325"/>
              <a:ext cx="1466700" cy="1466700"/>
            </a:xfrm>
            <a:prstGeom prst="ellips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38" name="Shape 138"/>
            <p:cNvPicPr preferRelativeResize="0"/>
            <p:nvPr/>
          </p:nvPicPr>
          <p:blipFill>
            <a:blip r:embed="rId6">
              <a:alphaModFix/>
            </a:blip>
            <a:stretch>
              <a:fillRect/>
            </a:stretch>
          </p:blipFill>
          <p:spPr>
            <a:xfrm>
              <a:off x="6216950" y="1883475"/>
              <a:ext cx="1078400" cy="10784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598150" y="1387075"/>
            <a:ext cx="7947700" cy="3131349"/>
          </a:xfrm>
          <a:prstGeom prst="rect">
            <a:avLst/>
          </a:prstGeom>
          <a:noFill/>
          <a:ln>
            <a:noFill/>
          </a:ln>
        </p:spPr>
      </p:pic>
      <p:sp>
        <p:nvSpPr>
          <p:cNvPr id="144" name="Shape 14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pt-BR"/>
              <a:t>Diagrama</a:t>
            </a:r>
          </a:p>
        </p:txBody>
      </p:sp>
      <p:grpSp>
        <p:nvGrpSpPr>
          <p:cNvPr id="145" name="Shape 145"/>
          <p:cNvGrpSpPr/>
          <p:nvPr/>
        </p:nvGrpSpPr>
        <p:grpSpPr>
          <a:xfrm>
            <a:off x="2636328" y="2676950"/>
            <a:ext cx="2577720" cy="1109100"/>
            <a:chOff x="2636350" y="2676950"/>
            <a:chExt cx="2297228" cy="1109100"/>
          </a:xfrm>
        </p:grpSpPr>
        <p:sp>
          <p:nvSpPr>
            <p:cNvPr id="146" name="Shape 146"/>
            <p:cNvSpPr/>
            <p:nvPr/>
          </p:nvSpPr>
          <p:spPr>
            <a:xfrm>
              <a:off x="2636350" y="2676950"/>
              <a:ext cx="2219100" cy="1109100"/>
            </a:xfrm>
            <a:prstGeom prst="wedgeRoundRectCallout">
              <a:avLst>
                <a:gd fmla="val -54356" name="adj1"/>
                <a:gd fmla="val 30060" name="adj2"/>
                <a:gd fmla="val 0" name="adj3"/>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47" name="Shape 147"/>
            <p:cNvSpPr txBox="1"/>
            <p:nvPr/>
          </p:nvSpPr>
          <p:spPr>
            <a:xfrm>
              <a:off x="2647578" y="2855200"/>
              <a:ext cx="2286000" cy="733500"/>
            </a:xfrm>
            <a:prstGeom prst="rect">
              <a:avLst/>
            </a:prstGeom>
            <a:noFill/>
            <a:ln>
              <a:noFill/>
            </a:ln>
          </p:spPr>
          <p:txBody>
            <a:bodyPr anchorCtr="0" anchor="ctr" bIns="91425" lIns="91425" rIns="91425" tIns="91425">
              <a:noAutofit/>
            </a:bodyPr>
            <a:lstStyle/>
            <a:p>
              <a:pPr lvl="0" rtl="0">
                <a:spcBef>
                  <a:spcPts val="0"/>
                </a:spcBef>
                <a:buNone/>
              </a:pPr>
              <a:r>
                <a:rPr lang="pt-BR"/>
                <a:t>Mantém uma referência para flyweight(s)</a:t>
              </a:r>
            </a:p>
            <a:p>
              <a:pPr lvl="0" rtl="0">
                <a:spcBef>
                  <a:spcPts val="0"/>
                </a:spcBef>
                <a:buNone/>
              </a:pPr>
              <a:r>
                <a:rPr lang="pt-BR"/>
                <a:t>Computa ou armazena o estado extrínseco do flyweight(s)</a:t>
              </a:r>
            </a:p>
          </p:txBody>
        </p:sp>
      </p:grpSp>
      <p:grpSp>
        <p:nvGrpSpPr>
          <p:cNvPr id="148" name="Shape 148"/>
          <p:cNvGrpSpPr/>
          <p:nvPr/>
        </p:nvGrpSpPr>
        <p:grpSpPr>
          <a:xfrm>
            <a:off x="6331950" y="380625"/>
            <a:ext cx="2708100" cy="1003500"/>
            <a:chOff x="6331950" y="380625"/>
            <a:chExt cx="2708100" cy="1003500"/>
          </a:xfrm>
        </p:grpSpPr>
        <p:sp>
          <p:nvSpPr>
            <p:cNvPr id="149" name="Shape 149"/>
            <p:cNvSpPr/>
            <p:nvPr/>
          </p:nvSpPr>
          <p:spPr>
            <a:xfrm>
              <a:off x="6331950" y="380625"/>
              <a:ext cx="2708100" cy="1003500"/>
            </a:xfrm>
            <a:prstGeom prst="wedgeRoundRectCallout">
              <a:avLst>
                <a:gd fmla="val -36165" name="adj1"/>
                <a:gd fmla="val 78281" name="adj2"/>
                <a:gd fmla="val 0" name="adj3"/>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50" name="Shape 150"/>
            <p:cNvSpPr txBox="1"/>
            <p:nvPr/>
          </p:nvSpPr>
          <p:spPr>
            <a:xfrm>
              <a:off x="6368450" y="519275"/>
              <a:ext cx="2669100" cy="733500"/>
            </a:xfrm>
            <a:prstGeom prst="rect">
              <a:avLst/>
            </a:prstGeom>
            <a:noFill/>
            <a:ln>
              <a:noFill/>
            </a:ln>
          </p:spPr>
          <p:txBody>
            <a:bodyPr anchorCtr="0" anchor="ctr" bIns="91425" lIns="91425" rIns="91425" tIns="91425">
              <a:noAutofit/>
            </a:bodyPr>
            <a:lstStyle/>
            <a:p>
              <a:pPr lvl="0" rtl="0">
                <a:spcBef>
                  <a:spcPts val="0"/>
                </a:spcBef>
                <a:buNone/>
              </a:pPr>
              <a:r>
                <a:rPr lang="pt-BR"/>
                <a:t>Declara uma interface através do qual flyweights podem receber e atuar sobre estados extrínsecos</a:t>
              </a:r>
            </a:p>
          </p:txBody>
        </p:sp>
      </p:grpSp>
      <p:grpSp>
        <p:nvGrpSpPr>
          <p:cNvPr id="151" name="Shape 151"/>
          <p:cNvGrpSpPr/>
          <p:nvPr/>
        </p:nvGrpSpPr>
        <p:grpSpPr>
          <a:xfrm>
            <a:off x="2995275" y="109575"/>
            <a:ext cx="3004201" cy="1545600"/>
            <a:chOff x="2995275" y="109575"/>
            <a:chExt cx="3004201" cy="1545600"/>
          </a:xfrm>
        </p:grpSpPr>
        <p:sp>
          <p:nvSpPr>
            <p:cNvPr id="152" name="Shape 152"/>
            <p:cNvSpPr/>
            <p:nvPr/>
          </p:nvSpPr>
          <p:spPr>
            <a:xfrm>
              <a:off x="2995275" y="109575"/>
              <a:ext cx="2907900" cy="1545600"/>
            </a:xfrm>
            <a:prstGeom prst="wedgeRoundRectCallout">
              <a:avLst>
                <a:gd fmla="val -50901" name="adj1"/>
                <a:gd fmla="val 59865" name="adj2"/>
                <a:gd fmla="val 0" name="adj3"/>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53" name="Shape 153"/>
            <p:cNvSpPr txBox="1"/>
            <p:nvPr/>
          </p:nvSpPr>
          <p:spPr>
            <a:xfrm>
              <a:off x="3023176" y="417437"/>
              <a:ext cx="2976300" cy="920400"/>
            </a:xfrm>
            <a:prstGeom prst="rect">
              <a:avLst/>
            </a:prstGeom>
            <a:noFill/>
            <a:ln>
              <a:noFill/>
            </a:ln>
          </p:spPr>
          <p:txBody>
            <a:bodyPr anchorCtr="0" anchor="ctr" bIns="91425" lIns="91425" rIns="91425" tIns="91425">
              <a:noAutofit/>
            </a:bodyPr>
            <a:lstStyle/>
            <a:p>
              <a:pPr lvl="0" rtl="0">
                <a:spcBef>
                  <a:spcPts val="0"/>
                </a:spcBef>
                <a:buNone/>
              </a:pPr>
              <a:r>
                <a:rPr lang="pt-BR"/>
                <a:t>Garante que os flyweights sejam compartilhados apropriadamente. Quando um cliente solicita um flyweight, um objeto FlyweightFactory fornece uma instância existente ou cria uma, se nenhuma existir.</a:t>
              </a:r>
            </a:p>
          </p:txBody>
        </p:sp>
      </p:grpSp>
      <p:grpSp>
        <p:nvGrpSpPr>
          <p:cNvPr id="154" name="Shape 154"/>
          <p:cNvGrpSpPr/>
          <p:nvPr/>
        </p:nvGrpSpPr>
        <p:grpSpPr>
          <a:xfrm>
            <a:off x="2899225" y="3990725"/>
            <a:ext cx="2683800" cy="1109100"/>
            <a:chOff x="2899225" y="3990725"/>
            <a:chExt cx="2683800" cy="1109100"/>
          </a:xfrm>
        </p:grpSpPr>
        <p:sp>
          <p:nvSpPr>
            <p:cNvPr id="155" name="Shape 155"/>
            <p:cNvSpPr/>
            <p:nvPr/>
          </p:nvSpPr>
          <p:spPr>
            <a:xfrm>
              <a:off x="2899225" y="3990725"/>
              <a:ext cx="2460900" cy="1109100"/>
            </a:xfrm>
            <a:prstGeom prst="wedgeRoundRectCallout">
              <a:avLst>
                <a:gd fmla="val 76245" name="adj1"/>
                <a:gd fmla="val -94085" name="adj2"/>
                <a:gd fmla="val 0" name="adj3"/>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56" name="Shape 156"/>
            <p:cNvSpPr txBox="1"/>
            <p:nvPr/>
          </p:nvSpPr>
          <p:spPr>
            <a:xfrm>
              <a:off x="2913925" y="4066925"/>
              <a:ext cx="2669100" cy="1003500"/>
            </a:xfrm>
            <a:prstGeom prst="rect">
              <a:avLst/>
            </a:prstGeom>
            <a:noFill/>
            <a:ln>
              <a:noFill/>
            </a:ln>
          </p:spPr>
          <p:txBody>
            <a:bodyPr anchorCtr="0" anchor="ctr" bIns="91425" lIns="91425" rIns="91425" tIns="91425">
              <a:noAutofit/>
            </a:bodyPr>
            <a:lstStyle/>
            <a:p>
              <a:pPr lvl="0" rtl="0">
                <a:spcBef>
                  <a:spcPts val="0"/>
                </a:spcBef>
                <a:buNone/>
              </a:pPr>
              <a:r>
                <a:rPr lang="pt-BR"/>
                <a:t>Implementa a interface Flyweight</a:t>
              </a:r>
            </a:p>
            <a:p>
              <a:pPr lvl="0" rtl="0">
                <a:spcBef>
                  <a:spcPts val="0"/>
                </a:spcBef>
                <a:buNone/>
              </a:pPr>
              <a:r>
                <a:rPr lang="pt-BR"/>
                <a:t>Armazena somente estados intrínsecos</a:t>
              </a:r>
            </a:p>
            <a:p>
              <a:pPr lvl="0" rtl="0">
                <a:spcBef>
                  <a:spcPts val="0"/>
                </a:spcBef>
                <a:buNone/>
              </a:pPr>
              <a:r>
                <a:rPr lang="pt-BR"/>
                <a:t>Devem ser compartilháveis</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