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97CF36C-17D4-4B14-A187-B8414B1C8EDD}" type="datetimeFigureOut">
              <a:rPr lang="ru-RU" smtClean="0"/>
              <a:t>11.12.2011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3B9411E-70FA-466F-B16D-95A8A1BDDBA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Урок 2. Наблюдатель (</a:t>
            </a:r>
            <a:r>
              <a:rPr lang="en-US" dirty="0" smtClean="0"/>
              <a:t>Observer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6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1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Наблюдатели 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– </a:t>
            </a:r>
            <a:r>
              <a:rPr lang="ru-RU" dirty="0" smtClean="0"/>
              <a:t>тип, определяющий сигнатуру метода</a:t>
            </a:r>
            <a:endParaRPr lang="en-US" dirty="0" smtClean="0"/>
          </a:p>
          <a:p>
            <a:r>
              <a:rPr lang="en-US" dirty="0" smtClean="0"/>
              <a:t>event</a:t>
            </a:r>
            <a:r>
              <a:rPr lang="ru-RU" dirty="0" smtClean="0"/>
              <a:t> – ключевое слово, </a:t>
            </a:r>
            <a:r>
              <a:rPr lang="ru-RU" smtClean="0"/>
              <a:t>обозначающее событие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Новостная лента</a:t>
            </a:r>
            <a:endParaRPr lang="ru-RU" dirty="0"/>
          </a:p>
        </p:txBody>
      </p:sp>
      <p:sp>
        <p:nvSpPr>
          <p:cNvPr id="4" name="Блок-схема: типовой процесс 3"/>
          <p:cNvSpPr/>
          <p:nvPr/>
        </p:nvSpPr>
        <p:spPr>
          <a:xfrm>
            <a:off x="2195736" y="3284984"/>
            <a:ext cx="2016224" cy="82809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Новостное агентство</a:t>
            </a:r>
            <a:endParaRPr lang="ru-RU" dirty="0"/>
          </a:p>
        </p:txBody>
      </p:sp>
      <p:sp>
        <p:nvSpPr>
          <p:cNvPr id="5" name="Блок-схема: узел 4"/>
          <p:cNvSpPr/>
          <p:nvPr/>
        </p:nvSpPr>
        <p:spPr>
          <a:xfrm>
            <a:off x="323528" y="1700808"/>
            <a:ext cx="1296143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</a:t>
            </a:r>
            <a:endParaRPr lang="ru-RU" dirty="0"/>
          </a:p>
        </p:txBody>
      </p:sp>
      <p:sp>
        <p:nvSpPr>
          <p:cNvPr id="6" name="Блок-схема: узел 5"/>
          <p:cNvSpPr/>
          <p:nvPr/>
        </p:nvSpPr>
        <p:spPr>
          <a:xfrm>
            <a:off x="323528" y="3284984"/>
            <a:ext cx="1296144" cy="82809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Lenta.ru</a:t>
            </a:r>
            <a:endParaRPr lang="ru-RU" dirty="0"/>
          </a:p>
        </p:txBody>
      </p:sp>
      <p:sp>
        <p:nvSpPr>
          <p:cNvPr id="7" name="Блок-схема: узел 6"/>
          <p:cNvSpPr/>
          <p:nvPr/>
        </p:nvSpPr>
        <p:spPr>
          <a:xfrm>
            <a:off x="600091" y="4869160"/>
            <a:ext cx="864096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5" idx="5"/>
            <a:endCxn id="4" idx="1"/>
          </p:cNvCxnSpPr>
          <p:nvPr/>
        </p:nvCxnSpPr>
        <p:spPr>
          <a:xfrm>
            <a:off x="1429855" y="2376897"/>
            <a:ext cx="765881" cy="1322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6"/>
            <a:endCxn id="4" idx="1"/>
          </p:cNvCxnSpPr>
          <p:nvPr/>
        </p:nvCxnSpPr>
        <p:spPr>
          <a:xfrm>
            <a:off x="1619672" y="369903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7"/>
            <a:endCxn id="4" idx="1"/>
          </p:cNvCxnSpPr>
          <p:nvPr/>
        </p:nvCxnSpPr>
        <p:spPr>
          <a:xfrm flipV="1">
            <a:off x="1337643" y="3699030"/>
            <a:ext cx="858093" cy="1286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Блок-схема: типовой процесс 35"/>
          <p:cNvSpPr/>
          <p:nvPr/>
        </p:nvSpPr>
        <p:spPr>
          <a:xfrm>
            <a:off x="5004048" y="3239979"/>
            <a:ext cx="1584176" cy="91810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 сайт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4" idx="3"/>
            <a:endCxn id="36" idx="1"/>
          </p:cNvCxnSpPr>
          <p:nvPr/>
        </p:nvCxnSpPr>
        <p:spPr>
          <a:xfrm>
            <a:off x="4211960" y="369903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Блок-схема: узел 41"/>
          <p:cNvSpPr/>
          <p:nvPr/>
        </p:nvSpPr>
        <p:spPr>
          <a:xfrm>
            <a:off x="6948264" y="1988840"/>
            <a:ext cx="1440160" cy="72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 Widget</a:t>
            </a:r>
            <a:endParaRPr lang="ru-RU" dirty="0"/>
          </a:p>
        </p:txBody>
      </p:sp>
      <p:sp>
        <p:nvSpPr>
          <p:cNvPr id="43" name="Блок-схема: узел 42"/>
          <p:cNvSpPr/>
          <p:nvPr/>
        </p:nvSpPr>
        <p:spPr>
          <a:xfrm>
            <a:off x="6948264" y="3284984"/>
            <a:ext cx="1440160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Lenta</a:t>
            </a:r>
            <a:r>
              <a:rPr lang="en-US" dirty="0" smtClean="0"/>
              <a:t> Widget</a:t>
            </a:r>
            <a:endParaRPr lang="ru-RU" dirty="0"/>
          </a:p>
        </p:txBody>
      </p:sp>
      <p:sp>
        <p:nvSpPr>
          <p:cNvPr id="44" name="Блок-схема: узел 43"/>
          <p:cNvSpPr/>
          <p:nvPr/>
        </p:nvSpPr>
        <p:spPr>
          <a:xfrm>
            <a:off x="6948264" y="4589115"/>
            <a:ext cx="1440160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 Widget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36" idx="3"/>
            <a:endCxn id="42" idx="3"/>
          </p:cNvCxnSpPr>
          <p:nvPr/>
        </p:nvCxnSpPr>
        <p:spPr>
          <a:xfrm flipV="1">
            <a:off x="6588224" y="2603467"/>
            <a:ext cx="570947" cy="109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6" idx="3"/>
            <a:endCxn id="43" idx="2"/>
          </p:cNvCxnSpPr>
          <p:nvPr/>
        </p:nvCxnSpPr>
        <p:spPr>
          <a:xfrm flipV="1">
            <a:off x="6588224" y="3681028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6" idx="3"/>
            <a:endCxn id="44" idx="1"/>
          </p:cNvCxnSpPr>
          <p:nvPr/>
        </p:nvCxnSpPr>
        <p:spPr>
          <a:xfrm>
            <a:off x="6588224" y="3699030"/>
            <a:ext cx="570947" cy="100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олилиния 50"/>
          <p:cNvSpPr/>
          <p:nvPr/>
        </p:nvSpPr>
        <p:spPr>
          <a:xfrm>
            <a:off x="4246232" y="1622323"/>
            <a:ext cx="399997" cy="4468761"/>
          </a:xfrm>
          <a:custGeom>
            <a:avLst/>
            <a:gdLst>
              <a:gd name="connsiteX0" fmla="*/ 296271 w 399997"/>
              <a:gd name="connsiteY0" fmla="*/ 0 h 4468761"/>
              <a:gd name="connsiteX1" fmla="*/ 1303 w 399997"/>
              <a:gd name="connsiteY1" fmla="*/ 663677 h 4468761"/>
              <a:gd name="connsiteX2" fmla="*/ 399510 w 399997"/>
              <a:gd name="connsiteY2" fmla="*/ 1386348 h 4468761"/>
              <a:gd name="connsiteX3" fmla="*/ 89794 w 399997"/>
              <a:gd name="connsiteY3" fmla="*/ 2639961 h 4468761"/>
              <a:gd name="connsiteX4" fmla="*/ 399510 w 399997"/>
              <a:gd name="connsiteY4" fmla="*/ 3436374 h 4468761"/>
              <a:gd name="connsiteX5" fmla="*/ 60297 w 399997"/>
              <a:gd name="connsiteY5" fmla="*/ 4468761 h 446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997" h="4468761">
                <a:moveTo>
                  <a:pt x="296271" y="0"/>
                </a:moveTo>
                <a:cubicBezTo>
                  <a:pt x="140184" y="216309"/>
                  <a:pt x="-15903" y="432619"/>
                  <a:pt x="1303" y="663677"/>
                </a:cubicBezTo>
                <a:cubicBezTo>
                  <a:pt x="18509" y="894735"/>
                  <a:pt x="384762" y="1056967"/>
                  <a:pt x="399510" y="1386348"/>
                </a:cubicBezTo>
                <a:cubicBezTo>
                  <a:pt x="414258" y="1715729"/>
                  <a:pt x="89794" y="2298290"/>
                  <a:pt x="89794" y="2639961"/>
                </a:cubicBezTo>
                <a:cubicBezTo>
                  <a:pt x="89794" y="2981632"/>
                  <a:pt x="404426" y="3131574"/>
                  <a:pt x="399510" y="3436374"/>
                </a:cubicBezTo>
                <a:cubicBezTo>
                  <a:pt x="394594" y="3741174"/>
                  <a:pt x="67671" y="4363064"/>
                  <a:pt x="60297" y="44687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авая фигурная скобка 57"/>
          <p:cNvSpPr/>
          <p:nvPr/>
        </p:nvSpPr>
        <p:spPr>
          <a:xfrm>
            <a:off x="8388424" y="1700808"/>
            <a:ext cx="288032" cy="3816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1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6" grpId="0" animBg="1"/>
      <p:bldP spid="42" grpId="0" animBg="1"/>
      <p:bldP spid="43" grpId="0" animBg="1"/>
      <p:bldP spid="44" grpId="0" animBg="1"/>
      <p:bldP spid="51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GetTwitterNews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GetLentaNews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GetTvNews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NewNewsAvailable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151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6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Подписка на новости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 сайте располагается ссылка подписки на новости</a:t>
            </a:r>
          </a:p>
          <a:p>
            <a:r>
              <a:rPr lang="ru-RU" dirty="0" smtClean="0"/>
              <a:t>Клиент может подписаться</a:t>
            </a:r>
          </a:p>
          <a:p>
            <a:r>
              <a:rPr lang="ru-RU" dirty="0" smtClean="0"/>
              <a:t>При выходе новой информации Вы получаете письмо об этом</a:t>
            </a:r>
          </a:p>
          <a:p>
            <a:r>
              <a:rPr lang="ru-RU" dirty="0" smtClean="0"/>
              <a:t>Если Вы не хотите больше получать новости, Вы отписываетесь от рассылки</a:t>
            </a:r>
          </a:p>
          <a:p>
            <a:r>
              <a:rPr lang="ru-RU" dirty="0" smtClean="0"/>
              <a:t>С течением времени новые люди подписываются и отписываются от новостей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5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«Наблюдатель»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971600" y="3068960"/>
            <a:ext cx="1440160" cy="864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6" name="Выноска 2 (с границей) 5"/>
          <p:cNvSpPr/>
          <p:nvPr/>
        </p:nvSpPr>
        <p:spPr>
          <a:xfrm>
            <a:off x="2123728" y="5085184"/>
            <a:ext cx="1224136" cy="792088"/>
          </a:xfrm>
          <a:prstGeom prst="accentCallout2">
            <a:avLst>
              <a:gd name="adj1" fmla="val 18750"/>
              <a:gd name="adj2" fmla="val -8333"/>
              <a:gd name="adj3" fmla="val 19839"/>
              <a:gd name="adj4" fmla="val -27237"/>
              <a:gd name="adj5" fmla="val -143432"/>
              <a:gd name="adj6" fmla="val -45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Здесь происходят изменения</a:t>
            </a:r>
            <a:endParaRPr lang="ru-RU" sz="1400" dirty="0"/>
          </a:p>
        </p:txBody>
      </p:sp>
      <p:sp>
        <p:nvSpPr>
          <p:cNvPr id="9" name="Полилиния 8"/>
          <p:cNvSpPr/>
          <p:nvPr/>
        </p:nvSpPr>
        <p:spPr>
          <a:xfrm>
            <a:off x="4048004" y="2139351"/>
            <a:ext cx="429547" cy="3623094"/>
          </a:xfrm>
          <a:custGeom>
            <a:avLst/>
            <a:gdLst>
              <a:gd name="connsiteX0" fmla="*/ 213445 w 429547"/>
              <a:gd name="connsiteY0" fmla="*/ 0 h 3623094"/>
              <a:gd name="connsiteX1" fmla="*/ 6411 w 429547"/>
              <a:gd name="connsiteY1" fmla="*/ 552091 h 3623094"/>
              <a:gd name="connsiteX2" fmla="*/ 429105 w 429547"/>
              <a:gd name="connsiteY2" fmla="*/ 1164566 h 3623094"/>
              <a:gd name="connsiteX3" fmla="*/ 92675 w 429547"/>
              <a:gd name="connsiteY3" fmla="*/ 1966823 h 3623094"/>
              <a:gd name="connsiteX4" fmla="*/ 368721 w 429547"/>
              <a:gd name="connsiteY4" fmla="*/ 2536166 h 3623094"/>
              <a:gd name="connsiteX5" fmla="*/ 101302 w 429547"/>
              <a:gd name="connsiteY5" fmla="*/ 3183147 h 3623094"/>
              <a:gd name="connsiteX6" fmla="*/ 308336 w 429547"/>
              <a:gd name="connsiteY6" fmla="*/ 3623094 h 362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547" h="3623094">
                <a:moveTo>
                  <a:pt x="213445" y="0"/>
                </a:moveTo>
                <a:cubicBezTo>
                  <a:pt x="91956" y="178998"/>
                  <a:pt x="-29532" y="357997"/>
                  <a:pt x="6411" y="552091"/>
                </a:cubicBezTo>
                <a:cubicBezTo>
                  <a:pt x="42354" y="746185"/>
                  <a:pt x="414728" y="928777"/>
                  <a:pt x="429105" y="1164566"/>
                </a:cubicBezTo>
                <a:cubicBezTo>
                  <a:pt x="443482" y="1400355"/>
                  <a:pt x="102739" y="1738223"/>
                  <a:pt x="92675" y="1966823"/>
                </a:cubicBezTo>
                <a:cubicBezTo>
                  <a:pt x="82611" y="2195423"/>
                  <a:pt x="367283" y="2333445"/>
                  <a:pt x="368721" y="2536166"/>
                </a:cubicBezTo>
                <a:cubicBezTo>
                  <a:pt x="370159" y="2738887"/>
                  <a:pt x="111366" y="3001992"/>
                  <a:pt x="101302" y="3183147"/>
                </a:cubicBezTo>
                <a:cubicBezTo>
                  <a:pt x="91238" y="3364302"/>
                  <a:pt x="260891" y="3485071"/>
                  <a:pt x="308336" y="36230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4943939" y="2403046"/>
            <a:ext cx="2448272" cy="6480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Наблюдатель 1</a:t>
            </a:r>
            <a:endParaRPr lang="ru-RU" sz="1600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943939" y="3160975"/>
            <a:ext cx="2448272" cy="6480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Наблюдатель 2</a:t>
            </a:r>
            <a:endParaRPr lang="ru-RU" sz="1600" dirty="0"/>
          </a:p>
        </p:txBody>
      </p:sp>
      <p:sp>
        <p:nvSpPr>
          <p:cNvPr id="12" name="Блок-схема: узел 11"/>
          <p:cNvSpPr/>
          <p:nvPr/>
        </p:nvSpPr>
        <p:spPr>
          <a:xfrm>
            <a:off x="4943940" y="3933056"/>
            <a:ext cx="2448272" cy="6480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Наблюдатель 3</a:t>
            </a:r>
            <a:endParaRPr lang="ru-RU" sz="1600" dirty="0"/>
          </a:p>
        </p:txBody>
      </p:sp>
      <p:cxnSp>
        <p:nvCxnSpPr>
          <p:cNvPr id="15" name="Прямая со стрелкой 14"/>
          <p:cNvCxnSpPr>
            <a:stCxn id="4" idx="7"/>
            <a:endCxn id="10" idx="2"/>
          </p:cNvCxnSpPr>
          <p:nvPr/>
        </p:nvCxnSpPr>
        <p:spPr>
          <a:xfrm flipV="1">
            <a:off x="2200853" y="2727082"/>
            <a:ext cx="2743086" cy="46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6"/>
            <a:endCxn id="11" idx="2"/>
          </p:cNvCxnSpPr>
          <p:nvPr/>
        </p:nvCxnSpPr>
        <p:spPr>
          <a:xfrm flipV="1">
            <a:off x="2411760" y="3485011"/>
            <a:ext cx="2532179" cy="15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2" idx="2"/>
          </p:cNvCxnSpPr>
          <p:nvPr/>
        </p:nvCxnSpPr>
        <p:spPr>
          <a:xfrm>
            <a:off x="2200853" y="3806512"/>
            <a:ext cx="2743087" cy="45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процесс 19"/>
          <p:cNvSpPr/>
          <p:nvPr/>
        </p:nvSpPr>
        <p:spPr>
          <a:xfrm>
            <a:off x="4943940" y="5222434"/>
            <a:ext cx="2448271" cy="5400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Объекты - наблюдатели</a:t>
            </a:r>
            <a:endParaRPr lang="ru-RU" sz="1600" dirty="0"/>
          </a:p>
        </p:txBody>
      </p:sp>
      <p:sp>
        <p:nvSpPr>
          <p:cNvPr id="22" name="Правая фигурная скобка 21"/>
          <p:cNvSpPr/>
          <p:nvPr/>
        </p:nvSpPr>
        <p:spPr>
          <a:xfrm rot="5400000">
            <a:off x="5988056" y="3681028"/>
            <a:ext cx="360040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Выноска 2 (с границей) 23"/>
          <p:cNvSpPr/>
          <p:nvPr/>
        </p:nvSpPr>
        <p:spPr>
          <a:xfrm flipH="1">
            <a:off x="971600" y="1628800"/>
            <a:ext cx="1800200" cy="774246"/>
          </a:xfrm>
          <a:prstGeom prst="accentCallout2">
            <a:avLst>
              <a:gd name="adj1" fmla="val 18750"/>
              <a:gd name="adj2" fmla="val -8333"/>
              <a:gd name="adj3" fmla="val 21337"/>
              <a:gd name="adj4" fmla="val -25379"/>
              <a:gd name="adj5" fmla="val 166728"/>
              <a:gd name="adj6" fmla="val -45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 изменении все наблюдатели получают уведомления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666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2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подписки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971600" y="3068960"/>
            <a:ext cx="1440160" cy="864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5" name="Полилиния 4"/>
          <p:cNvSpPr/>
          <p:nvPr/>
        </p:nvSpPr>
        <p:spPr>
          <a:xfrm>
            <a:off x="4048004" y="2139351"/>
            <a:ext cx="429547" cy="3305873"/>
          </a:xfrm>
          <a:custGeom>
            <a:avLst/>
            <a:gdLst>
              <a:gd name="connsiteX0" fmla="*/ 213445 w 429547"/>
              <a:gd name="connsiteY0" fmla="*/ 0 h 3623094"/>
              <a:gd name="connsiteX1" fmla="*/ 6411 w 429547"/>
              <a:gd name="connsiteY1" fmla="*/ 552091 h 3623094"/>
              <a:gd name="connsiteX2" fmla="*/ 429105 w 429547"/>
              <a:gd name="connsiteY2" fmla="*/ 1164566 h 3623094"/>
              <a:gd name="connsiteX3" fmla="*/ 92675 w 429547"/>
              <a:gd name="connsiteY3" fmla="*/ 1966823 h 3623094"/>
              <a:gd name="connsiteX4" fmla="*/ 368721 w 429547"/>
              <a:gd name="connsiteY4" fmla="*/ 2536166 h 3623094"/>
              <a:gd name="connsiteX5" fmla="*/ 101302 w 429547"/>
              <a:gd name="connsiteY5" fmla="*/ 3183147 h 3623094"/>
              <a:gd name="connsiteX6" fmla="*/ 308336 w 429547"/>
              <a:gd name="connsiteY6" fmla="*/ 3623094 h 362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547" h="3623094">
                <a:moveTo>
                  <a:pt x="213445" y="0"/>
                </a:moveTo>
                <a:cubicBezTo>
                  <a:pt x="91956" y="178998"/>
                  <a:pt x="-29532" y="357997"/>
                  <a:pt x="6411" y="552091"/>
                </a:cubicBezTo>
                <a:cubicBezTo>
                  <a:pt x="42354" y="746185"/>
                  <a:pt x="414728" y="928777"/>
                  <a:pt x="429105" y="1164566"/>
                </a:cubicBezTo>
                <a:cubicBezTo>
                  <a:pt x="443482" y="1400355"/>
                  <a:pt x="102739" y="1738223"/>
                  <a:pt x="92675" y="1966823"/>
                </a:cubicBezTo>
                <a:cubicBezTo>
                  <a:pt x="82611" y="2195423"/>
                  <a:pt x="367283" y="2333445"/>
                  <a:pt x="368721" y="2536166"/>
                </a:cubicBezTo>
                <a:cubicBezTo>
                  <a:pt x="370159" y="2738887"/>
                  <a:pt x="111366" y="3001992"/>
                  <a:pt x="101302" y="3183147"/>
                </a:cubicBezTo>
                <a:cubicBezTo>
                  <a:pt x="91238" y="3364302"/>
                  <a:pt x="260891" y="3485071"/>
                  <a:pt x="308336" y="36230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/>
          <p:cNvSpPr/>
          <p:nvPr/>
        </p:nvSpPr>
        <p:spPr>
          <a:xfrm>
            <a:off x="4943939" y="2403046"/>
            <a:ext cx="2448272" cy="6480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Наблюдатель 1</a:t>
            </a:r>
            <a:endParaRPr lang="ru-RU" sz="1600" dirty="0"/>
          </a:p>
        </p:txBody>
      </p:sp>
      <p:sp>
        <p:nvSpPr>
          <p:cNvPr id="7" name="Блок-схема: узел 6"/>
          <p:cNvSpPr/>
          <p:nvPr/>
        </p:nvSpPr>
        <p:spPr>
          <a:xfrm>
            <a:off x="4943939" y="3160975"/>
            <a:ext cx="2448272" cy="6480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Наблюдатель 2</a:t>
            </a:r>
            <a:endParaRPr lang="ru-RU" sz="1600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4943940" y="3933056"/>
            <a:ext cx="2448272" cy="6480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Наблюдатель 3</a:t>
            </a:r>
            <a:endParaRPr lang="ru-RU" sz="1600" dirty="0"/>
          </a:p>
        </p:txBody>
      </p:sp>
      <p:cxnSp>
        <p:nvCxnSpPr>
          <p:cNvPr id="9" name="Прямая со стрелкой 8"/>
          <p:cNvCxnSpPr>
            <a:stCxn id="4" idx="7"/>
            <a:endCxn id="6" idx="2"/>
          </p:cNvCxnSpPr>
          <p:nvPr/>
        </p:nvCxnSpPr>
        <p:spPr>
          <a:xfrm flipV="1">
            <a:off x="2200853" y="2727082"/>
            <a:ext cx="2743086" cy="46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6"/>
            <a:endCxn id="7" idx="2"/>
          </p:cNvCxnSpPr>
          <p:nvPr/>
        </p:nvCxnSpPr>
        <p:spPr>
          <a:xfrm flipV="1">
            <a:off x="2411760" y="3485011"/>
            <a:ext cx="2532179" cy="15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8" idx="2"/>
          </p:cNvCxnSpPr>
          <p:nvPr/>
        </p:nvCxnSpPr>
        <p:spPr>
          <a:xfrm>
            <a:off x="2200853" y="3806512"/>
            <a:ext cx="2743087" cy="45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узел 11"/>
          <p:cNvSpPr/>
          <p:nvPr/>
        </p:nvSpPr>
        <p:spPr>
          <a:xfrm>
            <a:off x="467544" y="5445224"/>
            <a:ext cx="2448272" cy="6480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Наблюдатель 4</a:t>
            </a:r>
            <a:endParaRPr lang="ru-RU" sz="16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1691680" y="3948870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721539" y="4543158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подпиши меня</a:t>
            </a:r>
            <a:endParaRPr lang="ru-RU" sz="1400" dirty="0"/>
          </a:p>
        </p:txBody>
      </p:sp>
      <p:cxnSp>
        <p:nvCxnSpPr>
          <p:cNvPr id="17" name="Прямая со стрелкой 16"/>
          <p:cNvCxnSpPr>
            <a:stCxn id="4" idx="5"/>
          </p:cNvCxnSpPr>
          <p:nvPr/>
        </p:nvCxnSpPr>
        <p:spPr>
          <a:xfrm>
            <a:off x="2200853" y="3806512"/>
            <a:ext cx="2947211" cy="1062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808" y="43378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подписан</a:t>
            </a:r>
            <a:endParaRPr lang="ru-RU" sz="1400" dirty="0"/>
          </a:p>
        </p:txBody>
      </p:sp>
      <p:cxnSp>
        <p:nvCxnSpPr>
          <p:cNvPr id="22" name="Прямая со стрелкой 21"/>
          <p:cNvCxnSpPr>
            <a:stCxn id="7" idx="2"/>
            <a:endCxn id="4" idx="6"/>
          </p:cNvCxnSpPr>
          <p:nvPr/>
        </p:nvCxnSpPr>
        <p:spPr>
          <a:xfrm flipH="1">
            <a:off x="2411760" y="3485011"/>
            <a:ext cx="2532179" cy="15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84205" y="3212976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отпиши меня</a:t>
            </a:r>
            <a:endParaRPr lang="ru-RU" sz="1400" dirty="0"/>
          </a:p>
        </p:txBody>
      </p:sp>
      <p:cxnSp>
        <p:nvCxnSpPr>
          <p:cNvPr id="25" name="Прямая со стрелкой 24"/>
          <p:cNvCxnSpPr>
            <a:stCxn id="4" idx="4"/>
            <a:endCxn id="12" idx="0"/>
          </p:cNvCxnSpPr>
          <p:nvPr/>
        </p:nvCxnSpPr>
        <p:spPr>
          <a:xfrm>
            <a:off x="1691680" y="3933056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1018094" y="4651383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отписан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132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48038 -0.0997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1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533 L -0.48941 0.333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/>
      <p:bldP spid="15" grpId="1"/>
      <p:bldP spid="20" grpId="0"/>
      <p:bldP spid="20" grpId="1"/>
      <p:bldP spid="23" grpId="0"/>
      <p:bldP spid="23" grpId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«Наблюдатель»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Наблюдатель</a:t>
            </a:r>
            <a:r>
              <a:rPr lang="ru-RU" b="1" dirty="0" smtClean="0"/>
              <a:t> определяет отношение один-ко-многим между объектами, позволяя при этом оповещать зависимые объекты наблюдателей об изменениях в объекте субъекта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243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344536" cy="515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638</TotalTime>
  <Words>163</Words>
  <Application>Microsoft Office PowerPoint</Application>
  <PresentationFormat>Экран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Яркая</vt:lpstr>
      <vt:lpstr>Паттерны проектирования</vt:lpstr>
      <vt:lpstr>Новостная лента</vt:lpstr>
      <vt:lpstr>Методы сайта</vt:lpstr>
      <vt:lpstr>Демо</vt:lpstr>
      <vt:lpstr>Подписка на новости</vt:lpstr>
      <vt:lpstr>Паттерн «Наблюдатель»</vt:lpstr>
      <vt:lpstr>Процесс подписки</vt:lpstr>
      <vt:lpstr>Паттерн «Наблюдатель»</vt:lpstr>
      <vt:lpstr>Диаграмма классов</vt:lpstr>
      <vt:lpstr>Демо</vt:lpstr>
      <vt:lpstr>Наблюдатели в C#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Georgiy</dc:creator>
  <cp:lastModifiedBy>Georgiy</cp:lastModifiedBy>
  <cp:revision>25</cp:revision>
  <dcterms:created xsi:type="dcterms:W3CDTF">2011-12-11T10:40:47Z</dcterms:created>
  <dcterms:modified xsi:type="dcterms:W3CDTF">2011-12-11T21:19:38Z</dcterms:modified>
</cp:coreProperties>
</file>