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2"/>
  </p:notesMasterIdLst>
  <p:handoutMasterIdLst>
    <p:handoutMasterId r:id="rId33"/>
  </p:handoutMasterIdLst>
  <p:sldIdLst>
    <p:sldId id="256" r:id="rId2"/>
    <p:sldId id="898" r:id="rId3"/>
    <p:sldId id="941" r:id="rId4"/>
    <p:sldId id="942" r:id="rId5"/>
    <p:sldId id="943" r:id="rId6"/>
    <p:sldId id="944" r:id="rId7"/>
    <p:sldId id="945" r:id="rId8"/>
    <p:sldId id="946" r:id="rId9"/>
    <p:sldId id="947" r:id="rId10"/>
    <p:sldId id="948" r:id="rId11"/>
    <p:sldId id="949" r:id="rId12"/>
    <p:sldId id="950" r:id="rId13"/>
    <p:sldId id="951" r:id="rId14"/>
    <p:sldId id="939" r:id="rId15"/>
    <p:sldId id="952" r:id="rId16"/>
    <p:sldId id="953" r:id="rId17"/>
    <p:sldId id="964" r:id="rId18"/>
    <p:sldId id="954" r:id="rId19"/>
    <p:sldId id="928" r:id="rId20"/>
    <p:sldId id="929" r:id="rId21"/>
    <p:sldId id="930" r:id="rId22"/>
    <p:sldId id="955" r:id="rId23"/>
    <p:sldId id="962" r:id="rId24"/>
    <p:sldId id="963" r:id="rId25"/>
    <p:sldId id="956" r:id="rId26"/>
    <p:sldId id="965" r:id="rId27"/>
    <p:sldId id="957" r:id="rId28"/>
    <p:sldId id="958" r:id="rId29"/>
    <p:sldId id="935" r:id="rId30"/>
    <p:sldId id="936" r:id="rId31"/>
  </p:sldIdLst>
  <p:sldSz cx="9144000" cy="6858000" type="screen4x3"/>
  <p:notesSz cx="9601200" cy="73152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0A00"/>
    <a:srgbClr val="650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68" autoAdjust="0"/>
    <p:restoredTop sz="77836" autoAdjust="0"/>
  </p:normalViewPr>
  <p:slideViewPr>
    <p:cSldViewPr>
      <p:cViewPr>
        <p:scale>
          <a:sx n="100" d="100"/>
          <a:sy n="100" d="100"/>
        </p:scale>
        <p:origin x="1560" y="-896"/>
      </p:cViewPr>
      <p:guideLst>
        <p:guide orient="horz" pos="2160"/>
        <p:guide pos="2880"/>
      </p:guideLst>
    </p:cSldViewPr>
  </p:slideViewPr>
  <p:outlineViewPr>
    <p:cViewPr>
      <p:scale>
        <a:sx n="33" d="100"/>
        <a:sy n="33" d="100"/>
      </p:scale>
      <p:origin x="0" y="-1428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1" d="100"/>
          <a:sy n="131" d="100"/>
        </p:scale>
        <p:origin x="2936" y="17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1" y="0"/>
            <a:ext cx="4160301" cy="365096"/>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defTabSz="966556">
              <a:defRPr sz="1200" b="0"/>
            </a:lvl1pPr>
          </a:lstStyle>
          <a:p>
            <a:endParaRPr lang="en-US"/>
          </a:p>
        </p:txBody>
      </p:sp>
      <p:sp>
        <p:nvSpPr>
          <p:cNvPr id="114691" name="Rectangle 3"/>
          <p:cNvSpPr>
            <a:spLocks noGrp="1" noChangeArrowheads="1"/>
          </p:cNvSpPr>
          <p:nvPr>
            <p:ph type="dt" sz="quarter" idx="1"/>
          </p:nvPr>
        </p:nvSpPr>
        <p:spPr bwMode="auto">
          <a:xfrm>
            <a:off x="5439258" y="0"/>
            <a:ext cx="4160301" cy="365096"/>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algn="r" defTabSz="966556">
              <a:defRPr sz="1200" b="0"/>
            </a:lvl1pPr>
          </a:lstStyle>
          <a:p>
            <a:endParaRPr lang="en-US"/>
          </a:p>
        </p:txBody>
      </p:sp>
      <p:sp>
        <p:nvSpPr>
          <p:cNvPr id="114692" name="Rectangle 4"/>
          <p:cNvSpPr>
            <a:spLocks noGrp="1" noChangeArrowheads="1"/>
          </p:cNvSpPr>
          <p:nvPr>
            <p:ph type="ftr" sz="quarter" idx="2"/>
          </p:nvPr>
        </p:nvSpPr>
        <p:spPr bwMode="auto">
          <a:xfrm>
            <a:off x="1" y="6948445"/>
            <a:ext cx="4160301" cy="365096"/>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defTabSz="966556">
              <a:defRPr sz="1200" b="0"/>
            </a:lvl1pPr>
          </a:lstStyle>
          <a:p>
            <a:endParaRPr lang="en-US"/>
          </a:p>
        </p:txBody>
      </p:sp>
      <p:sp>
        <p:nvSpPr>
          <p:cNvPr id="114693" name="Rectangle 5"/>
          <p:cNvSpPr>
            <a:spLocks noGrp="1" noChangeArrowheads="1"/>
          </p:cNvSpPr>
          <p:nvPr>
            <p:ph type="sldNum" sz="quarter" idx="3"/>
          </p:nvPr>
        </p:nvSpPr>
        <p:spPr bwMode="auto">
          <a:xfrm>
            <a:off x="5439258" y="6948445"/>
            <a:ext cx="4160301" cy="365096"/>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algn="r" defTabSz="966556">
              <a:defRPr sz="1200" b="0"/>
            </a:lvl1pPr>
          </a:lstStyle>
          <a:p>
            <a:fld id="{9837F13D-FB72-46FD-AC3C-7A71E2285587}" type="slidenum">
              <a:rPr lang="en-US"/>
              <a:pPr/>
              <a:t>‹#›</a:t>
            </a:fld>
            <a:endParaRPr lang="en-US"/>
          </a:p>
        </p:txBody>
      </p:sp>
    </p:spTree>
    <p:extLst>
      <p:ext uri="{BB962C8B-B14F-4D97-AF65-F5344CB8AC3E}">
        <p14:creationId xmlns:p14="http://schemas.microsoft.com/office/powerpoint/2010/main" val="2375400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4160301" cy="365096"/>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defTabSz="966556">
              <a:defRPr sz="1200" b="0"/>
            </a:lvl1pPr>
          </a:lstStyle>
          <a:p>
            <a:endParaRPr lang="en-US"/>
          </a:p>
        </p:txBody>
      </p:sp>
      <p:sp>
        <p:nvSpPr>
          <p:cNvPr id="3075" name="Rectangle 3"/>
          <p:cNvSpPr>
            <a:spLocks noGrp="1" noChangeArrowheads="1"/>
          </p:cNvSpPr>
          <p:nvPr>
            <p:ph type="dt" idx="1"/>
          </p:nvPr>
        </p:nvSpPr>
        <p:spPr bwMode="auto">
          <a:xfrm>
            <a:off x="5439258" y="0"/>
            <a:ext cx="4160301" cy="365096"/>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algn="r" defTabSz="966556">
              <a:defRPr sz="1200" b="0"/>
            </a:lvl1pPr>
          </a:lstStyle>
          <a:p>
            <a:endParaRPr lang="en-US"/>
          </a:p>
        </p:txBody>
      </p:sp>
      <p:sp>
        <p:nvSpPr>
          <p:cNvPr id="3076"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60450" y="3475052"/>
            <a:ext cx="7680303" cy="329084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1" y="6948445"/>
            <a:ext cx="4160301" cy="365096"/>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defTabSz="966556">
              <a:defRPr sz="1200" b="0"/>
            </a:lvl1pPr>
          </a:lstStyle>
          <a:p>
            <a:endParaRPr lang="en-US"/>
          </a:p>
        </p:txBody>
      </p:sp>
      <p:sp>
        <p:nvSpPr>
          <p:cNvPr id="3079" name="Rectangle 7"/>
          <p:cNvSpPr>
            <a:spLocks noGrp="1" noChangeArrowheads="1"/>
          </p:cNvSpPr>
          <p:nvPr>
            <p:ph type="sldNum" sz="quarter" idx="5"/>
          </p:nvPr>
        </p:nvSpPr>
        <p:spPr bwMode="auto">
          <a:xfrm>
            <a:off x="5439258" y="6948445"/>
            <a:ext cx="4160301" cy="365096"/>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algn="r" defTabSz="966556">
              <a:defRPr sz="1200" b="0"/>
            </a:lvl1pPr>
          </a:lstStyle>
          <a:p>
            <a:fld id="{06D247FA-62E3-4938-9506-1E4EA5CF115D}" type="slidenum">
              <a:rPr lang="en-US"/>
              <a:pPr/>
              <a:t>‹#›</a:t>
            </a:fld>
            <a:endParaRPr lang="en-US"/>
          </a:p>
        </p:txBody>
      </p:sp>
    </p:spTree>
    <p:extLst>
      <p:ext uri="{BB962C8B-B14F-4D97-AF65-F5344CB8AC3E}">
        <p14:creationId xmlns:p14="http://schemas.microsoft.com/office/powerpoint/2010/main" val="10390974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EE4F65-0EB3-49D0-AE40-310F7177F65C}"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9217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21</a:t>
            </a:fld>
            <a:endParaRPr lang="en-US"/>
          </a:p>
        </p:txBody>
      </p:sp>
    </p:spTree>
    <p:extLst>
      <p:ext uri="{BB962C8B-B14F-4D97-AF65-F5344CB8AC3E}">
        <p14:creationId xmlns:p14="http://schemas.microsoft.com/office/powerpoint/2010/main" val="365529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247FA-62E3-4938-9506-1E4EA5CF115D}" type="slidenum">
              <a:rPr lang="en-US"/>
              <a:pPr/>
              <a:t>22</a:t>
            </a:fld>
            <a:endParaRPr lang="en-US"/>
          </a:p>
        </p:txBody>
      </p:sp>
    </p:spTree>
    <p:extLst>
      <p:ext uri="{BB962C8B-B14F-4D97-AF65-F5344CB8AC3E}">
        <p14:creationId xmlns:p14="http://schemas.microsoft.com/office/powerpoint/2010/main" val="1227423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247FA-62E3-4938-9506-1E4EA5CF115D}" type="slidenum">
              <a:rPr lang="en-US"/>
              <a:pPr/>
              <a:t>24</a:t>
            </a:fld>
            <a:endParaRPr lang="en-US"/>
          </a:p>
        </p:txBody>
      </p:sp>
    </p:spTree>
    <p:extLst>
      <p:ext uri="{BB962C8B-B14F-4D97-AF65-F5344CB8AC3E}">
        <p14:creationId xmlns:p14="http://schemas.microsoft.com/office/powerpoint/2010/main" val="765315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Underutilized nodes: Tries to pick</a:t>
            </a:r>
            <a:r>
              <a:rPr lang="en-US" baseline="0"/>
              <a:t> nodes whose disk utilization is below average. That way, utilization is equalized over time. However, it avoids putting too many new chunks on any individual node because experience shows that newly created chunks are soon read again -&gt; possible overload.</a:t>
            </a:r>
            <a:endParaRPr lang="en-US"/>
          </a:p>
        </p:txBody>
      </p:sp>
      <p:sp>
        <p:nvSpPr>
          <p:cNvPr id="4" name="Slide Number Placeholder 3"/>
          <p:cNvSpPr>
            <a:spLocks noGrp="1"/>
          </p:cNvSpPr>
          <p:nvPr>
            <p:ph type="sldNum" sz="quarter" idx="10"/>
          </p:nvPr>
        </p:nvSpPr>
        <p:spPr/>
        <p:txBody>
          <a:bodyPr/>
          <a:lstStyle/>
          <a:p>
            <a:fld id="{06D247FA-62E3-4938-9506-1E4EA5CF115D}" type="slidenum">
              <a:rPr lang="en-US"/>
              <a:pPr/>
              <a:t>27</a:t>
            </a:fld>
            <a:endParaRPr lang="en-US"/>
          </a:p>
        </p:txBody>
      </p:sp>
    </p:spTree>
    <p:extLst>
      <p:ext uri="{BB962C8B-B14F-4D97-AF65-F5344CB8AC3E}">
        <p14:creationId xmlns:p14="http://schemas.microsoft.com/office/powerpoint/2010/main" val="917393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247FA-62E3-4938-9506-1E4EA5CF115D}" type="slidenum">
              <a:rPr lang="en-US"/>
              <a:pPr/>
              <a:t>28</a:t>
            </a:fld>
            <a:endParaRPr lang="en-US"/>
          </a:p>
        </p:txBody>
      </p:sp>
    </p:spTree>
    <p:extLst>
      <p:ext uri="{BB962C8B-B14F-4D97-AF65-F5344CB8AC3E}">
        <p14:creationId xmlns:p14="http://schemas.microsoft.com/office/powerpoint/2010/main" val="646919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247FA-62E3-4938-9506-1E4EA5CF115D}" type="slidenum">
              <a:rPr lang="en-US" smtClean="0"/>
              <a:pPr/>
              <a:t>30</a:t>
            </a:fld>
            <a:endParaRPr lang="en-US"/>
          </a:p>
        </p:txBody>
      </p:sp>
    </p:spTree>
    <p:extLst>
      <p:ext uri="{BB962C8B-B14F-4D97-AF65-F5344CB8AC3E}">
        <p14:creationId xmlns:p14="http://schemas.microsoft.com/office/powerpoint/2010/main" val="48737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a:t>
            </a:fld>
            <a:endParaRPr lang="en-US"/>
          </a:p>
        </p:txBody>
      </p:sp>
    </p:spTree>
    <p:extLst>
      <p:ext uri="{BB962C8B-B14F-4D97-AF65-F5344CB8AC3E}">
        <p14:creationId xmlns:p14="http://schemas.microsoft.com/office/powerpoint/2010/main" val="20837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247FA-62E3-4938-9506-1E4EA5CF115D}" type="slidenum">
              <a:rPr lang="en-US"/>
              <a:pPr/>
              <a:t>7</a:t>
            </a:fld>
            <a:endParaRPr lang="en-US"/>
          </a:p>
        </p:txBody>
      </p:sp>
    </p:spTree>
    <p:extLst>
      <p:ext uri="{BB962C8B-B14F-4D97-AF65-F5344CB8AC3E}">
        <p14:creationId xmlns:p14="http://schemas.microsoft.com/office/powerpoint/2010/main" val="693884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6D247FA-62E3-4938-9506-1E4EA5CF115D}" type="slidenum">
              <a:rPr lang="en-US"/>
              <a:pPr/>
              <a:t>10</a:t>
            </a:fld>
            <a:endParaRPr lang="en-US"/>
          </a:p>
        </p:txBody>
      </p:sp>
    </p:spTree>
    <p:extLst>
      <p:ext uri="{BB962C8B-B14F-4D97-AF65-F5344CB8AC3E}">
        <p14:creationId xmlns:p14="http://schemas.microsoft.com/office/powerpoint/2010/main" val="2138210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247FA-62E3-4938-9506-1E4EA5CF115D}" type="slidenum">
              <a:rPr lang="en-US"/>
              <a:pPr/>
              <a:t>12</a:t>
            </a:fld>
            <a:endParaRPr lang="en-US"/>
          </a:p>
        </p:txBody>
      </p:sp>
    </p:spTree>
    <p:extLst>
      <p:ext uri="{BB962C8B-B14F-4D97-AF65-F5344CB8AC3E}">
        <p14:creationId xmlns:p14="http://schemas.microsoft.com/office/powerpoint/2010/main" val="1929045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6D247FA-62E3-4938-9506-1E4EA5CF115D}" type="slidenum">
              <a:rPr lang="en-US"/>
              <a:pPr/>
              <a:t>13</a:t>
            </a:fld>
            <a:endParaRPr lang="en-US"/>
          </a:p>
        </p:txBody>
      </p:sp>
    </p:spTree>
    <p:extLst>
      <p:ext uri="{BB962C8B-B14F-4D97-AF65-F5344CB8AC3E}">
        <p14:creationId xmlns:p14="http://schemas.microsoft.com/office/powerpoint/2010/main" val="96905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247FA-62E3-4938-9506-1E4EA5CF115D}" type="slidenum">
              <a:rPr lang="en-US" smtClean="0"/>
              <a:pPr/>
              <a:t>14</a:t>
            </a:fld>
            <a:endParaRPr lang="en-US"/>
          </a:p>
        </p:txBody>
      </p:sp>
    </p:spTree>
    <p:extLst>
      <p:ext uri="{BB962C8B-B14F-4D97-AF65-F5344CB8AC3E}">
        <p14:creationId xmlns:p14="http://schemas.microsoft.com/office/powerpoint/2010/main" val="1654291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247FA-62E3-4938-9506-1E4EA5CF115D}" type="slidenum">
              <a:rPr lang="en-US"/>
              <a:pPr/>
              <a:t>18</a:t>
            </a:fld>
            <a:endParaRPr lang="en-US"/>
          </a:p>
        </p:txBody>
      </p:sp>
    </p:spTree>
    <p:extLst>
      <p:ext uri="{BB962C8B-B14F-4D97-AF65-F5344CB8AC3E}">
        <p14:creationId xmlns:p14="http://schemas.microsoft.com/office/powerpoint/2010/main" val="1140072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D37F8DB4-A4FF-4A8B-9A85-9B1874A58FCC}" type="slidenum">
              <a:rPr lang="en-US"/>
              <a:pPr/>
              <a:t>19</a:t>
            </a:fld>
            <a:endParaRPr lang="en-US"/>
          </a:p>
        </p:txBody>
      </p:sp>
    </p:spTree>
    <p:extLst>
      <p:ext uri="{BB962C8B-B14F-4D97-AF65-F5344CB8AC3E}">
        <p14:creationId xmlns:p14="http://schemas.microsoft.com/office/powerpoint/2010/main" val="1623628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lstStyle>
            <a:lvl1pPr>
              <a:defRPr b="1">
                <a:latin typeface="Helvetica"/>
                <a:cs typeface="Helvetic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800600"/>
            <a:ext cx="6400800" cy="838200"/>
          </a:xfrm>
        </p:spPr>
        <p:txBody>
          <a:bodyPr>
            <a:normAutofit/>
          </a:bodyPr>
          <a:lstStyle>
            <a:lvl1pPr marL="0" indent="0" algn="ctr">
              <a:buNone/>
              <a:defRPr sz="1600">
                <a:solidFill>
                  <a:schemeClr val="tx1"/>
                </a:solidFill>
                <a:latin typeface="Tahoma" charset="0"/>
                <a:ea typeface="Tahoma" charset="0"/>
                <a:cs typeface="Tahom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grpSp>
        <p:nvGrpSpPr>
          <p:cNvPr id="4" name="Group 3"/>
          <p:cNvGrpSpPr/>
          <p:nvPr userDrawn="1"/>
        </p:nvGrpSpPr>
        <p:grpSpPr>
          <a:xfrm>
            <a:off x="0" y="-50797"/>
            <a:ext cx="9144000" cy="483473"/>
            <a:chOff x="0" y="-50797"/>
            <a:chExt cx="9144000" cy="483473"/>
          </a:xfrm>
        </p:grpSpPr>
        <p:sp>
          <p:nvSpPr>
            <p:cNvPr id="5" name="Rectangle 19"/>
            <p:cNvSpPr>
              <a:spLocks noChangeArrowheads="1"/>
            </p:cNvSpPr>
            <p:nvPr/>
          </p:nvSpPr>
          <p:spPr bwMode="auto">
            <a:xfrm>
              <a:off x="0" y="2909"/>
              <a:ext cx="9144000" cy="429767"/>
            </a:xfrm>
            <a:prstGeom prst="rect">
              <a:avLst/>
            </a:prstGeom>
            <a:solidFill>
              <a:srgbClr val="808080"/>
            </a:solidFill>
            <a:ln w="9525">
              <a:noFill/>
              <a:miter lim="800000"/>
              <a:headEnd/>
              <a:tailEnd/>
            </a:ln>
          </p:spPr>
          <p:txBody>
            <a:bodyPr wrap="none" anchor="ctr">
              <a:prstTxWarp prst="textNoShape">
                <a:avLst/>
              </a:prstTxWarp>
            </a:bodyPr>
            <a:lstStyle/>
            <a:p>
              <a:pPr algn="ctr" defTabSz="914400" fontAlgn="base">
                <a:lnSpc>
                  <a:spcPct val="120000"/>
                </a:lnSpc>
                <a:spcBef>
                  <a:spcPct val="20000"/>
                </a:spcBef>
                <a:spcAft>
                  <a:spcPct val="0"/>
                </a:spcAft>
                <a:buClr>
                  <a:srgbClr val="003366"/>
                </a:buClr>
                <a:buSzPct val="110000"/>
                <a:buFontTx/>
                <a:buChar char="•"/>
              </a:pPr>
              <a:endParaRPr lang="de-DE" sz="2800" baseline="-25000">
                <a:solidFill>
                  <a:prstClr val="black"/>
                </a:solidFill>
                <a:latin typeface="Verdana" pitchFamily="-108" charset="0"/>
                <a:ea typeface="Osaka" pitchFamily="-108" charset="-128"/>
                <a:cs typeface="Osaka" pitchFamily="-108" charset="-128"/>
              </a:endParaRPr>
            </a:p>
          </p:txBody>
        </p:sp>
        <p:sp>
          <p:nvSpPr>
            <p:cNvPr id="6" name="Rectangle 13"/>
            <p:cNvSpPr>
              <a:spLocks noChangeArrowheads="1"/>
            </p:cNvSpPr>
            <p:nvPr/>
          </p:nvSpPr>
          <p:spPr bwMode="auto">
            <a:xfrm>
              <a:off x="0" y="2908"/>
              <a:ext cx="9144000" cy="382360"/>
            </a:xfrm>
            <a:prstGeom prst="rect">
              <a:avLst/>
            </a:prstGeom>
            <a:solidFill>
              <a:srgbClr val="191919"/>
            </a:solidFill>
            <a:ln w="9525">
              <a:noFill/>
              <a:miter lim="800000"/>
              <a:headEnd/>
              <a:tailEnd/>
            </a:ln>
          </p:spPr>
          <p:txBody>
            <a:bodyPr wrap="none" anchor="ctr">
              <a:prstTxWarp prst="textNoShape">
                <a:avLst/>
              </a:prstTxWarp>
            </a:bodyPr>
            <a:lstStyle/>
            <a:p>
              <a:pPr algn="ctr" defTabSz="914400" fontAlgn="base">
                <a:lnSpc>
                  <a:spcPct val="120000"/>
                </a:lnSpc>
                <a:spcBef>
                  <a:spcPct val="20000"/>
                </a:spcBef>
                <a:spcAft>
                  <a:spcPct val="0"/>
                </a:spcAft>
                <a:buClr>
                  <a:srgbClr val="003366"/>
                </a:buClr>
                <a:buSzPct val="110000"/>
                <a:buFontTx/>
                <a:buChar char="•"/>
              </a:pPr>
              <a:endParaRPr lang="de-DE" sz="2800" baseline="-25000">
                <a:solidFill>
                  <a:prstClr val="black"/>
                </a:solidFill>
                <a:latin typeface="Verdana" pitchFamily="-108" charset="0"/>
                <a:ea typeface="Osaka" pitchFamily="-108" charset="-128"/>
                <a:cs typeface="Osaka" pitchFamily="-108" charset="-128"/>
              </a:endParaRPr>
            </a:p>
          </p:txBody>
        </p:sp>
        <p:sp>
          <p:nvSpPr>
            <p:cNvPr id="7" name="Title 1"/>
            <p:cNvSpPr txBox="1">
              <a:spLocks/>
            </p:cNvSpPr>
            <p:nvPr/>
          </p:nvSpPr>
          <p:spPr bwMode="auto">
            <a:xfrm>
              <a:off x="304800" y="-50797"/>
              <a:ext cx="8458200" cy="43794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lang="en-US" sz="2000" b="1" kern="0" dirty="0">
                  <a:solidFill>
                    <a:srgbClr val="F6E6CB"/>
                  </a:solidFill>
                  <a:latin typeface="Garamond"/>
                  <a:cs typeface="Garamond"/>
                </a:rPr>
                <a:t>University of Pennsylvania</a:t>
              </a:r>
            </a:p>
          </p:txBody>
        </p:sp>
      </p:grpSp>
      <p:sp>
        <p:nvSpPr>
          <p:cNvPr id="8" name="Rectangle 19"/>
          <p:cNvSpPr>
            <a:spLocks noChangeArrowheads="1"/>
          </p:cNvSpPr>
          <p:nvPr userDrawn="1"/>
        </p:nvSpPr>
        <p:spPr bwMode="auto">
          <a:xfrm>
            <a:off x="0" y="6051545"/>
            <a:ext cx="9144000" cy="685800"/>
          </a:xfrm>
          <a:prstGeom prst="rect">
            <a:avLst/>
          </a:prstGeom>
          <a:solidFill>
            <a:srgbClr val="808080"/>
          </a:solidFill>
          <a:ln w="9525">
            <a:noFill/>
            <a:miter lim="800000"/>
            <a:headEnd/>
            <a:tailEnd/>
          </a:ln>
        </p:spPr>
        <p:txBody>
          <a:bodyPr wrap="none" anchor="ctr">
            <a:prstTxWarp prst="textNoShape">
              <a:avLst/>
            </a:prstTxWarp>
          </a:bodyPr>
          <a:lstStyle/>
          <a:p>
            <a:pPr algn="ctr" defTabSz="914400" fontAlgn="base">
              <a:lnSpc>
                <a:spcPct val="120000"/>
              </a:lnSpc>
              <a:spcBef>
                <a:spcPct val="20000"/>
              </a:spcBef>
              <a:spcAft>
                <a:spcPct val="0"/>
              </a:spcAft>
              <a:buClr>
                <a:srgbClr val="003366"/>
              </a:buClr>
              <a:buSzPct val="110000"/>
              <a:buFontTx/>
              <a:buChar char="•"/>
            </a:pPr>
            <a:endParaRPr lang="de-DE" sz="2800" baseline="-25000" dirty="0">
              <a:solidFill>
                <a:prstClr val="black"/>
              </a:solidFill>
              <a:latin typeface="Verdana" pitchFamily="-108" charset="0"/>
              <a:ea typeface="Osaka" pitchFamily="-108" charset="-128"/>
              <a:cs typeface="Osaka" pitchFamily="-108" charset="-128"/>
            </a:endParaRPr>
          </a:p>
        </p:txBody>
      </p:sp>
      <p:sp>
        <p:nvSpPr>
          <p:cNvPr id="9" name="Rectangle 13"/>
          <p:cNvSpPr>
            <a:spLocks noChangeArrowheads="1"/>
          </p:cNvSpPr>
          <p:nvPr userDrawn="1"/>
        </p:nvSpPr>
        <p:spPr bwMode="auto">
          <a:xfrm>
            <a:off x="0" y="6104130"/>
            <a:ext cx="9144000" cy="753870"/>
          </a:xfrm>
          <a:prstGeom prst="rect">
            <a:avLst/>
          </a:prstGeom>
          <a:solidFill>
            <a:srgbClr val="191919"/>
          </a:solidFill>
          <a:ln w="9525">
            <a:noFill/>
            <a:miter lim="800000"/>
            <a:headEnd/>
            <a:tailEnd/>
          </a:ln>
        </p:spPr>
        <p:txBody>
          <a:bodyPr wrap="none" anchor="ctr">
            <a:prstTxWarp prst="textNoShape">
              <a:avLst/>
            </a:prstTxWarp>
          </a:bodyPr>
          <a:lstStyle/>
          <a:p>
            <a:pPr algn="ctr" defTabSz="914400" fontAlgn="base">
              <a:lnSpc>
                <a:spcPct val="120000"/>
              </a:lnSpc>
              <a:spcBef>
                <a:spcPct val="20000"/>
              </a:spcBef>
              <a:spcAft>
                <a:spcPct val="0"/>
              </a:spcAft>
              <a:buClr>
                <a:srgbClr val="003366"/>
              </a:buClr>
              <a:buSzPct val="110000"/>
              <a:buFontTx/>
              <a:buChar char="•"/>
            </a:pPr>
            <a:endParaRPr lang="de-DE" sz="2800" baseline="-25000" dirty="0">
              <a:solidFill>
                <a:prstClr val="black"/>
              </a:solidFill>
              <a:latin typeface="Verdana" pitchFamily="-108" charset="0"/>
              <a:ea typeface="Osaka" pitchFamily="-108" charset="-128"/>
              <a:cs typeface="Osaka" pitchFamily="-108" charset="-128"/>
            </a:endParaRPr>
          </a:p>
        </p:txBody>
      </p:sp>
      <p:pic>
        <p:nvPicPr>
          <p:cNvPr id="10" name="Picture 9" descr="top_nav_eng_bnr.gif"/>
          <p:cNvPicPr>
            <a:picLocks noChangeAspect="1"/>
          </p:cNvPicPr>
          <p:nvPr userDrawn="1"/>
        </p:nvPicPr>
        <p:blipFill>
          <a:blip r:embed="rId2"/>
          <a:srcRect/>
          <a:stretch>
            <a:fillRect/>
          </a:stretch>
        </p:blipFill>
        <p:spPr bwMode="auto">
          <a:xfrm>
            <a:off x="1391139" y="6104130"/>
            <a:ext cx="1764322" cy="651442"/>
          </a:xfrm>
          <a:prstGeom prst="rect">
            <a:avLst/>
          </a:prstGeom>
          <a:noFill/>
          <a:ln w="9525">
            <a:noFill/>
            <a:miter lim="800000"/>
            <a:headEnd/>
            <a:tailEnd/>
          </a:ln>
        </p:spPr>
      </p:pic>
      <p:pic>
        <p:nvPicPr>
          <p:cNvPr id="11" name="Picture 11" descr="PRECISE_Final.jpg"/>
          <p:cNvPicPr>
            <a:picLocks noChangeAspect="1"/>
          </p:cNvPicPr>
          <p:nvPr userDrawn="1"/>
        </p:nvPicPr>
        <p:blipFill>
          <a:blip r:embed="rId3"/>
          <a:srcRect/>
          <a:stretch>
            <a:fillRect/>
          </a:stretch>
        </p:blipFill>
        <p:spPr bwMode="auto">
          <a:xfrm>
            <a:off x="5830276" y="6230635"/>
            <a:ext cx="1858108" cy="499296"/>
          </a:xfrm>
          <a:prstGeom prst="rect">
            <a:avLst/>
          </a:prstGeom>
          <a:noFill/>
          <a:ln w="9525">
            <a:noFill/>
            <a:miter lim="800000"/>
            <a:headEnd/>
            <a:tailEnd/>
          </a:ln>
        </p:spPr>
      </p:pic>
      <p:sp>
        <p:nvSpPr>
          <p:cNvPr id="17" name="TextBox 16"/>
          <p:cNvSpPr txBox="1"/>
          <p:nvPr userDrawn="1"/>
        </p:nvSpPr>
        <p:spPr>
          <a:xfrm>
            <a:off x="457200" y="2939939"/>
            <a:ext cx="8305800" cy="1748171"/>
          </a:xfrm>
          <a:prstGeom prst="rect">
            <a:avLst/>
          </a:prstGeom>
          <a:noFill/>
        </p:spPr>
        <p:txBody>
          <a:bodyPr wrap="square" rtlCol="0">
            <a:spAutoFit/>
          </a:bodyPr>
          <a:lstStyle/>
          <a:p>
            <a:pPr algn="ctr">
              <a:spcAft>
                <a:spcPts val="1200"/>
              </a:spcAft>
            </a:pPr>
            <a:r>
              <a:rPr lang="en-US" sz="2600" b="1" dirty="0">
                <a:solidFill>
                  <a:srgbClr val="D2332B"/>
                </a:solidFill>
                <a:latin typeface="Tahoma"/>
                <a:cs typeface="Tahoma"/>
              </a:rPr>
              <a:t>Linh Thi Xuan Phan</a:t>
            </a:r>
            <a:br>
              <a:rPr lang="en-US" sz="2600" b="1" dirty="0">
                <a:solidFill>
                  <a:srgbClr val="D2332B"/>
                </a:solidFill>
                <a:latin typeface="Tahoma"/>
                <a:cs typeface="Tahoma"/>
              </a:rPr>
            </a:br>
            <a:r>
              <a:rPr lang="en-US" sz="2600" b="1" dirty="0">
                <a:solidFill>
                  <a:srgbClr val="D2332B"/>
                </a:solidFill>
                <a:latin typeface="Tahoma"/>
                <a:cs typeface="Tahoma"/>
              </a:rPr>
              <a:t/>
            </a:r>
            <a:br>
              <a:rPr lang="en-US" sz="2600" b="1" dirty="0">
                <a:solidFill>
                  <a:srgbClr val="D2332B"/>
                </a:solidFill>
                <a:latin typeface="Tahoma"/>
                <a:cs typeface="Tahoma"/>
              </a:rPr>
            </a:br>
            <a:r>
              <a:rPr lang="en-US" b="0" kern="0" dirty="0">
                <a:solidFill>
                  <a:srgbClr val="000000"/>
                </a:solidFill>
                <a:latin typeface="Tahoma"/>
              </a:rPr>
              <a:t>Department of Computer and Information Science</a:t>
            </a:r>
            <a:br>
              <a:rPr lang="en-US" b="0" kern="0" dirty="0">
                <a:solidFill>
                  <a:srgbClr val="000000"/>
                </a:solidFill>
                <a:latin typeface="Tahoma"/>
              </a:rPr>
            </a:br>
            <a:r>
              <a:rPr lang="en-US" b="0" kern="0" dirty="0">
                <a:solidFill>
                  <a:srgbClr val="000000"/>
                </a:solidFill>
                <a:latin typeface="Tahoma"/>
              </a:rPr>
              <a:t>University of Pennsylvania</a:t>
            </a:r>
          </a:p>
          <a:p>
            <a:pPr algn="ctr" defTabSz="914400" fontAlgn="base">
              <a:spcBef>
                <a:spcPct val="20000"/>
              </a:spcBef>
              <a:spcAft>
                <a:spcPct val="0"/>
              </a:spcAft>
              <a:buClr>
                <a:srgbClr val="3333CC"/>
              </a:buClr>
              <a:buSzPct val="60000"/>
            </a:pPr>
            <a:endParaRPr lang="en-US" sz="800" kern="0" dirty="0">
              <a:solidFill>
                <a:srgbClr val="000000"/>
              </a:solidFill>
              <a:latin typeface="Tahoma"/>
            </a:endParaRPr>
          </a:p>
        </p:txBody>
      </p:sp>
    </p:spTree>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a:cs typeface="Helvetica"/>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a:cs typeface="Arial"/>
              </a:defRPr>
            </a:lvl1pPr>
            <a:lvl2pPr>
              <a:defRPr sz="2000">
                <a:latin typeface="Arial"/>
                <a:cs typeface="Arial"/>
              </a:defRPr>
            </a:lvl2pPr>
            <a:lvl3pPr>
              <a:defRPr sz="1600">
                <a:latin typeface="Arial"/>
                <a:cs typeface="Arial"/>
              </a:defRPr>
            </a:lvl3pPr>
            <a:lvl4pPr>
              <a:defRPr sz="1200">
                <a:latin typeface="Arial"/>
                <a:cs typeface="Arial"/>
              </a:defRPr>
            </a:lvl4pPr>
            <a:lvl5pPr>
              <a:defRPr sz="10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2"/>
          <p:cNvSpPr>
            <a:spLocks noGrp="1" noChangeArrowheads="1"/>
          </p:cNvSpPr>
          <p:nvPr>
            <p:ph type="sldNum" sz="quarter" idx="4"/>
          </p:nvPr>
        </p:nvSpPr>
        <p:spPr bwMode="auto">
          <a:xfrm>
            <a:off x="7018873" y="6400800"/>
            <a:ext cx="1905000" cy="32369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600"/>
            </a:lvl1pPr>
          </a:lstStyle>
          <a:p>
            <a:fld id="{05072F42-4DFA-4725-86F9-7594E4AB4EB5}" type="slidenum">
              <a:rPr lang="en-GB" smtClean="0">
                <a:solidFill>
                  <a:prstClr val="black"/>
                </a:solidFill>
              </a:rPr>
              <a:pPr/>
              <a:t>‹#›</a:t>
            </a:fld>
            <a:endParaRPr lang="en-GB" dirty="0">
              <a:solidFill>
                <a:prstClr val="black"/>
              </a:solidFill>
            </a:endParaRPr>
          </a:p>
        </p:txBody>
      </p:sp>
      <p:sp>
        <p:nvSpPr>
          <p:cNvPr id="5" name="Footer Placeholder 3"/>
          <p:cNvSpPr>
            <a:spLocks noGrp="1"/>
          </p:cNvSpPr>
          <p:nvPr>
            <p:ph type="ftr" sz="quarter" idx="11"/>
          </p:nvPr>
        </p:nvSpPr>
        <p:spPr>
          <a:xfrm>
            <a:off x="3200400" y="6570409"/>
            <a:ext cx="2895600" cy="321735"/>
          </a:xfrm>
          <a:prstGeom prst="rect">
            <a:avLst/>
          </a:prstGeom>
        </p:spPr>
        <p:txBody>
          <a:bodyPr/>
          <a:lstStyle>
            <a:lvl1pPr algn="ctr">
              <a:defRPr sz="1200" b="0"/>
            </a:lvl1pPr>
          </a:lstStyle>
          <a:p>
            <a:endParaRPr lang="en-US" altLang="en-US"/>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5C48641-4F49-435F-B757-E6867735A09C}" type="slidenum">
              <a:rPr lang="en-US"/>
              <a:pPr/>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243638"/>
            <a:ext cx="2133600" cy="457200"/>
          </a:xfrm>
          <a:prstGeom prst="rect">
            <a:avLst/>
          </a:prstGeom>
        </p:spPr>
        <p:txBody>
          <a:bodyPr/>
          <a:lstStyle>
            <a:lvl1pPr>
              <a:defRPr/>
            </a:lvl1pPr>
          </a:lstStyle>
          <a:p>
            <a:endParaRPr lang="en-US" altLang="en-US"/>
          </a:p>
        </p:txBody>
      </p:sp>
      <p:sp>
        <p:nvSpPr>
          <p:cNvPr id="4" name="Footer Placeholder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DE98835C-00A0-4478-B42D-75E7DDB5DF4B}" type="slidenum">
              <a:rPr lang="en-US" altLang="en-US"/>
              <a:pPr/>
              <a:t>‹#›</a:t>
            </a:fld>
            <a:endParaRPr lang="en-US" alt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132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600200"/>
            <a:ext cx="40132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31800" y="6229350"/>
            <a:ext cx="1905000" cy="457200"/>
          </a:xfrm>
          <a:prstGeom prst="rect">
            <a:avLst/>
          </a:prstGeom>
          <a:ln/>
        </p:spPr>
        <p:txBody>
          <a:bodyPr/>
          <a:lstStyle>
            <a:lvl1pPr>
              <a:defRPr/>
            </a:lvl1pPr>
          </a:lstStyle>
          <a:p>
            <a:endParaRPr lang="en-US"/>
          </a:p>
        </p:txBody>
      </p:sp>
      <p:sp>
        <p:nvSpPr>
          <p:cNvPr id="6" name="Footer Placeholder 5"/>
          <p:cNvSpPr>
            <a:spLocks noGrp="1" noChangeArrowheads="1"/>
          </p:cNvSpPr>
          <p:nvPr>
            <p:ph type="ftr" sz="quarter" idx="11"/>
          </p:nvPr>
        </p:nvSpPr>
        <p:spPr>
          <a:xfrm>
            <a:off x="3124201" y="6605588"/>
            <a:ext cx="2886074" cy="252412"/>
          </a:xfrm>
          <a:prstGeom prst="rect">
            <a:avLst/>
          </a:prstGeom>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A193209-9F08-4ABB-B6FE-1513E4F22E1D}" type="slidenum">
              <a:rPr lang="en-US"/>
              <a:pPr/>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461" y="56172"/>
            <a:ext cx="8658559" cy="90121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6461" y="1084385"/>
            <a:ext cx="8658559" cy="535902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12"/>
          <p:cNvSpPr>
            <a:spLocks noGrp="1" noChangeArrowheads="1"/>
          </p:cNvSpPr>
          <p:nvPr>
            <p:ph type="sldNum" sz="quarter" idx="4"/>
          </p:nvPr>
        </p:nvSpPr>
        <p:spPr bwMode="auto">
          <a:xfrm>
            <a:off x="7018873" y="6530002"/>
            <a:ext cx="1905000" cy="32369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latin typeface="Helvetica"/>
                <a:cs typeface="Helvetica"/>
              </a:defRPr>
            </a:lvl1pPr>
          </a:lstStyle>
          <a:p>
            <a:fld id="{05072F42-4DFA-4725-86F9-7594E4AB4EB5}" type="slidenum">
              <a:rPr lang="en-GB" smtClean="0">
                <a:solidFill>
                  <a:prstClr val="black"/>
                </a:solidFill>
              </a:rPr>
              <a:pPr/>
              <a:t>‹#›</a:t>
            </a:fld>
            <a:endParaRPr lang="en-GB" dirty="0">
              <a:solidFill>
                <a:prstClr val="black"/>
              </a:solidFill>
            </a:endParaRPr>
          </a:p>
        </p:txBody>
      </p:sp>
      <p:pic>
        <p:nvPicPr>
          <p:cNvPr id="6" name="Picture 5"/>
          <p:cNvPicPr>
            <a:picLocks noChangeAspect="1" noChangeArrowheads="1"/>
          </p:cNvPicPr>
          <p:nvPr/>
        </p:nvPicPr>
        <p:blipFill>
          <a:blip r:embed="rId7" cstate="print"/>
          <a:srcRect/>
          <a:stretch>
            <a:fillRect/>
          </a:stretch>
        </p:blipFill>
        <p:spPr bwMode="auto">
          <a:xfrm>
            <a:off x="70883" y="6481270"/>
            <a:ext cx="925042" cy="334322"/>
          </a:xfrm>
          <a:prstGeom prst="rect">
            <a:avLst/>
          </a:prstGeom>
          <a:noFill/>
          <a:ln w="9525">
            <a:noFill/>
            <a:miter lim="800000"/>
            <a:headEnd/>
            <a:tailEnd/>
          </a:ln>
        </p:spPr>
      </p:pic>
    </p:spTree>
    <p:extLst>
      <p:ext uri="{BB962C8B-B14F-4D97-AF65-F5344CB8AC3E}">
        <p14:creationId xmlns:p14="http://schemas.microsoft.com/office/powerpoint/2010/main" val="30946305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timing>
    <p:tnLst>
      <p:par>
        <p:cTn id="1" dur="indefinite" restart="never" nodeType="tmRoot"/>
      </p:par>
    </p:tnLst>
  </p:timing>
  <p:hf hdr="0" ftr="0" dt="0"/>
  <p:txStyles>
    <p:titleStyle>
      <a:lvl1pPr algn="ctr" defTabSz="457200" rtl="0" eaLnBrk="1" latinLnBrk="0" hangingPunct="1">
        <a:spcBef>
          <a:spcPct val="0"/>
        </a:spcBef>
        <a:buNone/>
        <a:defRPr sz="3600" b="1" kern="1200">
          <a:solidFill>
            <a:srgbClr val="005395"/>
          </a:solidFill>
          <a:latin typeface="Helvetica"/>
          <a:ea typeface="+mj-ea"/>
          <a:cs typeface="Helvetica"/>
        </a:defRPr>
      </a:lvl1pPr>
    </p:titleStyle>
    <p:bodyStyle>
      <a:lvl1pPr marL="342900" indent="-342900" algn="l" defTabSz="457200" rtl="0" eaLnBrk="1" latinLnBrk="0" hangingPunct="1">
        <a:spcBef>
          <a:spcPct val="20000"/>
        </a:spcBef>
        <a:buClr>
          <a:schemeClr val="accent1">
            <a:lumMod val="50000"/>
          </a:schemeClr>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chemeClr val="accent1">
            <a:lumMod val="50000"/>
          </a:schemeClr>
        </a:buClr>
        <a:buSzPct val="100000"/>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Tx/>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ClrTx/>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ClrTx/>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CIS 505</a:t>
            </a:r>
            <a:br>
              <a:rPr lang="en-US"/>
            </a:br>
            <a:r>
              <a:rPr lang="en-US"/>
              <a:t>Software Systems</a:t>
            </a:r>
          </a:p>
        </p:txBody>
      </p:sp>
      <p:sp>
        <p:nvSpPr>
          <p:cNvPr id="2051" name="Rectangle 3"/>
          <p:cNvSpPr>
            <a:spLocks noGrp="1" noChangeArrowheads="1"/>
          </p:cNvSpPr>
          <p:nvPr>
            <p:ph type="subTitle" idx="1"/>
          </p:nvPr>
        </p:nvSpPr>
        <p:spPr/>
        <p:txBody>
          <a:bodyPr/>
          <a:lstStyle/>
          <a:p>
            <a:r>
              <a:rPr lang="en-US" b="1" dirty="0"/>
              <a:t>Lecture 18: GFS</a:t>
            </a:r>
            <a:r>
              <a:rPr lang="en-US" dirty="0"/>
              <a:t/>
            </a:r>
            <a:br>
              <a:rPr lang="en-US" dirty="0"/>
            </a:br>
            <a:r>
              <a:rPr lang="en-US" dirty="0"/>
              <a:t>November 16, 2016</a:t>
            </a:r>
          </a:p>
        </p:txBody>
      </p:sp>
      <p:sp>
        <p:nvSpPr>
          <p:cNvPr id="2" name="TextBox 1"/>
          <p:cNvSpPr txBox="1"/>
          <p:nvPr/>
        </p:nvSpPr>
        <p:spPr>
          <a:xfrm>
            <a:off x="1905000" y="5574268"/>
            <a:ext cx="5096267" cy="369332"/>
          </a:xfrm>
          <a:prstGeom prst="rect">
            <a:avLst/>
          </a:prstGeom>
          <a:noFill/>
        </p:spPr>
        <p:txBody>
          <a:bodyPr wrap="none" rtlCol="0">
            <a:spAutoFit/>
          </a:bodyPr>
          <a:lstStyle/>
          <a:p>
            <a:r>
              <a:rPr lang="en-US" b="0" i="1" dirty="0" smtClean="0">
                <a:solidFill>
                  <a:schemeClr val="tx1">
                    <a:lumMod val="65000"/>
                    <a:lumOff val="35000"/>
                  </a:schemeClr>
                </a:solidFill>
              </a:rPr>
              <a:t>Some slides are courtesy of </a:t>
            </a:r>
            <a:r>
              <a:rPr lang="en-US" b="0" i="1" dirty="0" err="1" smtClean="0">
                <a:solidFill>
                  <a:schemeClr val="tx1">
                    <a:lumMod val="65000"/>
                    <a:lumOff val="35000"/>
                  </a:schemeClr>
                </a:solidFill>
              </a:rPr>
              <a:t>Haeberlen</a:t>
            </a:r>
            <a:r>
              <a:rPr lang="en-US" b="0" i="1" dirty="0" smtClean="0">
                <a:solidFill>
                  <a:schemeClr val="tx1">
                    <a:lumMod val="65000"/>
                    <a:lumOff val="35000"/>
                  </a:schemeClr>
                </a:solidFill>
              </a:rPr>
              <a:t> and Ives</a:t>
            </a:r>
            <a:endParaRPr lang="en-US" b="0" i="1"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Workload characteristics</a:t>
            </a:r>
          </a:p>
        </p:txBody>
      </p:sp>
      <p:sp>
        <p:nvSpPr>
          <p:cNvPr id="3" name="Content Placeholder 2"/>
          <p:cNvSpPr>
            <a:spLocks noGrp="1"/>
          </p:cNvSpPr>
          <p:nvPr>
            <p:ph idx="1"/>
          </p:nvPr>
        </p:nvSpPr>
        <p:spPr/>
        <p:txBody>
          <a:bodyPr/>
          <a:lstStyle/>
          <a:p>
            <a:r>
              <a:rPr lang="en-US"/>
              <a:t>If we wanted to build a file system for this kind of workload, what would we wish for?</a:t>
            </a:r>
          </a:p>
          <a:p>
            <a:pPr lvl="1"/>
            <a:r>
              <a:rPr lang="en-US"/>
              <a:t>Very large capacity (need to store billions of web sites!)</a:t>
            </a:r>
          </a:p>
          <a:p>
            <a:pPr lvl="1"/>
            <a:r>
              <a:rPr lang="en-US"/>
              <a:t>Efficient append (that's what the crawler does!)</a:t>
            </a:r>
          </a:p>
          <a:p>
            <a:pPr lvl="1"/>
            <a:r>
              <a:rPr lang="en-US"/>
              <a:t>Efficient sequential reading (that's what the indexer does!)</a:t>
            </a:r>
          </a:p>
          <a:p>
            <a:pPr lvl="1"/>
            <a:r>
              <a:rPr lang="en-US"/>
              <a:t>Good fault tolerance (need lots of servers → many faults each day!)</a:t>
            </a:r>
          </a:p>
          <a:p>
            <a:pPr lvl="1"/>
            <a:endParaRPr lang="en-US"/>
          </a:p>
          <a:p>
            <a:r>
              <a:rPr lang="en-US"/>
              <a:t>What might we not care about so much?</a:t>
            </a:r>
          </a:p>
          <a:p>
            <a:pPr lvl="1"/>
            <a:r>
              <a:rPr lang="en-US"/>
              <a:t>Perfect consistency (what if a few pages are corrupted?)</a:t>
            </a:r>
          </a:p>
          <a:p>
            <a:pPr lvl="1"/>
            <a:r>
              <a:rPr lang="en-US"/>
              <a:t>Random access (rarely needed)</a:t>
            </a:r>
          </a:p>
          <a:p>
            <a:pPr lvl="1"/>
            <a:r>
              <a:rPr lang="en-US"/>
              <a:t>Transparency or backwards compatibility</a:t>
            </a:r>
          </a:p>
          <a:p>
            <a:pPr lvl="1"/>
            <a:endParaRPr lang="en-US"/>
          </a:p>
          <a:p>
            <a:r>
              <a:rPr lang="en-US"/>
              <a:t>Should these properties even be supported?</a:t>
            </a:r>
          </a:p>
          <a:p>
            <a:pPr lvl="1"/>
            <a:endParaRPr lang="en-US"/>
          </a:p>
        </p:txBody>
      </p:sp>
      <p:sp>
        <p:nvSpPr>
          <p:cNvPr id="4" name="Slide Number Placeholder 3"/>
          <p:cNvSpPr>
            <a:spLocks noGrp="1"/>
          </p:cNvSpPr>
          <p:nvPr>
            <p:ph type="sldNum" sz="quarter" idx="4"/>
          </p:nvPr>
        </p:nvSpPr>
        <p:spPr/>
        <p:txBody>
          <a:bodyPr/>
          <a:lstStyle/>
          <a:p>
            <a:fld id="{05072F42-4DFA-4725-86F9-7594E4AB4EB5}" type="slidenum">
              <a:rPr lang="en-GB" smtClean="0">
                <a:solidFill>
                  <a:prstClr val="black"/>
                </a:solidFill>
              </a:rPr>
              <a:pPr/>
              <a:t>10</a:t>
            </a:fld>
            <a:endParaRPr lang="en-GB" dirty="0">
              <a:solidFill>
                <a:prstClr val="black"/>
              </a:solidFill>
            </a:endParaRPr>
          </a:p>
        </p:txBody>
      </p:sp>
    </p:spTree>
    <p:extLst>
      <p:ext uri="{BB962C8B-B14F-4D97-AF65-F5344CB8AC3E}">
        <p14:creationId xmlns:p14="http://schemas.microsoft.com/office/powerpoint/2010/main" val="6593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 for today</a:t>
            </a:r>
          </a:p>
        </p:txBody>
      </p:sp>
      <p:sp>
        <p:nvSpPr>
          <p:cNvPr id="3" name="Content Placeholder 2"/>
          <p:cNvSpPr>
            <a:spLocks noGrp="1"/>
          </p:cNvSpPr>
          <p:nvPr>
            <p:ph idx="1"/>
          </p:nvPr>
        </p:nvSpPr>
        <p:spPr/>
        <p:txBody>
          <a:bodyPr/>
          <a:lstStyle/>
          <a:p>
            <a:r>
              <a:rPr lang="en-US" dirty="0">
                <a:solidFill>
                  <a:srgbClr val="00B050"/>
                </a:solidFill>
              </a:rPr>
              <a:t>Context: Web search</a:t>
            </a:r>
          </a:p>
          <a:p>
            <a:r>
              <a:rPr lang="en-US" dirty="0">
                <a:solidFill>
                  <a:schemeClr val="accent6"/>
                </a:solidFill>
              </a:rPr>
              <a:t>The Google File System</a:t>
            </a:r>
          </a:p>
          <a:p>
            <a:pPr lvl="1"/>
            <a:r>
              <a:rPr lang="en-US" dirty="0">
                <a:solidFill>
                  <a:schemeClr val="accent6"/>
                </a:solidFill>
              </a:rPr>
              <a:t>Architecture</a:t>
            </a:r>
          </a:p>
          <a:p>
            <a:pPr lvl="1"/>
            <a:r>
              <a:rPr lang="en-US" dirty="0"/>
              <a:t>Read algorithm</a:t>
            </a:r>
          </a:p>
          <a:p>
            <a:pPr lvl="1"/>
            <a:r>
              <a:rPr lang="en-US" dirty="0"/>
              <a:t>Write algorithm</a:t>
            </a:r>
          </a:p>
          <a:p>
            <a:pPr lvl="1"/>
            <a:r>
              <a:rPr lang="en-US" dirty="0"/>
              <a:t>Append algorithm</a:t>
            </a:r>
          </a:p>
          <a:p>
            <a:pPr lvl="1"/>
            <a:r>
              <a:rPr lang="en-US" dirty="0"/>
              <a:t>Consistency and fault tolerance</a:t>
            </a:r>
          </a:p>
        </p:txBody>
      </p:sp>
      <p:sp>
        <p:nvSpPr>
          <p:cNvPr id="4" name="Slide Number Placeholder 3"/>
          <p:cNvSpPr>
            <a:spLocks noGrp="1"/>
          </p:cNvSpPr>
          <p:nvPr>
            <p:ph type="sldNum" sz="quarter" idx="4"/>
          </p:nvPr>
        </p:nvSpPr>
        <p:spPr/>
        <p:txBody>
          <a:bodyPr/>
          <a:lstStyle/>
          <a:p>
            <a:fld id="{05072F42-4DFA-4725-86F9-7594E4AB4EB5}" type="slidenum">
              <a:rPr lang="en-GB" smtClean="0">
                <a:solidFill>
                  <a:prstClr val="black"/>
                </a:solidFill>
              </a:rPr>
              <a:pPr/>
              <a:t>11</a:t>
            </a:fld>
            <a:endParaRPr lang="en-GB" dirty="0">
              <a:solidFill>
                <a:prstClr val="black"/>
              </a:solidFill>
            </a:endParaRPr>
          </a:p>
        </p:txBody>
      </p:sp>
      <p:grpSp>
        <p:nvGrpSpPr>
          <p:cNvPr id="5" name="Group 6"/>
          <p:cNvGrpSpPr/>
          <p:nvPr/>
        </p:nvGrpSpPr>
        <p:grpSpPr>
          <a:xfrm>
            <a:off x="4595733" y="1676400"/>
            <a:ext cx="698320" cy="419100"/>
            <a:chOff x="6143624" y="2514600"/>
            <a:chExt cx="698320" cy="419100"/>
          </a:xfrm>
        </p:grpSpPr>
        <p:sp>
          <p:nvSpPr>
            <p:cNvPr id="6" name="Right Arrow 5"/>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 name="TextBox 6"/>
            <p:cNvSpPr txBox="1"/>
            <p:nvPr/>
          </p:nvSpPr>
          <p:spPr>
            <a:xfrm>
              <a:off x="6315838" y="2611083"/>
              <a:ext cx="526106" cy="246221"/>
            </a:xfrm>
            <a:prstGeom prst="rect">
              <a:avLst/>
            </a:prstGeom>
            <a:noFill/>
          </p:spPr>
          <p:txBody>
            <a:bodyPr wrap="none" rtlCol="0">
              <a:spAutoFit/>
            </a:bodyPr>
            <a:lstStyle/>
            <a:p>
              <a:r>
                <a:rPr lang="en-US" sz="1000" dirty="0" smtClean="0">
                  <a:latin typeface="Arial" pitchFamily="34" charset="0"/>
                  <a:cs typeface="Arial" pitchFamily="34" charset="0"/>
                </a:rPr>
                <a:t>NEXT</a:t>
              </a:r>
              <a:endParaRPr lang="en-US" sz="1000" dirty="0">
                <a:latin typeface="Arial" pitchFamily="34" charset="0"/>
                <a:cs typeface="Arial" pitchFamily="34" charset="0"/>
              </a:endParaRPr>
            </a:p>
          </p:txBody>
        </p:sp>
      </p:grpSp>
    </p:spTree>
    <p:extLst>
      <p:ext uri="{BB962C8B-B14F-4D97-AF65-F5344CB8AC3E}">
        <p14:creationId xmlns:p14="http://schemas.microsoft.com/office/powerpoint/2010/main" val="1073548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Chunks and chunkservers</a:t>
            </a:r>
          </a:p>
        </p:txBody>
      </p:sp>
      <p:sp>
        <p:nvSpPr>
          <p:cNvPr id="3" name="Content Placeholder 2"/>
          <p:cNvSpPr>
            <a:spLocks noGrp="1"/>
          </p:cNvSpPr>
          <p:nvPr>
            <p:ph idx="1"/>
          </p:nvPr>
        </p:nvSpPr>
        <p:spPr>
          <a:xfrm>
            <a:off x="256461" y="1084385"/>
            <a:ext cx="8811339" cy="5359027"/>
          </a:xfrm>
        </p:spPr>
        <p:txBody>
          <a:bodyPr/>
          <a:lstStyle/>
          <a:p>
            <a:r>
              <a:rPr lang="en-US"/>
              <a:t>GFS breaks files into 64MB </a:t>
            </a:r>
            <a:r>
              <a:rPr lang="en-US">
                <a:solidFill>
                  <a:srgbClr val="00B050"/>
                </a:solidFill>
              </a:rPr>
              <a:t>chunks</a:t>
            </a:r>
          </a:p>
          <a:p>
            <a:pPr lvl="1"/>
            <a:r>
              <a:rPr lang="en-US"/>
              <a:t>Similar to the disk blocks we discussed earlier, but MUCH larger!</a:t>
            </a:r>
          </a:p>
          <a:p>
            <a:pPr lvl="1"/>
            <a:r>
              <a:rPr lang="en-US"/>
              <a:t>Pro: Much less metadata needed, efficient sequential reads/writes</a:t>
            </a:r>
          </a:p>
          <a:p>
            <a:pPr lvl="1"/>
            <a:r>
              <a:rPr lang="en-US"/>
              <a:t>Con: Internal fragmentation (but how bad is this really?)</a:t>
            </a:r>
          </a:p>
          <a:p>
            <a:pPr lvl="1"/>
            <a:endParaRPr lang="en-US"/>
          </a:p>
          <a:p>
            <a:r>
              <a:rPr lang="en-US"/>
              <a:t>Chunks can be stored on different </a:t>
            </a:r>
            <a:r>
              <a:rPr lang="en-US">
                <a:solidFill>
                  <a:srgbClr val="00B050"/>
                </a:solidFill>
              </a:rPr>
              <a:t>chunkservers</a:t>
            </a:r>
          </a:p>
          <a:p>
            <a:pPr lvl="1"/>
            <a:r>
              <a:rPr lang="en-US"/>
              <a:t>Result: Files can be much larger than any individual node's disk</a:t>
            </a:r>
          </a:p>
          <a:p>
            <a:pPr lvl="1"/>
            <a:r>
              <a:rPr lang="en-US"/>
              <a:t>Chunks can also be replicated individually</a:t>
            </a:r>
          </a:p>
          <a:p>
            <a:pPr lvl="2"/>
            <a:r>
              <a:rPr lang="en-US"/>
              <a:t>Typically, each chunk is stored on three different nodes</a:t>
            </a:r>
          </a:p>
          <a:p>
            <a:pPr lvl="2"/>
            <a:r>
              <a:rPr lang="en-US"/>
              <a:t>Replicas are placed on a mix of different nodes (different racks, etc.) </a:t>
            </a:r>
            <a:r>
              <a:rPr lang="mr-IN"/>
              <a:t>–</a:t>
            </a:r>
            <a:r>
              <a:rPr lang="en-US"/>
              <a:t> why?</a:t>
            </a:r>
          </a:p>
          <a:p>
            <a:pPr lvl="1"/>
            <a:r>
              <a:rPr lang="en-US"/>
              <a:t>Each chunk has a unique, immutable 64-bit </a:t>
            </a:r>
            <a:r>
              <a:rPr lang="en-US">
                <a:solidFill>
                  <a:srgbClr val="00B050"/>
                </a:solidFill>
              </a:rPr>
              <a:t>chunk handle </a:t>
            </a:r>
            <a:r>
              <a:rPr lang="en-US"/>
              <a:t>(~block no.)</a:t>
            </a:r>
          </a:p>
          <a:p>
            <a:pPr lvl="1"/>
            <a:endParaRPr lang="en-US"/>
          </a:p>
          <a:p>
            <a:r>
              <a:rPr lang="en-US"/>
              <a:t>What kind of metadata is needed for this?</a:t>
            </a:r>
          </a:p>
        </p:txBody>
      </p:sp>
      <p:sp>
        <p:nvSpPr>
          <p:cNvPr id="4" name="Slide Number Placeholder 3"/>
          <p:cNvSpPr>
            <a:spLocks noGrp="1"/>
          </p:cNvSpPr>
          <p:nvPr>
            <p:ph type="sldNum" sz="quarter" idx="4"/>
          </p:nvPr>
        </p:nvSpPr>
        <p:spPr/>
        <p:txBody>
          <a:bodyPr/>
          <a:lstStyle/>
          <a:p>
            <a:fld id="{05072F42-4DFA-4725-86F9-7594E4AB4EB5}" type="slidenum">
              <a:rPr lang="en-GB" smtClean="0">
                <a:solidFill>
                  <a:prstClr val="black"/>
                </a:solidFill>
              </a:rPr>
              <a:pPr/>
              <a:t>12</a:t>
            </a:fld>
            <a:endParaRPr lang="en-GB" dirty="0">
              <a:solidFill>
                <a:prstClr val="black"/>
              </a:solidFill>
            </a:endParaRPr>
          </a:p>
        </p:txBody>
      </p:sp>
    </p:spTree>
    <p:extLst>
      <p:ext uri="{BB962C8B-B14F-4D97-AF65-F5344CB8AC3E}">
        <p14:creationId xmlns:p14="http://schemas.microsoft.com/office/powerpoint/2010/main" val="126155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GFS architecture</a:t>
            </a:r>
            <a:endParaRPr lang="en-US"/>
          </a:p>
        </p:txBody>
      </p:sp>
      <p:sp>
        <p:nvSpPr>
          <p:cNvPr id="3" name="Content Placeholder 2"/>
          <p:cNvSpPr>
            <a:spLocks noGrp="1"/>
          </p:cNvSpPr>
          <p:nvPr>
            <p:ph idx="1"/>
          </p:nvPr>
        </p:nvSpPr>
        <p:spPr>
          <a:xfrm>
            <a:off x="457200" y="3628916"/>
            <a:ext cx="8610600" cy="2789095"/>
          </a:xfrm>
        </p:spPr>
        <p:txBody>
          <a:bodyPr>
            <a:normAutofit lnSpcReduction="10000"/>
          </a:bodyPr>
          <a:lstStyle/>
          <a:p>
            <a:r>
              <a:rPr lang="en-US" smtClean="0"/>
              <a:t>A single master node stores the metadata</a:t>
            </a:r>
          </a:p>
          <a:p>
            <a:pPr lvl="1"/>
            <a:r>
              <a:rPr lang="en-US"/>
              <a:t>Mapping from file names to lists of chunks</a:t>
            </a:r>
          </a:p>
          <a:p>
            <a:pPr lvl="1"/>
            <a:r>
              <a:rPr lang="en-US" smtClean="0"/>
              <a:t>Also knows which chunkservers have a copy of each chunk</a:t>
            </a:r>
          </a:p>
          <a:p>
            <a:pPr lvl="1"/>
            <a:r>
              <a:rPr lang="en-US" smtClean="0"/>
              <a:t>Reads go directly to the chunk servers (not through the master!)</a:t>
            </a:r>
          </a:p>
          <a:p>
            <a:r>
              <a:rPr lang="en-US"/>
              <a:t>What do you think of this design?</a:t>
            </a:r>
          </a:p>
          <a:p>
            <a:pPr lvl="1"/>
            <a:r>
              <a:rPr lang="en-US" smtClean="0"/>
              <a:t>Pros and cons? How does it relate to what we've discussed so far?</a:t>
            </a:r>
          </a:p>
          <a:p>
            <a:pPr lvl="1"/>
            <a:r>
              <a:rPr lang="en-US"/>
              <a:t>Is the master likely to become a bottleneck (at data center scales)?</a:t>
            </a:r>
            <a:endParaRPr lang="en-US" smtClean="0"/>
          </a:p>
        </p:txBody>
      </p:sp>
      <p:sp>
        <p:nvSpPr>
          <p:cNvPr id="4" name="Slide Number Placeholder 3"/>
          <p:cNvSpPr>
            <a:spLocks noGrp="1"/>
          </p:cNvSpPr>
          <p:nvPr>
            <p:ph type="sldNum" sz="quarter" idx="4294967295"/>
          </p:nvPr>
        </p:nvSpPr>
        <p:spPr>
          <a:xfrm>
            <a:off x="6858000" y="6324600"/>
            <a:ext cx="1905000" cy="457200"/>
          </a:xfrm>
          <a:prstGeom prst="rect">
            <a:avLst/>
          </a:prstGeom>
        </p:spPr>
        <p:txBody>
          <a:bodyPr/>
          <a:lstStyle/>
          <a:p>
            <a:fld id="{103F590D-1EE3-4679-BAB2-47D8C4772F51}" type="slidenum">
              <a:rPr lang="en-GB" smtClean="0"/>
              <a:pPr/>
              <a:t>13</a:t>
            </a:fld>
            <a:endParaRPr lang="en-GB"/>
          </a:p>
        </p:txBody>
      </p:sp>
      <p:pic>
        <p:nvPicPr>
          <p:cNvPr id="6" name="Picture 51" descr="MCj04316160000[1]"/>
          <p:cNvPicPr>
            <a:picLocks noChangeAspect="1" noChangeArrowheads="1"/>
          </p:cNvPicPr>
          <p:nvPr/>
        </p:nvPicPr>
        <p:blipFill>
          <a:blip r:embed="rId3" cstate="print"/>
          <a:srcRect/>
          <a:stretch>
            <a:fillRect/>
          </a:stretch>
        </p:blipFill>
        <p:spPr bwMode="auto">
          <a:xfrm>
            <a:off x="3079841" y="1446296"/>
            <a:ext cx="653577" cy="653649"/>
          </a:xfrm>
          <a:prstGeom prst="rect">
            <a:avLst/>
          </a:prstGeom>
          <a:noFill/>
          <a:ln w="9525">
            <a:noFill/>
            <a:miter lim="800000"/>
            <a:headEnd/>
            <a:tailEnd/>
          </a:ln>
        </p:spPr>
      </p:pic>
      <p:pic>
        <p:nvPicPr>
          <p:cNvPr id="1026" name="Picture 2" descr="C:\Users\Andreas Haeberlen\AppData\Local\Microsoft\Windows\Temporary Internet Files\Content.IE5\40YUB0NL\MC900432659[1].png"/>
          <p:cNvPicPr>
            <a:picLocks noChangeAspect="1" noChangeArrowheads="1"/>
          </p:cNvPicPr>
          <p:nvPr/>
        </p:nvPicPr>
        <p:blipFill>
          <a:blip r:embed="rId4" cstate="print"/>
          <a:srcRect/>
          <a:stretch>
            <a:fillRect/>
          </a:stretch>
        </p:blipFill>
        <p:spPr bwMode="auto">
          <a:xfrm>
            <a:off x="3133341" y="1139961"/>
            <a:ext cx="564062" cy="564062"/>
          </a:xfrm>
          <a:prstGeom prst="rect">
            <a:avLst/>
          </a:prstGeom>
          <a:noFill/>
        </p:spPr>
      </p:pic>
      <p:pic>
        <p:nvPicPr>
          <p:cNvPr id="8" name="Picture 51" descr="MCj04316160000[1]"/>
          <p:cNvPicPr>
            <a:picLocks noChangeAspect="1" noChangeArrowheads="1"/>
          </p:cNvPicPr>
          <p:nvPr/>
        </p:nvPicPr>
        <p:blipFill>
          <a:blip r:embed="rId3" cstate="print"/>
          <a:srcRect/>
          <a:stretch>
            <a:fillRect/>
          </a:stretch>
        </p:blipFill>
        <p:spPr bwMode="auto">
          <a:xfrm>
            <a:off x="5758572" y="1588969"/>
            <a:ext cx="653577" cy="653649"/>
          </a:xfrm>
          <a:prstGeom prst="rect">
            <a:avLst/>
          </a:prstGeom>
          <a:noFill/>
          <a:ln w="9525">
            <a:noFill/>
            <a:miter lim="800000"/>
            <a:headEnd/>
            <a:tailEnd/>
          </a:ln>
        </p:spPr>
      </p:pic>
      <p:pic>
        <p:nvPicPr>
          <p:cNvPr id="9" name="Picture 51" descr="MCj04316160000[1]"/>
          <p:cNvPicPr>
            <a:picLocks noChangeAspect="1" noChangeArrowheads="1"/>
          </p:cNvPicPr>
          <p:nvPr/>
        </p:nvPicPr>
        <p:blipFill>
          <a:blip r:embed="rId3" cstate="print"/>
          <a:srcRect/>
          <a:stretch>
            <a:fillRect/>
          </a:stretch>
        </p:blipFill>
        <p:spPr bwMode="auto">
          <a:xfrm>
            <a:off x="6523815" y="1595454"/>
            <a:ext cx="653577" cy="653649"/>
          </a:xfrm>
          <a:prstGeom prst="rect">
            <a:avLst/>
          </a:prstGeom>
          <a:noFill/>
          <a:ln w="9525">
            <a:noFill/>
            <a:miter lim="800000"/>
            <a:headEnd/>
            <a:tailEnd/>
          </a:ln>
        </p:spPr>
      </p:pic>
      <p:pic>
        <p:nvPicPr>
          <p:cNvPr id="10" name="Picture 51" descr="MCj04316160000[1]"/>
          <p:cNvPicPr>
            <a:picLocks noChangeAspect="1" noChangeArrowheads="1"/>
          </p:cNvPicPr>
          <p:nvPr/>
        </p:nvPicPr>
        <p:blipFill>
          <a:blip r:embed="rId3" cstate="print"/>
          <a:srcRect/>
          <a:stretch>
            <a:fillRect/>
          </a:stretch>
        </p:blipFill>
        <p:spPr bwMode="auto">
          <a:xfrm>
            <a:off x="7347423" y="1592211"/>
            <a:ext cx="653577" cy="653649"/>
          </a:xfrm>
          <a:prstGeom prst="rect">
            <a:avLst/>
          </a:prstGeom>
          <a:noFill/>
          <a:ln w="9525">
            <a:noFill/>
            <a:miter lim="800000"/>
            <a:headEnd/>
            <a:tailEnd/>
          </a:ln>
        </p:spPr>
      </p:pic>
      <p:pic>
        <p:nvPicPr>
          <p:cNvPr id="11" name="Picture 51" descr="MCj04316160000[1]"/>
          <p:cNvPicPr>
            <a:picLocks noChangeAspect="1" noChangeArrowheads="1"/>
          </p:cNvPicPr>
          <p:nvPr/>
        </p:nvPicPr>
        <p:blipFill>
          <a:blip r:embed="rId3" cstate="print"/>
          <a:srcRect/>
          <a:stretch>
            <a:fillRect/>
          </a:stretch>
        </p:blipFill>
        <p:spPr bwMode="auto">
          <a:xfrm>
            <a:off x="5748844" y="2357454"/>
            <a:ext cx="653577" cy="653649"/>
          </a:xfrm>
          <a:prstGeom prst="rect">
            <a:avLst/>
          </a:prstGeom>
          <a:noFill/>
          <a:ln w="9525">
            <a:noFill/>
            <a:miter lim="800000"/>
            <a:headEnd/>
            <a:tailEnd/>
          </a:ln>
        </p:spPr>
      </p:pic>
      <p:pic>
        <p:nvPicPr>
          <p:cNvPr id="12" name="Picture 51" descr="MCj04316160000[1]"/>
          <p:cNvPicPr>
            <a:picLocks noChangeAspect="1" noChangeArrowheads="1"/>
          </p:cNvPicPr>
          <p:nvPr/>
        </p:nvPicPr>
        <p:blipFill>
          <a:blip r:embed="rId3" cstate="print"/>
          <a:srcRect/>
          <a:stretch>
            <a:fillRect/>
          </a:stretch>
        </p:blipFill>
        <p:spPr bwMode="auto">
          <a:xfrm>
            <a:off x="6533542" y="2334755"/>
            <a:ext cx="653577" cy="653649"/>
          </a:xfrm>
          <a:prstGeom prst="rect">
            <a:avLst/>
          </a:prstGeom>
          <a:noFill/>
          <a:ln w="9525">
            <a:noFill/>
            <a:miter lim="800000"/>
            <a:headEnd/>
            <a:tailEnd/>
          </a:ln>
        </p:spPr>
      </p:pic>
      <p:pic>
        <p:nvPicPr>
          <p:cNvPr id="13" name="Picture 51" descr="MCj04316160000[1]"/>
          <p:cNvPicPr>
            <a:picLocks noChangeAspect="1" noChangeArrowheads="1"/>
          </p:cNvPicPr>
          <p:nvPr/>
        </p:nvPicPr>
        <p:blipFill>
          <a:blip r:embed="rId3" cstate="print"/>
          <a:srcRect/>
          <a:stretch>
            <a:fillRect/>
          </a:stretch>
        </p:blipFill>
        <p:spPr bwMode="auto">
          <a:xfrm>
            <a:off x="7347421" y="2321786"/>
            <a:ext cx="653577" cy="653649"/>
          </a:xfrm>
          <a:prstGeom prst="rect">
            <a:avLst/>
          </a:prstGeom>
          <a:noFill/>
          <a:ln w="9525">
            <a:noFill/>
            <a:miter lim="800000"/>
            <a:headEnd/>
            <a:tailEnd/>
          </a:ln>
        </p:spPr>
      </p:pic>
      <p:pic>
        <p:nvPicPr>
          <p:cNvPr id="14" name="Picture 4" descr="C:\Users\Andreas Haeberlen\AppData\Local\Microsoft\Windows\Temporary Internet Files\Content.IE5\E59EXI2R\MCj04415360000[1].png"/>
          <p:cNvPicPr>
            <a:picLocks noChangeAspect="1" noChangeArrowheads="1"/>
          </p:cNvPicPr>
          <p:nvPr/>
        </p:nvPicPr>
        <p:blipFill>
          <a:blip r:embed="rId5" cstate="print"/>
          <a:srcRect/>
          <a:stretch>
            <a:fillRect/>
          </a:stretch>
        </p:blipFill>
        <p:spPr bwMode="auto">
          <a:xfrm flipH="1">
            <a:off x="1162994" y="2209204"/>
            <a:ext cx="947008" cy="933855"/>
          </a:xfrm>
          <a:prstGeom prst="rect">
            <a:avLst/>
          </a:prstGeom>
          <a:noFill/>
        </p:spPr>
      </p:pic>
      <p:cxnSp>
        <p:nvCxnSpPr>
          <p:cNvPr id="17" name="Straight Arrow Connector 16"/>
          <p:cNvCxnSpPr/>
          <p:nvPr/>
        </p:nvCxnSpPr>
        <p:spPr bwMode="auto">
          <a:xfrm flipV="1">
            <a:off x="2147359" y="1665256"/>
            <a:ext cx="874116" cy="79915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8" name="TextBox 17"/>
          <p:cNvSpPr txBox="1"/>
          <p:nvPr/>
        </p:nvSpPr>
        <p:spPr>
          <a:xfrm>
            <a:off x="3752675" y="1169144"/>
            <a:ext cx="1002197" cy="430887"/>
          </a:xfrm>
          <a:prstGeom prst="rect">
            <a:avLst/>
          </a:prstGeom>
          <a:noFill/>
          <a:ln>
            <a:solidFill>
              <a:schemeClr val="tx1"/>
            </a:solidFill>
          </a:ln>
        </p:spPr>
        <p:txBody>
          <a:bodyPr wrap="none" rtlCol="0">
            <a:spAutoFit/>
          </a:bodyPr>
          <a:lstStyle/>
          <a:p>
            <a:pPr algn="l"/>
            <a:r>
              <a:rPr lang="en-US" sz="1100" smtClean="0"/>
              <a:t>foo.txt: 3,9,6</a:t>
            </a:r>
            <a:br>
              <a:rPr lang="en-US" sz="1100" smtClean="0"/>
            </a:br>
            <a:r>
              <a:rPr lang="en-US" sz="1100" smtClean="0"/>
              <a:t>bar.data: 2,4</a:t>
            </a:r>
          </a:p>
        </p:txBody>
      </p:sp>
      <p:sp>
        <p:nvSpPr>
          <p:cNvPr id="20" name="TextBox 19"/>
          <p:cNvSpPr txBox="1"/>
          <p:nvPr/>
        </p:nvSpPr>
        <p:spPr>
          <a:xfrm>
            <a:off x="1600206" y="1554817"/>
            <a:ext cx="1225685" cy="523220"/>
          </a:xfrm>
          <a:prstGeom prst="rect">
            <a:avLst/>
          </a:prstGeom>
          <a:noFill/>
        </p:spPr>
        <p:txBody>
          <a:bodyPr wrap="square" rtlCol="0">
            <a:spAutoFit/>
          </a:bodyPr>
          <a:lstStyle/>
          <a:p>
            <a:r>
              <a:rPr lang="en-US" sz="1400" smtClean="0"/>
              <a:t>Chunk #2 of </a:t>
            </a:r>
            <a:br>
              <a:rPr lang="en-US" sz="1400" smtClean="0"/>
            </a:br>
            <a:r>
              <a:rPr lang="en-US" sz="1400" smtClean="0"/>
              <a:t>foo.txt?</a:t>
            </a:r>
            <a:endParaRPr lang="en-US" sz="1400"/>
          </a:p>
        </p:txBody>
      </p:sp>
      <p:cxnSp>
        <p:nvCxnSpPr>
          <p:cNvPr id="22" name="Straight Arrow Connector 21"/>
          <p:cNvCxnSpPr/>
          <p:nvPr/>
        </p:nvCxnSpPr>
        <p:spPr bwMode="auto">
          <a:xfrm rot="10800000" flipV="1">
            <a:off x="2222662" y="1830625"/>
            <a:ext cx="808540" cy="75212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3" name="TextBox 22"/>
          <p:cNvSpPr txBox="1"/>
          <p:nvPr/>
        </p:nvSpPr>
        <p:spPr>
          <a:xfrm>
            <a:off x="2564580" y="2140270"/>
            <a:ext cx="547992" cy="307777"/>
          </a:xfrm>
          <a:prstGeom prst="rect">
            <a:avLst/>
          </a:prstGeom>
          <a:noFill/>
        </p:spPr>
        <p:txBody>
          <a:bodyPr wrap="square" rtlCol="0">
            <a:spAutoFit/>
          </a:bodyPr>
          <a:lstStyle/>
          <a:p>
            <a:r>
              <a:rPr lang="en-US" sz="1400" smtClean="0"/>
              <a:t>9</a:t>
            </a:r>
            <a:endParaRPr lang="en-US" sz="1400"/>
          </a:p>
        </p:txBody>
      </p:sp>
      <p:cxnSp>
        <p:nvCxnSpPr>
          <p:cNvPr id="25" name="Straight Arrow Connector 24"/>
          <p:cNvCxnSpPr/>
          <p:nvPr/>
        </p:nvCxnSpPr>
        <p:spPr bwMode="auto">
          <a:xfrm flipV="1">
            <a:off x="2222662" y="2528957"/>
            <a:ext cx="3528508" cy="18288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7" name="Straight Arrow Connector 26"/>
          <p:cNvCxnSpPr>
            <a:stCxn id="11" idx="1"/>
          </p:cNvCxnSpPr>
          <p:nvPr/>
        </p:nvCxnSpPr>
        <p:spPr bwMode="auto">
          <a:xfrm rot="10800000" flipV="1">
            <a:off x="2179632" y="2684279"/>
            <a:ext cx="3569213" cy="18892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9" name="TextBox 28"/>
          <p:cNvSpPr txBox="1"/>
          <p:nvPr/>
        </p:nvSpPr>
        <p:spPr>
          <a:xfrm>
            <a:off x="3213666" y="2319640"/>
            <a:ext cx="1346844" cy="307777"/>
          </a:xfrm>
          <a:prstGeom prst="rect">
            <a:avLst/>
          </a:prstGeom>
          <a:noFill/>
        </p:spPr>
        <p:txBody>
          <a:bodyPr wrap="none" rtlCol="0">
            <a:spAutoFit/>
          </a:bodyPr>
          <a:lstStyle/>
          <a:p>
            <a:r>
              <a:rPr lang="en-US" sz="1400" smtClean="0"/>
              <a:t>Read chunk 9</a:t>
            </a:r>
            <a:endParaRPr lang="en-US" sz="1400"/>
          </a:p>
        </p:txBody>
      </p:sp>
      <p:sp>
        <p:nvSpPr>
          <p:cNvPr id="30" name="Rectangle 29"/>
          <p:cNvSpPr/>
          <p:nvPr/>
        </p:nvSpPr>
        <p:spPr bwMode="auto">
          <a:xfrm>
            <a:off x="3712292" y="2874951"/>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9</a:t>
            </a:r>
            <a:endParaRPr lang="en-US" sz="1400"/>
          </a:p>
        </p:txBody>
      </p:sp>
      <p:sp>
        <p:nvSpPr>
          <p:cNvPr id="31" name="Rectangle 30"/>
          <p:cNvSpPr/>
          <p:nvPr/>
        </p:nvSpPr>
        <p:spPr bwMode="auto">
          <a:xfrm>
            <a:off x="5920129" y="2484526"/>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9</a:t>
            </a:r>
            <a:endParaRPr lang="en-US" sz="1400"/>
          </a:p>
        </p:txBody>
      </p:sp>
      <p:sp>
        <p:nvSpPr>
          <p:cNvPr id="32" name="Rectangle 31"/>
          <p:cNvSpPr/>
          <p:nvPr/>
        </p:nvSpPr>
        <p:spPr bwMode="auto">
          <a:xfrm>
            <a:off x="6733615" y="1703991"/>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9</a:t>
            </a:r>
            <a:endParaRPr lang="en-US" sz="1400"/>
          </a:p>
        </p:txBody>
      </p:sp>
      <p:sp>
        <p:nvSpPr>
          <p:cNvPr id="33" name="Rectangle 32"/>
          <p:cNvSpPr/>
          <p:nvPr/>
        </p:nvSpPr>
        <p:spPr bwMode="auto">
          <a:xfrm>
            <a:off x="7559458" y="1683397"/>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9</a:t>
            </a:r>
            <a:endParaRPr lang="en-US" sz="1400"/>
          </a:p>
        </p:txBody>
      </p:sp>
      <p:sp>
        <p:nvSpPr>
          <p:cNvPr id="34" name="Rectangle 33"/>
          <p:cNvSpPr/>
          <p:nvPr/>
        </p:nvSpPr>
        <p:spPr bwMode="auto">
          <a:xfrm>
            <a:off x="5969554" y="1681338"/>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3</a:t>
            </a:r>
            <a:endParaRPr lang="en-US" sz="1400"/>
          </a:p>
        </p:txBody>
      </p:sp>
      <p:sp>
        <p:nvSpPr>
          <p:cNvPr id="35" name="Rectangle 34"/>
          <p:cNvSpPr/>
          <p:nvPr/>
        </p:nvSpPr>
        <p:spPr bwMode="auto">
          <a:xfrm>
            <a:off x="6041635" y="2680176"/>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3</a:t>
            </a:r>
            <a:endParaRPr lang="en-US" sz="1400"/>
          </a:p>
        </p:txBody>
      </p:sp>
      <p:sp>
        <p:nvSpPr>
          <p:cNvPr id="36" name="Rectangle 35"/>
          <p:cNvSpPr/>
          <p:nvPr/>
        </p:nvSpPr>
        <p:spPr bwMode="auto">
          <a:xfrm>
            <a:off x="7516208" y="2418624"/>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3</a:t>
            </a:r>
            <a:endParaRPr lang="en-US" sz="1400"/>
          </a:p>
        </p:txBody>
      </p:sp>
      <p:sp>
        <p:nvSpPr>
          <p:cNvPr id="38" name="Rectangle 37"/>
          <p:cNvSpPr/>
          <p:nvPr/>
        </p:nvSpPr>
        <p:spPr bwMode="auto">
          <a:xfrm>
            <a:off x="7643894" y="2601916"/>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2</a:t>
            </a:r>
            <a:endParaRPr lang="en-US" sz="1400"/>
          </a:p>
        </p:txBody>
      </p:sp>
      <p:sp>
        <p:nvSpPr>
          <p:cNvPr id="39" name="Rectangle 38"/>
          <p:cNvSpPr/>
          <p:nvPr/>
        </p:nvSpPr>
        <p:spPr bwMode="auto">
          <a:xfrm>
            <a:off x="6690364" y="2414506"/>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2</a:t>
            </a:r>
            <a:endParaRPr lang="en-US" sz="1400"/>
          </a:p>
        </p:txBody>
      </p:sp>
      <p:sp>
        <p:nvSpPr>
          <p:cNvPr id="40" name="Rectangle 39"/>
          <p:cNvSpPr/>
          <p:nvPr/>
        </p:nvSpPr>
        <p:spPr bwMode="auto">
          <a:xfrm>
            <a:off x="6014861" y="1874927"/>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2</a:t>
            </a:r>
            <a:endParaRPr lang="en-US" sz="1400"/>
          </a:p>
        </p:txBody>
      </p:sp>
      <p:sp>
        <p:nvSpPr>
          <p:cNvPr id="41" name="Rectangle 40"/>
          <p:cNvSpPr/>
          <p:nvPr/>
        </p:nvSpPr>
        <p:spPr bwMode="auto">
          <a:xfrm>
            <a:off x="5802737" y="1835797"/>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4</a:t>
            </a:r>
            <a:endParaRPr lang="en-US" sz="1400"/>
          </a:p>
        </p:txBody>
      </p:sp>
      <p:sp>
        <p:nvSpPr>
          <p:cNvPr id="42" name="Rectangle 41"/>
          <p:cNvSpPr/>
          <p:nvPr/>
        </p:nvSpPr>
        <p:spPr bwMode="auto">
          <a:xfrm>
            <a:off x="7722154" y="2321829"/>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4</a:t>
            </a:r>
            <a:endParaRPr lang="en-US" sz="1400"/>
          </a:p>
        </p:txBody>
      </p:sp>
      <p:sp>
        <p:nvSpPr>
          <p:cNvPr id="43" name="Rectangle 42"/>
          <p:cNvSpPr/>
          <p:nvPr/>
        </p:nvSpPr>
        <p:spPr bwMode="auto">
          <a:xfrm>
            <a:off x="5841868" y="2789326"/>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4</a:t>
            </a:r>
            <a:endParaRPr lang="en-US" sz="1400"/>
          </a:p>
        </p:txBody>
      </p:sp>
      <p:sp>
        <p:nvSpPr>
          <p:cNvPr id="44" name="Rectangle 43"/>
          <p:cNvSpPr/>
          <p:nvPr/>
        </p:nvSpPr>
        <p:spPr bwMode="auto">
          <a:xfrm>
            <a:off x="6809814" y="2620450"/>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6</a:t>
            </a:r>
            <a:endParaRPr lang="en-US" sz="1400"/>
          </a:p>
        </p:txBody>
      </p:sp>
      <p:sp>
        <p:nvSpPr>
          <p:cNvPr id="45" name="Rectangle 44"/>
          <p:cNvSpPr/>
          <p:nvPr/>
        </p:nvSpPr>
        <p:spPr bwMode="auto">
          <a:xfrm>
            <a:off x="7666549" y="1883164"/>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6</a:t>
            </a:r>
            <a:endParaRPr lang="en-US" sz="1400"/>
          </a:p>
        </p:txBody>
      </p:sp>
      <p:sp>
        <p:nvSpPr>
          <p:cNvPr id="46" name="TextBox 45"/>
          <p:cNvSpPr txBox="1"/>
          <p:nvPr/>
        </p:nvSpPr>
        <p:spPr>
          <a:xfrm>
            <a:off x="3618611" y="1711376"/>
            <a:ext cx="928459" cy="369332"/>
          </a:xfrm>
          <a:prstGeom prst="rect">
            <a:avLst/>
          </a:prstGeom>
          <a:noFill/>
        </p:spPr>
        <p:txBody>
          <a:bodyPr wrap="none" rtlCol="0">
            <a:spAutoFit/>
          </a:bodyPr>
          <a:lstStyle/>
          <a:p>
            <a:r>
              <a:rPr lang="en-US" sz="1800" smtClean="0"/>
              <a:t>Master</a:t>
            </a:r>
            <a:endParaRPr lang="en-US" sz="1800"/>
          </a:p>
        </p:txBody>
      </p:sp>
      <p:sp>
        <p:nvSpPr>
          <p:cNvPr id="47" name="TextBox 46"/>
          <p:cNvSpPr txBox="1"/>
          <p:nvPr/>
        </p:nvSpPr>
        <p:spPr>
          <a:xfrm>
            <a:off x="6048266" y="3057874"/>
            <a:ext cx="1723549" cy="369332"/>
          </a:xfrm>
          <a:prstGeom prst="rect">
            <a:avLst/>
          </a:prstGeom>
          <a:noFill/>
        </p:spPr>
        <p:txBody>
          <a:bodyPr wrap="none" rtlCol="0">
            <a:spAutoFit/>
          </a:bodyPr>
          <a:lstStyle/>
          <a:p>
            <a:r>
              <a:rPr lang="en-US" sz="1800" smtClean="0"/>
              <a:t>Chunkservers</a:t>
            </a:r>
            <a:endParaRPr lang="en-US" sz="1800"/>
          </a:p>
        </p:txBody>
      </p:sp>
      <p:sp>
        <p:nvSpPr>
          <p:cNvPr id="48" name="TextBox 47"/>
          <p:cNvSpPr txBox="1"/>
          <p:nvPr/>
        </p:nvSpPr>
        <p:spPr>
          <a:xfrm>
            <a:off x="1284607" y="3059668"/>
            <a:ext cx="755591" cy="369332"/>
          </a:xfrm>
          <a:prstGeom prst="rect">
            <a:avLst/>
          </a:prstGeom>
          <a:noFill/>
        </p:spPr>
        <p:txBody>
          <a:bodyPr wrap="none" rtlCol="0">
            <a:spAutoFit/>
          </a:bodyPr>
          <a:lstStyle/>
          <a:p>
            <a:r>
              <a:rPr lang="en-US" sz="1800" smtClean="0"/>
              <a:t>Client</a:t>
            </a:r>
            <a:endParaRPr lang="en-US" sz="1800"/>
          </a:p>
        </p:txBody>
      </p:sp>
    </p:spTree>
    <p:extLst>
      <p:ext uri="{BB962C8B-B14F-4D97-AF65-F5344CB8AC3E}">
        <p14:creationId xmlns:p14="http://schemas.microsoft.com/office/powerpoint/2010/main" val="74682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00"/>
                                  </p:stCondLst>
                                  <p:childTnLst>
                                    <p:set>
                                      <p:cBhvr>
                                        <p:cTn id="9" dur="1" fill="hold">
                                          <p:stCondLst>
                                            <p:cond delay="0"/>
                                          </p:stCondLst>
                                        </p:cTn>
                                        <p:tgtEl>
                                          <p:spTgt spid="34"/>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grpId="0" nodeType="afterEffect">
                                  <p:stCondLst>
                                    <p:cond delay="200"/>
                                  </p:stCondLst>
                                  <p:childTnLst>
                                    <p:set>
                                      <p:cBhvr>
                                        <p:cTn id="12" dur="1" fill="hold">
                                          <p:stCondLst>
                                            <p:cond delay="0"/>
                                          </p:stCondLst>
                                        </p:cTn>
                                        <p:tgtEl>
                                          <p:spTgt spid="38"/>
                                        </p:tgtEl>
                                        <p:attrNameLst>
                                          <p:attrName>style.visibility</p:attrName>
                                        </p:attrNameLst>
                                      </p:cBhvr>
                                      <p:to>
                                        <p:strVal val="visible"/>
                                      </p:to>
                                    </p:set>
                                  </p:childTnLst>
                                </p:cTn>
                              </p:par>
                            </p:childTnLst>
                          </p:cTn>
                        </p:par>
                        <p:par>
                          <p:cTn id="13" fill="hold">
                            <p:stCondLst>
                              <p:cond delay="400"/>
                            </p:stCondLst>
                            <p:childTnLst>
                              <p:par>
                                <p:cTn id="14" presetID="1" presetClass="entr" presetSubtype="0" fill="hold" grpId="0" nodeType="afterEffect">
                                  <p:stCondLst>
                                    <p:cond delay="200"/>
                                  </p:stCondLst>
                                  <p:childTnLst>
                                    <p:set>
                                      <p:cBhvr>
                                        <p:cTn id="15" dur="1" fill="hold">
                                          <p:stCondLst>
                                            <p:cond delay="0"/>
                                          </p:stCondLst>
                                        </p:cTn>
                                        <p:tgtEl>
                                          <p:spTgt spid="41"/>
                                        </p:tgtEl>
                                        <p:attrNameLst>
                                          <p:attrName>style.visibility</p:attrName>
                                        </p:attrNameLst>
                                      </p:cBhvr>
                                      <p:to>
                                        <p:strVal val="visible"/>
                                      </p:to>
                                    </p:set>
                                  </p:childTnLst>
                                </p:cTn>
                              </p:par>
                            </p:childTnLst>
                          </p:cTn>
                        </p:par>
                        <p:par>
                          <p:cTn id="16" fill="hold">
                            <p:stCondLst>
                              <p:cond delay="600"/>
                            </p:stCondLst>
                            <p:childTnLst>
                              <p:par>
                                <p:cTn id="17" presetID="1" presetClass="entr" presetSubtype="0" fill="hold" grpId="0" nodeType="afterEffect">
                                  <p:stCondLst>
                                    <p:cond delay="200"/>
                                  </p:stCondLst>
                                  <p:childTnLst>
                                    <p:set>
                                      <p:cBhvr>
                                        <p:cTn id="18" dur="1" fill="hold">
                                          <p:stCondLst>
                                            <p:cond delay="0"/>
                                          </p:stCondLst>
                                        </p:cTn>
                                        <p:tgtEl>
                                          <p:spTgt spid="44"/>
                                        </p:tgtEl>
                                        <p:attrNameLst>
                                          <p:attrName>style.visibility</p:attrName>
                                        </p:attrNameLst>
                                      </p:cBhvr>
                                      <p:to>
                                        <p:strVal val="visible"/>
                                      </p:to>
                                    </p:set>
                                  </p:childTnLst>
                                </p:cTn>
                              </p:par>
                            </p:childTnLst>
                          </p:cTn>
                        </p:par>
                        <p:par>
                          <p:cTn id="19" fill="hold">
                            <p:stCondLst>
                              <p:cond delay="800"/>
                            </p:stCondLst>
                            <p:childTnLst>
                              <p:par>
                                <p:cTn id="20" presetID="1" presetClass="entr" presetSubtype="0" fill="hold" grpId="0" nodeType="afterEffect">
                                  <p:stCondLst>
                                    <p:cond delay="200"/>
                                  </p:stCondLst>
                                  <p:childTnLst>
                                    <p:set>
                                      <p:cBhvr>
                                        <p:cTn id="21" dur="1" fill="hold">
                                          <p:stCondLst>
                                            <p:cond delay="0"/>
                                          </p:stCondLst>
                                        </p:cTn>
                                        <p:tgtEl>
                                          <p:spTgt spid="32"/>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200"/>
                                  </p:stCondLst>
                                  <p:childTnLst>
                                    <p:set>
                                      <p:cBhvr>
                                        <p:cTn id="24" dur="1" fill="hold">
                                          <p:stCondLst>
                                            <p:cond delay="0"/>
                                          </p:stCondLst>
                                        </p:cTn>
                                        <p:tgtEl>
                                          <p:spTgt spid="33"/>
                                        </p:tgtEl>
                                        <p:attrNameLst>
                                          <p:attrName>style.visibility</p:attrName>
                                        </p:attrNameLst>
                                      </p:cBhvr>
                                      <p:to>
                                        <p:strVal val="visible"/>
                                      </p:to>
                                    </p:set>
                                  </p:childTnLst>
                                </p:cTn>
                              </p:par>
                            </p:childTnLst>
                          </p:cTn>
                        </p:par>
                        <p:par>
                          <p:cTn id="25" fill="hold">
                            <p:stCondLst>
                              <p:cond delay="1200"/>
                            </p:stCondLst>
                            <p:childTnLst>
                              <p:par>
                                <p:cTn id="26" presetID="1" presetClass="entr" presetSubtype="0" fill="hold" grpId="0" nodeType="afterEffect">
                                  <p:stCondLst>
                                    <p:cond delay="200"/>
                                  </p:stCondLst>
                                  <p:childTnLst>
                                    <p:set>
                                      <p:cBhvr>
                                        <p:cTn id="27" dur="1" fill="hold">
                                          <p:stCondLst>
                                            <p:cond delay="0"/>
                                          </p:stCondLst>
                                        </p:cTn>
                                        <p:tgtEl>
                                          <p:spTgt spid="35"/>
                                        </p:tgtEl>
                                        <p:attrNameLst>
                                          <p:attrName>style.visibility</p:attrName>
                                        </p:attrNameLst>
                                      </p:cBhvr>
                                      <p:to>
                                        <p:strVal val="visible"/>
                                      </p:to>
                                    </p:set>
                                  </p:childTnLst>
                                </p:cTn>
                              </p:par>
                            </p:childTnLst>
                          </p:cTn>
                        </p:par>
                        <p:par>
                          <p:cTn id="28" fill="hold">
                            <p:stCondLst>
                              <p:cond delay="1400"/>
                            </p:stCondLst>
                            <p:childTnLst>
                              <p:par>
                                <p:cTn id="29" presetID="1" presetClass="entr" presetSubtype="0" fill="hold" grpId="0" nodeType="afterEffect">
                                  <p:stCondLst>
                                    <p:cond delay="200"/>
                                  </p:stCondLst>
                                  <p:childTnLst>
                                    <p:set>
                                      <p:cBhvr>
                                        <p:cTn id="30" dur="1" fill="hold">
                                          <p:stCondLst>
                                            <p:cond delay="0"/>
                                          </p:stCondLst>
                                        </p:cTn>
                                        <p:tgtEl>
                                          <p:spTgt spid="36"/>
                                        </p:tgtEl>
                                        <p:attrNameLst>
                                          <p:attrName>style.visibility</p:attrName>
                                        </p:attrNameLst>
                                      </p:cBhvr>
                                      <p:to>
                                        <p:strVal val="visible"/>
                                      </p:to>
                                    </p:set>
                                  </p:childTnLst>
                                </p:cTn>
                              </p:par>
                            </p:childTnLst>
                          </p:cTn>
                        </p:par>
                        <p:par>
                          <p:cTn id="31" fill="hold">
                            <p:stCondLst>
                              <p:cond delay="1600"/>
                            </p:stCondLst>
                            <p:childTnLst>
                              <p:par>
                                <p:cTn id="32" presetID="1" presetClass="entr" presetSubtype="0" fill="hold" grpId="0" nodeType="afterEffect">
                                  <p:stCondLst>
                                    <p:cond delay="200"/>
                                  </p:stCondLst>
                                  <p:childTnLst>
                                    <p:set>
                                      <p:cBhvr>
                                        <p:cTn id="33" dur="1" fill="hold">
                                          <p:stCondLst>
                                            <p:cond delay="0"/>
                                          </p:stCondLst>
                                        </p:cTn>
                                        <p:tgtEl>
                                          <p:spTgt spid="39"/>
                                        </p:tgtEl>
                                        <p:attrNameLst>
                                          <p:attrName>style.visibility</p:attrName>
                                        </p:attrNameLst>
                                      </p:cBhvr>
                                      <p:to>
                                        <p:strVal val="visible"/>
                                      </p:to>
                                    </p:set>
                                  </p:childTnLst>
                                </p:cTn>
                              </p:par>
                            </p:childTnLst>
                          </p:cTn>
                        </p:par>
                        <p:par>
                          <p:cTn id="34" fill="hold">
                            <p:stCondLst>
                              <p:cond delay="1800"/>
                            </p:stCondLst>
                            <p:childTnLst>
                              <p:par>
                                <p:cTn id="35" presetID="1" presetClass="entr" presetSubtype="0" fill="hold" grpId="0" nodeType="afterEffect">
                                  <p:stCondLst>
                                    <p:cond delay="200"/>
                                  </p:stCondLst>
                                  <p:childTnLst>
                                    <p:set>
                                      <p:cBhvr>
                                        <p:cTn id="36" dur="1" fill="hold">
                                          <p:stCondLst>
                                            <p:cond delay="0"/>
                                          </p:stCondLst>
                                        </p:cTn>
                                        <p:tgtEl>
                                          <p:spTgt spid="40"/>
                                        </p:tgtEl>
                                        <p:attrNameLst>
                                          <p:attrName>style.visibility</p:attrName>
                                        </p:attrNameLst>
                                      </p:cBhvr>
                                      <p:to>
                                        <p:strVal val="visible"/>
                                      </p:to>
                                    </p:set>
                                  </p:childTnLst>
                                </p:cTn>
                              </p:par>
                            </p:childTnLst>
                          </p:cTn>
                        </p:par>
                        <p:par>
                          <p:cTn id="37" fill="hold">
                            <p:stCondLst>
                              <p:cond delay="2000"/>
                            </p:stCondLst>
                            <p:childTnLst>
                              <p:par>
                                <p:cTn id="38" presetID="1" presetClass="entr" presetSubtype="0" fill="hold" grpId="0" nodeType="afterEffect">
                                  <p:stCondLst>
                                    <p:cond delay="200"/>
                                  </p:stCondLst>
                                  <p:childTnLst>
                                    <p:set>
                                      <p:cBhvr>
                                        <p:cTn id="39" dur="1" fill="hold">
                                          <p:stCondLst>
                                            <p:cond delay="0"/>
                                          </p:stCondLst>
                                        </p:cTn>
                                        <p:tgtEl>
                                          <p:spTgt spid="42"/>
                                        </p:tgtEl>
                                        <p:attrNameLst>
                                          <p:attrName>style.visibility</p:attrName>
                                        </p:attrNameLst>
                                      </p:cBhvr>
                                      <p:to>
                                        <p:strVal val="visible"/>
                                      </p:to>
                                    </p:set>
                                  </p:childTnLst>
                                </p:cTn>
                              </p:par>
                            </p:childTnLst>
                          </p:cTn>
                        </p:par>
                        <p:par>
                          <p:cTn id="40" fill="hold">
                            <p:stCondLst>
                              <p:cond delay="2200"/>
                            </p:stCondLst>
                            <p:childTnLst>
                              <p:par>
                                <p:cTn id="41" presetID="1" presetClass="entr" presetSubtype="0" fill="hold" grpId="0" nodeType="afterEffect">
                                  <p:stCondLst>
                                    <p:cond delay="200"/>
                                  </p:stCondLst>
                                  <p:childTnLst>
                                    <p:set>
                                      <p:cBhvr>
                                        <p:cTn id="42" dur="1" fill="hold">
                                          <p:stCondLst>
                                            <p:cond delay="0"/>
                                          </p:stCondLst>
                                        </p:cTn>
                                        <p:tgtEl>
                                          <p:spTgt spid="43"/>
                                        </p:tgtEl>
                                        <p:attrNameLst>
                                          <p:attrName>style.visibility</p:attrName>
                                        </p:attrNameLst>
                                      </p:cBhvr>
                                      <p:to>
                                        <p:strVal val="visible"/>
                                      </p:to>
                                    </p:set>
                                  </p:childTnLst>
                                </p:cTn>
                              </p:par>
                            </p:childTnLst>
                          </p:cTn>
                        </p:par>
                        <p:par>
                          <p:cTn id="43" fill="hold">
                            <p:stCondLst>
                              <p:cond delay="2400"/>
                            </p:stCondLst>
                            <p:childTnLst>
                              <p:par>
                                <p:cTn id="44" presetID="1" presetClass="entr" presetSubtype="0" fill="hold" grpId="0" nodeType="afterEffect">
                                  <p:stCondLst>
                                    <p:cond delay="200"/>
                                  </p:stCondLst>
                                  <p:childTnLst>
                                    <p:set>
                                      <p:cBhvr>
                                        <p:cTn id="45" dur="1" fill="hold">
                                          <p:stCondLst>
                                            <p:cond delay="0"/>
                                          </p:stCondLst>
                                        </p:cTn>
                                        <p:tgtEl>
                                          <p:spTgt spid="4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0" end="0"/>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6"/>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02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childTnLst>
                                </p:cTn>
                              </p:par>
                              <p:par>
                                <p:cTn id="68" presetID="22" presetClass="entr" presetSubtype="4" fill="hold"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down)">
                                      <p:cBhvr>
                                        <p:cTn id="70" dur="500"/>
                                        <p:tgtEl>
                                          <p:spTgt spid="17"/>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22" presetClass="entr" presetSubtype="1"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up)">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3" end="3"/>
                                            </p:txEl>
                                          </p:spTgt>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par>
                                <p:cTn id="85" presetID="22" presetClass="entr" presetSubtype="8"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right)">
                                      <p:cBhvr>
                                        <p:cTn id="92" dur="500"/>
                                        <p:tgtEl>
                                          <p:spTgt spid="27"/>
                                        </p:tgtEl>
                                      </p:cBhvr>
                                    </p:animEffect>
                                  </p:childTnLst>
                                </p:cTn>
                              </p:par>
                              <p:par>
                                <p:cTn id="93" presetID="1" presetClass="entr" presetSubtype="0"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
                                            <p:txEl>
                                              <p:pRg st="4" end="4"/>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
                                            <p:txEl>
                                              <p:pRg st="5" end="5"/>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3" grpId="0"/>
      <p:bldP spid="29" grpId="0"/>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44" grpId="0" animBg="1"/>
      <p:bldP spid="45" grpId="0" animBg="1"/>
      <p:bldP spid="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Master</a:t>
            </a:r>
            <a:endParaRPr lang="en-US"/>
          </a:p>
        </p:txBody>
      </p:sp>
      <p:sp>
        <p:nvSpPr>
          <p:cNvPr id="3" name="Content Placeholder 2"/>
          <p:cNvSpPr>
            <a:spLocks noGrp="1"/>
          </p:cNvSpPr>
          <p:nvPr>
            <p:ph idx="1"/>
          </p:nvPr>
        </p:nvSpPr>
        <p:spPr>
          <a:xfrm>
            <a:off x="256461" y="3008557"/>
            <a:ext cx="8887539" cy="3434855"/>
          </a:xfrm>
        </p:spPr>
        <p:txBody>
          <a:bodyPr>
            <a:normAutofit lnSpcReduction="10000"/>
          </a:bodyPr>
          <a:lstStyle/>
          <a:p>
            <a:r>
              <a:rPr lang="en-US" smtClean="0"/>
              <a:t>Keeps an </a:t>
            </a:r>
            <a:r>
              <a:rPr lang="en-US" smtClean="0">
                <a:solidFill>
                  <a:srgbClr val="00B050"/>
                </a:solidFill>
              </a:rPr>
              <a:t>operation log </a:t>
            </a:r>
            <a:r>
              <a:rPr lang="en-US" smtClean="0"/>
              <a:t>of critical metadata changes</a:t>
            </a:r>
          </a:p>
          <a:p>
            <a:pPr lvl="1"/>
            <a:r>
              <a:rPr lang="en-US" smtClean="0"/>
              <a:t>This file is critical! If it is lost, the data becomes unreadable</a:t>
            </a:r>
          </a:p>
          <a:p>
            <a:pPr lvl="1"/>
            <a:r>
              <a:rPr lang="en-US" smtClean="0"/>
              <a:t>Replicated on multiple machines</a:t>
            </a:r>
          </a:p>
          <a:p>
            <a:pPr lvl="1"/>
            <a:r>
              <a:rPr lang="en-US"/>
              <a:t>Changes are flushed to this log before the master responds to clients</a:t>
            </a:r>
            <a:endParaRPr lang="en-US" smtClean="0"/>
          </a:p>
          <a:p>
            <a:r>
              <a:rPr lang="en-US" smtClean="0"/>
              <a:t>Also periodically </a:t>
            </a:r>
            <a:r>
              <a:rPr lang="en-US" smtClean="0">
                <a:solidFill>
                  <a:srgbClr val="00B050"/>
                </a:solidFill>
              </a:rPr>
              <a:t>checkpoints </a:t>
            </a:r>
            <a:r>
              <a:rPr lang="en-US" smtClean="0"/>
              <a:t>its state</a:t>
            </a:r>
          </a:p>
          <a:p>
            <a:pPr lvl="1"/>
            <a:r>
              <a:rPr lang="en-US" smtClean="0"/>
              <a:t>Result: Quick startup (e.g., after a crash)! </a:t>
            </a:r>
          </a:p>
          <a:p>
            <a:pPr lvl="1"/>
            <a:r>
              <a:rPr lang="en-US" smtClean="0"/>
              <a:t>The master can read its latest checkpoint and then reapply only those changes in the log that happened after this checkpoint</a:t>
            </a:r>
          </a:p>
          <a:p>
            <a:pPr lvl="1"/>
            <a:r>
              <a:rPr lang="en-US"/>
              <a:t>"Shadow masters" provide read-only access when primary is down</a:t>
            </a:r>
            <a:endParaRPr lang="en-US" smtClean="0"/>
          </a:p>
          <a:p>
            <a:endParaRPr lang="en-US"/>
          </a:p>
        </p:txBody>
      </p:sp>
      <p:sp>
        <p:nvSpPr>
          <p:cNvPr id="4" name="Slide Number Placeholder 3"/>
          <p:cNvSpPr>
            <a:spLocks noGrp="1"/>
          </p:cNvSpPr>
          <p:nvPr>
            <p:ph type="sldNum" sz="quarter" idx="4"/>
          </p:nvPr>
        </p:nvSpPr>
        <p:spPr>
          <a:xfrm>
            <a:off x="7018338" y="6400800"/>
            <a:ext cx="1905000" cy="323850"/>
          </a:xfrm>
        </p:spPr>
        <p:txBody>
          <a:bodyPr/>
          <a:lstStyle/>
          <a:p>
            <a:fld id="{103F590D-1EE3-4679-BAB2-47D8C4772F51}" type="slidenum">
              <a:rPr lang="en-GB" smtClean="0"/>
              <a:pPr/>
              <a:t>14</a:t>
            </a:fld>
            <a:endParaRPr lang="en-GB"/>
          </a:p>
        </p:txBody>
      </p:sp>
      <p:pic>
        <p:nvPicPr>
          <p:cNvPr id="6" name="Picture 51" descr="MCj04316160000[1]"/>
          <p:cNvPicPr>
            <a:picLocks noChangeAspect="1" noChangeArrowheads="1"/>
          </p:cNvPicPr>
          <p:nvPr/>
        </p:nvPicPr>
        <p:blipFill>
          <a:blip r:embed="rId3" cstate="print"/>
          <a:srcRect/>
          <a:stretch>
            <a:fillRect/>
          </a:stretch>
        </p:blipFill>
        <p:spPr bwMode="auto">
          <a:xfrm>
            <a:off x="1473054" y="1863155"/>
            <a:ext cx="653577" cy="653649"/>
          </a:xfrm>
          <a:prstGeom prst="rect">
            <a:avLst/>
          </a:prstGeom>
          <a:noFill/>
          <a:ln w="9525">
            <a:noFill/>
            <a:miter lim="800000"/>
            <a:headEnd/>
            <a:tailEnd/>
          </a:ln>
        </p:spPr>
      </p:pic>
      <p:pic>
        <p:nvPicPr>
          <p:cNvPr id="7" name="Picture 2" descr="C:\Users\Andreas Haeberlen\AppData\Local\Microsoft\Windows\Temporary Internet Files\Content.IE5\40YUB0NL\MC900432659[1].png"/>
          <p:cNvPicPr>
            <a:picLocks noChangeAspect="1" noChangeArrowheads="1"/>
          </p:cNvPicPr>
          <p:nvPr/>
        </p:nvPicPr>
        <p:blipFill>
          <a:blip r:embed="rId4" cstate="print"/>
          <a:srcRect/>
          <a:stretch>
            <a:fillRect/>
          </a:stretch>
        </p:blipFill>
        <p:spPr bwMode="auto">
          <a:xfrm>
            <a:off x="1526554" y="1556820"/>
            <a:ext cx="564062" cy="564062"/>
          </a:xfrm>
          <a:prstGeom prst="rect">
            <a:avLst/>
          </a:prstGeom>
          <a:noFill/>
        </p:spPr>
      </p:pic>
      <p:sp>
        <p:nvSpPr>
          <p:cNvPr id="8" name="TextBox 7"/>
          <p:cNvSpPr txBox="1"/>
          <p:nvPr/>
        </p:nvSpPr>
        <p:spPr>
          <a:xfrm>
            <a:off x="6054763" y="1607518"/>
            <a:ext cx="1686524" cy="837152"/>
          </a:xfrm>
          <a:prstGeom prst="rect">
            <a:avLst/>
          </a:prstGeom>
          <a:noFill/>
          <a:ln>
            <a:solidFill>
              <a:schemeClr val="tx1"/>
            </a:solidFill>
          </a:ln>
        </p:spPr>
        <p:txBody>
          <a:bodyPr wrap="square" rtlCol="0">
            <a:spAutoFit/>
          </a:bodyPr>
          <a:lstStyle/>
          <a:p>
            <a:pPr algn="l"/>
            <a:r>
              <a:rPr lang="en-US" sz="1100" smtClean="0"/>
              <a:t>foo.txt: 3,9,6</a:t>
            </a:r>
            <a:br>
              <a:rPr lang="en-US" sz="1100" smtClean="0"/>
            </a:br>
            <a:r>
              <a:rPr lang="en-US" sz="1100" smtClean="0"/>
              <a:t>bar.data: 2,4</a:t>
            </a:r>
          </a:p>
          <a:p>
            <a:pPr algn="l"/>
            <a:r>
              <a:rPr lang="en-US" sz="1100" smtClean="0"/>
              <a:t>blah.txt: 17,18,19,20</a:t>
            </a:r>
          </a:p>
          <a:p>
            <a:pPr algn="l"/>
            <a:r>
              <a:rPr lang="en-US" sz="1100" smtClean="0"/>
              <a:t>xyz.img: 8,5,1,11</a:t>
            </a:r>
          </a:p>
        </p:txBody>
      </p:sp>
      <p:sp>
        <p:nvSpPr>
          <p:cNvPr id="9" name="TextBox 8"/>
          <p:cNvSpPr txBox="1"/>
          <p:nvPr/>
        </p:nvSpPr>
        <p:spPr>
          <a:xfrm>
            <a:off x="1295400" y="2526268"/>
            <a:ext cx="928459" cy="369332"/>
          </a:xfrm>
          <a:prstGeom prst="rect">
            <a:avLst/>
          </a:prstGeom>
          <a:noFill/>
        </p:spPr>
        <p:txBody>
          <a:bodyPr wrap="none" rtlCol="0">
            <a:spAutoFit/>
          </a:bodyPr>
          <a:lstStyle/>
          <a:p>
            <a:r>
              <a:rPr lang="en-US" sz="1800" smtClean="0"/>
              <a:t>Master</a:t>
            </a:r>
            <a:endParaRPr lang="en-US" sz="1800"/>
          </a:p>
        </p:txBody>
      </p:sp>
      <p:sp>
        <p:nvSpPr>
          <p:cNvPr id="10" name="TextBox 9"/>
          <p:cNvSpPr txBox="1"/>
          <p:nvPr/>
        </p:nvSpPr>
        <p:spPr>
          <a:xfrm>
            <a:off x="6242493" y="2506547"/>
            <a:ext cx="1441420" cy="369332"/>
          </a:xfrm>
          <a:prstGeom prst="rect">
            <a:avLst/>
          </a:prstGeom>
          <a:noFill/>
        </p:spPr>
        <p:txBody>
          <a:bodyPr wrap="none" rtlCol="0">
            <a:spAutoFit/>
          </a:bodyPr>
          <a:lstStyle/>
          <a:p>
            <a:r>
              <a:rPr lang="en-US" sz="1800" smtClean="0"/>
              <a:t>Checkpoint</a:t>
            </a:r>
            <a:endParaRPr lang="en-US" sz="1800"/>
          </a:p>
        </p:txBody>
      </p:sp>
      <p:sp>
        <p:nvSpPr>
          <p:cNvPr id="11" name="TextBox 10"/>
          <p:cNvSpPr txBox="1"/>
          <p:nvPr/>
        </p:nvSpPr>
        <p:spPr>
          <a:xfrm>
            <a:off x="3082962" y="1200520"/>
            <a:ext cx="2251037" cy="1107996"/>
          </a:xfrm>
          <a:prstGeom prst="rect">
            <a:avLst/>
          </a:prstGeom>
          <a:noFill/>
          <a:ln>
            <a:solidFill>
              <a:schemeClr val="tx1"/>
            </a:solidFill>
          </a:ln>
        </p:spPr>
        <p:txBody>
          <a:bodyPr wrap="square" rtlCol="0">
            <a:spAutoFit/>
          </a:bodyPr>
          <a:lstStyle/>
          <a:p>
            <a:pPr algn="l"/>
            <a:r>
              <a:rPr lang="en-US" sz="1100" smtClean="0"/>
              <a:t>Created abc.txt</a:t>
            </a:r>
            <a:br>
              <a:rPr lang="en-US" sz="1100" smtClean="0"/>
            </a:br>
            <a:r>
              <a:rPr lang="en-US" sz="1100" smtClean="0"/>
              <a:t>Appended chunk 21 to blah.txt</a:t>
            </a:r>
          </a:p>
          <a:p>
            <a:pPr algn="l"/>
            <a:r>
              <a:rPr lang="en-US" sz="1100" smtClean="0"/>
              <a:t>Deleted foo.txt</a:t>
            </a:r>
          </a:p>
          <a:p>
            <a:pPr algn="l"/>
            <a:r>
              <a:rPr lang="en-US" sz="1100" smtClean="0"/>
              <a:t>Appended chunk 22 to blah.txt</a:t>
            </a:r>
          </a:p>
          <a:p>
            <a:pPr algn="l"/>
            <a:r>
              <a:rPr lang="en-US" sz="1100" smtClean="0"/>
              <a:t>Appended chunk 23 to xyz.img</a:t>
            </a:r>
          </a:p>
          <a:p>
            <a:pPr algn="l"/>
            <a:r>
              <a:rPr lang="en-US" sz="1100" smtClean="0"/>
              <a:t>...</a:t>
            </a:r>
          </a:p>
        </p:txBody>
      </p:sp>
      <p:sp>
        <p:nvSpPr>
          <p:cNvPr id="12" name="TextBox 11"/>
          <p:cNvSpPr txBox="1"/>
          <p:nvPr/>
        </p:nvSpPr>
        <p:spPr>
          <a:xfrm>
            <a:off x="3411621" y="2486825"/>
            <a:ext cx="1685077" cy="369332"/>
          </a:xfrm>
          <a:prstGeom prst="rect">
            <a:avLst/>
          </a:prstGeom>
          <a:noFill/>
        </p:spPr>
        <p:txBody>
          <a:bodyPr wrap="none" rtlCol="0">
            <a:spAutoFit/>
          </a:bodyPr>
          <a:lstStyle/>
          <a:p>
            <a:r>
              <a:rPr lang="en-US" sz="1800" smtClean="0"/>
              <a:t>Operation log</a:t>
            </a:r>
            <a:endParaRPr lang="en-US" sz="1800"/>
          </a:p>
        </p:txBody>
      </p:sp>
    </p:spTree>
    <p:extLst>
      <p:ext uri="{BB962C8B-B14F-4D97-AF65-F5344CB8AC3E}">
        <p14:creationId xmlns:p14="http://schemas.microsoft.com/office/powerpoint/2010/main" val="64853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Master</a:t>
            </a:r>
          </a:p>
        </p:txBody>
      </p:sp>
      <p:sp>
        <p:nvSpPr>
          <p:cNvPr id="3" name="Content Placeholder 2"/>
          <p:cNvSpPr>
            <a:spLocks noGrp="1"/>
          </p:cNvSpPr>
          <p:nvPr>
            <p:ph idx="1"/>
          </p:nvPr>
        </p:nvSpPr>
        <p:spPr/>
        <p:txBody>
          <a:bodyPr/>
          <a:lstStyle/>
          <a:p>
            <a:r>
              <a:rPr lang="en-US"/>
              <a:t>Doesn't the master also need to know which nodes have copies of which chunk?</a:t>
            </a:r>
          </a:p>
          <a:p>
            <a:pPr lvl="1"/>
            <a:endParaRPr lang="en-US"/>
          </a:p>
          <a:p>
            <a:r>
              <a:rPr lang="en-US"/>
              <a:t>Yes </a:t>
            </a:r>
            <a:r>
              <a:rPr lang="mr-IN"/>
              <a:t>–</a:t>
            </a:r>
            <a:r>
              <a:rPr lang="en-US"/>
              <a:t> but that information is not persistent!</a:t>
            </a:r>
          </a:p>
          <a:p>
            <a:pPr lvl="1"/>
            <a:r>
              <a:rPr lang="en-US"/>
              <a:t>Chunkservers periodically send heartbeat messages to the master</a:t>
            </a:r>
            <a:br>
              <a:rPr lang="en-US"/>
            </a:br>
            <a:r>
              <a:rPr lang="en-US"/>
              <a:t>→ Master always knows which servers are 'alive'</a:t>
            </a:r>
          </a:p>
          <a:p>
            <a:pPr lvl="1"/>
            <a:r>
              <a:rPr lang="en-US"/>
              <a:t>Master can ask the chunkservers which chunks they currently have</a:t>
            </a:r>
          </a:p>
          <a:p>
            <a:pPr lvl="1"/>
            <a:endParaRPr lang="en-US"/>
          </a:p>
          <a:p>
            <a:r>
              <a:rPr lang="en-US"/>
              <a:t>Why this design?</a:t>
            </a:r>
          </a:p>
          <a:p>
            <a:pPr lvl="1"/>
            <a:r>
              <a:rPr lang="en-US"/>
              <a:t>Advantage #1: Simplicity!</a:t>
            </a:r>
          </a:p>
          <a:p>
            <a:pPr lvl="1"/>
            <a:r>
              <a:rPr lang="en-US"/>
              <a:t>Advantage #2: Naturally handles common changes (disk failure on a chunkserver, chunkserver is renamed) without extra mechanism</a:t>
            </a:r>
          </a:p>
          <a:p>
            <a:endParaRPr lang="en-US"/>
          </a:p>
        </p:txBody>
      </p:sp>
      <p:sp>
        <p:nvSpPr>
          <p:cNvPr id="4" name="Slide Number Placeholder 3"/>
          <p:cNvSpPr>
            <a:spLocks noGrp="1"/>
          </p:cNvSpPr>
          <p:nvPr>
            <p:ph type="sldNum" sz="quarter" idx="4"/>
          </p:nvPr>
        </p:nvSpPr>
        <p:spPr/>
        <p:txBody>
          <a:bodyPr/>
          <a:lstStyle/>
          <a:p>
            <a:fld id="{05072F42-4DFA-4725-86F9-7594E4AB4EB5}" type="slidenum">
              <a:rPr lang="en-GB" smtClean="0">
                <a:solidFill>
                  <a:prstClr val="black"/>
                </a:solidFill>
              </a:rPr>
              <a:pPr/>
              <a:t>15</a:t>
            </a:fld>
            <a:endParaRPr lang="en-GB" dirty="0">
              <a:solidFill>
                <a:prstClr val="black"/>
              </a:solidFill>
            </a:endParaRPr>
          </a:p>
        </p:txBody>
      </p:sp>
    </p:spTree>
    <p:extLst>
      <p:ext uri="{BB962C8B-B14F-4D97-AF65-F5344CB8AC3E}">
        <p14:creationId xmlns:p14="http://schemas.microsoft.com/office/powerpoint/2010/main" val="1664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 for today</a:t>
            </a:r>
          </a:p>
        </p:txBody>
      </p:sp>
      <p:sp>
        <p:nvSpPr>
          <p:cNvPr id="3" name="Content Placeholder 2"/>
          <p:cNvSpPr>
            <a:spLocks noGrp="1"/>
          </p:cNvSpPr>
          <p:nvPr>
            <p:ph idx="1"/>
          </p:nvPr>
        </p:nvSpPr>
        <p:spPr/>
        <p:txBody>
          <a:bodyPr/>
          <a:lstStyle/>
          <a:p>
            <a:r>
              <a:rPr lang="en-US" dirty="0">
                <a:solidFill>
                  <a:srgbClr val="00B050"/>
                </a:solidFill>
              </a:rPr>
              <a:t>Context: Web search</a:t>
            </a:r>
          </a:p>
          <a:p>
            <a:r>
              <a:rPr lang="en-US" dirty="0">
                <a:solidFill>
                  <a:srgbClr val="00B050"/>
                </a:solidFill>
              </a:rPr>
              <a:t>The Google File System</a:t>
            </a:r>
          </a:p>
          <a:p>
            <a:pPr lvl="1"/>
            <a:r>
              <a:rPr lang="en-US" dirty="0">
                <a:solidFill>
                  <a:srgbClr val="00B050"/>
                </a:solidFill>
              </a:rPr>
              <a:t>Architecture</a:t>
            </a:r>
          </a:p>
          <a:p>
            <a:pPr lvl="1"/>
            <a:r>
              <a:rPr lang="en-US" dirty="0">
                <a:solidFill>
                  <a:schemeClr val="accent6"/>
                </a:solidFill>
              </a:rPr>
              <a:t>Read algorithm</a:t>
            </a:r>
          </a:p>
          <a:p>
            <a:pPr lvl="1"/>
            <a:r>
              <a:rPr lang="en-US" dirty="0">
                <a:solidFill>
                  <a:schemeClr val="accent6"/>
                </a:solidFill>
              </a:rPr>
              <a:t>Write algorithm</a:t>
            </a:r>
          </a:p>
          <a:p>
            <a:pPr lvl="1"/>
            <a:r>
              <a:rPr lang="en-US" dirty="0">
                <a:solidFill>
                  <a:schemeClr val="accent6"/>
                </a:solidFill>
              </a:rPr>
              <a:t>Append algorithm</a:t>
            </a:r>
          </a:p>
          <a:p>
            <a:pPr lvl="1"/>
            <a:r>
              <a:rPr lang="en-US" dirty="0"/>
              <a:t>Consistency and fault tolerance</a:t>
            </a:r>
          </a:p>
        </p:txBody>
      </p:sp>
      <p:sp>
        <p:nvSpPr>
          <p:cNvPr id="4" name="Slide Number Placeholder 3"/>
          <p:cNvSpPr>
            <a:spLocks noGrp="1"/>
          </p:cNvSpPr>
          <p:nvPr>
            <p:ph type="sldNum" sz="quarter" idx="4"/>
          </p:nvPr>
        </p:nvSpPr>
        <p:spPr/>
        <p:txBody>
          <a:bodyPr/>
          <a:lstStyle/>
          <a:p>
            <a:fld id="{05072F42-4DFA-4725-86F9-7594E4AB4EB5}" type="slidenum">
              <a:rPr lang="en-GB" smtClean="0">
                <a:solidFill>
                  <a:prstClr val="black"/>
                </a:solidFill>
              </a:rPr>
              <a:pPr/>
              <a:t>16</a:t>
            </a:fld>
            <a:endParaRPr lang="en-GB" dirty="0">
              <a:solidFill>
                <a:prstClr val="black"/>
              </a:solidFill>
            </a:endParaRPr>
          </a:p>
        </p:txBody>
      </p:sp>
      <p:grpSp>
        <p:nvGrpSpPr>
          <p:cNvPr id="5" name="Group 6"/>
          <p:cNvGrpSpPr/>
          <p:nvPr/>
        </p:nvGrpSpPr>
        <p:grpSpPr>
          <a:xfrm>
            <a:off x="2895600" y="2438400"/>
            <a:ext cx="698320" cy="419100"/>
            <a:chOff x="6143624" y="2514600"/>
            <a:chExt cx="698320" cy="419100"/>
          </a:xfrm>
        </p:grpSpPr>
        <p:sp>
          <p:nvSpPr>
            <p:cNvPr id="6" name="Right Arrow 5"/>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 name="TextBox 6"/>
            <p:cNvSpPr txBox="1"/>
            <p:nvPr/>
          </p:nvSpPr>
          <p:spPr>
            <a:xfrm>
              <a:off x="6315838" y="2611083"/>
              <a:ext cx="526106" cy="246221"/>
            </a:xfrm>
            <a:prstGeom prst="rect">
              <a:avLst/>
            </a:prstGeom>
            <a:noFill/>
          </p:spPr>
          <p:txBody>
            <a:bodyPr wrap="none" rtlCol="0">
              <a:spAutoFit/>
            </a:bodyPr>
            <a:lstStyle/>
            <a:p>
              <a:r>
                <a:rPr lang="en-US" sz="1000" dirty="0" smtClean="0">
                  <a:latin typeface="Arial" pitchFamily="34" charset="0"/>
                  <a:cs typeface="Arial" pitchFamily="34" charset="0"/>
                </a:rPr>
                <a:t>NEXT</a:t>
              </a:r>
              <a:endParaRPr lang="en-US" sz="1000" dirty="0">
                <a:latin typeface="Arial" pitchFamily="34" charset="0"/>
                <a:cs typeface="Arial" pitchFamily="34" charset="0"/>
              </a:endParaRPr>
            </a:p>
          </p:txBody>
        </p:sp>
      </p:grpSp>
    </p:spTree>
    <p:extLst>
      <p:ext uri="{BB962C8B-B14F-4D97-AF65-F5344CB8AC3E}">
        <p14:creationId xmlns:p14="http://schemas.microsoft.com/office/powerpoint/2010/main" val="682297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Client interface</a:t>
            </a:r>
          </a:p>
        </p:txBody>
      </p:sp>
      <p:sp>
        <p:nvSpPr>
          <p:cNvPr id="3" name="Content Placeholder 2"/>
          <p:cNvSpPr>
            <a:spLocks noGrp="1"/>
          </p:cNvSpPr>
          <p:nvPr>
            <p:ph idx="1"/>
          </p:nvPr>
        </p:nvSpPr>
        <p:spPr/>
        <p:txBody>
          <a:bodyPr/>
          <a:lstStyle/>
          <a:p>
            <a:r>
              <a:rPr lang="en-US"/>
              <a:t>GFS does not implement a standard interface, such as POSIX</a:t>
            </a:r>
          </a:p>
          <a:p>
            <a:pPr lvl="1"/>
            <a:r>
              <a:rPr lang="en-US"/>
              <a:t>Without special drivers, you cannot 'mount' a GFS volume into your machine's file system!</a:t>
            </a:r>
          </a:p>
          <a:p>
            <a:pPr lvl="1"/>
            <a:endParaRPr lang="en-US"/>
          </a:p>
          <a:p>
            <a:r>
              <a:rPr lang="en-US"/>
              <a:t>However, it has many of the usual operations</a:t>
            </a:r>
          </a:p>
          <a:p>
            <a:pPr lvl="1"/>
            <a:r>
              <a:rPr lang="en-US"/>
              <a:t>open, close, read, write, create, delete</a:t>
            </a:r>
          </a:p>
          <a:p>
            <a:pPr lvl="1"/>
            <a:r>
              <a:rPr lang="en-US"/>
              <a:t>hierarchical directories and "path names"</a:t>
            </a:r>
          </a:p>
          <a:p>
            <a:pPr lvl="1"/>
            <a:endParaRPr lang="en-US"/>
          </a:p>
          <a:p>
            <a:r>
              <a:rPr lang="en-US"/>
              <a:t>Clients have a library for interacting with GFS</a:t>
            </a:r>
          </a:p>
        </p:txBody>
      </p:sp>
      <p:sp>
        <p:nvSpPr>
          <p:cNvPr id="4" name="Slide Number Placeholder 3"/>
          <p:cNvSpPr>
            <a:spLocks noGrp="1"/>
          </p:cNvSpPr>
          <p:nvPr>
            <p:ph type="sldNum" sz="quarter" idx="4"/>
          </p:nvPr>
        </p:nvSpPr>
        <p:spPr/>
        <p:txBody>
          <a:bodyPr/>
          <a:lstStyle/>
          <a:p>
            <a:fld id="{05072F42-4DFA-4725-86F9-7594E4AB4EB5}" type="slidenum">
              <a:rPr lang="en-GB" smtClean="0">
                <a:solidFill>
                  <a:prstClr val="black"/>
                </a:solidFill>
              </a:rPr>
              <a:pPr/>
              <a:t>17</a:t>
            </a:fld>
            <a:endParaRPr lang="en-GB" dirty="0">
              <a:solidFill>
                <a:prstClr val="black"/>
              </a:solidFill>
            </a:endParaRPr>
          </a:p>
        </p:txBody>
      </p:sp>
    </p:spTree>
    <p:extLst>
      <p:ext uri="{BB962C8B-B14F-4D97-AF65-F5344CB8AC3E}">
        <p14:creationId xmlns:p14="http://schemas.microsoft.com/office/powerpoint/2010/main" val="655578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Read algorithm</a:t>
            </a:r>
            <a:endParaRPr lang="en-US"/>
          </a:p>
        </p:txBody>
      </p:sp>
      <p:sp>
        <p:nvSpPr>
          <p:cNvPr id="3" name="Content Placeholder 2"/>
          <p:cNvSpPr>
            <a:spLocks noGrp="1"/>
          </p:cNvSpPr>
          <p:nvPr>
            <p:ph idx="1"/>
          </p:nvPr>
        </p:nvSpPr>
        <p:spPr>
          <a:xfrm>
            <a:off x="457200" y="3628916"/>
            <a:ext cx="8610600" cy="2789095"/>
          </a:xfrm>
        </p:spPr>
        <p:txBody>
          <a:bodyPr>
            <a:normAutofit lnSpcReduction="10000"/>
          </a:bodyPr>
          <a:lstStyle/>
          <a:p>
            <a:r>
              <a:rPr lang="en-US" smtClean="0"/>
              <a:t>When a client wants to read from a file:</a:t>
            </a:r>
          </a:p>
          <a:p>
            <a:pPr lvl="1"/>
            <a:r>
              <a:rPr lang="en-US"/>
              <a:t>GFS client translates (filename, byte range) → (filename, chunk no.)</a:t>
            </a:r>
          </a:p>
          <a:p>
            <a:pPr lvl="2"/>
            <a:r>
              <a:rPr lang="en-US"/>
              <a:t>Example: (foo.txt, 70000000-80000000) → (foo.txt, second chunk)</a:t>
            </a:r>
          </a:p>
          <a:p>
            <a:pPr lvl="1"/>
            <a:r>
              <a:rPr lang="en-US" smtClean="0"/>
              <a:t>Client queries the master, which responds with a chunk handle and a set of chunkservers that have a copy of that chunk</a:t>
            </a:r>
          </a:p>
          <a:p>
            <a:pPr lvl="1"/>
            <a:r>
              <a:rPr lang="en-US" smtClean="0"/>
              <a:t>Client picks a chunkserver and sends a (chunk handle, byte range) request to that server</a:t>
            </a:r>
          </a:p>
          <a:p>
            <a:pPr lvl="1"/>
            <a:r>
              <a:rPr lang="en-US"/>
              <a:t>Chunkserver returns the requested data to the client</a:t>
            </a:r>
            <a:endParaRPr lang="en-US" smtClean="0"/>
          </a:p>
        </p:txBody>
      </p:sp>
      <p:sp>
        <p:nvSpPr>
          <p:cNvPr id="4" name="Slide Number Placeholder 3"/>
          <p:cNvSpPr>
            <a:spLocks noGrp="1"/>
          </p:cNvSpPr>
          <p:nvPr>
            <p:ph type="sldNum" sz="quarter" idx="4294967295"/>
          </p:nvPr>
        </p:nvSpPr>
        <p:spPr>
          <a:xfrm>
            <a:off x="6858000" y="6324600"/>
            <a:ext cx="1905000" cy="457200"/>
          </a:xfrm>
          <a:prstGeom prst="rect">
            <a:avLst/>
          </a:prstGeom>
        </p:spPr>
        <p:txBody>
          <a:bodyPr/>
          <a:lstStyle/>
          <a:p>
            <a:fld id="{103F590D-1EE3-4679-BAB2-47D8C4772F51}" type="slidenum">
              <a:rPr lang="en-GB" smtClean="0"/>
              <a:pPr/>
              <a:t>18</a:t>
            </a:fld>
            <a:endParaRPr lang="en-GB"/>
          </a:p>
        </p:txBody>
      </p:sp>
      <p:pic>
        <p:nvPicPr>
          <p:cNvPr id="6" name="Picture 51" descr="MCj04316160000[1]"/>
          <p:cNvPicPr>
            <a:picLocks noChangeAspect="1" noChangeArrowheads="1"/>
          </p:cNvPicPr>
          <p:nvPr/>
        </p:nvPicPr>
        <p:blipFill>
          <a:blip r:embed="rId3" cstate="print"/>
          <a:srcRect/>
          <a:stretch>
            <a:fillRect/>
          </a:stretch>
        </p:blipFill>
        <p:spPr bwMode="auto">
          <a:xfrm>
            <a:off x="3079841" y="1446296"/>
            <a:ext cx="653577" cy="653649"/>
          </a:xfrm>
          <a:prstGeom prst="rect">
            <a:avLst/>
          </a:prstGeom>
          <a:noFill/>
          <a:ln w="9525">
            <a:noFill/>
            <a:miter lim="800000"/>
            <a:headEnd/>
            <a:tailEnd/>
          </a:ln>
        </p:spPr>
      </p:pic>
      <p:pic>
        <p:nvPicPr>
          <p:cNvPr id="1026" name="Picture 2" descr="C:\Users\Andreas Haeberlen\AppData\Local\Microsoft\Windows\Temporary Internet Files\Content.IE5\40YUB0NL\MC900432659[1].png"/>
          <p:cNvPicPr>
            <a:picLocks noChangeAspect="1" noChangeArrowheads="1"/>
          </p:cNvPicPr>
          <p:nvPr/>
        </p:nvPicPr>
        <p:blipFill>
          <a:blip r:embed="rId4" cstate="print"/>
          <a:srcRect/>
          <a:stretch>
            <a:fillRect/>
          </a:stretch>
        </p:blipFill>
        <p:spPr bwMode="auto">
          <a:xfrm>
            <a:off x="3133341" y="1139961"/>
            <a:ext cx="564062" cy="564062"/>
          </a:xfrm>
          <a:prstGeom prst="rect">
            <a:avLst/>
          </a:prstGeom>
          <a:noFill/>
        </p:spPr>
      </p:pic>
      <p:pic>
        <p:nvPicPr>
          <p:cNvPr id="8" name="Picture 51" descr="MCj04316160000[1]"/>
          <p:cNvPicPr>
            <a:picLocks noChangeAspect="1" noChangeArrowheads="1"/>
          </p:cNvPicPr>
          <p:nvPr/>
        </p:nvPicPr>
        <p:blipFill>
          <a:blip r:embed="rId3" cstate="print"/>
          <a:srcRect/>
          <a:stretch>
            <a:fillRect/>
          </a:stretch>
        </p:blipFill>
        <p:spPr bwMode="auto">
          <a:xfrm>
            <a:off x="5758572" y="1588969"/>
            <a:ext cx="653577" cy="653649"/>
          </a:xfrm>
          <a:prstGeom prst="rect">
            <a:avLst/>
          </a:prstGeom>
          <a:noFill/>
          <a:ln w="9525">
            <a:noFill/>
            <a:miter lim="800000"/>
            <a:headEnd/>
            <a:tailEnd/>
          </a:ln>
        </p:spPr>
      </p:pic>
      <p:pic>
        <p:nvPicPr>
          <p:cNvPr id="9" name="Picture 51" descr="MCj04316160000[1]"/>
          <p:cNvPicPr>
            <a:picLocks noChangeAspect="1" noChangeArrowheads="1"/>
          </p:cNvPicPr>
          <p:nvPr/>
        </p:nvPicPr>
        <p:blipFill>
          <a:blip r:embed="rId3" cstate="print"/>
          <a:srcRect/>
          <a:stretch>
            <a:fillRect/>
          </a:stretch>
        </p:blipFill>
        <p:spPr bwMode="auto">
          <a:xfrm>
            <a:off x="6523815" y="1595454"/>
            <a:ext cx="653577" cy="653649"/>
          </a:xfrm>
          <a:prstGeom prst="rect">
            <a:avLst/>
          </a:prstGeom>
          <a:noFill/>
          <a:ln w="9525">
            <a:noFill/>
            <a:miter lim="800000"/>
            <a:headEnd/>
            <a:tailEnd/>
          </a:ln>
        </p:spPr>
      </p:pic>
      <p:pic>
        <p:nvPicPr>
          <p:cNvPr id="10" name="Picture 51" descr="MCj04316160000[1]"/>
          <p:cNvPicPr>
            <a:picLocks noChangeAspect="1" noChangeArrowheads="1"/>
          </p:cNvPicPr>
          <p:nvPr/>
        </p:nvPicPr>
        <p:blipFill>
          <a:blip r:embed="rId3" cstate="print"/>
          <a:srcRect/>
          <a:stretch>
            <a:fillRect/>
          </a:stretch>
        </p:blipFill>
        <p:spPr bwMode="auto">
          <a:xfrm>
            <a:off x="7347423" y="1592211"/>
            <a:ext cx="653577" cy="653649"/>
          </a:xfrm>
          <a:prstGeom prst="rect">
            <a:avLst/>
          </a:prstGeom>
          <a:noFill/>
          <a:ln w="9525">
            <a:noFill/>
            <a:miter lim="800000"/>
            <a:headEnd/>
            <a:tailEnd/>
          </a:ln>
        </p:spPr>
      </p:pic>
      <p:pic>
        <p:nvPicPr>
          <p:cNvPr id="11" name="Picture 51" descr="MCj04316160000[1]"/>
          <p:cNvPicPr>
            <a:picLocks noChangeAspect="1" noChangeArrowheads="1"/>
          </p:cNvPicPr>
          <p:nvPr/>
        </p:nvPicPr>
        <p:blipFill>
          <a:blip r:embed="rId3" cstate="print"/>
          <a:srcRect/>
          <a:stretch>
            <a:fillRect/>
          </a:stretch>
        </p:blipFill>
        <p:spPr bwMode="auto">
          <a:xfrm>
            <a:off x="5748844" y="2357454"/>
            <a:ext cx="653577" cy="653649"/>
          </a:xfrm>
          <a:prstGeom prst="rect">
            <a:avLst/>
          </a:prstGeom>
          <a:noFill/>
          <a:ln w="9525">
            <a:noFill/>
            <a:miter lim="800000"/>
            <a:headEnd/>
            <a:tailEnd/>
          </a:ln>
        </p:spPr>
      </p:pic>
      <p:pic>
        <p:nvPicPr>
          <p:cNvPr id="12" name="Picture 51" descr="MCj04316160000[1]"/>
          <p:cNvPicPr>
            <a:picLocks noChangeAspect="1" noChangeArrowheads="1"/>
          </p:cNvPicPr>
          <p:nvPr/>
        </p:nvPicPr>
        <p:blipFill>
          <a:blip r:embed="rId3" cstate="print"/>
          <a:srcRect/>
          <a:stretch>
            <a:fillRect/>
          </a:stretch>
        </p:blipFill>
        <p:spPr bwMode="auto">
          <a:xfrm>
            <a:off x="6533542" y="2334755"/>
            <a:ext cx="653577" cy="653649"/>
          </a:xfrm>
          <a:prstGeom prst="rect">
            <a:avLst/>
          </a:prstGeom>
          <a:noFill/>
          <a:ln w="9525">
            <a:noFill/>
            <a:miter lim="800000"/>
            <a:headEnd/>
            <a:tailEnd/>
          </a:ln>
        </p:spPr>
      </p:pic>
      <p:pic>
        <p:nvPicPr>
          <p:cNvPr id="13" name="Picture 51" descr="MCj04316160000[1]"/>
          <p:cNvPicPr>
            <a:picLocks noChangeAspect="1" noChangeArrowheads="1"/>
          </p:cNvPicPr>
          <p:nvPr/>
        </p:nvPicPr>
        <p:blipFill>
          <a:blip r:embed="rId3" cstate="print"/>
          <a:srcRect/>
          <a:stretch>
            <a:fillRect/>
          </a:stretch>
        </p:blipFill>
        <p:spPr bwMode="auto">
          <a:xfrm>
            <a:off x="7347421" y="2321786"/>
            <a:ext cx="653577" cy="653649"/>
          </a:xfrm>
          <a:prstGeom prst="rect">
            <a:avLst/>
          </a:prstGeom>
          <a:noFill/>
          <a:ln w="9525">
            <a:noFill/>
            <a:miter lim="800000"/>
            <a:headEnd/>
            <a:tailEnd/>
          </a:ln>
        </p:spPr>
      </p:pic>
      <p:pic>
        <p:nvPicPr>
          <p:cNvPr id="14" name="Picture 4" descr="C:\Users\Andreas Haeberlen\AppData\Local\Microsoft\Windows\Temporary Internet Files\Content.IE5\E59EXI2R\MCj04415360000[1].png"/>
          <p:cNvPicPr>
            <a:picLocks noChangeAspect="1" noChangeArrowheads="1"/>
          </p:cNvPicPr>
          <p:nvPr/>
        </p:nvPicPr>
        <p:blipFill>
          <a:blip r:embed="rId5" cstate="print"/>
          <a:srcRect/>
          <a:stretch>
            <a:fillRect/>
          </a:stretch>
        </p:blipFill>
        <p:spPr bwMode="auto">
          <a:xfrm flipH="1">
            <a:off x="1162994" y="2209204"/>
            <a:ext cx="947008" cy="933855"/>
          </a:xfrm>
          <a:prstGeom prst="rect">
            <a:avLst/>
          </a:prstGeom>
          <a:noFill/>
        </p:spPr>
      </p:pic>
      <p:cxnSp>
        <p:nvCxnSpPr>
          <p:cNvPr id="17" name="Straight Arrow Connector 16"/>
          <p:cNvCxnSpPr/>
          <p:nvPr/>
        </p:nvCxnSpPr>
        <p:spPr bwMode="auto">
          <a:xfrm flipV="1">
            <a:off x="2147359" y="1665256"/>
            <a:ext cx="874116" cy="79915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8" name="TextBox 17"/>
          <p:cNvSpPr txBox="1"/>
          <p:nvPr/>
        </p:nvSpPr>
        <p:spPr>
          <a:xfrm>
            <a:off x="3752675" y="1169144"/>
            <a:ext cx="1002197" cy="430887"/>
          </a:xfrm>
          <a:prstGeom prst="rect">
            <a:avLst/>
          </a:prstGeom>
          <a:noFill/>
          <a:ln>
            <a:solidFill>
              <a:schemeClr val="tx1"/>
            </a:solidFill>
          </a:ln>
        </p:spPr>
        <p:txBody>
          <a:bodyPr wrap="none" rtlCol="0">
            <a:spAutoFit/>
          </a:bodyPr>
          <a:lstStyle/>
          <a:p>
            <a:pPr algn="l"/>
            <a:r>
              <a:rPr lang="en-US" sz="1100" smtClean="0"/>
              <a:t>foo.txt: 3,9,6</a:t>
            </a:r>
            <a:br>
              <a:rPr lang="en-US" sz="1100" smtClean="0"/>
            </a:br>
            <a:r>
              <a:rPr lang="en-US" sz="1100" smtClean="0"/>
              <a:t>bar.data: 2,4</a:t>
            </a:r>
          </a:p>
        </p:txBody>
      </p:sp>
      <p:sp>
        <p:nvSpPr>
          <p:cNvPr id="20" name="TextBox 19"/>
          <p:cNvSpPr txBox="1"/>
          <p:nvPr/>
        </p:nvSpPr>
        <p:spPr>
          <a:xfrm>
            <a:off x="1600206" y="1554817"/>
            <a:ext cx="1225685" cy="523220"/>
          </a:xfrm>
          <a:prstGeom prst="rect">
            <a:avLst/>
          </a:prstGeom>
          <a:noFill/>
        </p:spPr>
        <p:txBody>
          <a:bodyPr wrap="square" rtlCol="0">
            <a:spAutoFit/>
          </a:bodyPr>
          <a:lstStyle/>
          <a:p>
            <a:r>
              <a:rPr lang="en-US" sz="1400" smtClean="0"/>
              <a:t>Chunk #2 of </a:t>
            </a:r>
            <a:br>
              <a:rPr lang="en-US" sz="1400" smtClean="0"/>
            </a:br>
            <a:r>
              <a:rPr lang="en-US" sz="1400" smtClean="0"/>
              <a:t>foo.txt?</a:t>
            </a:r>
            <a:endParaRPr lang="en-US" sz="1400"/>
          </a:p>
        </p:txBody>
      </p:sp>
      <p:cxnSp>
        <p:nvCxnSpPr>
          <p:cNvPr id="22" name="Straight Arrow Connector 21"/>
          <p:cNvCxnSpPr/>
          <p:nvPr/>
        </p:nvCxnSpPr>
        <p:spPr bwMode="auto">
          <a:xfrm rot="10800000" flipV="1">
            <a:off x="2222662" y="1830625"/>
            <a:ext cx="808540" cy="75212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3" name="TextBox 22"/>
          <p:cNvSpPr txBox="1"/>
          <p:nvPr/>
        </p:nvSpPr>
        <p:spPr>
          <a:xfrm>
            <a:off x="2564580" y="2140270"/>
            <a:ext cx="547992" cy="307777"/>
          </a:xfrm>
          <a:prstGeom prst="rect">
            <a:avLst/>
          </a:prstGeom>
          <a:noFill/>
        </p:spPr>
        <p:txBody>
          <a:bodyPr wrap="square" rtlCol="0">
            <a:spAutoFit/>
          </a:bodyPr>
          <a:lstStyle/>
          <a:p>
            <a:r>
              <a:rPr lang="en-US" sz="1400" smtClean="0"/>
              <a:t>9</a:t>
            </a:r>
            <a:endParaRPr lang="en-US" sz="1400"/>
          </a:p>
        </p:txBody>
      </p:sp>
      <p:cxnSp>
        <p:nvCxnSpPr>
          <p:cNvPr id="25" name="Straight Arrow Connector 24"/>
          <p:cNvCxnSpPr/>
          <p:nvPr/>
        </p:nvCxnSpPr>
        <p:spPr bwMode="auto">
          <a:xfrm flipV="1">
            <a:off x="2222662" y="2528957"/>
            <a:ext cx="3528508" cy="18288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7" name="Straight Arrow Connector 26"/>
          <p:cNvCxnSpPr>
            <a:stCxn id="11" idx="1"/>
          </p:cNvCxnSpPr>
          <p:nvPr/>
        </p:nvCxnSpPr>
        <p:spPr bwMode="auto">
          <a:xfrm rot="10800000" flipV="1">
            <a:off x="2179632" y="2684279"/>
            <a:ext cx="3569213" cy="18892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9" name="TextBox 28"/>
          <p:cNvSpPr txBox="1"/>
          <p:nvPr/>
        </p:nvSpPr>
        <p:spPr>
          <a:xfrm>
            <a:off x="3213666" y="2319640"/>
            <a:ext cx="1346844" cy="307777"/>
          </a:xfrm>
          <a:prstGeom prst="rect">
            <a:avLst/>
          </a:prstGeom>
          <a:noFill/>
        </p:spPr>
        <p:txBody>
          <a:bodyPr wrap="none" rtlCol="0">
            <a:spAutoFit/>
          </a:bodyPr>
          <a:lstStyle/>
          <a:p>
            <a:r>
              <a:rPr lang="en-US" sz="1400" smtClean="0"/>
              <a:t>Read chunk 9</a:t>
            </a:r>
            <a:endParaRPr lang="en-US" sz="1400"/>
          </a:p>
        </p:txBody>
      </p:sp>
      <p:sp>
        <p:nvSpPr>
          <p:cNvPr id="30" name="Rectangle 29"/>
          <p:cNvSpPr/>
          <p:nvPr/>
        </p:nvSpPr>
        <p:spPr bwMode="auto">
          <a:xfrm>
            <a:off x="3712292" y="2874951"/>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9</a:t>
            </a:r>
            <a:endParaRPr lang="en-US" sz="1400"/>
          </a:p>
        </p:txBody>
      </p:sp>
      <p:sp>
        <p:nvSpPr>
          <p:cNvPr id="31" name="Rectangle 30"/>
          <p:cNvSpPr/>
          <p:nvPr/>
        </p:nvSpPr>
        <p:spPr bwMode="auto">
          <a:xfrm>
            <a:off x="5920129" y="2484526"/>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9</a:t>
            </a:r>
            <a:endParaRPr lang="en-US" sz="1400"/>
          </a:p>
        </p:txBody>
      </p:sp>
      <p:sp>
        <p:nvSpPr>
          <p:cNvPr id="32" name="Rectangle 31"/>
          <p:cNvSpPr/>
          <p:nvPr/>
        </p:nvSpPr>
        <p:spPr bwMode="auto">
          <a:xfrm>
            <a:off x="6733615" y="1703991"/>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9</a:t>
            </a:r>
            <a:endParaRPr lang="en-US" sz="1400"/>
          </a:p>
        </p:txBody>
      </p:sp>
      <p:sp>
        <p:nvSpPr>
          <p:cNvPr id="33" name="Rectangle 32"/>
          <p:cNvSpPr/>
          <p:nvPr/>
        </p:nvSpPr>
        <p:spPr bwMode="auto">
          <a:xfrm>
            <a:off x="7559458" y="1683397"/>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9</a:t>
            </a:r>
            <a:endParaRPr lang="en-US" sz="1400"/>
          </a:p>
        </p:txBody>
      </p:sp>
      <p:sp>
        <p:nvSpPr>
          <p:cNvPr id="34" name="Rectangle 33"/>
          <p:cNvSpPr/>
          <p:nvPr/>
        </p:nvSpPr>
        <p:spPr bwMode="auto">
          <a:xfrm>
            <a:off x="5969554" y="1681338"/>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3</a:t>
            </a:r>
            <a:endParaRPr lang="en-US" sz="1400"/>
          </a:p>
        </p:txBody>
      </p:sp>
      <p:sp>
        <p:nvSpPr>
          <p:cNvPr id="35" name="Rectangle 34"/>
          <p:cNvSpPr/>
          <p:nvPr/>
        </p:nvSpPr>
        <p:spPr bwMode="auto">
          <a:xfrm>
            <a:off x="6041635" y="2680176"/>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3</a:t>
            </a:r>
            <a:endParaRPr lang="en-US" sz="1400"/>
          </a:p>
        </p:txBody>
      </p:sp>
      <p:sp>
        <p:nvSpPr>
          <p:cNvPr id="36" name="Rectangle 35"/>
          <p:cNvSpPr/>
          <p:nvPr/>
        </p:nvSpPr>
        <p:spPr bwMode="auto">
          <a:xfrm>
            <a:off x="7516208" y="2418624"/>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3</a:t>
            </a:r>
            <a:endParaRPr lang="en-US" sz="1400"/>
          </a:p>
        </p:txBody>
      </p:sp>
      <p:sp>
        <p:nvSpPr>
          <p:cNvPr id="38" name="Rectangle 37"/>
          <p:cNvSpPr/>
          <p:nvPr/>
        </p:nvSpPr>
        <p:spPr bwMode="auto">
          <a:xfrm>
            <a:off x="7643894" y="2601916"/>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2</a:t>
            </a:r>
            <a:endParaRPr lang="en-US" sz="1400"/>
          </a:p>
        </p:txBody>
      </p:sp>
      <p:sp>
        <p:nvSpPr>
          <p:cNvPr id="39" name="Rectangle 38"/>
          <p:cNvSpPr/>
          <p:nvPr/>
        </p:nvSpPr>
        <p:spPr bwMode="auto">
          <a:xfrm>
            <a:off x="6690364" y="2414506"/>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2</a:t>
            </a:r>
            <a:endParaRPr lang="en-US" sz="1400"/>
          </a:p>
        </p:txBody>
      </p:sp>
      <p:sp>
        <p:nvSpPr>
          <p:cNvPr id="40" name="Rectangle 39"/>
          <p:cNvSpPr/>
          <p:nvPr/>
        </p:nvSpPr>
        <p:spPr bwMode="auto">
          <a:xfrm>
            <a:off x="6014861" y="1874927"/>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2</a:t>
            </a:r>
            <a:endParaRPr lang="en-US" sz="1400"/>
          </a:p>
        </p:txBody>
      </p:sp>
      <p:sp>
        <p:nvSpPr>
          <p:cNvPr id="41" name="Rectangle 40"/>
          <p:cNvSpPr/>
          <p:nvPr/>
        </p:nvSpPr>
        <p:spPr bwMode="auto">
          <a:xfrm>
            <a:off x="5802737" y="1835797"/>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4</a:t>
            </a:r>
            <a:endParaRPr lang="en-US" sz="1400"/>
          </a:p>
        </p:txBody>
      </p:sp>
      <p:sp>
        <p:nvSpPr>
          <p:cNvPr id="42" name="Rectangle 41"/>
          <p:cNvSpPr/>
          <p:nvPr/>
        </p:nvSpPr>
        <p:spPr bwMode="auto">
          <a:xfrm>
            <a:off x="7722154" y="2321829"/>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4</a:t>
            </a:r>
            <a:endParaRPr lang="en-US" sz="1400"/>
          </a:p>
        </p:txBody>
      </p:sp>
      <p:sp>
        <p:nvSpPr>
          <p:cNvPr id="43" name="Rectangle 42"/>
          <p:cNvSpPr/>
          <p:nvPr/>
        </p:nvSpPr>
        <p:spPr bwMode="auto">
          <a:xfrm>
            <a:off x="5841868" y="2789326"/>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4</a:t>
            </a:r>
            <a:endParaRPr lang="en-US" sz="1400"/>
          </a:p>
        </p:txBody>
      </p:sp>
      <p:sp>
        <p:nvSpPr>
          <p:cNvPr id="44" name="Rectangle 43"/>
          <p:cNvSpPr/>
          <p:nvPr/>
        </p:nvSpPr>
        <p:spPr bwMode="auto">
          <a:xfrm>
            <a:off x="6809814" y="2620450"/>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6</a:t>
            </a:r>
            <a:endParaRPr lang="en-US" sz="1400"/>
          </a:p>
        </p:txBody>
      </p:sp>
      <p:sp>
        <p:nvSpPr>
          <p:cNvPr id="45" name="Rectangle 44"/>
          <p:cNvSpPr/>
          <p:nvPr/>
        </p:nvSpPr>
        <p:spPr bwMode="auto">
          <a:xfrm>
            <a:off x="7666549" y="1883164"/>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6</a:t>
            </a:r>
            <a:endParaRPr lang="en-US" sz="1400"/>
          </a:p>
        </p:txBody>
      </p:sp>
      <p:sp>
        <p:nvSpPr>
          <p:cNvPr id="46" name="TextBox 45"/>
          <p:cNvSpPr txBox="1"/>
          <p:nvPr/>
        </p:nvSpPr>
        <p:spPr>
          <a:xfrm>
            <a:off x="3618611" y="1711376"/>
            <a:ext cx="928459" cy="369332"/>
          </a:xfrm>
          <a:prstGeom prst="rect">
            <a:avLst/>
          </a:prstGeom>
          <a:noFill/>
        </p:spPr>
        <p:txBody>
          <a:bodyPr wrap="none" rtlCol="0">
            <a:spAutoFit/>
          </a:bodyPr>
          <a:lstStyle/>
          <a:p>
            <a:r>
              <a:rPr lang="en-US" sz="1800" smtClean="0"/>
              <a:t>Master</a:t>
            </a:r>
            <a:endParaRPr lang="en-US" sz="1800"/>
          </a:p>
        </p:txBody>
      </p:sp>
      <p:sp>
        <p:nvSpPr>
          <p:cNvPr id="47" name="TextBox 46"/>
          <p:cNvSpPr txBox="1"/>
          <p:nvPr/>
        </p:nvSpPr>
        <p:spPr>
          <a:xfrm>
            <a:off x="6048266" y="3057874"/>
            <a:ext cx="1723549" cy="369332"/>
          </a:xfrm>
          <a:prstGeom prst="rect">
            <a:avLst/>
          </a:prstGeom>
          <a:noFill/>
        </p:spPr>
        <p:txBody>
          <a:bodyPr wrap="none" rtlCol="0">
            <a:spAutoFit/>
          </a:bodyPr>
          <a:lstStyle/>
          <a:p>
            <a:r>
              <a:rPr lang="en-US" sz="1800" smtClean="0"/>
              <a:t>Chunkservers</a:t>
            </a:r>
            <a:endParaRPr lang="en-US" sz="1800"/>
          </a:p>
        </p:txBody>
      </p:sp>
      <p:sp>
        <p:nvSpPr>
          <p:cNvPr id="48" name="TextBox 47"/>
          <p:cNvSpPr txBox="1"/>
          <p:nvPr/>
        </p:nvSpPr>
        <p:spPr>
          <a:xfrm>
            <a:off x="1284607" y="3059668"/>
            <a:ext cx="755591" cy="369332"/>
          </a:xfrm>
          <a:prstGeom prst="rect">
            <a:avLst/>
          </a:prstGeom>
          <a:noFill/>
        </p:spPr>
        <p:txBody>
          <a:bodyPr wrap="none" rtlCol="0">
            <a:spAutoFit/>
          </a:bodyPr>
          <a:lstStyle/>
          <a:p>
            <a:r>
              <a:rPr lang="en-US" sz="1800" smtClean="0"/>
              <a:t>Client</a:t>
            </a:r>
            <a:endParaRPr lang="en-US" sz="1800"/>
          </a:p>
        </p:txBody>
      </p:sp>
    </p:spTree>
    <p:extLst>
      <p:ext uri="{BB962C8B-B14F-4D97-AF65-F5344CB8AC3E}">
        <p14:creationId xmlns:p14="http://schemas.microsoft.com/office/powerpoint/2010/main" val="138564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par>
                                <p:cTn id="16" presetID="22" presetClass="entr" presetSubtype="4"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22" presetClass="entr" presetSubtype="1"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up)">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par>
                                <p:cTn id="32" presetID="22" presetClass="entr" presetSubtype="8"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right)">
                                      <p:cBhvr>
                                        <p:cTn id="42" dur="500"/>
                                        <p:tgtEl>
                                          <p:spTgt spid="27"/>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9" grpId="0"/>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Primaries and secondaries</a:t>
            </a:r>
            <a:endParaRPr lang="en-US"/>
          </a:p>
        </p:txBody>
      </p:sp>
      <p:sp>
        <p:nvSpPr>
          <p:cNvPr id="3" name="Content Placeholder 2"/>
          <p:cNvSpPr>
            <a:spLocks noGrp="1"/>
          </p:cNvSpPr>
          <p:nvPr>
            <p:ph idx="1"/>
          </p:nvPr>
        </p:nvSpPr>
        <p:spPr>
          <a:xfrm>
            <a:off x="256461" y="2828979"/>
            <a:ext cx="8658559" cy="3614434"/>
          </a:xfrm>
        </p:spPr>
        <p:txBody>
          <a:bodyPr>
            <a:normAutofit lnSpcReduction="10000"/>
          </a:bodyPr>
          <a:lstStyle/>
          <a:p>
            <a:r>
              <a:rPr lang="en-US" smtClean="0"/>
              <a:t>Scenario: Multiple replicas, concurrent requests from different clients for a given chunk</a:t>
            </a:r>
          </a:p>
          <a:p>
            <a:pPr lvl="1"/>
            <a:r>
              <a:rPr lang="en-US" smtClean="0"/>
              <a:t>How to ensure consistency?</a:t>
            </a:r>
          </a:p>
          <a:p>
            <a:r>
              <a:rPr lang="en-US" smtClean="0"/>
              <a:t>Idea: Master designates one replica as the </a:t>
            </a:r>
            <a:r>
              <a:rPr lang="en-US" smtClean="0">
                <a:solidFill>
                  <a:srgbClr val="00B050"/>
                </a:solidFill>
              </a:rPr>
              <a:t>primary</a:t>
            </a:r>
          </a:p>
          <a:p>
            <a:pPr lvl="1"/>
            <a:r>
              <a:rPr lang="en-US" smtClean="0"/>
              <a:t>Accepts all requests, orders them, and then forwards ordered requests to the backups</a:t>
            </a:r>
          </a:p>
          <a:p>
            <a:pPr lvl="1"/>
            <a:r>
              <a:rPr lang="en-US" smtClean="0"/>
              <a:t>Reports success to the clients only after all the secondaries have responded</a:t>
            </a:r>
          </a:p>
          <a:p>
            <a:r>
              <a:rPr lang="en-US"/>
              <a:t>How do clients know which node is the primary?</a:t>
            </a:r>
          </a:p>
        </p:txBody>
      </p:sp>
      <p:sp>
        <p:nvSpPr>
          <p:cNvPr id="4" name="Slide Number Placeholder 3"/>
          <p:cNvSpPr>
            <a:spLocks noGrp="1"/>
          </p:cNvSpPr>
          <p:nvPr>
            <p:ph type="sldNum" sz="quarter" idx="4"/>
          </p:nvPr>
        </p:nvSpPr>
        <p:spPr>
          <a:xfrm>
            <a:off x="7018338" y="6400800"/>
            <a:ext cx="1905000" cy="323850"/>
          </a:xfrm>
        </p:spPr>
        <p:txBody>
          <a:bodyPr/>
          <a:lstStyle/>
          <a:p>
            <a:fld id="{103F590D-1EE3-4679-BAB2-47D8C4772F51}" type="slidenum">
              <a:rPr lang="en-GB" smtClean="0"/>
              <a:pPr/>
              <a:t>19</a:t>
            </a:fld>
            <a:endParaRPr lang="en-GB"/>
          </a:p>
        </p:txBody>
      </p:sp>
      <p:pic>
        <p:nvPicPr>
          <p:cNvPr id="7" name="Picture 51" descr="MCj04316160000[1]"/>
          <p:cNvPicPr>
            <a:picLocks noChangeAspect="1" noChangeArrowheads="1"/>
          </p:cNvPicPr>
          <p:nvPr/>
        </p:nvPicPr>
        <p:blipFill>
          <a:blip r:embed="rId3" cstate="print"/>
          <a:srcRect/>
          <a:stretch>
            <a:fillRect/>
          </a:stretch>
        </p:blipFill>
        <p:spPr bwMode="auto">
          <a:xfrm>
            <a:off x="3816130" y="1684577"/>
            <a:ext cx="653577" cy="653649"/>
          </a:xfrm>
          <a:prstGeom prst="rect">
            <a:avLst/>
          </a:prstGeom>
          <a:noFill/>
          <a:ln w="9525">
            <a:noFill/>
            <a:miter lim="800000"/>
            <a:headEnd/>
            <a:tailEnd/>
          </a:ln>
        </p:spPr>
      </p:pic>
      <p:pic>
        <p:nvPicPr>
          <p:cNvPr id="8" name="Picture 2" descr="C:\Users\Andreas Haeberlen\AppData\Local\Microsoft\Windows\Temporary Internet Files\Content.IE5\40YUB0NL\MC900432659[1].png"/>
          <p:cNvPicPr>
            <a:picLocks noChangeAspect="1" noChangeArrowheads="1"/>
          </p:cNvPicPr>
          <p:nvPr/>
        </p:nvPicPr>
        <p:blipFill>
          <a:blip r:embed="rId4" cstate="print"/>
          <a:srcRect/>
          <a:stretch>
            <a:fillRect/>
          </a:stretch>
        </p:blipFill>
        <p:spPr bwMode="auto">
          <a:xfrm>
            <a:off x="3876046" y="1384870"/>
            <a:ext cx="564062" cy="564062"/>
          </a:xfrm>
          <a:prstGeom prst="rect">
            <a:avLst/>
          </a:prstGeom>
          <a:noFill/>
        </p:spPr>
      </p:pic>
      <p:pic>
        <p:nvPicPr>
          <p:cNvPr id="9" name="Picture 51" descr="MCj04316160000[1]"/>
          <p:cNvPicPr>
            <a:picLocks noChangeAspect="1" noChangeArrowheads="1"/>
          </p:cNvPicPr>
          <p:nvPr/>
        </p:nvPicPr>
        <p:blipFill>
          <a:blip r:embed="rId3" cstate="print"/>
          <a:srcRect/>
          <a:stretch>
            <a:fillRect/>
          </a:stretch>
        </p:blipFill>
        <p:spPr bwMode="auto">
          <a:xfrm>
            <a:off x="6423496" y="1677951"/>
            <a:ext cx="653577" cy="653649"/>
          </a:xfrm>
          <a:prstGeom prst="rect">
            <a:avLst/>
          </a:prstGeom>
          <a:noFill/>
          <a:ln w="9525">
            <a:noFill/>
            <a:miter lim="800000"/>
            <a:headEnd/>
            <a:tailEnd/>
          </a:ln>
        </p:spPr>
      </p:pic>
      <p:pic>
        <p:nvPicPr>
          <p:cNvPr id="10" name="Picture 51" descr="MCj04316160000[1]"/>
          <p:cNvPicPr>
            <a:picLocks noChangeAspect="1" noChangeArrowheads="1"/>
          </p:cNvPicPr>
          <p:nvPr/>
        </p:nvPicPr>
        <p:blipFill>
          <a:blip r:embed="rId3" cstate="print"/>
          <a:srcRect/>
          <a:stretch>
            <a:fillRect/>
          </a:stretch>
        </p:blipFill>
        <p:spPr bwMode="auto">
          <a:xfrm>
            <a:off x="7221939" y="1651447"/>
            <a:ext cx="653577" cy="653649"/>
          </a:xfrm>
          <a:prstGeom prst="rect">
            <a:avLst/>
          </a:prstGeom>
          <a:noFill/>
          <a:ln w="9525">
            <a:noFill/>
            <a:miter lim="800000"/>
            <a:headEnd/>
            <a:tailEnd/>
          </a:ln>
        </p:spPr>
      </p:pic>
      <p:pic>
        <p:nvPicPr>
          <p:cNvPr id="11" name="Picture 51" descr="MCj04316160000[1]"/>
          <p:cNvPicPr>
            <a:picLocks noChangeAspect="1" noChangeArrowheads="1"/>
          </p:cNvPicPr>
          <p:nvPr/>
        </p:nvPicPr>
        <p:blipFill>
          <a:blip r:embed="rId3" cstate="print"/>
          <a:srcRect/>
          <a:stretch>
            <a:fillRect/>
          </a:stretch>
        </p:blipFill>
        <p:spPr bwMode="auto">
          <a:xfrm>
            <a:off x="8000504" y="1654761"/>
            <a:ext cx="653577" cy="653649"/>
          </a:xfrm>
          <a:prstGeom prst="rect">
            <a:avLst/>
          </a:prstGeom>
          <a:noFill/>
          <a:ln w="9525">
            <a:noFill/>
            <a:miter lim="800000"/>
            <a:headEnd/>
            <a:tailEnd/>
          </a:ln>
        </p:spPr>
      </p:pic>
      <p:sp>
        <p:nvSpPr>
          <p:cNvPr id="12" name="TextBox 11"/>
          <p:cNvSpPr txBox="1"/>
          <p:nvPr/>
        </p:nvSpPr>
        <p:spPr>
          <a:xfrm>
            <a:off x="3478695" y="2268607"/>
            <a:ext cx="1381539" cy="584775"/>
          </a:xfrm>
          <a:prstGeom prst="rect">
            <a:avLst/>
          </a:prstGeom>
          <a:noFill/>
        </p:spPr>
        <p:txBody>
          <a:bodyPr wrap="square" rtlCol="0">
            <a:spAutoFit/>
          </a:bodyPr>
          <a:lstStyle/>
          <a:p>
            <a:pPr algn="ctr"/>
            <a:r>
              <a:rPr lang="en-US" sz="1600" smtClean="0"/>
              <a:t>Primary</a:t>
            </a:r>
            <a:br>
              <a:rPr lang="en-US" sz="1600" smtClean="0"/>
            </a:br>
            <a:r>
              <a:rPr lang="en-US" sz="1600" smtClean="0"/>
              <a:t>replica</a:t>
            </a:r>
            <a:endParaRPr lang="en-US" sz="1600"/>
          </a:p>
        </p:txBody>
      </p:sp>
      <p:sp>
        <p:nvSpPr>
          <p:cNvPr id="13" name="TextBox 12"/>
          <p:cNvSpPr txBox="1"/>
          <p:nvPr/>
        </p:nvSpPr>
        <p:spPr>
          <a:xfrm>
            <a:off x="6871252" y="2281859"/>
            <a:ext cx="1381539" cy="584775"/>
          </a:xfrm>
          <a:prstGeom prst="rect">
            <a:avLst/>
          </a:prstGeom>
          <a:noFill/>
        </p:spPr>
        <p:txBody>
          <a:bodyPr wrap="square" rtlCol="0">
            <a:spAutoFit/>
          </a:bodyPr>
          <a:lstStyle/>
          <a:p>
            <a:pPr algn="ctr"/>
            <a:r>
              <a:rPr lang="en-US" sz="1600"/>
              <a:t>Secondary</a:t>
            </a:r>
            <a:br>
              <a:rPr lang="en-US" sz="1600"/>
            </a:br>
            <a:r>
              <a:rPr lang="en-US" sz="1600"/>
              <a:t>replicas</a:t>
            </a:r>
          </a:p>
        </p:txBody>
      </p:sp>
      <p:pic>
        <p:nvPicPr>
          <p:cNvPr id="1026" name="Picture 2" descr="C:\Users\Andreas Haeberlen\AppData\Local\Microsoft\Windows\Temporary Internet Files\Content.IE5\C3IOF5WK\MC900431632[1].png"/>
          <p:cNvPicPr>
            <a:picLocks noChangeAspect="1" noChangeArrowheads="1"/>
          </p:cNvPicPr>
          <p:nvPr/>
        </p:nvPicPr>
        <p:blipFill>
          <a:blip r:embed="rId5" cstate="print"/>
          <a:srcRect/>
          <a:stretch>
            <a:fillRect/>
          </a:stretch>
        </p:blipFill>
        <p:spPr bwMode="auto">
          <a:xfrm>
            <a:off x="1557958" y="1143000"/>
            <a:ext cx="638589" cy="638589"/>
          </a:xfrm>
          <a:prstGeom prst="rect">
            <a:avLst/>
          </a:prstGeom>
          <a:noFill/>
        </p:spPr>
      </p:pic>
      <p:pic>
        <p:nvPicPr>
          <p:cNvPr id="15" name="Picture 2" descr="C:\Users\Andreas Haeberlen\AppData\Local\Microsoft\Windows\Temporary Internet Files\Content.IE5\C3IOF5WK\MC900431632[1].png"/>
          <p:cNvPicPr>
            <a:picLocks noChangeAspect="1" noChangeArrowheads="1"/>
          </p:cNvPicPr>
          <p:nvPr/>
        </p:nvPicPr>
        <p:blipFill>
          <a:blip r:embed="rId5" cstate="print"/>
          <a:srcRect/>
          <a:stretch>
            <a:fillRect/>
          </a:stretch>
        </p:blipFill>
        <p:spPr bwMode="auto">
          <a:xfrm>
            <a:off x="1173645" y="1702904"/>
            <a:ext cx="638589" cy="638589"/>
          </a:xfrm>
          <a:prstGeom prst="rect">
            <a:avLst/>
          </a:prstGeom>
          <a:noFill/>
        </p:spPr>
      </p:pic>
      <p:pic>
        <p:nvPicPr>
          <p:cNvPr id="16" name="Picture 2" descr="C:\Users\Andreas Haeberlen\AppData\Local\Microsoft\Windows\Temporary Internet Files\Content.IE5\C3IOF5WK\MC900431632[1].png"/>
          <p:cNvPicPr>
            <a:picLocks noChangeAspect="1" noChangeArrowheads="1"/>
          </p:cNvPicPr>
          <p:nvPr/>
        </p:nvPicPr>
        <p:blipFill>
          <a:blip r:embed="rId5" cstate="print"/>
          <a:srcRect/>
          <a:stretch>
            <a:fillRect/>
          </a:stretch>
        </p:blipFill>
        <p:spPr bwMode="auto">
          <a:xfrm>
            <a:off x="1574523" y="2143539"/>
            <a:ext cx="638589" cy="638589"/>
          </a:xfrm>
          <a:prstGeom prst="rect">
            <a:avLst/>
          </a:prstGeom>
          <a:noFill/>
        </p:spPr>
      </p:pic>
      <p:cxnSp>
        <p:nvCxnSpPr>
          <p:cNvPr id="18" name="Straight Arrow Connector 17"/>
          <p:cNvCxnSpPr>
            <a:stCxn id="1026" idx="3"/>
            <a:endCxn id="7" idx="1"/>
          </p:cNvCxnSpPr>
          <p:nvPr/>
        </p:nvCxnSpPr>
        <p:spPr bwMode="auto">
          <a:xfrm>
            <a:off x="2196547" y="1462295"/>
            <a:ext cx="1619583" cy="54910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0" name="Straight Arrow Connector 19"/>
          <p:cNvCxnSpPr>
            <a:stCxn id="16" idx="3"/>
          </p:cNvCxnSpPr>
          <p:nvPr/>
        </p:nvCxnSpPr>
        <p:spPr bwMode="auto">
          <a:xfrm flipV="1">
            <a:off x="2213112" y="2149337"/>
            <a:ext cx="1563757" cy="31349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2" name="Straight Arrow Connector 21"/>
          <p:cNvCxnSpPr>
            <a:stCxn id="15" idx="3"/>
          </p:cNvCxnSpPr>
          <p:nvPr/>
        </p:nvCxnSpPr>
        <p:spPr bwMode="auto">
          <a:xfrm>
            <a:off x="1812234" y="2022199"/>
            <a:ext cx="1805609" cy="2774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3" name="TextBox 22"/>
          <p:cNvSpPr txBox="1"/>
          <p:nvPr/>
        </p:nvSpPr>
        <p:spPr>
          <a:xfrm>
            <a:off x="2665976" y="1314451"/>
            <a:ext cx="617477" cy="338554"/>
          </a:xfrm>
          <a:prstGeom prst="rect">
            <a:avLst/>
          </a:prstGeom>
          <a:noFill/>
        </p:spPr>
        <p:txBody>
          <a:bodyPr wrap="none" rtlCol="0">
            <a:spAutoFit/>
          </a:bodyPr>
          <a:lstStyle/>
          <a:p>
            <a:r>
              <a:rPr lang="en-US" sz="1600" smtClean="0"/>
              <a:t>X</a:t>
            </a:r>
            <a:r>
              <a:rPr lang="en-US" sz="1600" smtClean="0">
                <a:sym typeface="Symbol"/>
              </a:rPr>
              <a:t>7</a:t>
            </a:r>
            <a:endParaRPr lang="en-US" sz="1600"/>
          </a:p>
        </p:txBody>
      </p:sp>
      <p:sp>
        <p:nvSpPr>
          <p:cNvPr id="24" name="TextBox 23"/>
          <p:cNvSpPr txBox="1"/>
          <p:nvPr/>
        </p:nvSpPr>
        <p:spPr>
          <a:xfrm>
            <a:off x="2419683" y="1675572"/>
            <a:ext cx="401072" cy="338554"/>
          </a:xfrm>
          <a:prstGeom prst="rect">
            <a:avLst/>
          </a:prstGeom>
          <a:noFill/>
        </p:spPr>
        <p:txBody>
          <a:bodyPr wrap="none" rtlCol="0">
            <a:spAutoFit/>
          </a:bodyPr>
          <a:lstStyle/>
          <a:p>
            <a:r>
              <a:rPr lang="en-US" sz="1600" smtClean="0">
                <a:sym typeface="Symbol"/>
              </a:rPr>
              <a:t>X?</a:t>
            </a:r>
            <a:endParaRPr lang="en-US" sz="1600"/>
          </a:p>
        </p:txBody>
      </p:sp>
      <p:sp>
        <p:nvSpPr>
          <p:cNvPr id="25" name="TextBox 24"/>
          <p:cNvSpPr txBox="1"/>
          <p:nvPr/>
        </p:nvSpPr>
        <p:spPr>
          <a:xfrm>
            <a:off x="2861445" y="2324928"/>
            <a:ext cx="617478" cy="338554"/>
          </a:xfrm>
          <a:prstGeom prst="rect">
            <a:avLst/>
          </a:prstGeom>
          <a:noFill/>
        </p:spPr>
        <p:txBody>
          <a:bodyPr wrap="none" rtlCol="0">
            <a:spAutoFit/>
          </a:bodyPr>
          <a:lstStyle/>
          <a:p>
            <a:r>
              <a:rPr lang="en-US" sz="1600" smtClean="0">
                <a:sym typeface="Symbol"/>
              </a:rPr>
              <a:t>X2</a:t>
            </a:r>
            <a:endParaRPr lang="en-US" sz="1600"/>
          </a:p>
        </p:txBody>
      </p:sp>
      <p:cxnSp>
        <p:nvCxnSpPr>
          <p:cNvPr id="27" name="Straight Arrow Connector 26"/>
          <p:cNvCxnSpPr>
            <a:stCxn id="7" idx="3"/>
            <a:endCxn id="9" idx="1"/>
          </p:cNvCxnSpPr>
          <p:nvPr/>
        </p:nvCxnSpPr>
        <p:spPr bwMode="auto">
          <a:xfrm flipV="1">
            <a:off x="4469707" y="2004776"/>
            <a:ext cx="1953789" cy="662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0" name="TextBox 29"/>
          <p:cNvSpPr txBox="1"/>
          <p:nvPr/>
        </p:nvSpPr>
        <p:spPr>
          <a:xfrm>
            <a:off x="5730542" y="1615938"/>
            <a:ext cx="617477" cy="338554"/>
          </a:xfrm>
          <a:prstGeom prst="rect">
            <a:avLst/>
          </a:prstGeom>
          <a:noFill/>
        </p:spPr>
        <p:txBody>
          <a:bodyPr wrap="none" rtlCol="0">
            <a:spAutoFit/>
          </a:bodyPr>
          <a:lstStyle/>
          <a:p>
            <a:r>
              <a:rPr lang="en-US" sz="1600" smtClean="0"/>
              <a:t>X</a:t>
            </a:r>
            <a:r>
              <a:rPr lang="en-US" sz="1600" smtClean="0">
                <a:sym typeface="Symbol"/>
              </a:rPr>
              <a:t>7</a:t>
            </a:r>
            <a:endParaRPr lang="en-US" sz="1600"/>
          </a:p>
        </p:txBody>
      </p:sp>
      <p:sp>
        <p:nvSpPr>
          <p:cNvPr id="31" name="TextBox 30"/>
          <p:cNvSpPr txBox="1"/>
          <p:nvPr/>
        </p:nvSpPr>
        <p:spPr>
          <a:xfrm>
            <a:off x="4570529" y="1609311"/>
            <a:ext cx="678006" cy="338554"/>
          </a:xfrm>
          <a:prstGeom prst="rect">
            <a:avLst/>
          </a:prstGeom>
          <a:noFill/>
        </p:spPr>
        <p:txBody>
          <a:bodyPr wrap="none" rtlCol="0">
            <a:spAutoFit/>
          </a:bodyPr>
          <a:lstStyle/>
          <a:p>
            <a:r>
              <a:rPr lang="en-US" sz="1600" smtClean="0">
                <a:sym typeface="Symbol"/>
              </a:rPr>
              <a:t>X2,</a:t>
            </a:r>
            <a:endParaRPr lang="en-US" sz="1600"/>
          </a:p>
        </p:txBody>
      </p:sp>
      <p:sp>
        <p:nvSpPr>
          <p:cNvPr id="32" name="TextBox 31"/>
          <p:cNvSpPr txBox="1"/>
          <p:nvPr/>
        </p:nvSpPr>
        <p:spPr>
          <a:xfrm>
            <a:off x="5257520" y="1612624"/>
            <a:ext cx="463589" cy="338554"/>
          </a:xfrm>
          <a:prstGeom prst="rect">
            <a:avLst/>
          </a:prstGeom>
          <a:noFill/>
        </p:spPr>
        <p:txBody>
          <a:bodyPr wrap="none" rtlCol="0">
            <a:spAutoFit/>
          </a:bodyPr>
          <a:lstStyle/>
          <a:p>
            <a:r>
              <a:rPr lang="en-US" sz="1600" smtClean="0">
                <a:sym typeface="Symbol"/>
              </a:rPr>
              <a:t>X?,</a:t>
            </a:r>
            <a:endParaRPr lang="en-US" sz="1600"/>
          </a:p>
        </p:txBody>
      </p:sp>
      <p:sp>
        <p:nvSpPr>
          <p:cNvPr id="33" name="TextBox 32"/>
          <p:cNvSpPr txBox="1"/>
          <p:nvPr/>
        </p:nvSpPr>
        <p:spPr>
          <a:xfrm>
            <a:off x="4495800" y="1218374"/>
            <a:ext cx="1954696" cy="338554"/>
          </a:xfrm>
          <a:prstGeom prst="rect">
            <a:avLst/>
          </a:prstGeom>
          <a:noFill/>
        </p:spPr>
        <p:txBody>
          <a:bodyPr wrap="square" rtlCol="0">
            <a:spAutoFit/>
          </a:bodyPr>
          <a:lstStyle/>
          <a:p>
            <a:r>
              <a:rPr lang="en-US" sz="1600" smtClean="0"/>
              <a:t>Ordered requests</a:t>
            </a:r>
            <a:endParaRPr lang="en-US" sz="1600"/>
          </a:p>
        </p:txBody>
      </p:sp>
    </p:spTree>
    <p:extLst>
      <p:ext uri="{BB962C8B-B14F-4D97-AF65-F5344CB8AC3E}">
        <p14:creationId xmlns:p14="http://schemas.microsoft.com/office/powerpoint/2010/main" val="58670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30" grpId="0"/>
      <p:bldP spid="31" grpId="0"/>
      <p:bldP spid="32"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Road Ahead</a:t>
            </a:r>
          </a:p>
        </p:txBody>
      </p:sp>
      <p:sp>
        <p:nvSpPr>
          <p:cNvPr id="3" name="Content Placeholder 2"/>
          <p:cNvSpPr>
            <a:spLocks noGrp="1"/>
          </p:cNvSpPr>
          <p:nvPr>
            <p:ph idx="1"/>
          </p:nvPr>
        </p:nvSpPr>
        <p:spPr>
          <a:xfrm>
            <a:off x="256461" y="957387"/>
            <a:ext cx="5458539" cy="5486025"/>
          </a:xfrm>
        </p:spPr>
        <p:txBody>
          <a:bodyPr>
            <a:normAutofit/>
          </a:bodyPr>
          <a:lstStyle/>
          <a:p>
            <a:r>
              <a:rPr lang="en-US" dirty="0"/>
              <a:t>So far, we've been looking at</a:t>
            </a:r>
            <a:br>
              <a:rPr lang="en-US" dirty="0"/>
            </a:br>
            <a:r>
              <a:rPr lang="en-US" dirty="0"/>
              <a:t>some basic building blocks</a:t>
            </a:r>
            <a:br>
              <a:rPr lang="en-US" dirty="0"/>
            </a:br>
            <a:r>
              <a:rPr lang="en-US" dirty="0"/>
              <a:t>for distributed systems</a:t>
            </a:r>
          </a:p>
          <a:p>
            <a:pPr lvl="1"/>
            <a:r>
              <a:rPr lang="en-US" dirty="0"/>
              <a:t>Synchronization</a:t>
            </a:r>
          </a:p>
          <a:p>
            <a:pPr lvl="1"/>
            <a:r>
              <a:rPr lang="en-US" dirty="0"/>
              <a:t>Group communication</a:t>
            </a:r>
          </a:p>
          <a:p>
            <a:pPr lvl="1"/>
            <a:r>
              <a:rPr lang="en-US" dirty="0"/>
              <a:t>Fault tolerance</a:t>
            </a:r>
          </a:p>
          <a:p>
            <a:pPr lvl="1"/>
            <a:r>
              <a:rPr lang="en-US" dirty="0"/>
              <a:t>...</a:t>
            </a:r>
          </a:p>
          <a:p>
            <a:pPr lvl="1"/>
            <a:endParaRPr lang="en-US" dirty="0"/>
          </a:p>
          <a:p>
            <a:r>
              <a:rPr lang="en-US" dirty="0"/>
              <a:t>Next, we'll look at some case</a:t>
            </a:r>
            <a:br>
              <a:rPr lang="en-US" dirty="0"/>
            </a:br>
            <a:r>
              <a:rPr lang="en-US" dirty="0"/>
              <a:t>studies of real systems</a:t>
            </a:r>
          </a:p>
          <a:p>
            <a:pPr lvl="1"/>
            <a:r>
              <a:rPr lang="en-US" dirty="0"/>
              <a:t>GFS, MapReduce, </a:t>
            </a:r>
            <a:r>
              <a:rPr lang="en-US" dirty="0" err="1"/>
              <a:t>Bigtable</a:t>
            </a:r>
            <a:r>
              <a:rPr lang="en-US" dirty="0"/>
              <a:t>, Spark</a:t>
            </a:r>
          </a:p>
          <a:p>
            <a:pPr lvl="1"/>
            <a:r>
              <a:rPr lang="en-US" dirty="0"/>
              <a:t>Chord, </a:t>
            </a:r>
            <a:r>
              <a:rPr lang="en-US" dirty="0" smtClean="0"/>
              <a:t>CFS, </a:t>
            </a:r>
            <a:r>
              <a:rPr lang="mr-IN" dirty="0" smtClean="0"/>
              <a:t>…</a:t>
            </a:r>
            <a:endParaRPr lang="en-US" dirty="0"/>
          </a:p>
          <a:p>
            <a:pPr lvl="1"/>
            <a:r>
              <a:rPr lang="en-US" dirty="0" smtClean="0"/>
              <a:t>Special topic: Time-critical systems</a:t>
            </a:r>
            <a:endParaRPr lang="en-US" dirty="0"/>
          </a:p>
        </p:txBody>
      </p:sp>
      <p:sp>
        <p:nvSpPr>
          <p:cNvPr id="4" name="Slide Number Placeholder 3"/>
          <p:cNvSpPr>
            <a:spLocks noGrp="1"/>
          </p:cNvSpPr>
          <p:nvPr>
            <p:ph type="sldNum" sz="quarter" idx="4"/>
          </p:nvPr>
        </p:nvSpPr>
        <p:spPr/>
        <p:txBody>
          <a:bodyPr/>
          <a:lstStyle/>
          <a:p>
            <a:fld id="{05072F42-4DFA-4725-86F9-7594E4AB4EB5}" type="slidenum">
              <a:rPr lang="en-GB" smtClean="0">
                <a:solidFill>
                  <a:prstClr val="black"/>
                </a:solidFill>
              </a:rPr>
              <a:pPr/>
              <a:t>2</a:t>
            </a:fld>
            <a:endParaRPr lang="en-GB" dirty="0">
              <a:solidFill>
                <a:prstClr val="black"/>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085" y="1057154"/>
            <a:ext cx="3101715" cy="5152252"/>
          </a:xfrm>
          <a:prstGeom prst="rect">
            <a:avLst/>
          </a:prstGeom>
          <a:ln w="3175">
            <a:solidFill>
              <a:schemeClr val="tx1"/>
            </a:solidFill>
          </a:ln>
        </p:spPr>
      </p:pic>
    </p:spTree>
    <p:extLst>
      <p:ext uri="{BB962C8B-B14F-4D97-AF65-F5344CB8AC3E}">
        <p14:creationId xmlns:p14="http://schemas.microsoft.com/office/powerpoint/2010/main" val="544398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Leases</a:t>
            </a:r>
          </a:p>
        </p:txBody>
      </p:sp>
      <p:sp>
        <p:nvSpPr>
          <p:cNvPr id="13315" name="Content Placeholder 2"/>
          <p:cNvSpPr>
            <a:spLocks noGrp="1"/>
          </p:cNvSpPr>
          <p:nvPr>
            <p:ph idx="1"/>
          </p:nvPr>
        </p:nvSpPr>
        <p:spPr/>
        <p:txBody>
          <a:bodyPr>
            <a:normAutofit lnSpcReduction="10000"/>
          </a:bodyPr>
          <a:lstStyle/>
          <a:p>
            <a:r>
              <a:rPr lang="en-US" dirty="0" smtClean="0"/>
              <a:t>For write operations, one of the owners of the chunk gets a </a:t>
            </a:r>
            <a:r>
              <a:rPr lang="en-US" dirty="0" smtClean="0">
                <a:solidFill>
                  <a:srgbClr val="00B050"/>
                </a:solidFill>
              </a:rPr>
              <a:t>lease</a:t>
            </a:r>
            <a:r>
              <a:rPr lang="en-US" dirty="0" smtClean="0"/>
              <a:t> from the master</a:t>
            </a:r>
          </a:p>
          <a:p>
            <a:pPr lvl="1"/>
            <a:r>
              <a:rPr lang="en-US" dirty="0"/>
              <a:t>That replica becomes the </a:t>
            </a:r>
            <a:r>
              <a:rPr lang="en-US" dirty="0" smtClean="0"/>
              <a:t>primary for the chunk; </a:t>
            </a:r>
            <a:br>
              <a:rPr lang="en-US" dirty="0" smtClean="0"/>
            </a:br>
            <a:r>
              <a:rPr lang="en-US" dirty="0" smtClean="0"/>
              <a:t>all others are </a:t>
            </a:r>
            <a:r>
              <a:rPr lang="en-US" dirty="0" err="1" smtClean="0"/>
              <a:t>secondaries</a:t>
            </a:r>
            <a:endParaRPr lang="en-US" dirty="0" smtClean="0"/>
          </a:p>
          <a:p>
            <a:pPr lvl="1"/>
            <a:endParaRPr lang="en-US" dirty="0">
              <a:solidFill>
                <a:srgbClr val="00B050"/>
              </a:solidFill>
            </a:endParaRPr>
          </a:p>
          <a:p>
            <a:r>
              <a:rPr lang="en-US" dirty="0" smtClean="0"/>
              <a:t>Leases come with a timeout, but can be renewed</a:t>
            </a:r>
          </a:p>
          <a:p>
            <a:pPr lvl="1"/>
            <a:r>
              <a:rPr lang="en-US" dirty="0"/>
              <a:t>Initial timeout: 60 seconds</a:t>
            </a:r>
          </a:p>
          <a:p>
            <a:pPr lvl="1"/>
            <a:r>
              <a:rPr lang="en-US" dirty="0" smtClean="0"/>
              <a:t>Primary can request, and will typically receive, extensions from the master node</a:t>
            </a:r>
          </a:p>
          <a:p>
            <a:pPr lvl="1"/>
            <a:r>
              <a:rPr lang="en-US" dirty="0"/>
              <a:t>Sometimes the master will revoke a lease, e.g., when it wants to rename a file (need to temporarily disable writes)</a:t>
            </a:r>
          </a:p>
          <a:p>
            <a:pPr lvl="1"/>
            <a:endParaRPr lang="en-US" dirty="0" smtClean="0"/>
          </a:p>
          <a:p>
            <a:r>
              <a:rPr lang="en-US" dirty="0"/>
              <a:t>What happens when a primary fails?</a:t>
            </a:r>
          </a:p>
          <a:p>
            <a:pPr lvl="1"/>
            <a:r>
              <a:rPr lang="en-US" dirty="0" smtClean="0"/>
              <a:t>Master grants a new lease to another replica once old lease expires</a:t>
            </a:r>
          </a:p>
          <a:p>
            <a:pPr lvl="1"/>
            <a:endParaRPr lang="en-US" dirty="0" smtClean="0"/>
          </a:p>
        </p:txBody>
      </p:sp>
      <p:sp>
        <p:nvSpPr>
          <p:cNvPr id="5" name="Slide Number Placeholder 4"/>
          <p:cNvSpPr>
            <a:spLocks noGrp="1"/>
          </p:cNvSpPr>
          <p:nvPr>
            <p:ph type="sldNum" sz="quarter" idx="4"/>
          </p:nvPr>
        </p:nvSpPr>
        <p:spPr>
          <a:xfrm>
            <a:off x="7018338" y="6400800"/>
            <a:ext cx="1905000" cy="323850"/>
          </a:xfrm>
        </p:spPr>
        <p:txBody>
          <a:bodyPr/>
          <a:lstStyle/>
          <a:p>
            <a:fld id="{103F590D-1EE3-4679-BAB2-47D8C4772F51}" type="slidenum">
              <a:rPr lang="en-GB" smtClean="0"/>
              <a:pPr/>
              <a:t>20</a:t>
            </a:fld>
            <a:endParaRPr lang="en-GB"/>
          </a:p>
        </p:txBody>
      </p:sp>
    </p:spTree>
    <p:extLst>
      <p:ext uri="{BB962C8B-B14F-4D97-AF65-F5344CB8AC3E}">
        <p14:creationId xmlns:p14="http://schemas.microsoft.com/office/powerpoint/2010/main" val="25415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Write algorithm</a:t>
            </a:r>
          </a:p>
        </p:txBody>
      </p:sp>
      <p:sp>
        <p:nvSpPr>
          <p:cNvPr id="14339" name="Content Placeholder 2"/>
          <p:cNvSpPr>
            <a:spLocks noGrp="1"/>
          </p:cNvSpPr>
          <p:nvPr>
            <p:ph idx="1"/>
          </p:nvPr>
        </p:nvSpPr>
        <p:spPr>
          <a:xfrm>
            <a:off x="4197350" y="876235"/>
            <a:ext cx="4717670" cy="5767103"/>
          </a:xfrm>
        </p:spPr>
        <p:txBody>
          <a:bodyPr>
            <a:noAutofit/>
          </a:bodyPr>
          <a:lstStyle/>
          <a:p>
            <a:pPr marL="514350" indent="-514350">
              <a:buFont typeface="+mj-lt"/>
              <a:buAutoNum type="arabicPeriod"/>
            </a:pPr>
            <a:r>
              <a:rPr lang="en-US" sz="2000" smtClean="0"/>
              <a:t>Client asks Master for chunk handle and the ID of the lease-owning (primary) chunkserver</a:t>
            </a:r>
          </a:p>
          <a:p>
            <a:pPr marL="514350" indent="-514350">
              <a:buFont typeface="+mj-lt"/>
              <a:buAutoNum type="arabicPeriod"/>
            </a:pPr>
            <a:r>
              <a:rPr lang="en-US" sz="2000" smtClean="0"/>
              <a:t>Master returns ID of primary, secondary chunkservers</a:t>
            </a:r>
          </a:p>
          <a:p>
            <a:pPr marL="1030288" lvl="1" indent="-284163"/>
            <a:r>
              <a:rPr lang="en-US" sz="1600" smtClean="0"/>
              <a:t>The client caches this information</a:t>
            </a:r>
          </a:p>
          <a:p>
            <a:pPr marL="514350" indent="-514350">
              <a:buFont typeface="+mj-lt"/>
              <a:buAutoNum type="arabicPeriod"/>
            </a:pPr>
            <a:r>
              <a:rPr lang="en-US" sz="2000" smtClean="0"/>
              <a:t>Client sends its data to all replicas, in any order (in a chain! why?)</a:t>
            </a:r>
          </a:p>
          <a:p>
            <a:pPr marL="1030288" lvl="1" indent="-284163"/>
            <a:r>
              <a:rPr lang="en-US" sz="1600" smtClean="0"/>
              <a:t>Data initially stored in internal buffers</a:t>
            </a:r>
          </a:p>
          <a:p>
            <a:pPr marL="514350" indent="-514350">
              <a:buFont typeface="+mj-lt"/>
              <a:buAutoNum type="arabicPeriod"/>
            </a:pPr>
            <a:r>
              <a:rPr lang="en-US" sz="2000" smtClean="0"/>
              <a:t>Once client gets ACK, it asks the primary to write the data </a:t>
            </a:r>
          </a:p>
          <a:p>
            <a:pPr marL="514350" indent="-514350">
              <a:buFont typeface="+mj-lt"/>
              <a:buAutoNum type="arabicPeriod"/>
            </a:pPr>
            <a:r>
              <a:rPr lang="en-US" sz="2000" smtClean="0"/>
              <a:t>Primary assigns a serial number to the write operation &amp; applies it</a:t>
            </a:r>
          </a:p>
          <a:p>
            <a:pPr marL="514350" indent="-514350">
              <a:buFont typeface="+mj-lt"/>
              <a:buAutoNum type="arabicPeriod"/>
            </a:pPr>
            <a:r>
              <a:rPr lang="en-US" sz="2000" smtClean="0"/>
              <a:t>Primary forwards the writes to the secondaries in the same order</a:t>
            </a:r>
          </a:p>
          <a:p>
            <a:pPr marL="514350" indent="-514350">
              <a:buFont typeface="+mj-lt"/>
              <a:buAutoNum type="arabicPeriod"/>
            </a:pPr>
            <a:r>
              <a:rPr lang="en-US" sz="2000" smtClean="0"/>
              <a:t>Secondaries reply “SUCCESS”</a:t>
            </a:r>
          </a:p>
          <a:p>
            <a:pPr marL="514350" indent="-514350">
              <a:buFont typeface="+mj-lt"/>
              <a:buAutoNum type="arabicPeriod"/>
            </a:pPr>
            <a:r>
              <a:rPr lang="en-US" sz="2000" smtClean="0"/>
              <a:t>Primary replies to client</a:t>
            </a:r>
          </a:p>
        </p:txBody>
      </p:sp>
      <p:sp>
        <p:nvSpPr>
          <p:cNvPr id="6" name="Slide Number Placeholder 5"/>
          <p:cNvSpPr>
            <a:spLocks noGrp="1"/>
          </p:cNvSpPr>
          <p:nvPr>
            <p:ph type="sldNum" sz="quarter" idx="4"/>
          </p:nvPr>
        </p:nvSpPr>
        <p:spPr/>
        <p:txBody>
          <a:bodyPr/>
          <a:lstStyle/>
          <a:p>
            <a:fld id="{103F590D-1EE3-4679-BAB2-47D8C4772F51}" type="slidenum">
              <a:rPr lang="en-GB" smtClean="0"/>
              <a:pPr/>
              <a:t>21</a:t>
            </a:fld>
            <a:endParaRPr lang="en-GB"/>
          </a:p>
        </p:txBody>
      </p:sp>
      <p:pic>
        <p:nvPicPr>
          <p:cNvPr id="7" name="Picture 4" descr="C:\Users\Andreas Haeberlen\AppData\Local\Microsoft\Windows\Temporary Internet Files\Content.IE5\E59EXI2R\MCj04415360000[1].png"/>
          <p:cNvPicPr>
            <a:picLocks noChangeAspect="1" noChangeArrowheads="1"/>
          </p:cNvPicPr>
          <p:nvPr/>
        </p:nvPicPr>
        <p:blipFill>
          <a:blip r:embed="rId3" cstate="print"/>
          <a:srcRect/>
          <a:stretch>
            <a:fillRect/>
          </a:stretch>
        </p:blipFill>
        <p:spPr bwMode="auto">
          <a:xfrm flipH="1">
            <a:off x="1162994" y="1676400"/>
            <a:ext cx="947008" cy="933855"/>
          </a:xfrm>
          <a:prstGeom prst="rect">
            <a:avLst/>
          </a:prstGeom>
          <a:noFill/>
        </p:spPr>
      </p:pic>
      <p:pic>
        <p:nvPicPr>
          <p:cNvPr id="8" name="Picture 51" descr="MCj04316160000[1]"/>
          <p:cNvPicPr>
            <a:picLocks noChangeAspect="1" noChangeArrowheads="1"/>
          </p:cNvPicPr>
          <p:nvPr/>
        </p:nvPicPr>
        <p:blipFill>
          <a:blip r:embed="rId4" cstate="print"/>
          <a:srcRect/>
          <a:stretch>
            <a:fillRect/>
          </a:stretch>
        </p:blipFill>
        <p:spPr bwMode="auto">
          <a:xfrm>
            <a:off x="2926310" y="1906535"/>
            <a:ext cx="653577" cy="653649"/>
          </a:xfrm>
          <a:prstGeom prst="rect">
            <a:avLst/>
          </a:prstGeom>
          <a:noFill/>
          <a:ln w="9525">
            <a:noFill/>
            <a:miter lim="800000"/>
            <a:headEnd/>
            <a:tailEnd/>
          </a:ln>
        </p:spPr>
      </p:pic>
      <p:pic>
        <p:nvPicPr>
          <p:cNvPr id="9" name="Picture 8" descr="C:\Users\Andreas Haeberlen\AppData\Local\Microsoft\Windows\Temporary Internet Files\Content.IE5\40YUB0NL\MC900432659[1].png"/>
          <p:cNvPicPr>
            <a:picLocks noChangeAspect="1" noChangeArrowheads="1"/>
          </p:cNvPicPr>
          <p:nvPr/>
        </p:nvPicPr>
        <p:blipFill>
          <a:blip r:embed="rId5" cstate="print"/>
          <a:srcRect/>
          <a:stretch>
            <a:fillRect/>
          </a:stretch>
        </p:blipFill>
        <p:spPr bwMode="auto">
          <a:xfrm>
            <a:off x="2979810" y="1600200"/>
            <a:ext cx="564062" cy="564062"/>
          </a:xfrm>
          <a:prstGeom prst="rect">
            <a:avLst/>
          </a:prstGeom>
          <a:noFill/>
        </p:spPr>
      </p:pic>
      <p:sp>
        <p:nvSpPr>
          <p:cNvPr id="2" name="TextBox 1"/>
          <p:cNvSpPr txBox="1"/>
          <p:nvPr/>
        </p:nvSpPr>
        <p:spPr>
          <a:xfrm>
            <a:off x="2895600" y="2511623"/>
            <a:ext cx="731290" cy="307777"/>
          </a:xfrm>
          <a:prstGeom prst="rect">
            <a:avLst/>
          </a:prstGeom>
          <a:noFill/>
        </p:spPr>
        <p:txBody>
          <a:bodyPr wrap="none" rtlCol="0">
            <a:spAutoFit/>
          </a:bodyPr>
          <a:lstStyle/>
          <a:p>
            <a:r>
              <a:rPr lang="en-US" sz="1400" b="0"/>
              <a:t>Master</a:t>
            </a:r>
          </a:p>
        </p:txBody>
      </p:sp>
      <p:grpSp>
        <p:nvGrpSpPr>
          <p:cNvPr id="28" name="Group 27"/>
          <p:cNvGrpSpPr/>
          <p:nvPr/>
        </p:nvGrpSpPr>
        <p:grpSpPr>
          <a:xfrm>
            <a:off x="381000" y="2861150"/>
            <a:ext cx="1582286" cy="653649"/>
            <a:chOff x="381000" y="2861150"/>
            <a:chExt cx="1582286" cy="653649"/>
          </a:xfrm>
        </p:grpSpPr>
        <p:pic>
          <p:nvPicPr>
            <p:cNvPr id="10" name="Picture 51" descr="MCj04316160000[1]"/>
            <p:cNvPicPr>
              <a:picLocks noChangeAspect="1" noChangeArrowheads="1"/>
            </p:cNvPicPr>
            <p:nvPr/>
          </p:nvPicPr>
          <p:blipFill>
            <a:blip r:embed="rId4" cstate="print"/>
            <a:srcRect/>
            <a:stretch>
              <a:fillRect/>
            </a:stretch>
          </p:blipFill>
          <p:spPr bwMode="auto">
            <a:xfrm>
              <a:off x="1309709" y="2861150"/>
              <a:ext cx="653577" cy="653649"/>
            </a:xfrm>
            <a:prstGeom prst="rect">
              <a:avLst/>
            </a:prstGeom>
            <a:noFill/>
            <a:ln w="9525">
              <a:noFill/>
              <a:miter lim="800000"/>
              <a:headEnd/>
              <a:tailEnd/>
            </a:ln>
          </p:spPr>
        </p:pic>
        <p:sp>
          <p:nvSpPr>
            <p:cNvPr id="13" name="TextBox 12"/>
            <p:cNvSpPr txBox="1"/>
            <p:nvPr/>
          </p:nvSpPr>
          <p:spPr>
            <a:xfrm>
              <a:off x="381000" y="2895600"/>
              <a:ext cx="1040670" cy="523220"/>
            </a:xfrm>
            <a:prstGeom prst="rect">
              <a:avLst/>
            </a:prstGeom>
            <a:noFill/>
          </p:spPr>
          <p:txBody>
            <a:bodyPr wrap="none" rtlCol="0">
              <a:spAutoFit/>
            </a:bodyPr>
            <a:lstStyle/>
            <a:p>
              <a:pPr algn="ctr"/>
              <a:r>
                <a:rPr lang="en-US" sz="1400" b="0"/>
                <a:t>Secondary</a:t>
              </a:r>
              <a:br>
                <a:rPr lang="en-US" sz="1400" b="0"/>
              </a:br>
              <a:r>
                <a:rPr lang="en-US" sz="1400" b="0"/>
                <a:t>replica A</a:t>
              </a:r>
            </a:p>
          </p:txBody>
        </p:sp>
      </p:grpSp>
      <p:grpSp>
        <p:nvGrpSpPr>
          <p:cNvPr id="30" name="Group 29"/>
          <p:cNvGrpSpPr/>
          <p:nvPr/>
        </p:nvGrpSpPr>
        <p:grpSpPr>
          <a:xfrm>
            <a:off x="582059" y="3885050"/>
            <a:ext cx="1381227" cy="653649"/>
            <a:chOff x="582059" y="3885050"/>
            <a:chExt cx="1381227" cy="653649"/>
          </a:xfrm>
        </p:grpSpPr>
        <p:pic>
          <p:nvPicPr>
            <p:cNvPr id="11" name="Picture 51" descr="MCj04316160000[1]"/>
            <p:cNvPicPr>
              <a:picLocks noChangeAspect="1" noChangeArrowheads="1"/>
            </p:cNvPicPr>
            <p:nvPr/>
          </p:nvPicPr>
          <p:blipFill>
            <a:blip r:embed="rId4" cstate="print"/>
            <a:srcRect/>
            <a:stretch>
              <a:fillRect/>
            </a:stretch>
          </p:blipFill>
          <p:spPr bwMode="auto">
            <a:xfrm>
              <a:off x="1309709" y="3885050"/>
              <a:ext cx="653577" cy="653649"/>
            </a:xfrm>
            <a:prstGeom prst="rect">
              <a:avLst/>
            </a:prstGeom>
            <a:noFill/>
            <a:ln w="9525">
              <a:noFill/>
              <a:miter lim="800000"/>
              <a:headEnd/>
              <a:tailEnd/>
            </a:ln>
          </p:spPr>
        </p:pic>
        <p:sp>
          <p:nvSpPr>
            <p:cNvPr id="14" name="TextBox 13"/>
            <p:cNvSpPr txBox="1"/>
            <p:nvPr/>
          </p:nvSpPr>
          <p:spPr>
            <a:xfrm>
              <a:off x="582059" y="3896380"/>
              <a:ext cx="801823" cy="523220"/>
            </a:xfrm>
            <a:prstGeom prst="rect">
              <a:avLst/>
            </a:prstGeom>
            <a:noFill/>
          </p:spPr>
          <p:txBody>
            <a:bodyPr wrap="none" rtlCol="0">
              <a:spAutoFit/>
            </a:bodyPr>
            <a:lstStyle/>
            <a:p>
              <a:pPr algn="ctr"/>
              <a:r>
                <a:rPr lang="en-US" sz="1400" b="0"/>
                <a:t>Primary</a:t>
              </a:r>
              <a:br>
                <a:rPr lang="en-US" sz="1400" b="0"/>
              </a:br>
              <a:r>
                <a:rPr lang="en-US" sz="1400" b="0"/>
                <a:t>replica</a:t>
              </a:r>
            </a:p>
          </p:txBody>
        </p:sp>
      </p:grpSp>
      <p:grpSp>
        <p:nvGrpSpPr>
          <p:cNvPr id="32" name="Group 31"/>
          <p:cNvGrpSpPr/>
          <p:nvPr/>
        </p:nvGrpSpPr>
        <p:grpSpPr>
          <a:xfrm>
            <a:off x="384164" y="4908951"/>
            <a:ext cx="1579121" cy="653649"/>
            <a:chOff x="384164" y="4908951"/>
            <a:chExt cx="1579121" cy="653649"/>
          </a:xfrm>
        </p:grpSpPr>
        <p:pic>
          <p:nvPicPr>
            <p:cNvPr id="12" name="Picture 51" descr="MCj04316160000[1]"/>
            <p:cNvPicPr>
              <a:picLocks noChangeAspect="1" noChangeArrowheads="1"/>
            </p:cNvPicPr>
            <p:nvPr/>
          </p:nvPicPr>
          <p:blipFill>
            <a:blip r:embed="rId4" cstate="print"/>
            <a:srcRect/>
            <a:stretch>
              <a:fillRect/>
            </a:stretch>
          </p:blipFill>
          <p:spPr bwMode="auto">
            <a:xfrm>
              <a:off x="1309708" y="4908951"/>
              <a:ext cx="653577" cy="653649"/>
            </a:xfrm>
            <a:prstGeom prst="rect">
              <a:avLst/>
            </a:prstGeom>
            <a:noFill/>
            <a:ln w="9525">
              <a:noFill/>
              <a:miter lim="800000"/>
              <a:headEnd/>
              <a:tailEnd/>
            </a:ln>
          </p:spPr>
        </p:pic>
        <p:sp>
          <p:nvSpPr>
            <p:cNvPr id="15" name="TextBox 14"/>
            <p:cNvSpPr txBox="1"/>
            <p:nvPr/>
          </p:nvSpPr>
          <p:spPr>
            <a:xfrm>
              <a:off x="384164" y="4963180"/>
              <a:ext cx="1040670" cy="523220"/>
            </a:xfrm>
            <a:prstGeom prst="rect">
              <a:avLst/>
            </a:prstGeom>
            <a:noFill/>
          </p:spPr>
          <p:txBody>
            <a:bodyPr wrap="none" rtlCol="0">
              <a:spAutoFit/>
            </a:bodyPr>
            <a:lstStyle/>
            <a:p>
              <a:pPr algn="ctr"/>
              <a:r>
                <a:rPr lang="en-US" sz="1400" b="0"/>
                <a:t>Secondary</a:t>
              </a:r>
              <a:br>
                <a:rPr lang="en-US" sz="1400" b="0"/>
              </a:br>
              <a:r>
                <a:rPr lang="en-US" sz="1400" b="0"/>
                <a:t>replica B</a:t>
              </a:r>
            </a:p>
          </p:txBody>
        </p:sp>
      </p:grpSp>
      <p:cxnSp>
        <p:nvCxnSpPr>
          <p:cNvPr id="4" name="Straight Arrow Connector 3"/>
          <p:cNvCxnSpPr/>
          <p:nvPr/>
        </p:nvCxnSpPr>
        <p:spPr>
          <a:xfrm flipV="1">
            <a:off x="2110002" y="2133599"/>
            <a:ext cx="765395" cy="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2127811" y="2285999"/>
            <a:ext cx="765395" cy="1"/>
          </a:xfrm>
          <a:prstGeom prst="straightConnector1">
            <a:avLst/>
          </a:prstGeom>
          <a:ln w="12700">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1666573" y="2447518"/>
            <a:ext cx="1" cy="431526"/>
          </a:xfrm>
          <a:prstGeom prst="straightConnector1">
            <a:avLst/>
          </a:prstGeom>
          <a:ln w="57150">
            <a:solidFill>
              <a:srgbClr val="00B05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flipV="1">
            <a:off x="1676400" y="3454674"/>
            <a:ext cx="1" cy="431526"/>
          </a:xfrm>
          <a:prstGeom prst="straightConnector1">
            <a:avLst/>
          </a:prstGeom>
          <a:ln w="57150">
            <a:solidFill>
              <a:srgbClr val="00B05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1676400" y="4495800"/>
            <a:ext cx="1" cy="431526"/>
          </a:xfrm>
          <a:prstGeom prst="straightConnector1">
            <a:avLst/>
          </a:prstGeom>
          <a:ln w="57150">
            <a:solidFill>
              <a:srgbClr val="00B05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0" name="Freeform 19"/>
          <p:cNvSpPr/>
          <p:nvPr/>
        </p:nvSpPr>
        <p:spPr>
          <a:xfrm>
            <a:off x="164892" y="2083633"/>
            <a:ext cx="1079292" cy="2188564"/>
          </a:xfrm>
          <a:custGeom>
            <a:avLst/>
            <a:gdLst>
              <a:gd name="connsiteX0" fmla="*/ 1079292 w 1079292"/>
              <a:gd name="connsiteY0" fmla="*/ 0 h 2188564"/>
              <a:gd name="connsiteX1" fmla="*/ 0 w 1079292"/>
              <a:gd name="connsiteY1" fmla="*/ 0 h 2188564"/>
              <a:gd name="connsiteX2" fmla="*/ 0 w 1079292"/>
              <a:gd name="connsiteY2" fmla="*/ 2188564 h 2188564"/>
              <a:gd name="connsiteX3" fmla="*/ 434715 w 1079292"/>
              <a:gd name="connsiteY3" fmla="*/ 2188564 h 2188564"/>
            </a:gdLst>
            <a:ahLst/>
            <a:cxnLst>
              <a:cxn ang="0">
                <a:pos x="connsiteX0" y="connsiteY0"/>
              </a:cxn>
              <a:cxn ang="0">
                <a:pos x="connsiteX1" y="connsiteY1"/>
              </a:cxn>
              <a:cxn ang="0">
                <a:pos x="connsiteX2" y="connsiteY2"/>
              </a:cxn>
              <a:cxn ang="0">
                <a:pos x="connsiteX3" y="connsiteY3"/>
              </a:cxn>
            </a:cxnLst>
            <a:rect l="l" t="t" r="r" b="b"/>
            <a:pathLst>
              <a:path w="1079292" h="2188564">
                <a:moveTo>
                  <a:pt x="1079292" y="0"/>
                </a:moveTo>
                <a:lnTo>
                  <a:pt x="0" y="0"/>
                </a:lnTo>
                <a:lnTo>
                  <a:pt x="0" y="2188564"/>
                </a:lnTo>
                <a:lnTo>
                  <a:pt x="434715" y="2188564"/>
                </a:lnTo>
              </a:path>
            </a:pathLst>
          </a:custGeom>
          <a:noFill/>
          <a:ln w="12700">
            <a:solidFill>
              <a:schemeClr val="tx1"/>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314793" y="2293495"/>
            <a:ext cx="884420" cy="1753849"/>
          </a:xfrm>
          <a:custGeom>
            <a:avLst/>
            <a:gdLst>
              <a:gd name="connsiteX0" fmla="*/ 224853 w 884420"/>
              <a:gd name="connsiteY0" fmla="*/ 1753849 h 1753849"/>
              <a:gd name="connsiteX1" fmla="*/ 0 w 884420"/>
              <a:gd name="connsiteY1" fmla="*/ 1753849 h 1753849"/>
              <a:gd name="connsiteX2" fmla="*/ 0 w 884420"/>
              <a:gd name="connsiteY2" fmla="*/ 0 h 1753849"/>
              <a:gd name="connsiteX3" fmla="*/ 884420 w 884420"/>
              <a:gd name="connsiteY3" fmla="*/ 0 h 1753849"/>
            </a:gdLst>
            <a:ahLst/>
            <a:cxnLst>
              <a:cxn ang="0">
                <a:pos x="connsiteX0" y="connsiteY0"/>
              </a:cxn>
              <a:cxn ang="0">
                <a:pos x="connsiteX1" y="connsiteY1"/>
              </a:cxn>
              <a:cxn ang="0">
                <a:pos x="connsiteX2" y="connsiteY2"/>
              </a:cxn>
              <a:cxn ang="0">
                <a:pos x="connsiteX3" y="connsiteY3"/>
              </a:cxn>
            </a:cxnLst>
            <a:rect l="l" t="t" r="r" b="b"/>
            <a:pathLst>
              <a:path w="884420" h="1753849">
                <a:moveTo>
                  <a:pt x="224853" y="1753849"/>
                </a:moveTo>
                <a:lnTo>
                  <a:pt x="0" y="1753849"/>
                </a:lnTo>
                <a:lnTo>
                  <a:pt x="0" y="0"/>
                </a:lnTo>
                <a:lnTo>
                  <a:pt x="884420" y="0"/>
                </a:lnTo>
              </a:path>
            </a:pathLst>
          </a:custGeom>
          <a:noFill/>
          <a:ln w="12700">
            <a:solidFill>
              <a:schemeClr val="tx1"/>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1918741" y="3043003"/>
            <a:ext cx="629587" cy="1034322"/>
          </a:xfrm>
          <a:custGeom>
            <a:avLst/>
            <a:gdLst>
              <a:gd name="connsiteX0" fmla="*/ 14990 w 629587"/>
              <a:gd name="connsiteY0" fmla="*/ 1034322 h 1034322"/>
              <a:gd name="connsiteX1" fmla="*/ 629587 w 629587"/>
              <a:gd name="connsiteY1" fmla="*/ 1034322 h 1034322"/>
              <a:gd name="connsiteX2" fmla="*/ 629587 w 629587"/>
              <a:gd name="connsiteY2" fmla="*/ 0 h 1034322"/>
              <a:gd name="connsiteX3" fmla="*/ 0 w 629587"/>
              <a:gd name="connsiteY3" fmla="*/ 0 h 1034322"/>
            </a:gdLst>
            <a:ahLst/>
            <a:cxnLst>
              <a:cxn ang="0">
                <a:pos x="connsiteX0" y="connsiteY0"/>
              </a:cxn>
              <a:cxn ang="0">
                <a:pos x="connsiteX1" y="connsiteY1"/>
              </a:cxn>
              <a:cxn ang="0">
                <a:pos x="connsiteX2" y="connsiteY2"/>
              </a:cxn>
              <a:cxn ang="0">
                <a:pos x="connsiteX3" y="connsiteY3"/>
              </a:cxn>
            </a:cxnLst>
            <a:rect l="l" t="t" r="r" b="b"/>
            <a:pathLst>
              <a:path w="629587" h="1034322">
                <a:moveTo>
                  <a:pt x="14990" y="1034322"/>
                </a:moveTo>
                <a:lnTo>
                  <a:pt x="629587" y="1034322"/>
                </a:lnTo>
                <a:lnTo>
                  <a:pt x="629587" y="0"/>
                </a:lnTo>
                <a:lnTo>
                  <a:pt x="0" y="0"/>
                </a:lnTo>
              </a:path>
            </a:pathLst>
          </a:custGeom>
          <a:noFill/>
          <a:ln w="12700">
            <a:solidFill>
              <a:schemeClr val="tx1"/>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Freeform 28"/>
          <p:cNvSpPr/>
          <p:nvPr/>
        </p:nvSpPr>
        <p:spPr>
          <a:xfrm flipV="1">
            <a:off x="1918741" y="4299678"/>
            <a:ext cx="629587" cy="1034322"/>
          </a:xfrm>
          <a:custGeom>
            <a:avLst/>
            <a:gdLst>
              <a:gd name="connsiteX0" fmla="*/ 14990 w 629587"/>
              <a:gd name="connsiteY0" fmla="*/ 1034322 h 1034322"/>
              <a:gd name="connsiteX1" fmla="*/ 629587 w 629587"/>
              <a:gd name="connsiteY1" fmla="*/ 1034322 h 1034322"/>
              <a:gd name="connsiteX2" fmla="*/ 629587 w 629587"/>
              <a:gd name="connsiteY2" fmla="*/ 0 h 1034322"/>
              <a:gd name="connsiteX3" fmla="*/ 0 w 629587"/>
              <a:gd name="connsiteY3" fmla="*/ 0 h 1034322"/>
            </a:gdLst>
            <a:ahLst/>
            <a:cxnLst>
              <a:cxn ang="0">
                <a:pos x="connsiteX0" y="connsiteY0"/>
              </a:cxn>
              <a:cxn ang="0">
                <a:pos x="connsiteX1" y="connsiteY1"/>
              </a:cxn>
              <a:cxn ang="0">
                <a:pos x="connsiteX2" y="connsiteY2"/>
              </a:cxn>
              <a:cxn ang="0">
                <a:pos x="connsiteX3" y="connsiteY3"/>
              </a:cxn>
            </a:cxnLst>
            <a:rect l="l" t="t" r="r" b="b"/>
            <a:pathLst>
              <a:path w="629587" h="1034322">
                <a:moveTo>
                  <a:pt x="14990" y="1034322"/>
                </a:moveTo>
                <a:lnTo>
                  <a:pt x="629587" y="1034322"/>
                </a:lnTo>
                <a:lnTo>
                  <a:pt x="629587" y="0"/>
                </a:lnTo>
                <a:lnTo>
                  <a:pt x="0" y="0"/>
                </a:lnTo>
              </a:path>
            </a:pathLst>
          </a:custGeom>
          <a:noFill/>
          <a:ln w="12700">
            <a:solidFill>
              <a:schemeClr val="tx1"/>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1963711" y="3199309"/>
            <a:ext cx="434715" cy="734518"/>
          </a:xfrm>
          <a:custGeom>
            <a:avLst/>
            <a:gdLst>
              <a:gd name="connsiteX0" fmla="*/ 0 w 434715"/>
              <a:gd name="connsiteY0" fmla="*/ 0 h 734518"/>
              <a:gd name="connsiteX1" fmla="*/ 434715 w 434715"/>
              <a:gd name="connsiteY1" fmla="*/ 0 h 734518"/>
              <a:gd name="connsiteX2" fmla="*/ 434715 w 434715"/>
              <a:gd name="connsiteY2" fmla="*/ 734518 h 734518"/>
              <a:gd name="connsiteX3" fmla="*/ 0 w 434715"/>
              <a:gd name="connsiteY3" fmla="*/ 734518 h 734518"/>
            </a:gdLst>
            <a:ahLst/>
            <a:cxnLst>
              <a:cxn ang="0">
                <a:pos x="connsiteX0" y="connsiteY0"/>
              </a:cxn>
              <a:cxn ang="0">
                <a:pos x="connsiteX1" y="connsiteY1"/>
              </a:cxn>
              <a:cxn ang="0">
                <a:pos x="connsiteX2" y="connsiteY2"/>
              </a:cxn>
              <a:cxn ang="0">
                <a:pos x="connsiteX3" y="connsiteY3"/>
              </a:cxn>
            </a:cxnLst>
            <a:rect l="l" t="t" r="r" b="b"/>
            <a:pathLst>
              <a:path w="434715" h="734518">
                <a:moveTo>
                  <a:pt x="0" y="0"/>
                </a:moveTo>
                <a:lnTo>
                  <a:pt x="434715" y="0"/>
                </a:lnTo>
                <a:lnTo>
                  <a:pt x="434715" y="734518"/>
                </a:lnTo>
                <a:lnTo>
                  <a:pt x="0" y="734518"/>
                </a:lnTo>
              </a:path>
            </a:pathLst>
          </a:custGeom>
          <a:noFill/>
          <a:ln w="12700">
            <a:solidFill>
              <a:schemeClr val="tx1"/>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Freeform 30"/>
          <p:cNvSpPr/>
          <p:nvPr/>
        </p:nvSpPr>
        <p:spPr>
          <a:xfrm flipV="1">
            <a:off x="1963711" y="4447082"/>
            <a:ext cx="434715" cy="734518"/>
          </a:xfrm>
          <a:custGeom>
            <a:avLst/>
            <a:gdLst>
              <a:gd name="connsiteX0" fmla="*/ 0 w 434715"/>
              <a:gd name="connsiteY0" fmla="*/ 0 h 734518"/>
              <a:gd name="connsiteX1" fmla="*/ 434715 w 434715"/>
              <a:gd name="connsiteY1" fmla="*/ 0 h 734518"/>
              <a:gd name="connsiteX2" fmla="*/ 434715 w 434715"/>
              <a:gd name="connsiteY2" fmla="*/ 734518 h 734518"/>
              <a:gd name="connsiteX3" fmla="*/ 0 w 434715"/>
              <a:gd name="connsiteY3" fmla="*/ 734518 h 734518"/>
            </a:gdLst>
            <a:ahLst/>
            <a:cxnLst>
              <a:cxn ang="0">
                <a:pos x="connsiteX0" y="connsiteY0"/>
              </a:cxn>
              <a:cxn ang="0">
                <a:pos x="connsiteX1" y="connsiteY1"/>
              </a:cxn>
              <a:cxn ang="0">
                <a:pos x="connsiteX2" y="connsiteY2"/>
              </a:cxn>
              <a:cxn ang="0">
                <a:pos x="connsiteX3" y="connsiteY3"/>
              </a:cxn>
            </a:cxnLst>
            <a:rect l="l" t="t" r="r" b="b"/>
            <a:pathLst>
              <a:path w="434715" h="734518">
                <a:moveTo>
                  <a:pt x="0" y="0"/>
                </a:moveTo>
                <a:lnTo>
                  <a:pt x="434715" y="0"/>
                </a:lnTo>
                <a:lnTo>
                  <a:pt x="434715" y="734518"/>
                </a:lnTo>
                <a:lnTo>
                  <a:pt x="0" y="734518"/>
                </a:lnTo>
              </a:path>
            </a:pathLst>
          </a:custGeom>
          <a:noFill/>
          <a:ln w="12700">
            <a:solidFill>
              <a:schemeClr val="tx1"/>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94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childTnLst>
                                </p:cTn>
                              </p:par>
                            </p:childTnLst>
                          </p:cTn>
                        </p:par>
                        <p:par>
                          <p:cTn id="17" fill="hold">
                            <p:stCondLst>
                              <p:cond delay="0"/>
                            </p:stCondLst>
                            <p:childTnLst>
                              <p:par>
                                <p:cTn id="18" presetID="2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dissolve">
                                      <p:cBhvr>
                                        <p:cTn id="24" dur="500"/>
                                        <p:tgtEl>
                                          <p:spTgt spid="28"/>
                                        </p:tgtEl>
                                      </p:cBhvr>
                                    </p:animEffect>
                                  </p:childTnLst>
                                </p:cTn>
                              </p:par>
                            </p:childTnLst>
                          </p:cTn>
                        </p:par>
                        <p:par>
                          <p:cTn id="25" fill="hold">
                            <p:stCondLst>
                              <p:cond delay="1000"/>
                            </p:stCondLst>
                            <p:childTnLst>
                              <p:par>
                                <p:cTn id="26" presetID="9" presetClass="entr" presetSubtype="0"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dissolve">
                                      <p:cBhvr>
                                        <p:cTn id="28" dur="500"/>
                                        <p:tgtEl>
                                          <p:spTgt spid="30"/>
                                        </p:tgtEl>
                                      </p:cBhvr>
                                    </p:animEffect>
                                  </p:childTnLst>
                                </p:cTn>
                              </p:par>
                            </p:childTnLst>
                          </p:cTn>
                        </p:par>
                        <p:par>
                          <p:cTn id="29" fill="hold">
                            <p:stCondLst>
                              <p:cond delay="1500"/>
                            </p:stCondLst>
                            <p:childTnLst>
                              <p:par>
                                <p:cTn id="30" presetID="9" presetClass="entr" presetSubtype="0" fill="hold"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dissolv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339">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339">
                                            <p:txEl>
                                              <p:pRg st="4" end="4"/>
                                            </p:txEl>
                                          </p:spTgt>
                                        </p:tgtEl>
                                        <p:attrNameLst>
                                          <p:attrName>style.visibility</p:attrName>
                                        </p:attrNameLst>
                                      </p:cBhvr>
                                      <p:to>
                                        <p:strVal val="visible"/>
                                      </p:to>
                                    </p:set>
                                  </p:childTnLst>
                                </p:cTn>
                              </p:par>
                            </p:childTnLst>
                          </p:cTn>
                        </p:par>
                        <p:par>
                          <p:cTn id="39" fill="hold">
                            <p:stCondLst>
                              <p:cond delay="0"/>
                            </p:stCondLst>
                            <p:childTnLst>
                              <p:par>
                                <p:cTn id="40" presetID="22" presetClass="entr" presetSubtype="1"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up)">
                                      <p:cBhvr>
                                        <p:cTn id="46" dur="500"/>
                                        <p:tgtEl>
                                          <p:spTgt spid="22"/>
                                        </p:tgtEl>
                                      </p:cBhvr>
                                    </p:animEffect>
                                  </p:childTnLst>
                                </p:cTn>
                              </p:par>
                            </p:childTnLst>
                          </p:cTn>
                        </p:par>
                        <p:par>
                          <p:cTn id="47" fill="hold">
                            <p:stCondLst>
                              <p:cond delay="1000"/>
                            </p:stCondLst>
                            <p:childTnLst>
                              <p:par>
                                <p:cTn id="48" presetID="22" presetClass="entr" presetSubtype="1"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339">
                                            <p:txEl>
                                              <p:pRg st="5" end="5"/>
                                            </p:txEl>
                                          </p:spTgt>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up)">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339">
                                            <p:txEl>
                                              <p:pRg st="6" end="6"/>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339">
                                            <p:txEl>
                                              <p:pRg st="7" end="7"/>
                                            </p:txEl>
                                          </p:spTgt>
                                        </p:tgtEl>
                                        <p:attrNameLst>
                                          <p:attrName>style.visibility</p:attrName>
                                        </p:attrNameLst>
                                      </p:cBhvr>
                                      <p:to>
                                        <p:strVal val="visible"/>
                                      </p:to>
                                    </p:set>
                                  </p:childTnLst>
                                </p:cTn>
                              </p:par>
                            </p:childTnLst>
                          </p:cTn>
                        </p:par>
                        <p:par>
                          <p:cTn id="65" fill="hold">
                            <p:stCondLst>
                              <p:cond delay="0"/>
                            </p:stCondLst>
                            <p:childTnLst>
                              <p:par>
                                <p:cTn id="66" presetID="22" presetClass="entr" presetSubtype="4" fill="hold" grpId="0"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down)">
                                      <p:cBhvr>
                                        <p:cTn id="68" dur="500"/>
                                        <p:tgtEl>
                                          <p:spTgt spid="25"/>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up)">
                                      <p:cBhvr>
                                        <p:cTn id="71" dur="500"/>
                                        <p:tgtEl>
                                          <p:spTgt spid="29"/>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4339">
                                            <p:txEl>
                                              <p:pRg st="8" end="8"/>
                                            </p:txEl>
                                          </p:spTgt>
                                        </p:tgtEl>
                                        <p:attrNameLst>
                                          <p:attrName>style.visibility</p:attrName>
                                        </p:attrNameLst>
                                      </p:cBhvr>
                                      <p:to>
                                        <p:strVal val="visible"/>
                                      </p:to>
                                    </p:set>
                                  </p:childTnLst>
                                </p:cTn>
                              </p:par>
                            </p:childTnLst>
                          </p:cTn>
                        </p:par>
                        <p:par>
                          <p:cTn id="76" fill="hold">
                            <p:stCondLst>
                              <p:cond delay="0"/>
                            </p:stCondLst>
                            <p:childTnLst>
                              <p:par>
                                <p:cTn id="77" presetID="22" presetClass="entr" presetSubtype="1" fill="hold" grpId="0" nodeType="after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up)">
                                      <p:cBhvr>
                                        <p:cTn id="79" dur="500"/>
                                        <p:tgtEl>
                                          <p:spTgt spid="26"/>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down)">
                                      <p:cBhvr>
                                        <p:cTn id="82" dur="500"/>
                                        <p:tgtEl>
                                          <p:spTgt spid="31"/>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4339">
                                            <p:txEl>
                                              <p:pRg st="9" end="9"/>
                                            </p:txEl>
                                          </p:spTgt>
                                        </p:tgtEl>
                                        <p:attrNameLst>
                                          <p:attrName>style.visibility</p:attrName>
                                        </p:attrNameLst>
                                      </p:cBhvr>
                                      <p:to>
                                        <p:strVal val="visible"/>
                                      </p:to>
                                    </p:set>
                                  </p:childTnLst>
                                </p:cTn>
                              </p:par>
                            </p:childTnLst>
                          </p:cTn>
                        </p:par>
                        <p:par>
                          <p:cTn id="87" fill="hold">
                            <p:stCondLst>
                              <p:cond delay="0"/>
                            </p:stCondLst>
                            <p:childTnLst>
                              <p:par>
                                <p:cTn id="88" presetID="22" presetClass="entr" presetSubtype="4" fill="hold" grpId="0" nodeType="after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wipe(down)">
                                      <p:cBhvr>
                                        <p:cTn id="9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P spid="25" grpId="0" animBg="1"/>
      <p:bldP spid="29" grpId="0" animBg="1"/>
      <p:bldP spid="26" grpId="0" animBg="1"/>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Failures during a write</a:t>
            </a:r>
          </a:p>
        </p:txBody>
      </p:sp>
      <p:sp>
        <p:nvSpPr>
          <p:cNvPr id="3" name="Content Placeholder 2"/>
          <p:cNvSpPr>
            <a:spLocks noGrp="1"/>
          </p:cNvSpPr>
          <p:nvPr>
            <p:ph idx="1"/>
          </p:nvPr>
        </p:nvSpPr>
        <p:spPr/>
        <p:txBody>
          <a:bodyPr>
            <a:normAutofit lnSpcReduction="10000"/>
          </a:bodyPr>
          <a:lstStyle/>
          <a:p>
            <a:r>
              <a:rPr lang="en-US"/>
              <a:t>What happens if a write fails at some secondaries?</a:t>
            </a:r>
          </a:p>
          <a:p>
            <a:pPr lvl="1"/>
            <a:r>
              <a:rPr lang="en-US"/>
              <a:t>Notice that GFS isn't doing 2PC or something comparable!</a:t>
            </a:r>
          </a:p>
          <a:p>
            <a:pPr lvl="1"/>
            <a:endParaRPr lang="en-US"/>
          </a:p>
          <a:p>
            <a:r>
              <a:rPr lang="en-US"/>
              <a:t>In this case, GFS reports a failure to the client!</a:t>
            </a:r>
          </a:p>
          <a:p>
            <a:pPr lvl="1"/>
            <a:r>
              <a:rPr lang="en-US"/>
              <a:t>The write may have succeeded at the primary and an arbitrary subset of the secondaries</a:t>
            </a:r>
          </a:p>
          <a:p>
            <a:pPr lvl="1"/>
            <a:r>
              <a:rPr lang="en-US"/>
              <a:t>Modified region is left in an </a:t>
            </a:r>
            <a:r>
              <a:rPr lang="en-US">
                <a:solidFill>
                  <a:srgbClr val="FF0000"/>
                </a:solidFill>
              </a:rPr>
              <a:t>inconsistent state </a:t>
            </a:r>
            <a:r>
              <a:rPr lang="mr-IN"/>
              <a:t>–</a:t>
            </a:r>
            <a:r>
              <a:rPr lang="en-US"/>
              <a:t> some replicas have the new data, others don't</a:t>
            </a:r>
          </a:p>
          <a:p>
            <a:pPr lvl="1"/>
            <a:r>
              <a:rPr lang="en-US"/>
              <a:t>Client can choose to retry the operation ("at least once")</a:t>
            </a:r>
          </a:p>
          <a:p>
            <a:pPr lvl="1"/>
            <a:r>
              <a:rPr lang="en-US"/>
              <a:t>It is up to the client to handle this situation - e.g., with checksums, record IDs, or periodic checkpointing</a:t>
            </a:r>
          </a:p>
          <a:p>
            <a:pPr lvl="1"/>
            <a:endParaRPr lang="en-US"/>
          </a:p>
          <a:p>
            <a:r>
              <a:rPr lang="en-US"/>
              <a:t>What do you think about this choice?</a:t>
            </a:r>
          </a:p>
          <a:p>
            <a:pPr lvl="1"/>
            <a:r>
              <a:rPr lang="en-US"/>
              <a:t>Is this a good idea in general? For Google's specific use case?</a:t>
            </a:r>
          </a:p>
        </p:txBody>
      </p:sp>
      <p:sp>
        <p:nvSpPr>
          <p:cNvPr id="4" name="Slide Number Placeholder 3"/>
          <p:cNvSpPr>
            <a:spLocks noGrp="1"/>
          </p:cNvSpPr>
          <p:nvPr>
            <p:ph type="sldNum" sz="quarter" idx="4"/>
          </p:nvPr>
        </p:nvSpPr>
        <p:spPr/>
        <p:txBody>
          <a:bodyPr/>
          <a:lstStyle/>
          <a:p>
            <a:fld id="{05072F42-4DFA-4725-86F9-7594E4AB4EB5}" type="slidenum">
              <a:rPr lang="en-GB" smtClean="0">
                <a:solidFill>
                  <a:prstClr val="black"/>
                </a:solidFill>
              </a:rPr>
              <a:pPr/>
              <a:t>22</a:t>
            </a:fld>
            <a:endParaRPr lang="en-GB" dirty="0">
              <a:solidFill>
                <a:prstClr val="black"/>
              </a:solidFill>
            </a:endParaRPr>
          </a:p>
        </p:txBody>
      </p:sp>
    </p:spTree>
    <p:extLst>
      <p:ext uri="{BB962C8B-B14F-4D97-AF65-F5344CB8AC3E}">
        <p14:creationId xmlns:p14="http://schemas.microsoft.com/office/powerpoint/2010/main" val="175948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Append algorithm</a:t>
            </a:r>
          </a:p>
        </p:txBody>
      </p:sp>
      <p:sp>
        <p:nvSpPr>
          <p:cNvPr id="3" name="Content Placeholder 2"/>
          <p:cNvSpPr>
            <a:spLocks noGrp="1"/>
          </p:cNvSpPr>
          <p:nvPr>
            <p:ph idx="1"/>
          </p:nvPr>
        </p:nvSpPr>
        <p:spPr/>
        <p:txBody>
          <a:bodyPr>
            <a:normAutofit/>
          </a:bodyPr>
          <a:lstStyle/>
          <a:p>
            <a:r>
              <a:rPr lang="en-US" dirty="0"/>
              <a:t>Recall: Append is important for Google's workload!</a:t>
            </a:r>
          </a:p>
          <a:p>
            <a:pPr lvl="1"/>
            <a:r>
              <a:rPr lang="en-US" dirty="0"/>
              <a:t>Example: Crawler appends crawled pages to a file</a:t>
            </a:r>
          </a:p>
          <a:p>
            <a:pPr lvl="1"/>
            <a:r>
              <a:rPr lang="en-US" dirty="0"/>
              <a:t>We'll also see another use case in MapReduce </a:t>
            </a:r>
            <a:r>
              <a:rPr lang="en-US" dirty="0" smtClean="0"/>
              <a:t>(</a:t>
            </a:r>
            <a:r>
              <a:rPr lang="en-US" dirty="0"/>
              <a:t>next lecture</a:t>
            </a:r>
            <a:r>
              <a:rPr lang="en-US" dirty="0" smtClean="0"/>
              <a:t>)</a:t>
            </a:r>
            <a:br>
              <a:rPr lang="en-US" dirty="0" smtClean="0"/>
            </a:br>
            <a:r>
              <a:rPr lang="en-US" dirty="0" smtClean="0"/>
              <a:t>		</a:t>
            </a:r>
            <a:endParaRPr lang="en-US" dirty="0"/>
          </a:p>
          <a:p>
            <a:r>
              <a:rPr lang="en-US" dirty="0"/>
              <a:t>How does this work?</a:t>
            </a:r>
          </a:p>
          <a:p>
            <a:pPr marL="914400" lvl="1" indent="-457200">
              <a:buFont typeface="+mj-lt"/>
              <a:buAutoNum type="arabicPeriod"/>
            </a:pPr>
            <a:r>
              <a:rPr lang="en-US" dirty="0"/>
              <a:t>Application issues append request</a:t>
            </a:r>
          </a:p>
          <a:p>
            <a:pPr marL="914400" lvl="1" indent="-457200">
              <a:buFont typeface="+mj-lt"/>
              <a:buAutoNum type="arabicPeriod"/>
            </a:pPr>
            <a:r>
              <a:rPr lang="en-US" dirty="0"/>
              <a:t>GFS client translates request &amp; sends it to the master</a:t>
            </a:r>
          </a:p>
          <a:p>
            <a:pPr marL="914400" lvl="1" indent="-457200">
              <a:buFont typeface="+mj-lt"/>
              <a:buAutoNum type="arabicPeriod"/>
            </a:pPr>
            <a:r>
              <a:rPr lang="en-US" dirty="0"/>
              <a:t>Master sends chunk handle &amp; primaries/</a:t>
            </a:r>
            <a:r>
              <a:rPr lang="en-US" dirty="0" err="1"/>
              <a:t>secondaries</a:t>
            </a:r>
            <a:r>
              <a:rPr lang="en-US" dirty="0"/>
              <a:t> of last chunk</a:t>
            </a:r>
          </a:p>
          <a:p>
            <a:pPr marL="914400" lvl="1" indent="-457200">
              <a:buFont typeface="+mj-lt"/>
              <a:buAutoNum type="arabicPeriod"/>
            </a:pPr>
            <a:r>
              <a:rPr lang="en-US" dirty="0"/>
              <a:t>Client pushes write data to all replicas (as before</a:t>
            </a:r>
            <a:r>
              <a:rPr lang="en-US" dirty="0" smtClean="0"/>
              <a:t>), asks primary</a:t>
            </a:r>
            <a:endParaRPr lang="en-US" dirty="0"/>
          </a:p>
          <a:p>
            <a:pPr marL="914400" lvl="1" indent="-457200">
              <a:buFont typeface="+mj-lt"/>
              <a:buAutoNum type="arabicPeriod"/>
            </a:pPr>
            <a:r>
              <a:rPr lang="en-US" dirty="0">
                <a:solidFill>
                  <a:srgbClr val="00B050"/>
                </a:solidFill>
              </a:rPr>
              <a:t>Primary checks whether the chunk has enough room for the data</a:t>
            </a:r>
          </a:p>
          <a:p>
            <a:pPr marL="914400" lvl="1" indent="-457200">
              <a:buFont typeface="+mj-lt"/>
              <a:buAutoNum type="arabicPeriod"/>
            </a:pPr>
            <a:r>
              <a:rPr lang="en-US" dirty="0"/>
              <a:t>If so, the primary appends the record &amp; tells the </a:t>
            </a:r>
            <a:r>
              <a:rPr lang="en-US" dirty="0" err="1"/>
              <a:t>secondaries</a:t>
            </a:r>
            <a:r>
              <a:rPr lang="en-US" dirty="0"/>
              <a:t> to do the same (at the same offset)</a:t>
            </a:r>
          </a:p>
          <a:p>
            <a:pPr marL="914400" lvl="1" indent="-457200">
              <a:buFont typeface="+mj-lt"/>
              <a:buAutoNum type="arabicPeriod"/>
            </a:pPr>
            <a:r>
              <a:rPr lang="en-US" dirty="0"/>
              <a:t>After receiving responses from the </a:t>
            </a:r>
            <a:r>
              <a:rPr lang="en-US" dirty="0" err="1"/>
              <a:t>secondaries</a:t>
            </a:r>
            <a:r>
              <a:rPr lang="en-US" dirty="0"/>
              <a:t>, the master responds to the client</a:t>
            </a:r>
          </a:p>
        </p:txBody>
      </p:sp>
      <p:sp>
        <p:nvSpPr>
          <p:cNvPr id="4" name="Slide Number Placeholder 3"/>
          <p:cNvSpPr>
            <a:spLocks noGrp="1"/>
          </p:cNvSpPr>
          <p:nvPr>
            <p:ph type="sldNum" sz="quarter" idx="4"/>
          </p:nvPr>
        </p:nvSpPr>
        <p:spPr/>
        <p:txBody>
          <a:bodyPr/>
          <a:lstStyle/>
          <a:p>
            <a:fld id="{05072F42-4DFA-4725-86F9-7594E4AB4EB5}" type="slidenum">
              <a:rPr lang="en-GB" smtClean="0">
                <a:solidFill>
                  <a:prstClr val="black"/>
                </a:solidFill>
              </a:rPr>
              <a:pPr/>
              <a:t>23</a:t>
            </a:fld>
            <a:endParaRPr lang="en-GB" dirty="0">
              <a:solidFill>
                <a:prstClr val="black"/>
              </a:solidFill>
            </a:endParaRPr>
          </a:p>
        </p:txBody>
      </p:sp>
    </p:spTree>
    <p:extLst>
      <p:ext uri="{BB962C8B-B14F-4D97-AF65-F5344CB8AC3E}">
        <p14:creationId xmlns:p14="http://schemas.microsoft.com/office/powerpoint/2010/main" val="102959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Append algorithm</a:t>
            </a:r>
          </a:p>
        </p:txBody>
      </p:sp>
      <p:sp>
        <p:nvSpPr>
          <p:cNvPr id="3" name="Content Placeholder 2"/>
          <p:cNvSpPr>
            <a:spLocks noGrp="1"/>
          </p:cNvSpPr>
          <p:nvPr>
            <p:ph idx="1"/>
          </p:nvPr>
        </p:nvSpPr>
        <p:spPr/>
        <p:txBody>
          <a:bodyPr/>
          <a:lstStyle/>
          <a:p>
            <a:r>
              <a:rPr lang="en-US"/>
              <a:t>What if the data doesn't fit into the chunk?</a:t>
            </a:r>
          </a:p>
          <a:p>
            <a:pPr lvl="1"/>
            <a:r>
              <a:rPr lang="en-US"/>
              <a:t>The primary </a:t>
            </a:r>
            <a:r>
              <a:rPr lang="en-US">
                <a:solidFill>
                  <a:srgbClr val="FF0000"/>
                </a:solidFill>
              </a:rPr>
              <a:t>pads</a:t>
            </a:r>
            <a:r>
              <a:rPr lang="en-US"/>
              <a:t> the chunk to the maximum size (!)</a:t>
            </a:r>
          </a:p>
          <a:p>
            <a:pPr lvl="2"/>
            <a:r>
              <a:rPr lang="en-US"/>
              <a:t>In other words, it fills the chunk up with zeroes</a:t>
            </a:r>
          </a:p>
          <a:p>
            <a:pPr lvl="2"/>
            <a:r>
              <a:rPr lang="en-US"/>
              <a:t>Maximum append size is limited to ¼ of a chunk to limit fragmentation</a:t>
            </a:r>
          </a:p>
          <a:p>
            <a:pPr lvl="1"/>
            <a:r>
              <a:rPr lang="en-US"/>
              <a:t>It then tells the secondaries to do the same</a:t>
            </a:r>
          </a:p>
          <a:p>
            <a:pPr lvl="1"/>
            <a:r>
              <a:rPr lang="en-US"/>
              <a:t>Finally, it tells the client to retry on the next chunk</a:t>
            </a:r>
          </a:p>
          <a:p>
            <a:pPr lvl="1"/>
            <a:r>
              <a:rPr lang="en-US"/>
              <a:t>As with writes, failures during append can cause duplication</a:t>
            </a:r>
          </a:p>
          <a:p>
            <a:pPr lvl="1"/>
            <a:endParaRPr lang="en-US"/>
          </a:p>
          <a:p>
            <a:r>
              <a:rPr lang="en-US"/>
              <a:t>What do you think about this?</a:t>
            </a:r>
          </a:p>
          <a:p>
            <a:pPr lvl="1"/>
            <a:r>
              <a:rPr lang="en-US"/>
              <a:t>Very different behavior from general-purpose file systems!</a:t>
            </a:r>
          </a:p>
          <a:p>
            <a:pPr lvl="1"/>
            <a:r>
              <a:rPr lang="en-US"/>
              <a:t>However, how much damage does this really cause?</a:t>
            </a:r>
          </a:p>
          <a:p>
            <a:pPr lvl="1"/>
            <a:r>
              <a:rPr lang="en-US"/>
              <a:t>What does this mean for applications?</a:t>
            </a:r>
          </a:p>
        </p:txBody>
      </p:sp>
      <p:sp>
        <p:nvSpPr>
          <p:cNvPr id="4" name="Slide Number Placeholder 3"/>
          <p:cNvSpPr>
            <a:spLocks noGrp="1"/>
          </p:cNvSpPr>
          <p:nvPr>
            <p:ph type="sldNum" sz="quarter" idx="4"/>
          </p:nvPr>
        </p:nvSpPr>
        <p:spPr/>
        <p:txBody>
          <a:bodyPr/>
          <a:lstStyle/>
          <a:p>
            <a:fld id="{05072F42-4DFA-4725-86F9-7594E4AB4EB5}" type="slidenum">
              <a:rPr lang="en-GB" smtClean="0">
                <a:solidFill>
                  <a:prstClr val="black"/>
                </a:solidFill>
              </a:rPr>
              <a:pPr/>
              <a:t>24</a:t>
            </a:fld>
            <a:endParaRPr lang="en-GB" dirty="0">
              <a:solidFill>
                <a:prstClr val="black"/>
              </a:solidFill>
            </a:endParaRPr>
          </a:p>
        </p:txBody>
      </p:sp>
    </p:spTree>
    <p:extLst>
      <p:ext uri="{BB962C8B-B14F-4D97-AF65-F5344CB8AC3E}">
        <p14:creationId xmlns:p14="http://schemas.microsoft.com/office/powerpoint/2010/main" val="155550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 for today</a:t>
            </a:r>
          </a:p>
        </p:txBody>
      </p:sp>
      <p:sp>
        <p:nvSpPr>
          <p:cNvPr id="3" name="Content Placeholder 2"/>
          <p:cNvSpPr>
            <a:spLocks noGrp="1"/>
          </p:cNvSpPr>
          <p:nvPr>
            <p:ph idx="1"/>
          </p:nvPr>
        </p:nvSpPr>
        <p:spPr/>
        <p:txBody>
          <a:bodyPr/>
          <a:lstStyle/>
          <a:p>
            <a:r>
              <a:rPr lang="en-US" dirty="0">
                <a:solidFill>
                  <a:srgbClr val="00B050"/>
                </a:solidFill>
              </a:rPr>
              <a:t>Context: Web search</a:t>
            </a:r>
          </a:p>
          <a:p>
            <a:r>
              <a:rPr lang="en-US" dirty="0">
                <a:solidFill>
                  <a:srgbClr val="00B050"/>
                </a:solidFill>
              </a:rPr>
              <a:t>The Google File System</a:t>
            </a:r>
          </a:p>
          <a:p>
            <a:pPr lvl="1"/>
            <a:r>
              <a:rPr lang="en-US" dirty="0">
                <a:solidFill>
                  <a:srgbClr val="00B050"/>
                </a:solidFill>
              </a:rPr>
              <a:t>Architecture</a:t>
            </a:r>
          </a:p>
          <a:p>
            <a:pPr lvl="1"/>
            <a:r>
              <a:rPr lang="en-US" dirty="0">
                <a:solidFill>
                  <a:srgbClr val="00B050"/>
                </a:solidFill>
              </a:rPr>
              <a:t>Read algorithm</a:t>
            </a:r>
          </a:p>
          <a:p>
            <a:pPr lvl="1"/>
            <a:r>
              <a:rPr lang="en-US" dirty="0">
                <a:solidFill>
                  <a:srgbClr val="00B050"/>
                </a:solidFill>
              </a:rPr>
              <a:t>Write algorithm</a:t>
            </a:r>
          </a:p>
          <a:p>
            <a:pPr lvl="1"/>
            <a:r>
              <a:rPr lang="en-US" dirty="0">
                <a:solidFill>
                  <a:srgbClr val="00B050"/>
                </a:solidFill>
              </a:rPr>
              <a:t>Append algorithm</a:t>
            </a:r>
          </a:p>
          <a:p>
            <a:pPr lvl="1"/>
            <a:r>
              <a:rPr lang="en-US" dirty="0">
                <a:solidFill>
                  <a:schemeClr val="accent6"/>
                </a:solidFill>
              </a:rPr>
              <a:t>Consistency and fault tolerance</a:t>
            </a:r>
          </a:p>
        </p:txBody>
      </p:sp>
      <p:sp>
        <p:nvSpPr>
          <p:cNvPr id="4" name="Slide Number Placeholder 3"/>
          <p:cNvSpPr>
            <a:spLocks noGrp="1"/>
          </p:cNvSpPr>
          <p:nvPr>
            <p:ph type="sldNum" sz="quarter" idx="4"/>
          </p:nvPr>
        </p:nvSpPr>
        <p:spPr/>
        <p:txBody>
          <a:bodyPr/>
          <a:lstStyle/>
          <a:p>
            <a:fld id="{05072F42-4DFA-4725-86F9-7594E4AB4EB5}" type="slidenum">
              <a:rPr lang="en-GB" smtClean="0">
                <a:solidFill>
                  <a:prstClr val="black"/>
                </a:solidFill>
              </a:rPr>
              <a:pPr/>
              <a:t>25</a:t>
            </a:fld>
            <a:endParaRPr lang="en-GB" dirty="0">
              <a:solidFill>
                <a:prstClr val="black"/>
              </a:solidFill>
            </a:endParaRPr>
          </a:p>
        </p:txBody>
      </p:sp>
      <p:grpSp>
        <p:nvGrpSpPr>
          <p:cNvPr id="5" name="Group 6"/>
          <p:cNvGrpSpPr/>
          <p:nvPr/>
        </p:nvGrpSpPr>
        <p:grpSpPr>
          <a:xfrm>
            <a:off x="4724400" y="3554348"/>
            <a:ext cx="698320" cy="419100"/>
            <a:chOff x="6143624" y="2514600"/>
            <a:chExt cx="698320" cy="419100"/>
          </a:xfrm>
        </p:grpSpPr>
        <p:sp>
          <p:nvSpPr>
            <p:cNvPr id="6" name="Right Arrow 5"/>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 name="TextBox 6"/>
            <p:cNvSpPr txBox="1"/>
            <p:nvPr/>
          </p:nvSpPr>
          <p:spPr>
            <a:xfrm>
              <a:off x="6315838" y="2611083"/>
              <a:ext cx="526106" cy="246221"/>
            </a:xfrm>
            <a:prstGeom prst="rect">
              <a:avLst/>
            </a:prstGeom>
            <a:noFill/>
          </p:spPr>
          <p:txBody>
            <a:bodyPr wrap="none" rtlCol="0">
              <a:spAutoFit/>
            </a:bodyPr>
            <a:lstStyle/>
            <a:p>
              <a:r>
                <a:rPr lang="en-US" sz="1000" dirty="0" smtClean="0">
                  <a:latin typeface="Arial" pitchFamily="34" charset="0"/>
                  <a:cs typeface="Arial" pitchFamily="34" charset="0"/>
                </a:rPr>
                <a:t>NEXT</a:t>
              </a:r>
              <a:endParaRPr lang="en-US" sz="1000" dirty="0">
                <a:latin typeface="Arial" pitchFamily="34" charset="0"/>
                <a:cs typeface="Arial" pitchFamily="34" charset="0"/>
              </a:endParaRPr>
            </a:p>
          </p:txBody>
        </p:sp>
      </p:grpSp>
    </p:spTree>
    <p:extLst>
      <p:ext uri="{BB962C8B-B14F-4D97-AF65-F5344CB8AC3E}">
        <p14:creationId xmlns:p14="http://schemas.microsoft.com/office/powerpoint/2010/main" val="1649035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Consistency</a:t>
            </a:r>
          </a:p>
        </p:txBody>
      </p:sp>
      <p:sp>
        <p:nvSpPr>
          <p:cNvPr id="3" name="Content Placeholder 2"/>
          <p:cNvSpPr>
            <a:spLocks noGrp="1"/>
          </p:cNvSpPr>
          <p:nvPr>
            <p:ph idx="1"/>
          </p:nvPr>
        </p:nvSpPr>
        <p:spPr/>
        <p:txBody>
          <a:bodyPr/>
          <a:lstStyle/>
          <a:p>
            <a:r>
              <a:rPr lang="en-US" dirty="0"/>
              <a:t>GFS has a very relaxed consistency model</a:t>
            </a:r>
          </a:p>
          <a:p>
            <a:pPr lvl="1"/>
            <a:r>
              <a:rPr lang="en-US" dirty="0"/>
              <a:t>No 'locking' or other coordination → when multiple clients write data, they can "step on each other's toes"</a:t>
            </a:r>
          </a:p>
          <a:p>
            <a:pPr lvl="1"/>
            <a:r>
              <a:rPr lang="en-US" dirty="0"/>
              <a:t>Failed writes or appends can cause the replicas to diverge → reads by different clients could return different data!</a:t>
            </a:r>
          </a:p>
          <a:p>
            <a:pPr lvl="2"/>
            <a:r>
              <a:rPr lang="en-US" dirty="0"/>
              <a:t>Remember: Clients are allowed to read from any replica!</a:t>
            </a:r>
          </a:p>
          <a:p>
            <a:pPr lvl="1"/>
            <a:r>
              <a:rPr lang="en-US" dirty="0"/>
              <a:t>However, </a:t>
            </a:r>
            <a:r>
              <a:rPr lang="en-US" dirty="0">
                <a:solidFill>
                  <a:srgbClr val="00B050"/>
                </a:solidFill>
              </a:rPr>
              <a:t>metadata operations </a:t>
            </a:r>
            <a:r>
              <a:rPr lang="en-US" dirty="0"/>
              <a:t>(rename, etc.) go through the master and are therefore atomic</a:t>
            </a:r>
          </a:p>
          <a:p>
            <a:pPr lvl="1"/>
            <a:endParaRPr lang="en-US" dirty="0"/>
          </a:p>
          <a:p>
            <a:r>
              <a:rPr lang="en-US" dirty="0"/>
              <a:t>Applications need to be aware of this!</a:t>
            </a:r>
          </a:p>
          <a:p>
            <a:pPr lvl="1"/>
            <a:r>
              <a:rPr lang="en-US" dirty="0"/>
              <a:t>Example: Applications can use metadata to coordinate</a:t>
            </a:r>
          </a:p>
          <a:p>
            <a:pPr lvl="2"/>
            <a:r>
              <a:rPr lang="en-US" dirty="0"/>
              <a:t>e.g., write to a temporary file at first, and then atomically rename it when done</a:t>
            </a:r>
          </a:p>
          <a:p>
            <a:pPr lvl="1"/>
            <a:r>
              <a:rPr lang="en-US" dirty="0"/>
              <a:t>Example: Application can write their own headers and checksums</a:t>
            </a:r>
          </a:p>
          <a:p>
            <a:pPr lvl="2"/>
            <a:r>
              <a:rPr lang="en-US" dirty="0"/>
              <a:t>This can help them to detect &amp; skip padding and to discard corrupted records</a:t>
            </a:r>
          </a:p>
          <a:p>
            <a:pPr lvl="2"/>
            <a:r>
              <a:rPr lang="en-US" dirty="0"/>
              <a:t>If the at-least-once appends are a problem, the application can detect duplicates</a:t>
            </a:r>
          </a:p>
        </p:txBody>
      </p:sp>
      <p:sp>
        <p:nvSpPr>
          <p:cNvPr id="4" name="Slide Number Placeholder 3"/>
          <p:cNvSpPr>
            <a:spLocks noGrp="1"/>
          </p:cNvSpPr>
          <p:nvPr>
            <p:ph type="sldNum" sz="quarter" idx="4"/>
          </p:nvPr>
        </p:nvSpPr>
        <p:spPr/>
        <p:txBody>
          <a:bodyPr/>
          <a:lstStyle/>
          <a:p>
            <a:fld id="{05072F42-4DFA-4725-86F9-7594E4AB4EB5}" type="slidenum">
              <a:rPr lang="en-GB" smtClean="0">
                <a:solidFill>
                  <a:prstClr val="black"/>
                </a:solidFill>
              </a:rPr>
              <a:pPr/>
              <a:t>26</a:t>
            </a:fld>
            <a:endParaRPr lang="en-GB" dirty="0">
              <a:solidFill>
                <a:prstClr val="black"/>
              </a:solidFill>
            </a:endParaRPr>
          </a:p>
        </p:txBody>
      </p:sp>
    </p:spTree>
    <p:extLst>
      <p:ext uri="{BB962C8B-B14F-4D97-AF65-F5344CB8AC3E}">
        <p14:creationId xmlns:p14="http://schemas.microsoft.com/office/powerpoint/2010/main" val="173167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Replica placement</a:t>
            </a:r>
          </a:p>
        </p:txBody>
      </p:sp>
      <p:sp>
        <p:nvSpPr>
          <p:cNvPr id="3" name="Content Placeholder 2"/>
          <p:cNvSpPr>
            <a:spLocks noGrp="1"/>
          </p:cNvSpPr>
          <p:nvPr>
            <p:ph idx="1"/>
          </p:nvPr>
        </p:nvSpPr>
        <p:spPr>
          <a:xfrm>
            <a:off x="256461" y="3085670"/>
            <a:ext cx="8735139" cy="3357742"/>
          </a:xfrm>
        </p:spPr>
        <p:txBody>
          <a:bodyPr>
            <a:normAutofit lnSpcReduction="10000"/>
          </a:bodyPr>
          <a:lstStyle/>
          <a:p>
            <a:r>
              <a:rPr lang="en-US"/>
              <a:t>Where should the replicas of a chunk be stored?</a:t>
            </a:r>
          </a:p>
          <a:p>
            <a:pPr lvl="1"/>
            <a:r>
              <a:rPr lang="en-US"/>
              <a:t>Definitely not on the same node (fault tolerance!). Other constraints?</a:t>
            </a:r>
          </a:p>
          <a:p>
            <a:r>
              <a:rPr lang="en-US"/>
              <a:t>Nodes are typically organized in racks</a:t>
            </a:r>
          </a:p>
          <a:p>
            <a:pPr lvl="1"/>
            <a:r>
              <a:rPr lang="en-US"/>
              <a:t>Each rack has a few 'top-of-rack' (ToR) switches that connect it to the other racks in the data center → limited inter-rack bandwidth</a:t>
            </a:r>
          </a:p>
          <a:p>
            <a:pPr lvl="1"/>
            <a:r>
              <a:rPr lang="en-US"/>
              <a:t>It is possible for an entire rack to fail (e.g., power/network disconnect)</a:t>
            </a:r>
          </a:p>
          <a:p>
            <a:pPr lvl="1"/>
            <a:r>
              <a:rPr lang="en-US"/>
              <a:t>GFS tries to place replicas in different racks to get more aggregate bandwidth and to avoid correlated failures</a:t>
            </a:r>
          </a:p>
          <a:p>
            <a:pPr lvl="1"/>
            <a:r>
              <a:rPr lang="en-US"/>
              <a:t>Preferably uses underutilized nodes; avoids creating hot spots</a:t>
            </a:r>
          </a:p>
        </p:txBody>
      </p:sp>
      <p:sp>
        <p:nvSpPr>
          <p:cNvPr id="4" name="Slide Number Placeholder 3"/>
          <p:cNvSpPr>
            <a:spLocks noGrp="1"/>
          </p:cNvSpPr>
          <p:nvPr>
            <p:ph type="sldNum" sz="quarter" idx="4"/>
          </p:nvPr>
        </p:nvSpPr>
        <p:spPr/>
        <p:txBody>
          <a:bodyPr/>
          <a:lstStyle/>
          <a:p>
            <a:fld id="{05072F42-4DFA-4725-86F9-7594E4AB4EB5}" type="slidenum">
              <a:rPr lang="en-GB" smtClean="0">
                <a:solidFill>
                  <a:prstClr val="black"/>
                </a:solidFill>
              </a:rPr>
              <a:pPr/>
              <a:t>27</a:t>
            </a:fld>
            <a:endParaRPr lang="en-GB" dirty="0">
              <a:solidFill>
                <a:prstClr val="black"/>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995487"/>
            <a:ext cx="1177264" cy="194798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995487"/>
            <a:ext cx="1177264" cy="194798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995487"/>
            <a:ext cx="1177264" cy="194798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957387"/>
            <a:ext cx="1177264" cy="194798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957386"/>
            <a:ext cx="1177264" cy="1947987"/>
          </a:xfrm>
          <a:prstGeom prst="rect">
            <a:avLst/>
          </a:prstGeom>
        </p:spPr>
      </p:pic>
      <p:sp>
        <p:nvSpPr>
          <p:cNvPr id="12" name="TextBox 11"/>
          <p:cNvSpPr txBox="1"/>
          <p:nvPr/>
        </p:nvSpPr>
        <p:spPr>
          <a:xfrm>
            <a:off x="115648" y="1602515"/>
            <a:ext cx="671979" cy="523220"/>
          </a:xfrm>
          <a:prstGeom prst="rect">
            <a:avLst/>
          </a:prstGeom>
          <a:noFill/>
        </p:spPr>
        <p:txBody>
          <a:bodyPr wrap="none" rtlCol="0">
            <a:spAutoFit/>
          </a:bodyPr>
          <a:lstStyle/>
          <a:p>
            <a:pPr algn="ctr"/>
            <a:r>
              <a:rPr lang="en-US" sz="1400" b="0">
                <a:solidFill>
                  <a:srgbClr val="FF0000"/>
                </a:solidFill>
              </a:rPr>
              <a:t>Many</a:t>
            </a:r>
            <a:br>
              <a:rPr lang="en-US" sz="1400" b="0">
                <a:solidFill>
                  <a:srgbClr val="FF0000"/>
                </a:solidFill>
              </a:rPr>
            </a:br>
            <a:r>
              <a:rPr lang="en-US" sz="1400" b="0">
                <a:solidFill>
                  <a:srgbClr val="FF0000"/>
                </a:solidFill>
              </a:rPr>
              <a:t>nodes</a:t>
            </a:r>
          </a:p>
        </p:txBody>
      </p:sp>
      <p:cxnSp>
        <p:nvCxnSpPr>
          <p:cNvPr id="14" name="Straight Arrow Connector 13"/>
          <p:cNvCxnSpPr/>
          <p:nvPr/>
        </p:nvCxnSpPr>
        <p:spPr>
          <a:xfrm flipV="1">
            <a:off x="709843" y="1371600"/>
            <a:ext cx="585557" cy="388318"/>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748610" y="1624012"/>
            <a:ext cx="546790" cy="174006"/>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709843" y="1853228"/>
            <a:ext cx="585557" cy="21794"/>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09843" y="1875022"/>
            <a:ext cx="585557" cy="167632"/>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bwMode="auto">
          <a:xfrm>
            <a:off x="2861336" y="2042654"/>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9</a:t>
            </a:r>
            <a:endParaRPr lang="en-US" sz="1400"/>
          </a:p>
        </p:txBody>
      </p:sp>
      <p:sp>
        <p:nvSpPr>
          <p:cNvPr id="31" name="Rectangle 30"/>
          <p:cNvSpPr/>
          <p:nvPr/>
        </p:nvSpPr>
        <p:spPr bwMode="auto">
          <a:xfrm>
            <a:off x="4250750" y="2362200"/>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9</a:t>
            </a:r>
            <a:endParaRPr lang="en-US" sz="1400"/>
          </a:p>
        </p:txBody>
      </p:sp>
      <p:sp>
        <p:nvSpPr>
          <p:cNvPr id="32" name="Rectangle 31"/>
          <p:cNvSpPr/>
          <p:nvPr/>
        </p:nvSpPr>
        <p:spPr bwMode="auto">
          <a:xfrm>
            <a:off x="6993950" y="1600200"/>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9</a:t>
            </a:r>
            <a:endParaRPr lang="en-US" sz="1400"/>
          </a:p>
        </p:txBody>
      </p:sp>
      <p:sp>
        <p:nvSpPr>
          <p:cNvPr id="33" name="Rectangle 32"/>
          <p:cNvSpPr/>
          <p:nvPr/>
        </p:nvSpPr>
        <p:spPr bwMode="auto">
          <a:xfrm>
            <a:off x="6993950" y="2133600"/>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3</a:t>
            </a:r>
            <a:endParaRPr lang="en-US" sz="1400"/>
          </a:p>
        </p:txBody>
      </p:sp>
      <p:sp>
        <p:nvSpPr>
          <p:cNvPr id="34" name="Rectangle 33"/>
          <p:cNvSpPr/>
          <p:nvPr/>
        </p:nvSpPr>
        <p:spPr bwMode="auto">
          <a:xfrm>
            <a:off x="1447800" y="1371600"/>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3</a:t>
            </a:r>
            <a:endParaRPr lang="en-US" sz="1400"/>
          </a:p>
        </p:txBody>
      </p:sp>
      <p:sp>
        <p:nvSpPr>
          <p:cNvPr id="35" name="Rectangle 34"/>
          <p:cNvSpPr/>
          <p:nvPr/>
        </p:nvSpPr>
        <p:spPr bwMode="auto">
          <a:xfrm>
            <a:off x="5562600" y="2133600"/>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3</a:t>
            </a:r>
            <a:endParaRPr lang="en-US" sz="1400"/>
          </a:p>
        </p:txBody>
      </p:sp>
      <p:sp>
        <p:nvSpPr>
          <p:cNvPr id="36" name="Rectangle 35"/>
          <p:cNvSpPr/>
          <p:nvPr/>
        </p:nvSpPr>
        <p:spPr bwMode="auto">
          <a:xfrm>
            <a:off x="5546150" y="1515718"/>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5</a:t>
            </a:r>
            <a:endParaRPr lang="en-US" sz="1400"/>
          </a:p>
        </p:txBody>
      </p:sp>
      <p:sp>
        <p:nvSpPr>
          <p:cNvPr id="37" name="Rectangle 36"/>
          <p:cNvSpPr/>
          <p:nvPr/>
        </p:nvSpPr>
        <p:spPr bwMode="auto">
          <a:xfrm>
            <a:off x="6993950" y="1287118"/>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5</a:t>
            </a:r>
            <a:endParaRPr lang="en-US" sz="1400"/>
          </a:p>
        </p:txBody>
      </p:sp>
      <p:sp>
        <p:nvSpPr>
          <p:cNvPr id="38" name="Rectangle 37"/>
          <p:cNvSpPr/>
          <p:nvPr/>
        </p:nvSpPr>
        <p:spPr bwMode="auto">
          <a:xfrm>
            <a:off x="2879150" y="1668118"/>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5</a:t>
            </a:r>
            <a:endParaRPr lang="en-US" sz="1400"/>
          </a:p>
        </p:txBody>
      </p:sp>
    </p:spTree>
    <p:extLst>
      <p:ext uri="{BB962C8B-B14F-4D97-AF65-F5344CB8AC3E}">
        <p14:creationId xmlns:p14="http://schemas.microsoft.com/office/powerpoint/2010/main" val="71000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9"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par>
                                <p:cTn id="18" presetID="9"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par>
                                <p:cTn id="24" presetID="9"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par>
                                <p:cTn id="35" presetID="22" presetClass="entr" presetSubtype="8"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par>
                                <p:cTn id="38" presetID="22" presetClass="entr" presetSubtype="8"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par>
                                <p:cTn id="41" presetID="22" presetClass="entr" presetSubtype="8"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200"/>
                                  </p:stCondLst>
                                  <p:childTnLst>
                                    <p:set>
                                      <p:cBhvr>
                                        <p:cTn id="58" dur="1" fill="hold">
                                          <p:stCondLst>
                                            <p:cond delay="0"/>
                                          </p:stCondLst>
                                        </p:cTn>
                                        <p:tgtEl>
                                          <p:spTgt spid="34"/>
                                        </p:tgtEl>
                                        <p:attrNameLst>
                                          <p:attrName>style.visibility</p:attrName>
                                        </p:attrNameLst>
                                      </p:cBhvr>
                                      <p:to>
                                        <p:strVal val="visible"/>
                                      </p:to>
                                    </p:set>
                                  </p:childTnLst>
                                </p:cTn>
                              </p:par>
                            </p:childTnLst>
                          </p:cTn>
                        </p:par>
                        <p:par>
                          <p:cTn id="59" fill="hold">
                            <p:stCondLst>
                              <p:cond delay="200"/>
                            </p:stCondLst>
                            <p:childTnLst>
                              <p:par>
                                <p:cTn id="60" presetID="1" presetClass="entr" presetSubtype="0" fill="hold" grpId="0" nodeType="afterEffect">
                                  <p:stCondLst>
                                    <p:cond delay="200"/>
                                  </p:stCondLst>
                                  <p:childTnLst>
                                    <p:set>
                                      <p:cBhvr>
                                        <p:cTn id="61" dur="1" fill="hold">
                                          <p:stCondLst>
                                            <p:cond delay="0"/>
                                          </p:stCondLst>
                                        </p:cTn>
                                        <p:tgtEl>
                                          <p:spTgt spid="33"/>
                                        </p:tgtEl>
                                        <p:attrNameLst>
                                          <p:attrName>style.visibility</p:attrName>
                                        </p:attrNameLst>
                                      </p:cBhvr>
                                      <p:to>
                                        <p:strVal val="visible"/>
                                      </p:to>
                                    </p:set>
                                  </p:childTnLst>
                                </p:cTn>
                              </p:par>
                            </p:childTnLst>
                          </p:cTn>
                        </p:par>
                        <p:par>
                          <p:cTn id="62" fill="hold">
                            <p:stCondLst>
                              <p:cond delay="400"/>
                            </p:stCondLst>
                            <p:childTnLst>
                              <p:par>
                                <p:cTn id="63" presetID="1" presetClass="entr" presetSubtype="0" fill="hold" grpId="0" nodeType="afterEffect">
                                  <p:stCondLst>
                                    <p:cond delay="200"/>
                                  </p:stCondLst>
                                  <p:childTnLst>
                                    <p:set>
                                      <p:cBhvr>
                                        <p:cTn id="64" dur="1" fill="hold">
                                          <p:stCondLst>
                                            <p:cond delay="0"/>
                                          </p:stCondLst>
                                        </p:cTn>
                                        <p:tgtEl>
                                          <p:spTgt spid="36"/>
                                        </p:tgtEl>
                                        <p:attrNameLst>
                                          <p:attrName>style.visibility</p:attrName>
                                        </p:attrNameLst>
                                      </p:cBhvr>
                                      <p:to>
                                        <p:strVal val="visible"/>
                                      </p:to>
                                    </p:set>
                                  </p:childTnLst>
                                </p:cTn>
                              </p:par>
                            </p:childTnLst>
                          </p:cTn>
                        </p:par>
                        <p:par>
                          <p:cTn id="65" fill="hold">
                            <p:stCondLst>
                              <p:cond delay="600"/>
                            </p:stCondLst>
                            <p:childTnLst>
                              <p:par>
                                <p:cTn id="66" presetID="1" presetClass="entr" presetSubtype="0" fill="hold" grpId="0" nodeType="afterEffect">
                                  <p:stCondLst>
                                    <p:cond delay="200"/>
                                  </p:stCondLst>
                                  <p:childTnLst>
                                    <p:set>
                                      <p:cBhvr>
                                        <p:cTn id="67" dur="1" fill="hold">
                                          <p:stCondLst>
                                            <p:cond delay="0"/>
                                          </p:stCondLst>
                                        </p:cTn>
                                        <p:tgtEl>
                                          <p:spTgt spid="32"/>
                                        </p:tgtEl>
                                        <p:attrNameLst>
                                          <p:attrName>style.visibility</p:attrName>
                                        </p:attrNameLst>
                                      </p:cBhvr>
                                      <p:to>
                                        <p:strVal val="visible"/>
                                      </p:to>
                                    </p:set>
                                  </p:childTnLst>
                                </p:cTn>
                              </p:par>
                            </p:childTnLst>
                          </p:cTn>
                        </p:par>
                        <p:par>
                          <p:cTn id="68" fill="hold">
                            <p:stCondLst>
                              <p:cond delay="800"/>
                            </p:stCondLst>
                            <p:childTnLst>
                              <p:par>
                                <p:cTn id="69" presetID="1" presetClass="entr" presetSubtype="0" fill="hold" grpId="0" nodeType="afterEffect">
                                  <p:stCondLst>
                                    <p:cond delay="200"/>
                                  </p:stCondLst>
                                  <p:childTnLst>
                                    <p:set>
                                      <p:cBhvr>
                                        <p:cTn id="70" dur="1" fill="hold">
                                          <p:stCondLst>
                                            <p:cond delay="0"/>
                                          </p:stCondLst>
                                        </p:cTn>
                                        <p:tgtEl>
                                          <p:spTgt spid="28"/>
                                        </p:tgtEl>
                                        <p:attrNameLst>
                                          <p:attrName>style.visibility</p:attrName>
                                        </p:attrNameLst>
                                      </p:cBhvr>
                                      <p:to>
                                        <p:strVal val="visible"/>
                                      </p:to>
                                    </p:set>
                                  </p:childTnLst>
                                </p:cTn>
                              </p:par>
                            </p:childTnLst>
                          </p:cTn>
                        </p:par>
                        <p:par>
                          <p:cTn id="71" fill="hold">
                            <p:stCondLst>
                              <p:cond delay="1000"/>
                            </p:stCondLst>
                            <p:childTnLst>
                              <p:par>
                                <p:cTn id="72" presetID="1" presetClass="entr" presetSubtype="0" fill="hold" grpId="0" nodeType="afterEffect">
                                  <p:stCondLst>
                                    <p:cond delay="200"/>
                                  </p:stCondLst>
                                  <p:childTnLst>
                                    <p:set>
                                      <p:cBhvr>
                                        <p:cTn id="73" dur="1" fill="hold">
                                          <p:stCondLst>
                                            <p:cond delay="0"/>
                                          </p:stCondLst>
                                        </p:cTn>
                                        <p:tgtEl>
                                          <p:spTgt spid="31"/>
                                        </p:tgtEl>
                                        <p:attrNameLst>
                                          <p:attrName>style.visibility</p:attrName>
                                        </p:attrNameLst>
                                      </p:cBhvr>
                                      <p:to>
                                        <p:strVal val="visible"/>
                                      </p:to>
                                    </p:set>
                                  </p:childTnLst>
                                </p:cTn>
                              </p:par>
                            </p:childTnLst>
                          </p:cTn>
                        </p:par>
                        <p:par>
                          <p:cTn id="74" fill="hold">
                            <p:stCondLst>
                              <p:cond delay="1200"/>
                            </p:stCondLst>
                            <p:childTnLst>
                              <p:par>
                                <p:cTn id="75" presetID="1" presetClass="entr" presetSubtype="0" fill="hold" grpId="0" nodeType="afterEffect">
                                  <p:stCondLst>
                                    <p:cond delay="200"/>
                                  </p:stCondLst>
                                  <p:childTnLst>
                                    <p:set>
                                      <p:cBhvr>
                                        <p:cTn id="76" dur="1" fill="hold">
                                          <p:stCondLst>
                                            <p:cond delay="0"/>
                                          </p:stCondLst>
                                        </p:cTn>
                                        <p:tgtEl>
                                          <p:spTgt spid="35"/>
                                        </p:tgtEl>
                                        <p:attrNameLst>
                                          <p:attrName>style.visibility</p:attrName>
                                        </p:attrNameLst>
                                      </p:cBhvr>
                                      <p:to>
                                        <p:strVal val="visible"/>
                                      </p:to>
                                    </p:set>
                                  </p:childTnLst>
                                </p:cTn>
                              </p:par>
                            </p:childTnLst>
                          </p:cTn>
                        </p:par>
                        <p:par>
                          <p:cTn id="77" fill="hold">
                            <p:stCondLst>
                              <p:cond delay="1400"/>
                            </p:stCondLst>
                            <p:childTnLst>
                              <p:par>
                                <p:cTn id="78" presetID="1" presetClass="entr" presetSubtype="0" fill="hold" grpId="0" nodeType="afterEffect">
                                  <p:stCondLst>
                                    <p:cond delay="200"/>
                                  </p:stCondLst>
                                  <p:childTnLst>
                                    <p:set>
                                      <p:cBhvr>
                                        <p:cTn id="79" dur="1" fill="hold">
                                          <p:stCondLst>
                                            <p:cond delay="0"/>
                                          </p:stCondLst>
                                        </p:cTn>
                                        <p:tgtEl>
                                          <p:spTgt spid="38"/>
                                        </p:tgtEl>
                                        <p:attrNameLst>
                                          <p:attrName>style.visibility</p:attrName>
                                        </p:attrNameLst>
                                      </p:cBhvr>
                                      <p:to>
                                        <p:strVal val="visible"/>
                                      </p:to>
                                    </p:set>
                                  </p:childTnLst>
                                </p:cTn>
                              </p:par>
                            </p:childTnLst>
                          </p:cTn>
                        </p:par>
                        <p:par>
                          <p:cTn id="80" fill="hold">
                            <p:stCondLst>
                              <p:cond delay="1600"/>
                            </p:stCondLst>
                            <p:childTnLst>
                              <p:par>
                                <p:cTn id="81" presetID="1" presetClass="entr" presetSubtype="0" fill="hold" grpId="0" nodeType="afterEffect">
                                  <p:stCondLst>
                                    <p:cond delay="20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8"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Other interesting details</a:t>
            </a:r>
          </a:p>
        </p:txBody>
      </p:sp>
      <p:sp>
        <p:nvSpPr>
          <p:cNvPr id="3" name="Content Placeholder 2"/>
          <p:cNvSpPr>
            <a:spLocks noGrp="1"/>
          </p:cNvSpPr>
          <p:nvPr>
            <p:ph idx="1"/>
          </p:nvPr>
        </p:nvSpPr>
        <p:spPr/>
        <p:txBody>
          <a:bodyPr/>
          <a:lstStyle/>
          <a:p>
            <a:r>
              <a:rPr lang="en-US" dirty="0"/>
              <a:t>What if some replicas are destroyed?</a:t>
            </a:r>
          </a:p>
          <a:p>
            <a:pPr lvl="1"/>
            <a:r>
              <a:rPr lang="en-US" dirty="0"/>
              <a:t>Examples: Disk failure, node failure, etc.</a:t>
            </a:r>
          </a:p>
          <a:p>
            <a:pPr lvl="1"/>
            <a:r>
              <a:rPr lang="en-US" dirty="0"/>
              <a:t>Master can tell when this happens (how?) &amp; creates new replicas</a:t>
            </a:r>
          </a:p>
          <a:p>
            <a:pPr lvl="2"/>
            <a:r>
              <a:rPr lang="en-US" dirty="0"/>
              <a:t>Prioritizes the chunks with the fewest remaining replicas (why?)</a:t>
            </a:r>
          </a:p>
          <a:p>
            <a:r>
              <a:rPr lang="en-US" dirty="0"/>
              <a:t>What if storage utilization becomes unbalanced?</a:t>
            </a:r>
          </a:p>
          <a:p>
            <a:pPr lvl="1"/>
            <a:r>
              <a:rPr lang="en-US" dirty="0"/>
              <a:t>Master gradually moves chunks from 'full' nodes to 'emptier' nodes</a:t>
            </a:r>
          </a:p>
          <a:p>
            <a:r>
              <a:rPr lang="en-US" dirty="0"/>
              <a:t>What happens when a file is deleted?</a:t>
            </a:r>
          </a:p>
          <a:p>
            <a:pPr lvl="1"/>
            <a:r>
              <a:rPr lang="en-US" dirty="0"/>
              <a:t>Chunks are kept around for a few days (undelete!)</a:t>
            </a:r>
          </a:p>
          <a:p>
            <a:pPr lvl="1"/>
            <a:r>
              <a:rPr lang="en-US" dirty="0"/>
              <a:t>After that, the master lazily deletes the chunks ("garbage collection")</a:t>
            </a:r>
          </a:p>
          <a:p>
            <a:r>
              <a:rPr lang="en-US" dirty="0"/>
              <a:t>What happens when chunks are corrupted?</a:t>
            </a:r>
          </a:p>
          <a:p>
            <a:pPr lvl="1"/>
            <a:r>
              <a:rPr lang="en-US" dirty="0"/>
              <a:t>Examples: Faulty disks, faulty controller, OS errors, ...</a:t>
            </a:r>
          </a:p>
          <a:p>
            <a:pPr lvl="1"/>
            <a:r>
              <a:rPr lang="en-US" dirty="0"/>
              <a:t>GFS keeps a checksum of each chunk and occasionally scans the chunks to verify the checksum when it is otherwise idle</a:t>
            </a:r>
          </a:p>
          <a:p>
            <a:endParaRPr lang="en-US" dirty="0"/>
          </a:p>
        </p:txBody>
      </p:sp>
      <p:sp>
        <p:nvSpPr>
          <p:cNvPr id="4" name="Slide Number Placeholder 3"/>
          <p:cNvSpPr>
            <a:spLocks noGrp="1"/>
          </p:cNvSpPr>
          <p:nvPr>
            <p:ph type="sldNum" sz="quarter" idx="4"/>
          </p:nvPr>
        </p:nvSpPr>
        <p:spPr/>
        <p:txBody>
          <a:bodyPr/>
          <a:lstStyle/>
          <a:p>
            <a:fld id="{05072F42-4DFA-4725-86F9-7594E4AB4EB5}" type="slidenum">
              <a:rPr lang="en-GB" smtClean="0">
                <a:solidFill>
                  <a:prstClr val="black"/>
                </a:solidFill>
              </a:rPr>
              <a:pPr/>
              <a:t>28</a:t>
            </a:fld>
            <a:endParaRPr lang="en-GB" dirty="0">
              <a:solidFill>
                <a:prstClr val="black"/>
              </a:solidFill>
            </a:endParaRPr>
          </a:p>
        </p:txBody>
      </p:sp>
    </p:spTree>
    <p:extLst>
      <p:ext uri="{BB962C8B-B14F-4D97-AF65-F5344CB8AC3E}">
        <p14:creationId xmlns:p14="http://schemas.microsoft.com/office/powerpoint/2010/main" val="155408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Side-by-side: GFS versus NFS</a:t>
            </a:r>
            <a:endParaRPr lang="en-US"/>
          </a:p>
        </p:txBody>
      </p:sp>
      <p:sp>
        <p:nvSpPr>
          <p:cNvPr id="3" name="Content Placeholder 2"/>
          <p:cNvSpPr>
            <a:spLocks noGrp="1"/>
          </p:cNvSpPr>
          <p:nvPr>
            <p:ph idx="1"/>
          </p:nvPr>
        </p:nvSpPr>
        <p:spPr>
          <a:xfrm>
            <a:off x="256461" y="3446829"/>
            <a:ext cx="8658559" cy="2996583"/>
          </a:xfrm>
        </p:spPr>
        <p:txBody>
          <a:bodyPr>
            <a:normAutofit/>
          </a:bodyPr>
          <a:lstStyle/>
          <a:p>
            <a:r>
              <a:rPr lang="en-US" sz="2000" smtClean="0"/>
              <a:t>Single machine makes part of its</a:t>
            </a:r>
            <a:br>
              <a:rPr lang="en-US" sz="2000" smtClean="0"/>
            </a:br>
            <a:r>
              <a:rPr lang="en-US" sz="2000" smtClean="0"/>
              <a:t>file system available to other nodes</a:t>
            </a:r>
          </a:p>
          <a:p>
            <a:r>
              <a:rPr lang="en-US" sz="2000" smtClean="0"/>
              <a:t>Sequential or random access</a:t>
            </a:r>
            <a:br>
              <a:rPr lang="en-US" sz="2000" smtClean="0"/>
            </a:br>
            <a:endParaRPr lang="en-US" sz="2000" smtClean="0"/>
          </a:p>
          <a:p>
            <a:r>
              <a:rPr lang="en-US" sz="2000" smtClean="0">
                <a:solidFill>
                  <a:srgbClr val="00B050"/>
                </a:solidFill>
              </a:rPr>
              <a:t>PRO: </a:t>
            </a:r>
            <a:r>
              <a:rPr lang="en-US" sz="2000" smtClean="0"/>
              <a:t>Simplicity, generality, </a:t>
            </a:r>
            <a:br>
              <a:rPr lang="en-US" sz="2000" smtClean="0"/>
            </a:br>
            <a:r>
              <a:rPr lang="en-US" sz="2000" smtClean="0"/>
              <a:t>transparency</a:t>
            </a:r>
          </a:p>
          <a:p>
            <a:r>
              <a:rPr lang="en-US" sz="2000" smtClean="0">
                <a:solidFill>
                  <a:srgbClr val="FF0000"/>
                </a:solidFill>
              </a:rPr>
              <a:t>CON: </a:t>
            </a:r>
            <a:r>
              <a:rPr lang="en-US" sz="2000" smtClean="0"/>
              <a:t>Storage capacity and </a:t>
            </a:r>
            <a:br>
              <a:rPr lang="en-US" sz="2000" smtClean="0"/>
            </a:br>
            <a:r>
              <a:rPr lang="en-US" sz="2000" smtClean="0"/>
              <a:t>throughput limited by single node</a:t>
            </a:r>
          </a:p>
        </p:txBody>
      </p:sp>
      <p:sp>
        <p:nvSpPr>
          <p:cNvPr id="4" name="Slide Number Placeholder 3"/>
          <p:cNvSpPr>
            <a:spLocks noGrp="1"/>
          </p:cNvSpPr>
          <p:nvPr>
            <p:ph type="sldNum" sz="quarter" idx="4"/>
          </p:nvPr>
        </p:nvSpPr>
        <p:spPr/>
        <p:txBody>
          <a:bodyPr/>
          <a:lstStyle/>
          <a:p>
            <a:fld id="{103F590D-1EE3-4679-BAB2-47D8C4772F51}" type="slidenum">
              <a:rPr lang="en-GB" smtClean="0"/>
              <a:pPr/>
              <a:t>29</a:t>
            </a:fld>
            <a:endParaRPr lang="en-GB"/>
          </a:p>
        </p:txBody>
      </p:sp>
      <p:sp>
        <p:nvSpPr>
          <p:cNvPr id="6" name="Content Placeholder 2"/>
          <p:cNvSpPr txBox="1">
            <a:spLocks/>
          </p:cNvSpPr>
          <p:nvPr/>
        </p:nvSpPr>
        <p:spPr bwMode="auto">
          <a:xfrm>
            <a:off x="4756826" y="3433864"/>
            <a:ext cx="4309353" cy="28319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en-US" sz="2000" b="0" kern="0" smtClean="0">
                <a:ea typeface="Arial" charset="0"/>
                <a:cs typeface="Arial" charset="0"/>
              </a:rPr>
              <a:t>Single virtual file system spread over many nodes</a:t>
            </a:r>
            <a:endParaRPr kumimoji="0" lang="en-US" sz="2000" b="0" i="0" u="none" strike="noStrike" kern="0" cap="none" spc="0" normalizeH="0" baseline="0" noProof="0" smtClean="0">
              <a:ln>
                <a:noFill/>
              </a:ln>
              <a:solidFill>
                <a:schemeClr val="tx1"/>
              </a:solidFill>
              <a:effectLst/>
              <a:uLnTx/>
              <a:uFillTx/>
              <a:ea typeface="Arial" charset="0"/>
              <a:cs typeface="Arial" charset="0"/>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sz="2000" b="0" i="0" u="none" strike="noStrike" kern="0" cap="none" spc="0" normalizeH="0" baseline="0" noProof="0" smtClean="0">
                <a:ln>
                  <a:noFill/>
                </a:ln>
                <a:solidFill>
                  <a:schemeClr val="tx1"/>
                </a:solidFill>
                <a:effectLst/>
                <a:uLnTx/>
                <a:uFillTx/>
                <a:ea typeface="Arial" charset="0"/>
                <a:cs typeface="Arial" charset="0"/>
              </a:rPr>
              <a:t>Optimized for sequential</a:t>
            </a:r>
            <a:r>
              <a:rPr kumimoji="0" lang="en-US" sz="2000" b="0" i="0" u="none" strike="noStrike" kern="0" cap="none" spc="0" normalizeH="0" noProof="0" smtClean="0">
                <a:ln>
                  <a:noFill/>
                </a:ln>
                <a:solidFill>
                  <a:schemeClr val="tx1"/>
                </a:solidFill>
                <a:effectLst/>
                <a:uLnTx/>
                <a:uFillTx/>
                <a:ea typeface="Arial" charset="0"/>
                <a:cs typeface="Arial" charset="0"/>
              </a:rPr>
              <a:t> read and local accesses</a:t>
            </a:r>
            <a:endParaRPr kumimoji="0" lang="en-US" sz="2000" b="0" i="0" u="none" strike="noStrike" kern="0" cap="none" spc="0" normalizeH="0" baseline="0" noProof="0" smtClean="0">
              <a:ln>
                <a:noFill/>
              </a:ln>
              <a:solidFill>
                <a:schemeClr val="tx1"/>
              </a:solidFill>
              <a:effectLst/>
              <a:uLnTx/>
              <a:uFillTx/>
              <a:ea typeface="Arial" charset="0"/>
              <a:cs typeface="Arial" charset="0"/>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sz="2000" b="0" i="0" u="none" strike="noStrike" kern="0" cap="none" spc="0" normalizeH="0" baseline="0" noProof="0" smtClean="0">
                <a:ln>
                  <a:noFill/>
                </a:ln>
                <a:solidFill>
                  <a:srgbClr val="33CC33"/>
                </a:solidFill>
                <a:effectLst/>
                <a:uLnTx/>
                <a:uFillTx/>
                <a:ea typeface="Arial" charset="0"/>
                <a:cs typeface="Arial" charset="0"/>
              </a:rPr>
              <a:t>PRO: </a:t>
            </a:r>
            <a:r>
              <a:rPr kumimoji="0" lang="en-US" sz="2000" b="0" i="0" u="none" strike="noStrike" kern="0" cap="none" spc="0" normalizeH="0" baseline="0" noProof="0" smtClean="0">
                <a:ln>
                  <a:noFill/>
                </a:ln>
                <a:solidFill>
                  <a:schemeClr val="tx1"/>
                </a:solidFill>
                <a:effectLst/>
                <a:uLnTx/>
                <a:uFillTx/>
                <a:ea typeface="Arial" charset="0"/>
                <a:cs typeface="Arial" charset="0"/>
              </a:rPr>
              <a:t>High throughput, high capacity</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sz="2000" b="0" i="0" u="none" strike="noStrike" kern="0" cap="none" spc="0" normalizeH="0" baseline="0" noProof="0" smtClean="0">
                <a:ln>
                  <a:noFill/>
                </a:ln>
                <a:solidFill>
                  <a:srgbClr val="FF0000"/>
                </a:solidFill>
                <a:effectLst/>
                <a:uLnTx/>
                <a:uFillTx/>
                <a:ea typeface="Arial" charset="0"/>
                <a:cs typeface="Arial" charset="0"/>
              </a:rPr>
              <a:t>"CON": </a:t>
            </a:r>
            <a:r>
              <a:rPr kumimoji="0" lang="en-US" sz="2000" b="0" i="0" u="none" strike="noStrike" kern="0" cap="none" spc="0" normalizeH="0" baseline="0" noProof="0" smtClean="0">
                <a:ln>
                  <a:noFill/>
                </a:ln>
                <a:solidFill>
                  <a:schemeClr val="tx1"/>
                </a:solidFill>
                <a:effectLst/>
                <a:uLnTx/>
                <a:uFillTx/>
                <a:ea typeface="Arial" charset="0"/>
                <a:cs typeface="Arial" charset="0"/>
              </a:rPr>
              <a:t>Specialized for particular types of applications</a:t>
            </a:r>
          </a:p>
        </p:txBody>
      </p:sp>
      <p:pic>
        <p:nvPicPr>
          <p:cNvPr id="7" name="Picture 4" descr="C:\Users\Andreas Haeberlen\AppData\Local\Microsoft\Windows\Temporary Internet Files\Content.IE5\E59EXI2R\MCj04415360000[1].png"/>
          <p:cNvPicPr>
            <a:picLocks noChangeAspect="1" noChangeArrowheads="1"/>
          </p:cNvPicPr>
          <p:nvPr/>
        </p:nvPicPr>
        <p:blipFill>
          <a:blip r:embed="rId2" cstate="print"/>
          <a:srcRect/>
          <a:stretch>
            <a:fillRect/>
          </a:stretch>
        </p:blipFill>
        <p:spPr bwMode="auto">
          <a:xfrm>
            <a:off x="3394456" y="1838529"/>
            <a:ext cx="947008" cy="933855"/>
          </a:xfrm>
          <a:prstGeom prst="rect">
            <a:avLst/>
          </a:prstGeom>
          <a:noFill/>
        </p:spPr>
      </p:pic>
      <p:pic>
        <p:nvPicPr>
          <p:cNvPr id="8" name="Picture 51" descr="MCj04316160000[1]"/>
          <p:cNvPicPr>
            <a:picLocks noChangeAspect="1" noChangeArrowheads="1"/>
          </p:cNvPicPr>
          <p:nvPr/>
        </p:nvPicPr>
        <p:blipFill>
          <a:blip r:embed="rId3" cstate="print"/>
          <a:srcRect/>
          <a:stretch>
            <a:fillRect/>
          </a:stretch>
        </p:blipFill>
        <p:spPr bwMode="auto">
          <a:xfrm>
            <a:off x="1488332" y="1823815"/>
            <a:ext cx="958377" cy="958483"/>
          </a:xfrm>
          <a:prstGeom prst="rect">
            <a:avLst/>
          </a:prstGeom>
          <a:noFill/>
          <a:ln w="9525">
            <a:noFill/>
            <a:miter lim="800000"/>
            <a:headEnd/>
            <a:tailEnd/>
          </a:ln>
        </p:spPr>
      </p:pic>
      <p:cxnSp>
        <p:nvCxnSpPr>
          <p:cNvPr id="10" name="Straight Arrow Connector 9"/>
          <p:cNvCxnSpPr>
            <a:stCxn id="8" idx="3"/>
            <a:endCxn id="7" idx="1"/>
          </p:cNvCxnSpPr>
          <p:nvPr/>
        </p:nvCxnSpPr>
        <p:spPr bwMode="auto">
          <a:xfrm>
            <a:off x="2446709" y="2303057"/>
            <a:ext cx="947747" cy="2400"/>
          </a:xfrm>
          <a:prstGeom prst="straightConnector1">
            <a:avLst/>
          </a:prstGeom>
          <a:solidFill>
            <a:schemeClr val="accent1"/>
          </a:solidFill>
          <a:ln w="19050" cap="flat" cmpd="sng" algn="ctr">
            <a:solidFill>
              <a:schemeClr val="tx1"/>
            </a:solidFill>
            <a:prstDash val="solid"/>
            <a:round/>
            <a:headEnd type="arrow" w="med" len="med"/>
            <a:tailEnd type="arrow"/>
          </a:ln>
          <a:effectLst/>
        </p:spPr>
      </p:cxnSp>
      <p:sp>
        <p:nvSpPr>
          <p:cNvPr id="11" name="TextBox 10"/>
          <p:cNvSpPr txBox="1"/>
          <p:nvPr/>
        </p:nvSpPr>
        <p:spPr>
          <a:xfrm>
            <a:off x="1361873" y="2772384"/>
            <a:ext cx="3229583" cy="338554"/>
          </a:xfrm>
          <a:prstGeom prst="rect">
            <a:avLst/>
          </a:prstGeom>
          <a:noFill/>
        </p:spPr>
        <p:txBody>
          <a:bodyPr wrap="square" rtlCol="0">
            <a:spAutoFit/>
          </a:bodyPr>
          <a:lstStyle/>
          <a:p>
            <a:r>
              <a:rPr lang="en-US" sz="1600" smtClean="0"/>
              <a:t>Network File System (NFS)</a:t>
            </a:r>
            <a:endParaRPr lang="en-US" sz="1600"/>
          </a:p>
        </p:txBody>
      </p:sp>
      <p:sp>
        <p:nvSpPr>
          <p:cNvPr id="20" name="Rectangle 19"/>
          <p:cNvSpPr/>
          <p:nvPr/>
        </p:nvSpPr>
        <p:spPr bwMode="auto">
          <a:xfrm>
            <a:off x="1760706" y="2062263"/>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1" name="Rectangle 20"/>
          <p:cNvSpPr/>
          <p:nvPr/>
        </p:nvSpPr>
        <p:spPr bwMode="auto">
          <a:xfrm>
            <a:off x="1835285" y="2127114"/>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2" name="Rectangle 21"/>
          <p:cNvSpPr/>
          <p:nvPr/>
        </p:nvSpPr>
        <p:spPr bwMode="auto">
          <a:xfrm>
            <a:off x="1909864" y="2211420"/>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43" name="Group 42"/>
          <p:cNvGrpSpPr/>
          <p:nvPr/>
        </p:nvGrpSpPr>
        <p:grpSpPr>
          <a:xfrm>
            <a:off x="5029200" y="986353"/>
            <a:ext cx="3932995" cy="2169981"/>
            <a:chOff x="5029200" y="986353"/>
            <a:chExt cx="3932995" cy="2169981"/>
          </a:xfrm>
        </p:grpSpPr>
        <p:sp>
          <p:nvSpPr>
            <p:cNvPr id="15" name="Oval 14"/>
            <p:cNvSpPr/>
            <p:nvPr/>
          </p:nvSpPr>
          <p:spPr bwMode="auto">
            <a:xfrm>
              <a:off x="5651771" y="1459149"/>
              <a:ext cx="2519464" cy="953311"/>
            </a:xfrm>
            <a:prstGeom prst="ellipse">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12" name="Picture 51" descr="MCj04316160000[1]"/>
            <p:cNvPicPr>
              <a:picLocks noChangeAspect="1" noChangeArrowheads="1"/>
            </p:cNvPicPr>
            <p:nvPr/>
          </p:nvPicPr>
          <p:blipFill>
            <a:blip r:embed="rId3" cstate="print"/>
            <a:srcRect/>
            <a:stretch>
              <a:fillRect/>
            </a:stretch>
          </p:blipFill>
          <p:spPr bwMode="auto">
            <a:xfrm>
              <a:off x="5301575" y="1629296"/>
              <a:ext cx="653577" cy="653649"/>
            </a:xfrm>
            <a:prstGeom prst="rect">
              <a:avLst/>
            </a:prstGeom>
            <a:noFill/>
            <a:ln w="9525">
              <a:noFill/>
              <a:miter lim="800000"/>
              <a:headEnd/>
              <a:tailEnd/>
            </a:ln>
          </p:spPr>
        </p:pic>
        <p:pic>
          <p:nvPicPr>
            <p:cNvPr id="13" name="Picture 51" descr="MCj04316160000[1]"/>
            <p:cNvPicPr>
              <a:picLocks noChangeAspect="1" noChangeArrowheads="1"/>
            </p:cNvPicPr>
            <p:nvPr/>
          </p:nvPicPr>
          <p:blipFill>
            <a:blip r:embed="rId3" cstate="print"/>
            <a:srcRect/>
            <a:stretch>
              <a:fillRect/>
            </a:stretch>
          </p:blipFill>
          <p:spPr bwMode="auto">
            <a:xfrm>
              <a:off x="5920902" y="1236946"/>
              <a:ext cx="653577" cy="653649"/>
            </a:xfrm>
            <a:prstGeom prst="rect">
              <a:avLst/>
            </a:prstGeom>
            <a:noFill/>
            <a:ln w="9525">
              <a:noFill/>
              <a:miter lim="800000"/>
              <a:headEnd/>
              <a:tailEnd/>
            </a:ln>
          </p:spPr>
        </p:pic>
        <p:pic>
          <p:nvPicPr>
            <p:cNvPr id="14" name="Picture 51" descr="MCj04316160000[1]"/>
            <p:cNvPicPr>
              <a:picLocks noChangeAspect="1" noChangeArrowheads="1"/>
            </p:cNvPicPr>
            <p:nvPr/>
          </p:nvPicPr>
          <p:blipFill>
            <a:blip r:embed="rId3" cstate="print"/>
            <a:srcRect/>
            <a:stretch>
              <a:fillRect/>
            </a:stretch>
          </p:blipFill>
          <p:spPr bwMode="auto">
            <a:xfrm>
              <a:off x="6569412" y="1126700"/>
              <a:ext cx="653577" cy="653649"/>
            </a:xfrm>
            <a:prstGeom prst="rect">
              <a:avLst/>
            </a:prstGeom>
            <a:noFill/>
            <a:ln w="9525">
              <a:noFill/>
              <a:miter lim="800000"/>
              <a:headEnd/>
              <a:tailEnd/>
            </a:ln>
          </p:spPr>
        </p:pic>
        <p:pic>
          <p:nvPicPr>
            <p:cNvPr id="16" name="Picture 51" descr="MCj04316160000[1]"/>
            <p:cNvPicPr>
              <a:picLocks noChangeAspect="1" noChangeArrowheads="1"/>
            </p:cNvPicPr>
            <p:nvPr/>
          </p:nvPicPr>
          <p:blipFill>
            <a:blip r:embed="rId3" cstate="print"/>
            <a:srcRect/>
            <a:stretch>
              <a:fillRect/>
            </a:stretch>
          </p:blipFill>
          <p:spPr bwMode="auto">
            <a:xfrm>
              <a:off x="6222460" y="2073526"/>
              <a:ext cx="653577" cy="653649"/>
            </a:xfrm>
            <a:prstGeom prst="rect">
              <a:avLst/>
            </a:prstGeom>
            <a:noFill/>
            <a:ln w="9525">
              <a:noFill/>
              <a:miter lim="800000"/>
              <a:headEnd/>
              <a:tailEnd/>
            </a:ln>
          </p:spPr>
        </p:pic>
        <p:pic>
          <p:nvPicPr>
            <p:cNvPr id="17" name="Picture 51" descr="MCj04316160000[1]"/>
            <p:cNvPicPr>
              <a:picLocks noChangeAspect="1" noChangeArrowheads="1"/>
            </p:cNvPicPr>
            <p:nvPr/>
          </p:nvPicPr>
          <p:blipFill>
            <a:blip r:embed="rId3" cstate="print"/>
            <a:srcRect/>
            <a:stretch>
              <a:fillRect/>
            </a:stretch>
          </p:blipFill>
          <p:spPr bwMode="auto">
            <a:xfrm>
              <a:off x="7075251" y="2080011"/>
              <a:ext cx="653577" cy="653649"/>
            </a:xfrm>
            <a:prstGeom prst="rect">
              <a:avLst/>
            </a:prstGeom>
            <a:noFill/>
            <a:ln w="9525">
              <a:noFill/>
              <a:miter lim="800000"/>
              <a:headEnd/>
              <a:tailEnd/>
            </a:ln>
          </p:spPr>
        </p:pic>
        <p:pic>
          <p:nvPicPr>
            <p:cNvPr id="18" name="Picture 51" descr="MCj04316160000[1]"/>
            <p:cNvPicPr>
              <a:picLocks noChangeAspect="1" noChangeArrowheads="1"/>
            </p:cNvPicPr>
            <p:nvPr/>
          </p:nvPicPr>
          <p:blipFill>
            <a:blip r:embed="rId3" cstate="print"/>
            <a:srcRect/>
            <a:stretch>
              <a:fillRect/>
            </a:stretch>
          </p:blipFill>
          <p:spPr bwMode="auto">
            <a:xfrm>
              <a:off x="7947496" y="1639023"/>
              <a:ext cx="653577" cy="653649"/>
            </a:xfrm>
            <a:prstGeom prst="rect">
              <a:avLst/>
            </a:prstGeom>
            <a:noFill/>
            <a:ln w="9525">
              <a:noFill/>
              <a:miter lim="800000"/>
              <a:headEnd/>
              <a:tailEnd/>
            </a:ln>
          </p:spPr>
        </p:pic>
        <p:pic>
          <p:nvPicPr>
            <p:cNvPr id="19" name="Picture 51" descr="MCj04316160000[1]"/>
            <p:cNvPicPr>
              <a:picLocks noChangeAspect="1" noChangeArrowheads="1"/>
            </p:cNvPicPr>
            <p:nvPr/>
          </p:nvPicPr>
          <p:blipFill>
            <a:blip r:embed="rId3" cstate="print"/>
            <a:srcRect/>
            <a:stretch>
              <a:fillRect/>
            </a:stretch>
          </p:blipFill>
          <p:spPr bwMode="auto">
            <a:xfrm>
              <a:off x="7315200" y="1230461"/>
              <a:ext cx="653577" cy="653649"/>
            </a:xfrm>
            <a:prstGeom prst="rect">
              <a:avLst/>
            </a:prstGeom>
            <a:noFill/>
            <a:ln w="9525">
              <a:noFill/>
              <a:miter lim="800000"/>
              <a:headEnd/>
              <a:tailEnd/>
            </a:ln>
          </p:spPr>
        </p:pic>
        <p:sp>
          <p:nvSpPr>
            <p:cNvPr id="23" name="Rectangle 22"/>
            <p:cNvSpPr/>
            <p:nvPr/>
          </p:nvSpPr>
          <p:spPr bwMode="auto">
            <a:xfrm>
              <a:off x="5496129" y="1799616"/>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4" name="Rectangle 23"/>
            <p:cNvSpPr/>
            <p:nvPr/>
          </p:nvSpPr>
          <p:spPr bwMode="auto">
            <a:xfrm>
              <a:off x="5560981" y="1874193"/>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5" name="Rectangle 24"/>
            <p:cNvSpPr/>
            <p:nvPr/>
          </p:nvSpPr>
          <p:spPr bwMode="auto">
            <a:xfrm>
              <a:off x="6102487" y="1423478"/>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6" name="Rectangle 25"/>
            <p:cNvSpPr/>
            <p:nvPr/>
          </p:nvSpPr>
          <p:spPr bwMode="auto">
            <a:xfrm>
              <a:off x="6177066" y="1498056"/>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7" name="Rectangle 26"/>
            <p:cNvSpPr/>
            <p:nvPr/>
          </p:nvSpPr>
          <p:spPr bwMode="auto">
            <a:xfrm>
              <a:off x="6757483" y="1251622"/>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8" name="Rectangle 27"/>
            <p:cNvSpPr/>
            <p:nvPr/>
          </p:nvSpPr>
          <p:spPr bwMode="auto">
            <a:xfrm>
              <a:off x="6802878" y="1335928"/>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9" name="Rectangle 28"/>
            <p:cNvSpPr/>
            <p:nvPr/>
          </p:nvSpPr>
          <p:spPr bwMode="auto">
            <a:xfrm>
              <a:off x="6848274" y="1410507"/>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0" name="Rectangle 29"/>
            <p:cNvSpPr/>
            <p:nvPr/>
          </p:nvSpPr>
          <p:spPr bwMode="auto">
            <a:xfrm>
              <a:off x="6893670" y="1475358"/>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1" name="Rectangle 30"/>
            <p:cNvSpPr/>
            <p:nvPr/>
          </p:nvSpPr>
          <p:spPr bwMode="auto">
            <a:xfrm>
              <a:off x="7532453" y="1374839"/>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2" name="Rectangle 31"/>
            <p:cNvSpPr/>
            <p:nvPr/>
          </p:nvSpPr>
          <p:spPr bwMode="auto">
            <a:xfrm>
              <a:off x="7597305" y="1478601"/>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3" name="Rectangle 32"/>
            <p:cNvSpPr/>
            <p:nvPr/>
          </p:nvSpPr>
          <p:spPr bwMode="auto">
            <a:xfrm>
              <a:off x="8167994" y="1776916"/>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4" name="Rectangle 33"/>
            <p:cNvSpPr/>
            <p:nvPr/>
          </p:nvSpPr>
          <p:spPr bwMode="auto">
            <a:xfrm>
              <a:off x="8252300" y="1861222"/>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5" name="Rectangle 34"/>
            <p:cNvSpPr/>
            <p:nvPr/>
          </p:nvSpPr>
          <p:spPr bwMode="auto">
            <a:xfrm>
              <a:off x="6478623" y="2276268"/>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6" name="Rectangle 35"/>
            <p:cNvSpPr/>
            <p:nvPr/>
          </p:nvSpPr>
          <p:spPr bwMode="auto">
            <a:xfrm>
              <a:off x="7273049" y="2243842"/>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7" name="Rectangle 36"/>
            <p:cNvSpPr/>
            <p:nvPr/>
          </p:nvSpPr>
          <p:spPr bwMode="auto">
            <a:xfrm>
              <a:off x="7357356" y="2328149"/>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9" name="TextBox 38"/>
            <p:cNvSpPr txBox="1"/>
            <p:nvPr/>
          </p:nvSpPr>
          <p:spPr>
            <a:xfrm>
              <a:off x="5029200" y="2817780"/>
              <a:ext cx="3929975" cy="338554"/>
            </a:xfrm>
            <a:prstGeom prst="rect">
              <a:avLst/>
            </a:prstGeom>
            <a:noFill/>
          </p:spPr>
          <p:txBody>
            <a:bodyPr wrap="square" rtlCol="0">
              <a:spAutoFit/>
            </a:bodyPr>
            <a:lstStyle/>
            <a:p>
              <a:pPr algn="ctr"/>
              <a:r>
                <a:rPr lang="en-US" sz="1600" smtClean="0"/>
                <a:t>Google File System (GFS)</a:t>
              </a:r>
              <a:endParaRPr lang="en-US" sz="1600"/>
            </a:p>
          </p:txBody>
        </p:sp>
        <p:pic>
          <p:nvPicPr>
            <p:cNvPr id="38" name="Picture 51" descr="MCj04316160000[1]"/>
            <p:cNvPicPr>
              <a:picLocks noChangeAspect="1" noChangeArrowheads="1"/>
            </p:cNvPicPr>
            <p:nvPr/>
          </p:nvPicPr>
          <p:blipFill>
            <a:blip r:embed="rId3" cstate="print"/>
            <a:srcRect/>
            <a:stretch>
              <a:fillRect/>
            </a:stretch>
          </p:blipFill>
          <p:spPr bwMode="auto">
            <a:xfrm>
              <a:off x="8308618" y="986353"/>
              <a:ext cx="653577" cy="653649"/>
            </a:xfrm>
            <a:prstGeom prst="rect">
              <a:avLst/>
            </a:prstGeom>
            <a:noFill/>
            <a:ln w="9525">
              <a:noFill/>
              <a:miter lim="800000"/>
              <a:headEnd/>
              <a:tailEnd/>
            </a:ln>
          </p:spPr>
        </p:pic>
      </p:grpSp>
    </p:spTree>
    <p:extLst>
      <p:ext uri="{BB962C8B-B14F-4D97-AF65-F5344CB8AC3E}">
        <p14:creationId xmlns:p14="http://schemas.microsoft.com/office/powerpoint/2010/main" val="135075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 for today</a:t>
            </a:r>
          </a:p>
        </p:txBody>
      </p:sp>
      <p:sp>
        <p:nvSpPr>
          <p:cNvPr id="3" name="Content Placeholder 2"/>
          <p:cNvSpPr>
            <a:spLocks noGrp="1"/>
          </p:cNvSpPr>
          <p:nvPr>
            <p:ph idx="1"/>
          </p:nvPr>
        </p:nvSpPr>
        <p:spPr/>
        <p:txBody>
          <a:bodyPr/>
          <a:lstStyle/>
          <a:p>
            <a:r>
              <a:rPr lang="en-US" dirty="0">
                <a:solidFill>
                  <a:schemeClr val="accent6"/>
                </a:solidFill>
              </a:rPr>
              <a:t>Context: Web search</a:t>
            </a:r>
          </a:p>
          <a:p>
            <a:r>
              <a:rPr lang="en-US" dirty="0"/>
              <a:t>The Google File System</a:t>
            </a:r>
          </a:p>
          <a:p>
            <a:pPr lvl="1"/>
            <a:r>
              <a:rPr lang="en-US" dirty="0"/>
              <a:t>Architecture</a:t>
            </a:r>
          </a:p>
          <a:p>
            <a:pPr lvl="1"/>
            <a:r>
              <a:rPr lang="en-US" dirty="0"/>
              <a:t>Read algorithm</a:t>
            </a:r>
          </a:p>
          <a:p>
            <a:pPr lvl="1"/>
            <a:r>
              <a:rPr lang="en-US" dirty="0"/>
              <a:t>Write algorithm</a:t>
            </a:r>
          </a:p>
          <a:p>
            <a:pPr lvl="1"/>
            <a:r>
              <a:rPr lang="en-US" dirty="0"/>
              <a:t>Append algorithm</a:t>
            </a:r>
          </a:p>
          <a:p>
            <a:pPr lvl="1"/>
            <a:r>
              <a:rPr lang="en-US" dirty="0"/>
              <a:t>Consistency and fault tolerance</a:t>
            </a:r>
          </a:p>
        </p:txBody>
      </p:sp>
      <p:sp>
        <p:nvSpPr>
          <p:cNvPr id="4" name="Slide Number Placeholder 3"/>
          <p:cNvSpPr>
            <a:spLocks noGrp="1"/>
          </p:cNvSpPr>
          <p:nvPr>
            <p:ph type="sldNum" sz="quarter" idx="4"/>
          </p:nvPr>
        </p:nvSpPr>
        <p:spPr/>
        <p:txBody>
          <a:bodyPr/>
          <a:lstStyle/>
          <a:p>
            <a:fld id="{05072F42-4DFA-4725-86F9-7594E4AB4EB5}" type="slidenum">
              <a:rPr lang="en-GB" smtClean="0">
                <a:solidFill>
                  <a:prstClr val="black"/>
                </a:solidFill>
              </a:rPr>
              <a:pPr/>
              <a:t>3</a:t>
            </a:fld>
            <a:endParaRPr lang="en-GB" dirty="0">
              <a:solidFill>
                <a:prstClr val="black"/>
              </a:solidFill>
            </a:endParaRPr>
          </a:p>
        </p:txBody>
      </p:sp>
      <p:grpSp>
        <p:nvGrpSpPr>
          <p:cNvPr id="5" name="Group 6"/>
          <p:cNvGrpSpPr/>
          <p:nvPr/>
        </p:nvGrpSpPr>
        <p:grpSpPr>
          <a:xfrm>
            <a:off x="4114800" y="1100624"/>
            <a:ext cx="698320" cy="419100"/>
            <a:chOff x="6143624" y="2514600"/>
            <a:chExt cx="698320" cy="419100"/>
          </a:xfrm>
        </p:grpSpPr>
        <p:sp>
          <p:nvSpPr>
            <p:cNvPr id="6" name="Right Arrow 5"/>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 name="TextBox 6"/>
            <p:cNvSpPr txBox="1"/>
            <p:nvPr/>
          </p:nvSpPr>
          <p:spPr>
            <a:xfrm>
              <a:off x="6315838" y="2611083"/>
              <a:ext cx="526106" cy="246221"/>
            </a:xfrm>
            <a:prstGeom prst="rect">
              <a:avLst/>
            </a:prstGeom>
            <a:noFill/>
          </p:spPr>
          <p:txBody>
            <a:bodyPr wrap="none" rtlCol="0">
              <a:spAutoFit/>
            </a:bodyPr>
            <a:lstStyle/>
            <a:p>
              <a:r>
                <a:rPr lang="en-US" sz="1000" dirty="0" smtClean="0">
                  <a:latin typeface="Arial" pitchFamily="34" charset="0"/>
                  <a:cs typeface="Arial" pitchFamily="34" charset="0"/>
                </a:rPr>
                <a:t>NEXT</a:t>
              </a:r>
              <a:endParaRPr lang="en-US" sz="1000" dirty="0">
                <a:latin typeface="Arial" pitchFamily="34" charset="0"/>
                <a:cs typeface="Arial" pitchFamily="34" charset="0"/>
              </a:endParaRPr>
            </a:p>
          </p:txBody>
        </p:sp>
      </p:grpSp>
    </p:spTree>
    <p:extLst>
      <p:ext uri="{BB962C8B-B14F-4D97-AF65-F5344CB8AC3E}">
        <p14:creationId xmlns:p14="http://schemas.microsoft.com/office/powerpoint/2010/main" val="13559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Recap: Google File System</a:t>
            </a:r>
          </a:p>
        </p:txBody>
      </p:sp>
      <p:sp>
        <p:nvSpPr>
          <p:cNvPr id="18435" name="Content Placeholder 2"/>
          <p:cNvSpPr>
            <a:spLocks noGrp="1"/>
          </p:cNvSpPr>
          <p:nvPr>
            <p:ph idx="1"/>
          </p:nvPr>
        </p:nvSpPr>
        <p:spPr/>
        <p:txBody>
          <a:bodyPr/>
          <a:lstStyle/>
          <a:p>
            <a:r>
              <a:rPr lang="en-US" smtClean="0"/>
              <a:t>A very unusual file system</a:t>
            </a:r>
          </a:p>
          <a:p>
            <a:pPr lvl="1"/>
            <a:r>
              <a:rPr lang="en-US"/>
              <a:t>Very large scale (data center!), enormous capacity</a:t>
            </a:r>
          </a:p>
          <a:p>
            <a:pPr lvl="1"/>
            <a:r>
              <a:rPr lang="en-US"/>
              <a:t>Designed for a particular workload, not for general-purpose use</a:t>
            </a:r>
          </a:p>
          <a:p>
            <a:pPr lvl="1"/>
            <a:r>
              <a:rPr lang="en-US" smtClean="0"/>
              <a:t>Relaxed consistency model; relies more on applications</a:t>
            </a:r>
          </a:p>
          <a:p>
            <a:pPr lvl="1"/>
            <a:r>
              <a:rPr lang="en-US"/>
              <a:t>Centralized master node</a:t>
            </a:r>
            <a:endParaRPr lang="en-US" smtClean="0"/>
          </a:p>
          <a:p>
            <a:pPr lvl="1"/>
            <a:r>
              <a:rPr lang="en-US" smtClean="0"/>
              <a:t>Some interesting optimizations (e.g., for network capacity)</a:t>
            </a:r>
          </a:p>
        </p:txBody>
      </p:sp>
      <p:sp>
        <p:nvSpPr>
          <p:cNvPr id="5" name="Slide Number Placeholder 4"/>
          <p:cNvSpPr>
            <a:spLocks noGrp="1"/>
          </p:cNvSpPr>
          <p:nvPr>
            <p:ph type="sldNum" sz="quarter" idx="4"/>
          </p:nvPr>
        </p:nvSpPr>
        <p:spPr/>
        <p:txBody>
          <a:bodyPr/>
          <a:lstStyle/>
          <a:p>
            <a:fld id="{103F590D-1EE3-4679-BAB2-47D8C4772F51}" type="slidenum">
              <a:rPr lang="en-GB" smtClean="0"/>
              <a:pPr/>
              <a:t>30</a:t>
            </a:fld>
            <a:endParaRPr lang="en-GB"/>
          </a:p>
        </p:txBody>
      </p:sp>
    </p:spTree>
    <p:extLst>
      <p:ext uri="{BB962C8B-B14F-4D97-AF65-F5344CB8AC3E}">
        <p14:creationId xmlns:p14="http://schemas.microsoft.com/office/powerpoint/2010/main" val="1088761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GFS?</a:t>
            </a:r>
          </a:p>
        </p:txBody>
      </p:sp>
      <p:sp>
        <p:nvSpPr>
          <p:cNvPr id="3" name="Content Placeholder 2"/>
          <p:cNvSpPr>
            <a:spLocks noGrp="1"/>
          </p:cNvSpPr>
          <p:nvPr>
            <p:ph idx="1"/>
          </p:nvPr>
        </p:nvSpPr>
        <p:spPr>
          <a:xfrm>
            <a:off x="256461" y="4681788"/>
            <a:ext cx="8658559" cy="1947612"/>
          </a:xfrm>
        </p:spPr>
        <p:txBody>
          <a:bodyPr/>
          <a:lstStyle/>
          <a:p>
            <a:r>
              <a:rPr lang="en-US"/>
              <a:t>GFS is a rather unusual file system</a:t>
            </a:r>
          </a:p>
          <a:p>
            <a:pPr lvl="1"/>
            <a:r>
              <a:rPr lang="en-US"/>
              <a:t>Properties &amp; design decisions very different from, say, NFS + Coda</a:t>
            </a:r>
          </a:p>
          <a:p>
            <a:r>
              <a:rPr lang="en-US"/>
              <a:t>Let's look at the original use case at Google first!</a:t>
            </a:r>
          </a:p>
          <a:p>
            <a:pPr lvl="1"/>
            <a:r>
              <a:rPr lang="en-US"/>
              <a:t>What happens when you enter a search query on Google.com?</a:t>
            </a:r>
          </a:p>
        </p:txBody>
      </p:sp>
      <p:sp>
        <p:nvSpPr>
          <p:cNvPr id="4" name="Slide Number Placeholder 3"/>
          <p:cNvSpPr>
            <a:spLocks noGrp="1"/>
          </p:cNvSpPr>
          <p:nvPr>
            <p:ph type="sldNum" sz="quarter" idx="4"/>
          </p:nvPr>
        </p:nvSpPr>
        <p:spPr/>
        <p:txBody>
          <a:bodyPr/>
          <a:lstStyle/>
          <a:p>
            <a:fld id="{05072F42-4DFA-4725-86F9-7594E4AB4EB5}" type="slidenum">
              <a:rPr lang="en-GB" smtClean="0">
                <a:solidFill>
                  <a:prstClr val="black"/>
                </a:solidFill>
              </a:rPr>
              <a:pPr/>
              <a:t>4</a:t>
            </a:fld>
            <a:endParaRPr lang="en-GB" dirty="0">
              <a:solidFill>
                <a:prstClr val="black"/>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910974"/>
            <a:ext cx="6258175" cy="3902826"/>
          </a:xfrm>
          <a:prstGeom prst="rect">
            <a:avLst/>
          </a:prstGeom>
        </p:spPr>
      </p:pic>
    </p:spTree>
    <p:extLst>
      <p:ext uri="{BB962C8B-B14F-4D97-AF65-F5344CB8AC3E}">
        <p14:creationId xmlns:p14="http://schemas.microsoft.com/office/powerpoint/2010/main" val="129777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par>
                          <p:cTn id="9" fill="hold">
                            <p:stCondLst>
                              <p:cond delay="0"/>
                            </p:stCondLst>
                            <p:childTnLst>
                              <p:par>
                                <p:cTn id="10" presetID="9"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search: Major components</a:t>
            </a:r>
          </a:p>
        </p:txBody>
      </p:sp>
      <p:sp>
        <p:nvSpPr>
          <p:cNvPr id="3" name="Content Placeholder 2"/>
          <p:cNvSpPr>
            <a:spLocks noGrp="1"/>
          </p:cNvSpPr>
          <p:nvPr>
            <p:ph idx="1"/>
          </p:nvPr>
        </p:nvSpPr>
        <p:spPr>
          <a:xfrm>
            <a:off x="256461" y="1206562"/>
            <a:ext cx="8658559" cy="5236850"/>
          </a:xfrm>
        </p:spPr>
        <p:txBody>
          <a:bodyPr/>
          <a:lstStyle/>
          <a:p>
            <a:r>
              <a:rPr lang="en-US"/>
              <a:t>How do we know how</a:t>
            </a:r>
            <a:br>
              <a:rPr lang="en-US"/>
            </a:br>
            <a:r>
              <a:rPr lang="en-US"/>
              <a:t>Google works?</a:t>
            </a:r>
          </a:p>
          <a:p>
            <a:pPr lvl="1"/>
            <a:r>
              <a:rPr lang="en-US"/>
              <a:t>Brin and Page wrote a paper</a:t>
            </a:r>
            <a:br>
              <a:rPr lang="en-US"/>
            </a:br>
            <a:r>
              <a:rPr lang="en-US"/>
              <a:t>about the original Google </a:t>
            </a:r>
            <a:br>
              <a:rPr lang="en-US"/>
            </a:br>
            <a:r>
              <a:rPr lang="en-US"/>
              <a:t>in 1998!</a:t>
            </a:r>
          </a:p>
          <a:p>
            <a:pPr lvl="1"/>
            <a:r>
              <a:rPr lang="en-US"/>
              <a:t>(Today they don't publish</a:t>
            </a:r>
            <a:br>
              <a:rPr lang="en-US"/>
            </a:br>
            <a:r>
              <a:rPr lang="en-US"/>
              <a:t>details anymore...)</a:t>
            </a:r>
          </a:p>
          <a:p>
            <a:r>
              <a:rPr lang="en-US"/>
              <a:t>Three major components:</a:t>
            </a:r>
          </a:p>
          <a:p>
            <a:pPr lvl="1"/>
            <a:r>
              <a:rPr lang="en-US">
                <a:solidFill>
                  <a:srgbClr val="00B050"/>
                </a:solidFill>
              </a:rPr>
              <a:t>Crawler:</a:t>
            </a:r>
            <a:r>
              <a:rPr lang="en-US"/>
              <a:t> Downloads all the web</a:t>
            </a:r>
            <a:br>
              <a:rPr lang="en-US"/>
            </a:br>
            <a:r>
              <a:rPr lang="en-US"/>
              <a:t>pages it can find</a:t>
            </a:r>
          </a:p>
          <a:p>
            <a:pPr lvl="1"/>
            <a:r>
              <a:rPr lang="en-US">
                <a:solidFill>
                  <a:srgbClr val="00B050"/>
                </a:solidFill>
              </a:rPr>
              <a:t>Indexer:</a:t>
            </a:r>
            <a:r>
              <a:rPr lang="en-US"/>
              <a:t> Builds an index data </a:t>
            </a:r>
            <a:br>
              <a:rPr lang="en-US"/>
            </a:br>
            <a:r>
              <a:rPr lang="en-US"/>
              <a:t>structure from the crawled pages</a:t>
            </a:r>
          </a:p>
          <a:p>
            <a:pPr lvl="1"/>
            <a:r>
              <a:rPr lang="en-US">
                <a:solidFill>
                  <a:srgbClr val="00B050"/>
                </a:solidFill>
              </a:rPr>
              <a:t>Searcher:</a:t>
            </a:r>
            <a:r>
              <a:rPr lang="en-US"/>
              <a:t> Accepts queries from users and looks them up in the index; returns a ranked list of matching pages</a:t>
            </a:r>
          </a:p>
        </p:txBody>
      </p:sp>
      <p:sp>
        <p:nvSpPr>
          <p:cNvPr id="4" name="Slide Number Placeholder 3"/>
          <p:cNvSpPr>
            <a:spLocks noGrp="1"/>
          </p:cNvSpPr>
          <p:nvPr>
            <p:ph type="sldNum" sz="quarter" idx="4"/>
          </p:nvPr>
        </p:nvSpPr>
        <p:spPr/>
        <p:txBody>
          <a:bodyPr/>
          <a:lstStyle/>
          <a:p>
            <a:fld id="{05072F42-4DFA-4725-86F9-7594E4AB4EB5}" type="slidenum">
              <a:rPr lang="en-GB" smtClean="0">
                <a:solidFill>
                  <a:prstClr val="black"/>
                </a:solidFill>
              </a:rPr>
              <a:pPr/>
              <a:t>5</a:t>
            </a:fld>
            <a:endParaRPr lang="en-GB" dirty="0">
              <a:solidFill>
                <a:prstClr val="black"/>
              </a:solidFill>
            </a:endParaRPr>
          </a:p>
        </p:txBody>
      </p:sp>
      <p:pic>
        <p:nvPicPr>
          <p:cNvPr id="5" name="Picture 3"/>
          <p:cNvPicPr>
            <a:picLocks noChangeAspect="1" noChangeArrowheads="1"/>
          </p:cNvPicPr>
          <p:nvPr/>
        </p:nvPicPr>
        <p:blipFill>
          <a:blip r:embed="rId2" cstate="print"/>
          <a:srcRect/>
          <a:stretch>
            <a:fillRect/>
          </a:stretch>
        </p:blipFill>
        <p:spPr>
          <a:xfrm>
            <a:off x="5005537" y="1206563"/>
            <a:ext cx="3918336" cy="4356038"/>
          </a:xfrm>
          <a:prstGeom prst="rect">
            <a:avLst/>
          </a:prstGeom>
          <a:noFill/>
        </p:spPr>
      </p:pic>
      <p:sp>
        <p:nvSpPr>
          <p:cNvPr id="6" name="Oval 5"/>
          <p:cNvSpPr/>
          <p:nvPr/>
        </p:nvSpPr>
        <p:spPr>
          <a:xfrm>
            <a:off x="4800600" y="957387"/>
            <a:ext cx="2590800" cy="1176213"/>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943600" y="2459892"/>
            <a:ext cx="1570332" cy="816708"/>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7500191" y="4730903"/>
            <a:ext cx="1570332" cy="816708"/>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173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0"/>
                            </p:stCondLst>
                            <p:childTnLst>
                              <p:par>
                                <p:cTn id="14" presetID="9"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Crawling</a:t>
            </a:r>
          </a:p>
        </p:txBody>
      </p:sp>
      <p:sp>
        <p:nvSpPr>
          <p:cNvPr id="17412" name="Rectangle 3"/>
          <p:cNvSpPr>
            <a:spLocks noGrp="1" noChangeArrowheads="1"/>
          </p:cNvSpPr>
          <p:nvPr>
            <p:ph type="body" idx="1"/>
          </p:nvPr>
        </p:nvSpPr>
        <p:spPr>
          <a:xfrm>
            <a:off x="256461" y="1084385"/>
            <a:ext cx="8811339" cy="5359027"/>
          </a:xfrm>
        </p:spPr>
        <p:txBody>
          <a:bodyPr/>
          <a:lstStyle/>
          <a:p>
            <a:r>
              <a:rPr lang="en-US" smtClean="0"/>
              <a:t>Goal: Download as many web pages as possible</a:t>
            </a:r>
          </a:p>
          <a:p>
            <a:endParaRPr lang="en-US" smtClean="0"/>
          </a:p>
          <a:p>
            <a:r>
              <a:rPr lang="en-US" smtClean="0"/>
              <a:t>Basic process:</a:t>
            </a:r>
          </a:p>
          <a:p>
            <a:pPr lvl="1"/>
            <a:r>
              <a:rPr lang="en-US"/>
              <a:t>Maintain a queue Q of URLs to crawl, set P of pages already crawled</a:t>
            </a:r>
            <a:endParaRPr lang="en-US" smtClean="0"/>
          </a:p>
          <a:p>
            <a:pPr lvl="1"/>
            <a:r>
              <a:rPr lang="en-US" smtClean="0"/>
              <a:t>Initialize Q with a set of seed URLs</a:t>
            </a:r>
          </a:p>
          <a:p>
            <a:pPr lvl="1"/>
            <a:r>
              <a:rPr lang="en-US" smtClean="0"/>
              <a:t>Pick the first URL from Q and download the corresponding page</a:t>
            </a:r>
          </a:p>
          <a:p>
            <a:pPr lvl="1"/>
            <a:r>
              <a:rPr lang="en-US"/>
              <a:t>Append the downloaded page to our collection of pages</a:t>
            </a:r>
            <a:endParaRPr lang="en-US" smtClean="0"/>
          </a:p>
          <a:p>
            <a:pPr lvl="1"/>
            <a:r>
              <a:rPr lang="en-US" smtClean="0"/>
              <a:t>Extract all URLs from the page (&lt;base href&gt; tag, anchor links, CSS, DTDs, scripts, optionally image links)</a:t>
            </a:r>
          </a:p>
          <a:p>
            <a:pPr lvl="1"/>
            <a:r>
              <a:rPr lang="en-US" smtClean="0"/>
              <a:t>Append to Q any URLs that a) meet the search engine's criteria, and b) are not already in P</a:t>
            </a:r>
          </a:p>
          <a:p>
            <a:pPr lvl="1"/>
            <a:r>
              <a:rPr lang="en-US" smtClean="0"/>
              <a:t>If Q is not empty, repeat from step 2</a:t>
            </a:r>
          </a:p>
        </p:txBody>
      </p:sp>
      <p:sp>
        <p:nvSpPr>
          <p:cNvPr id="17410" name="Slide Number Placeholder 5"/>
          <p:cNvSpPr>
            <a:spLocks noGrp="1"/>
          </p:cNvSpPr>
          <p:nvPr>
            <p:ph type="sldNum" sz="quarter" idx="4"/>
          </p:nvPr>
        </p:nvSpPr>
        <p:spPr/>
        <p:txBody>
          <a:bodyPr/>
          <a:lstStyle/>
          <a:p>
            <a:fld id="{B8CABC15-ED09-4866-99A3-E23E820E9C63}" type="slidenum">
              <a:rPr lang="en-US"/>
              <a:pPr/>
              <a:t>6</a:t>
            </a:fld>
            <a:endParaRPr lang="en-US"/>
          </a:p>
        </p:txBody>
      </p:sp>
      <p:cxnSp>
        <p:nvCxnSpPr>
          <p:cNvPr id="8" name="Straight Connector 7"/>
          <p:cNvCxnSpPr/>
          <p:nvPr/>
        </p:nvCxnSpPr>
        <p:spPr>
          <a:xfrm>
            <a:off x="1066800" y="4038600"/>
            <a:ext cx="91440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494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41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1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Crawling visualized</a:t>
            </a:r>
            <a:endParaRPr lang="en-US"/>
          </a:p>
        </p:txBody>
      </p:sp>
      <p:sp>
        <p:nvSpPr>
          <p:cNvPr id="4" name="Slide Number Placeholder 3"/>
          <p:cNvSpPr>
            <a:spLocks noGrp="1"/>
          </p:cNvSpPr>
          <p:nvPr>
            <p:ph type="sldNum" sz="quarter" idx="4294967295"/>
          </p:nvPr>
        </p:nvSpPr>
        <p:spPr>
          <a:xfrm>
            <a:off x="6858000" y="6324600"/>
            <a:ext cx="1905000" cy="457200"/>
          </a:xfrm>
          <a:prstGeom prst="rect">
            <a:avLst/>
          </a:prstGeom>
        </p:spPr>
        <p:txBody>
          <a:bodyPr/>
          <a:lstStyle/>
          <a:p>
            <a:fld id="{103F590D-1EE3-4679-BAB2-47D8C4772F51}" type="slidenum">
              <a:rPr lang="en-GB" smtClean="0"/>
              <a:pPr/>
              <a:t>7</a:t>
            </a:fld>
            <a:endParaRPr lang="en-GB"/>
          </a:p>
        </p:txBody>
      </p:sp>
      <p:sp>
        <p:nvSpPr>
          <p:cNvPr id="5" name="Footer Placeholder 4"/>
          <p:cNvSpPr>
            <a:spLocks noGrp="1"/>
          </p:cNvSpPr>
          <p:nvPr>
            <p:ph type="ftr" sz="quarter" idx="11"/>
          </p:nvPr>
        </p:nvSpPr>
        <p:spPr/>
        <p:txBody>
          <a:bodyPr/>
          <a:lstStyle/>
          <a:p>
            <a:r>
              <a:rPr lang="en-US" smtClean="0"/>
              <a:t>University of Pennsylvania</a:t>
            </a:r>
            <a:endParaRPr lang="en-GB">
              <a:solidFill>
                <a:schemeClr val="tx1"/>
              </a:solidFill>
            </a:endParaRPr>
          </a:p>
        </p:txBody>
      </p:sp>
      <p:sp>
        <p:nvSpPr>
          <p:cNvPr id="6" name="Oval 5"/>
          <p:cNvSpPr/>
          <p:nvPr/>
        </p:nvSpPr>
        <p:spPr bwMode="auto">
          <a:xfrm>
            <a:off x="1439333" y="1701800"/>
            <a:ext cx="6502400" cy="4377266"/>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 name="Oval 6"/>
          <p:cNvSpPr/>
          <p:nvPr/>
        </p:nvSpPr>
        <p:spPr bwMode="auto">
          <a:xfrm>
            <a:off x="1972733" y="3310467"/>
            <a:ext cx="668867" cy="338666"/>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TextBox 7"/>
          <p:cNvSpPr txBox="1"/>
          <p:nvPr/>
        </p:nvSpPr>
        <p:spPr>
          <a:xfrm>
            <a:off x="1959675" y="3301999"/>
            <a:ext cx="718850" cy="338554"/>
          </a:xfrm>
          <a:prstGeom prst="rect">
            <a:avLst/>
          </a:prstGeom>
          <a:noFill/>
        </p:spPr>
        <p:txBody>
          <a:bodyPr wrap="none" rtlCol="0">
            <a:spAutoFit/>
          </a:bodyPr>
          <a:lstStyle/>
          <a:p>
            <a:r>
              <a:rPr lang="en-US" sz="1600" smtClean="0"/>
              <a:t>Seeds</a:t>
            </a:r>
            <a:endParaRPr lang="en-US" sz="1600"/>
          </a:p>
        </p:txBody>
      </p:sp>
      <p:sp>
        <p:nvSpPr>
          <p:cNvPr id="9" name="Freeform 8"/>
          <p:cNvSpPr/>
          <p:nvPr/>
        </p:nvSpPr>
        <p:spPr bwMode="auto">
          <a:xfrm>
            <a:off x="5143500" y="1761067"/>
            <a:ext cx="1137355" cy="4165600"/>
          </a:xfrm>
          <a:custGeom>
            <a:avLst/>
            <a:gdLst>
              <a:gd name="connsiteX0" fmla="*/ 393700 w 1137355"/>
              <a:gd name="connsiteY0" fmla="*/ 0 h 4165600"/>
              <a:gd name="connsiteX1" fmla="*/ 994833 w 1137355"/>
              <a:gd name="connsiteY1" fmla="*/ 1253066 h 4165600"/>
              <a:gd name="connsiteX2" fmla="*/ 4233 w 1137355"/>
              <a:gd name="connsiteY2" fmla="*/ 2167466 h 4165600"/>
              <a:gd name="connsiteX3" fmla="*/ 1020233 w 1137355"/>
              <a:gd name="connsiteY3" fmla="*/ 3234266 h 4165600"/>
              <a:gd name="connsiteX4" fmla="*/ 706967 w 1137355"/>
              <a:gd name="connsiteY4" fmla="*/ 4165600 h 416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355" h="4165600">
                <a:moveTo>
                  <a:pt x="393700" y="0"/>
                </a:moveTo>
                <a:cubicBezTo>
                  <a:pt x="726722" y="445911"/>
                  <a:pt x="1059744" y="891822"/>
                  <a:pt x="994833" y="1253066"/>
                </a:cubicBezTo>
                <a:cubicBezTo>
                  <a:pt x="929922" y="1614310"/>
                  <a:pt x="0" y="1837266"/>
                  <a:pt x="4233" y="2167466"/>
                </a:cubicBezTo>
                <a:cubicBezTo>
                  <a:pt x="8466" y="2497666"/>
                  <a:pt x="903111" y="2901244"/>
                  <a:pt x="1020233" y="3234266"/>
                </a:cubicBezTo>
                <a:cubicBezTo>
                  <a:pt x="1137355" y="3567288"/>
                  <a:pt x="922161" y="3866444"/>
                  <a:pt x="706967" y="4165600"/>
                </a:cubicBezTo>
              </a:path>
            </a:pathLst>
          </a:custGeom>
          <a:noFill/>
          <a:ln w="19050" cap="flat" cmpd="sng" algn="ctr">
            <a:solidFill>
              <a:schemeClr val="tx1"/>
            </a:solidFill>
            <a:prstDash val="dash"/>
            <a:round/>
            <a:headEnd type="none" w="med" len="med"/>
            <a:tailEnd type="none" w="med" len="med"/>
          </a:ln>
          <a:effectLst/>
        </p:spPr>
        <p:txBody>
          <a:bodyPr rtlCol="0" anchor="ctr"/>
          <a:lstStyle/>
          <a:p>
            <a:pPr algn="ctr"/>
            <a:endParaRPr lang="en-US"/>
          </a:p>
        </p:txBody>
      </p:sp>
      <p:sp>
        <p:nvSpPr>
          <p:cNvPr id="10" name="TextBox 9"/>
          <p:cNvSpPr txBox="1"/>
          <p:nvPr/>
        </p:nvSpPr>
        <p:spPr>
          <a:xfrm>
            <a:off x="5903873" y="3877733"/>
            <a:ext cx="1568058" cy="400110"/>
          </a:xfrm>
          <a:prstGeom prst="rect">
            <a:avLst/>
          </a:prstGeom>
          <a:noFill/>
        </p:spPr>
        <p:txBody>
          <a:bodyPr wrap="none" rtlCol="0">
            <a:spAutoFit/>
          </a:bodyPr>
          <a:lstStyle/>
          <a:p>
            <a:r>
              <a:rPr lang="en-US" smtClean="0"/>
              <a:t>Unseen web</a:t>
            </a:r>
            <a:endParaRPr lang="en-US"/>
          </a:p>
        </p:txBody>
      </p:sp>
      <p:sp>
        <p:nvSpPr>
          <p:cNvPr id="11" name="Freeform 10"/>
          <p:cNvSpPr/>
          <p:nvPr/>
        </p:nvSpPr>
        <p:spPr bwMode="auto">
          <a:xfrm>
            <a:off x="2175933" y="1871133"/>
            <a:ext cx="1754012" cy="3378200"/>
          </a:xfrm>
          <a:custGeom>
            <a:avLst/>
            <a:gdLst>
              <a:gd name="connsiteX0" fmla="*/ 279400 w 1866900"/>
              <a:gd name="connsiteY0" fmla="*/ 0 h 3945467"/>
              <a:gd name="connsiteX1" fmla="*/ 651933 w 1866900"/>
              <a:gd name="connsiteY1" fmla="*/ 838200 h 3945467"/>
              <a:gd name="connsiteX2" fmla="*/ 194733 w 1866900"/>
              <a:gd name="connsiteY2" fmla="*/ 1490134 h 3945467"/>
              <a:gd name="connsiteX3" fmla="*/ 965200 w 1866900"/>
              <a:gd name="connsiteY3" fmla="*/ 2175934 h 3945467"/>
              <a:gd name="connsiteX4" fmla="*/ 279400 w 1866900"/>
              <a:gd name="connsiteY4" fmla="*/ 2683934 h 3945467"/>
              <a:gd name="connsiteX5" fmla="*/ 1820333 w 1866900"/>
              <a:gd name="connsiteY5" fmla="*/ 3547534 h 3945467"/>
              <a:gd name="connsiteX6" fmla="*/ 0 w 1866900"/>
              <a:gd name="connsiteY6" fmla="*/ 3945467 h 3945467"/>
              <a:gd name="connsiteX0" fmla="*/ 279400 w 979311"/>
              <a:gd name="connsiteY0" fmla="*/ 0 h 3945467"/>
              <a:gd name="connsiteX1" fmla="*/ 651933 w 979311"/>
              <a:gd name="connsiteY1" fmla="*/ 838200 h 3945467"/>
              <a:gd name="connsiteX2" fmla="*/ 194733 w 979311"/>
              <a:gd name="connsiteY2" fmla="*/ 1490134 h 3945467"/>
              <a:gd name="connsiteX3" fmla="*/ 965200 w 979311"/>
              <a:gd name="connsiteY3" fmla="*/ 2175934 h 3945467"/>
              <a:gd name="connsiteX4" fmla="*/ 279400 w 979311"/>
              <a:gd name="connsiteY4" fmla="*/ 2683934 h 3945467"/>
              <a:gd name="connsiteX5" fmla="*/ 0 w 979311"/>
              <a:gd name="connsiteY5" fmla="*/ 3945467 h 3945467"/>
              <a:gd name="connsiteX0" fmla="*/ 1261534 w 1961445"/>
              <a:gd name="connsiteY0" fmla="*/ 0 h 3378200"/>
              <a:gd name="connsiteX1" fmla="*/ 1634067 w 1961445"/>
              <a:gd name="connsiteY1" fmla="*/ 838200 h 3378200"/>
              <a:gd name="connsiteX2" fmla="*/ 1176867 w 1961445"/>
              <a:gd name="connsiteY2" fmla="*/ 1490134 h 3378200"/>
              <a:gd name="connsiteX3" fmla="*/ 1947334 w 1961445"/>
              <a:gd name="connsiteY3" fmla="*/ 2175934 h 3378200"/>
              <a:gd name="connsiteX4" fmla="*/ 1261534 w 1961445"/>
              <a:gd name="connsiteY4" fmla="*/ 2683934 h 3378200"/>
              <a:gd name="connsiteX5" fmla="*/ 0 w 1961445"/>
              <a:gd name="connsiteY5" fmla="*/ 3378200 h 3378200"/>
              <a:gd name="connsiteX0" fmla="*/ 1261534 w 1985434"/>
              <a:gd name="connsiteY0" fmla="*/ 0 h 3378200"/>
              <a:gd name="connsiteX1" fmla="*/ 1634067 w 1985434"/>
              <a:gd name="connsiteY1" fmla="*/ 838200 h 3378200"/>
              <a:gd name="connsiteX2" fmla="*/ 1176867 w 1985434"/>
              <a:gd name="connsiteY2" fmla="*/ 1490134 h 3378200"/>
              <a:gd name="connsiteX3" fmla="*/ 1947334 w 1985434"/>
              <a:gd name="connsiteY3" fmla="*/ 2175934 h 3378200"/>
              <a:gd name="connsiteX4" fmla="*/ 1405468 w 1985434"/>
              <a:gd name="connsiteY4" fmla="*/ 2827867 h 3378200"/>
              <a:gd name="connsiteX5" fmla="*/ 0 w 1985434"/>
              <a:gd name="connsiteY5" fmla="*/ 3378200 h 3378200"/>
              <a:gd name="connsiteX0" fmla="*/ 1261534 w 1985434"/>
              <a:gd name="connsiteY0" fmla="*/ 0 h 3462515"/>
              <a:gd name="connsiteX1" fmla="*/ 1634067 w 1985434"/>
              <a:gd name="connsiteY1" fmla="*/ 838200 h 3462515"/>
              <a:gd name="connsiteX2" fmla="*/ 1176867 w 1985434"/>
              <a:gd name="connsiteY2" fmla="*/ 1490134 h 3462515"/>
              <a:gd name="connsiteX3" fmla="*/ 1947334 w 1985434"/>
              <a:gd name="connsiteY3" fmla="*/ 2175934 h 3462515"/>
              <a:gd name="connsiteX4" fmla="*/ 1405468 w 1985434"/>
              <a:gd name="connsiteY4" fmla="*/ 2827867 h 3462515"/>
              <a:gd name="connsiteX5" fmla="*/ 0 w 1985434"/>
              <a:gd name="connsiteY5" fmla="*/ 3378200 h 3462515"/>
              <a:gd name="connsiteX0" fmla="*/ 1261534 w 2143478"/>
              <a:gd name="connsiteY0" fmla="*/ 0 h 3378200"/>
              <a:gd name="connsiteX1" fmla="*/ 1634067 w 2143478"/>
              <a:gd name="connsiteY1" fmla="*/ 838200 h 3378200"/>
              <a:gd name="connsiteX2" fmla="*/ 1176867 w 2143478"/>
              <a:gd name="connsiteY2" fmla="*/ 1490134 h 3378200"/>
              <a:gd name="connsiteX3" fmla="*/ 1947334 w 2143478"/>
              <a:gd name="connsiteY3" fmla="*/ 2175934 h 3378200"/>
              <a:gd name="connsiteX4" fmla="*/ 0 w 2143478"/>
              <a:gd name="connsiteY4" fmla="*/ 3378200 h 3378200"/>
              <a:gd name="connsiteX0" fmla="*/ 1261534 w 1754012"/>
              <a:gd name="connsiteY0" fmla="*/ 0 h 3378200"/>
              <a:gd name="connsiteX1" fmla="*/ 1634067 w 1754012"/>
              <a:gd name="connsiteY1" fmla="*/ 838200 h 3378200"/>
              <a:gd name="connsiteX2" fmla="*/ 1176867 w 1754012"/>
              <a:gd name="connsiteY2" fmla="*/ 1490134 h 3378200"/>
              <a:gd name="connsiteX3" fmla="*/ 1557868 w 1754012"/>
              <a:gd name="connsiteY3" fmla="*/ 2667001 h 3378200"/>
              <a:gd name="connsiteX4" fmla="*/ 0 w 1754012"/>
              <a:gd name="connsiteY4" fmla="*/ 3378200 h 337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012" h="3378200">
                <a:moveTo>
                  <a:pt x="1261534" y="0"/>
                </a:moveTo>
                <a:cubicBezTo>
                  <a:pt x="1454856" y="294922"/>
                  <a:pt x="1648178" y="589845"/>
                  <a:pt x="1634067" y="838200"/>
                </a:cubicBezTo>
                <a:cubicBezTo>
                  <a:pt x="1619956" y="1086555"/>
                  <a:pt x="1189567" y="1185334"/>
                  <a:pt x="1176867" y="1490134"/>
                </a:cubicBezTo>
                <a:cubicBezTo>
                  <a:pt x="1164167" y="1794934"/>
                  <a:pt x="1754012" y="2352323"/>
                  <a:pt x="1557868" y="2667001"/>
                </a:cubicBezTo>
                <a:cubicBezTo>
                  <a:pt x="1361724" y="2981679"/>
                  <a:pt x="405694" y="3127728"/>
                  <a:pt x="0" y="3378200"/>
                </a:cubicBezTo>
              </a:path>
            </a:pathLst>
          </a:cu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TextBox 11"/>
          <p:cNvSpPr txBox="1"/>
          <p:nvPr/>
        </p:nvSpPr>
        <p:spPr>
          <a:xfrm>
            <a:off x="2106934" y="1397001"/>
            <a:ext cx="1050864" cy="338554"/>
          </a:xfrm>
          <a:prstGeom prst="rect">
            <a:avLst/>
          </a:prstGeom>
          <a:noFill/>
        </p:spPr>
        <p:txBody>
          <a:bodyPr wrap="none" rtlCol="0">
            <a:spAutoFit/>
          </a:bodyPr>
          <a:lstStyle/>
          <a:p>
            <a:r>
              <a:rPr lang="en-US" sz="1600" smtClean="0">
                <a:solidFill>
                  <a:srgbClr val="FF0000"/>
                </a:solidFill>
              </a:rPr>
              <a:t>"Frontier"</a:t>
            </a:r>
            <a:endParaRPr lang="en-US" sz="1600">
              <a:solidFill>
                <a:srgbClr val="FF0000"/>
              </a:solidFill>
            </a:endParaRPr>
          </a:p>
        </p:txBody>
      </p:sp>
      <p:cxnSp>
        <p:nvCxnSpPr>
          <p:cNvPr id="14" name="Straight Arrow Connector 13"/>
          <p:cNvCxnSpPr/>
          <p:nvPr/>
        </p:nvCxnSpPr>
        <p:spPr bwMode="auto">
          <a:xfrm>
            <a:off x="2794000" y="1701800"/>
            <a:ext cx="812800" cy="516467"/>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rot="5400000" flipH="1" flipV="1">
            <a:off x="2417234" y="2942168"/>
            <a:ext cx="406398" cy="31326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rot="16200000" flipH="1">
            <a:off x="2501900" y="3619499"/>
            <a:ext cx="397933" cy="38946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rot="5400000">
            <a:off x="1896535" y="3742270"/>
            <a:ext cx="372532" cy="18626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flipV="1">
            <a:off x="2599267" y="3217334"/>
            <a:ext cx="406400" cy="16086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5" name="Straight Arrow Connector 24"/>
          <p:cNvCxnSpPr/>
          <p:nvPr/>
        </p:nvCxnSpPr>
        <p:spPr bwMode="auto">
          <a:xfrm rot="16200000" flipV="1">
            <a:off x="1849967" y="3018367"/>
            <a:ext cx="364066" cy="23706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6" name="TextBox 25"/>
          <p:cNvSpPr txBox="1"/>
          <p:nvPr/>
        </p:nvSpPr>
        <p:spPr>
          <a:xfrm>
            <a:off x="1799045" y="4148666"/>
            <a:ext cx="1361847" cy="584775"/>
          </a:xfrm>
          <a:prstGeom prst="rect">
            <a:avLst/>
          </a:prstGeom>
          <a:noFill/>
        </p:spPr>
        <p:txBody>
          <a:bodyPr wrap="none" rtlCol="0">
            <a:spAutoFit/>
          </a:bodyPr>
          <a:lstStyle/>
          <a:p>
            <a:r>
              <a:rPr lang="en-US" sz="1600" smtClean="0"/>
              <a:t>URLs already</a:t>
            </a:r>
            <a:br>
              <a:rPr lang="en-US" sz="1600" smtClean="0"/>
            </a:br>
            <a:r>
              <a:rPr lang="en-US" sz="1600" smtClean="0"/>
              <a:t>crawled</a:t>
            </a:r>
            <a:endParaRPr lang="en-US" sz="1600"/>
          </a:p>
        </p:txBody>
      </p:sp>
      <p:sp>
        <p:nvSpPr>
          <p:cNvPr id="27" name="TextBox 26"/>
          <p:cNvSpPr txBox="1"/>
          <p:nvPr/>
        </p:nvSpPr>
        <p:spPr>
          <a:xfrm>
            <a:off x="4174630" y="2523066"/>
            <a:ext cx="1419748" cy="830997"/>
          </a:xfrm>
          <a:prstGeom prst="rect">
            <a:avLst/>
          </a:prstGeom>
          <a:noFill/>
        </p:spPr>
        <p:txBody>
          <a:bodyPr wrap="none" rtlCol="0">
            <a:spAutoFit/>
          </a:bodyPr>
          <a:lstStyle/>
          <a:p>
            <a:r>
              <a:rPr lang="en-US" sz="1600" smtClean="0"/>
              <a:t>URLs that will</a:t>
            </a:r>
            <a:br>
              <a:rPr lang="en-US" sz="1600" smtClean="0"/>
            </a:br>
            <a:r>
              <a:rPr lang="en-US" sz="1600" smtClean="0"/>
              <a:t>eventually be</a:t>
            </a:r>
            <a:br>
              <a:rPr lang="en-US" sz="1600" smtClean="0"/>
            </a:br>
            <a:r>
              <a:rPr lang="en-US" sz="1600" smtClean="0"/>
              <a:t>crawled</a:t>
            </a:r>
            <a:endParaRPr lang="en-US" sz="1600"/>
          </a:p>
        </p:txBody>
      </p:sp>
      <p:sp>
        <p:nvSpPr>
          <p:cNvPr id="28" name="Freeform 27"/>
          <p:cNvSpPr/>
          <p:nvPr/>
        </p:nvSpPr>
        <p:spPr bwMode="auto">
          <a:xfrm>
            <a:off x="3776133" y="4436533"/>
            <a:ext cx="1862667" cy="382411"/>
          </a:xfrm>
          <a:custGeom>
            <a:avLst/>
            <a:gdLst>
              <a:gd name="connsiteX0" fmla="*/ 0 w 1634067"/>
              <a:gd name="connsiteY0" fmla="*/ 0 h 382411"/>
              <a:gd name="connsiteX1" fmla="*/ 939800 w 1634067"/>
              <a:gd name="connsiteY1" fmla="*/ 372533 h 382411"/>
              <a:gd name="connsiteX2" fmla="*/ 1634067 w 1634067"/>
              <a:gd name="connsiteY2" fmla="*/ 59267 h 382411"/>
            </a:gdLst>
            <a:ahLst/>
            <a:cxnLst>
              <a:cxn ang="0">
                <a:pos x="connsiteX0" y="connsiteY0"/>
              </a:cxn>
              <a:cxn ang="0">
                <a:pos x="connsiteX1" y="connsiteY1"/>
              </a:cxn>
              <a:cxn ang="0">
                <a:pos x="connsiteX2" y="connsiteY2"/>
              </a:cxn>
            </a:cxnLst>
            <a:rect l="l" t="t" r="r" b="b"/>
            <a:pathLst>
              <a:path w="1634067" h="382411">
                <a:moveTo>
                  <a:pt x="0" y="0"/>
                </a:moveTo>
                <a:cubicBezTo>
                  <a:pt x="333728" y="181327"/>
                  <a:pt x="667456" y="362655"/>
                  <a:pt x="939800" y="372533"/>
                </a:cubicBezTo>
                <a:cubicBezTo>
                  <a:pt x="1212145" y="382411"/>
                  <a:pt x="1423106" y="220839"/>
                  <a:pt x="1634067" y="59267"/>
                </a:cubicBezTo>
              </a:path>
            </a:pathLst>
          </a:cu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9" name="TextBox 28"/>
          <p:cNvSpPr txBox="1"/>
          <p:nvPr/>
        </p:nvSpPr>
        <p:spPr>
          <a:xfrm>
            <a:off x="3613477" y="5012267"/>
            <a:ext cx="1712327" cy="830997"/>
          </a:xfrm>
          <a:prstGeom prst="rect">
            <a:avLst/>
          </a:prstGeom>
          <a:noFill/>
        </p:spPr>
        <p:txBody>
          <a:bodyPr wrap="none" rtlCol="0">
            <a:spAutoFit/>
          </a:bodyPr>
          <a:lstStyle/>
          <a:p>
            <a:r>
              <a:rPr lang="en-US" sz="1600" smtClean="0"/>
              <a:t>URLs that do not</a:t>
            </a:r>
            <a:br>
              <a:rPr lang="en-US" sz="1600" smtClean="0"/>
            </a:br>
            <a:r>
              <a:rPr lang="en-US" sz="1600" smtClean="0"/>
              <a:t>fit our criteria</a:t>
            </a:r>
            <a:br>
              <a:rPr lang="en-US" sz="1600" smtClean="0"/>
            </a:br>
            <a:r>
              <a:rPr lang="en-US" sz="1600" smtClean="0"/>
              <a:t>(too deep, etc)</a:t>
            </a:r>
            <a:endParaRPr lang="en-US" sz="1600"/>
          </a:p>
        </p:txBody>
      </p:sp>
      <p:sp>
        <p:nvSpPr>
          <p:cNvPr id="30" name="TextBox 29"/>
          <p:cNvSpPr txBox="1"/>
          <p:nvPr/>
        </p:nvSpPr>
        <p:spPr>
          <a:xfrm>
            <a:off x="1962032" y="5774267"/>
            <a:ext cx="1188274" cy="400110"/>
          </a:xfrm>
          <a:prstGeom prst="rect">
            <a:avLst/>
          </a:prstGeom>
          <a:noFill/>
        </p:spPr>
        <p:txBody>
          <a:bodyPr wrap="none" rtlCol="0">
            <a:spAutoFit/>
          </a:bodyPr>
          <a:lstStyle/>
          <a:p>
            <a:r>
              <a:rPr lang="en-US" smtClean="0"/>
              <a:t>The Web</a:t>
            </a:r>
            <a:endParaRPr lang="en-US"/>
          </a:p>
        </p:txBody>
      </p:sp>
      <p:sp>
        <p:nvSpPr>
          <p:cNvPr id="36" name="Oval 35"/>
          <p:cNvSpPr/>
          <p:nvPr/>
        </p:nvSpPr>
        <p:spPr bwMode="auto">
          <a:xfrm>
            <a:off x="3369733" y="3115733"/>
            <a:ext cx="110066" cy="118533"/>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7" name="Oval 36"/>
          <p:cNvSpPr/>
          <p:nvPr/>
        </p:nvSpPr>
        <p:spPr bwMode="auto">
          <a:xfrm>
            <a:off x="3513666" y="3801533"/>
            <a:ext cx="110066" cy="118533"/>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8" name="Oval 37"/>
          <p:cNvSpPr/>
          <p:nvPr/>
        </p:nvSpPr>
        <p:spPr bwMode="auto">
          <a:xfrm>
            <a:off x="3699933" y="4216400"/>
            <a:ext cx="110066" cy="118533"/>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9" name="Oval 38"/>
          <p:cNvSpPr/>
          <p:nvPr/>
        </p:nvSpPr>
        <p:spPr bwMode="auto">
          <a:xfrm>
            <a:off x="3716866" y="2768600"/>
            <a:ext cx="110066" cy="118533"/>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0" name="TextBox 39"/>
          <p:cNvSpPr txBox="1"/>
          <p:nvPr/>
        </p:nvSpPr>
        <p:spPr>
          <a:xfrm>
            <a:off x="821918" y="1735668"/>
            <a:ext cx="1571969" cy="584775"/>
          </a:xfrm>
          <a:prstGeom prst="rect">
            <a:avLst/>
          </a:prstGeom>
          <a:noFill/>
        </p:spPr>
        <p:txBody>
          <a:bodyPr wrap="none" rtlCol="0">
            <a:spAutoFit/>
          </a:bodyPr>
          <a:lstStyle/>
          <a:p>
            <a:r>
              <a:rPr lang="en-US" sz="1600" smtClean="0">
                <a:solidFill>
                  <a:srgbClr val="FF0000"/>
                </a:solidFill>
              </a:rPr>
              <a:t>Pages currently</a:t>
            </a:r>
            <a:br>
              <a:rPr lang="en-US" sz="1600" smtClean="0">
                <a:solidFill>
                  <a:srgbClr val="FF0000"/>
                </a:solidFill>
              </a:rPr>
            </a:br>
            <a:r>
              <a:rPr lang="en-US" sz="1600" smtClean="0">
                <a:solidFill>
                  <a:srgbClr val="FF0000"/>
                </a:solidFill>
              </a:rPr>
              <a:t>being crawled</a:t>
            </a:r>
            <a:endParaRPr lang="en-US" sz="1600">
              <a:solidFill>
                <a:srgbClr val="FF0000"/>
              </a:solidFill>
            </a:endParaRPr>
          </a:p>
        </p:txBody>
      </p:sp>
      <p:cxnSp>
        <p:nvCxnSpPr>
          <p:cNvPr id="42" name="Straight Arrow Connector 41"/>
          <p:cNvCxnSpPr>
            <a:stCxn id="40" idx="3"/>
            <a:endCxn id="39" idx="2"/>
          </p:cNvCxnSpPr>
          <p:nvPr/>
        </p:nvCxnSpPr>
        <p:spPr bwMode="auto">
          <a:xfrm>
            <a:off x="2393887" y="2028056"/>
            <a:ext cx="1322979" cy="799811"/>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44" name="Straight Arrow Connector 43"/>
          <p:cNvCxnSpPr>
            <a:endCxn id="36" idx="1"/>
          </p:cNvCxnSpPr>
          <p:nvPr/>
        </p:nvCxnSpPr>
        <p:spPr bwMode="auto">
          <a:xfrm>
            <a:off x="2319867" y="2175933"/>
            <a:ext cx="1065985" cy="957159"/>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68932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26" grpId="0"/>
      <p:bldP spid="27" grpId="0"/>
      <p:bldP spid="28" grpId="0" animBg="1"/>
      <p:bldP spid="29" grpId="0"/>
      <p:bldP spid="36" grpId="0" animBg="1"/>
      <p:bldP spid="37" grpId="0" animBg="1"/>
      <p:bldP spid="38" grpId="0" animBg="1"/>
      <p:bldP spid="39" grpId="0" animBg="1"/>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Indexing</a:t>
            </a:r>
          </a:p>
        </p:txBody>
      </p:sp>
      <p:sp>
        <p:nvSpPr>
          <p:cNvPr id="3" name="Content Placeholder 2"/>
          <p:cNvSpPr>
            <a:spLocks noGrp="1"/>
          </p:cNvSpPr>
          <p:nvPr>
            <p:ph idx="1"/>
          </p:nvPr>
        </p:nvSpPr>
        <p:spPr/>
        <p:txBody>
          <a:bodyPr/>
          <a:lstStyle/>
          <a:p>
            <a:r>
              <a:rPr lang="en-US"/>
              <a:t>Once we have lots of pages crawled, how do we find the ones that match a given query?</a:t>
            </a:r>
          </a:p>
          <a:p>
            <a:pPr lvl="1"/>
            <a:r>
              <a:rPr lang="en-US"/>
              <a:t>Can't afford to 'scan' the entire set of pages on every single query!</a:t>
            </a:r>
          </a:p>
          <a:p>
            <a:pPr lvl="1"/>
            <a:endParaRPr lang="en-US"/>
          </a:p>
          <a:p>
            <a:r>
              <a:rPr lang="en-US"/>
              <a:t>Idea: Build an </a:t>
            </a:r>
            <a:r>
              <a:rPr lang="en-US">
                <a:solidFill>
                  <a:srgbClr val="00B050"/>
                </a:solidFill>
              </a:rPr>
              <a:t>inverted index</a:t>
            </a:r>
            <a:r>
              <a:rPr lang="en-US"/>
              <a:t>!</a:t>
            </a:r>
          </a:p>
          <a:p>
            <a:pPr lvl="1"/>
            <a:r>
              <a:rPr lang="en-US"/>
              <a:t>Maps each search term to a set of pages that contain that term</a:t>
            </a:r>
          </a:p>
          <a:p>
            <a:pPr lvl="2"/>
            <a:r>
              <a:rPr lang="en-US"/>
              <a:t>Example: "Penn" → { www.upenn.edu, en.wikipedia.org/wiki/William_Penn, ... }</a:t>
            </a:r>
          </a:p>
          <a:p>
            <a:pPr lvl="1"/>
            <a:endParaRPr lang="en-US"/>
          </a:p>
          <a:p>
            <a:r>
              <a:rPr lang="en-US"/>
              <a:t>How would you construct such an index?</a:t>
            </a:r>
          </a:p>
          <a:p>
            <a:pPr lvl="1"/>
            <a:r>
              <a:rPr lang="en-US"/>
              <a:t>Read all the collected pages from beginning to end</a:t>
            </a:r>
          </a:p>
          <a:p>
            <a:pPr lvl="1"/>
            <a:r>
              <a:rPr lang="en-US"/>
              <a:t>Extract a tuple (T, U) for each term T that appears in URL U</a:t>
            </a:r>
          </a:p>
          <a:p>
            <a:pPr lvl="1"/>
            <a:r>
              <a:rPr lang="en-US"/>
              <a:t>Group the tuples by their first element</a:t>
            </a:r>
          </a:p>
          <a:p>
            <a:pPr lvl="2"/>
            <a:r>
              <a:rPr lang="en-US"/>
              <a:t>See next lecture (about MapReduce)!</a:t>
            </a:r>
          </a:p>
          <a:p>
            <a:endParaRPr lang="en-US"/>
          </a:p>
        </p:txBody>
      </p:sp>
      <p:sp>
        <p:nvSpPr>
          <p:cNvPr id="4" name="Slide Number Placeholder 3"/>
          <p:cNvSpPr>
            <a:spLocks noGrp="1"/>
          </p:cNvSpPr>
          <p:nvPr>
            <p:ph type="sldNum" sz="quarter" idx="4"/>
          </p:nvPr>
        </p:nvSpPr>
        <p:spPr/>
        <p:txBody>
          <a:bodyPr/>
          <a:lstStyle/>
          <a:p>
            <a:fld id="{05072F42-4DFA-4725-86F9-7594E4AB4EB5}" type="slidenum">
              <a:rPr lang="en-GB" smtClean="0">
                <a:solidFill>
                  <a:prstClr val="black"/>
                </a:solidFill>
              </a:rPr>
              <a:pPr/>
              <a:t>8</a:t>
            </a:fld>
            <a:endParaRPr lang="en-GB" dirty="0">
              <a:solidFill>
                <a:prstClr val="black"/>
              </a:solidFill>
            </a:endParaRPr>
          </a:p>
        </p:txBody>
      </p:sp>
      <p:cxnSp>
        <p:nvCxnSpPr>
          <p:cNvPr id="5" name="Straight Connector 4"/>
          <p:cNvCxnSpPr/>
          <p:nvPr/>
        </p:nvCxnSpPr>
        <p:spPr>
          <a:xfrm>
            <a:off x="4343400" y="5105400"/>
            <a:ext cx="251460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45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Searching</a:t>
            </a:r>
          </a:p>
        </p:txBody>
      </p:sp>
      <p:sp>
        <p:nvSpPr>
          <p:cNvPr id="3" name="Content Placeholder 2"/>
          <p:cNvSpPr>
            <a:spLocks noGrp="1"/>
          </p:cNvSpPr>
          <p:nvPr>
            <p:ph idx="1"/>
          </p:nvPr>
        </p:nvSpPr>
        <p:spPr/>
        <p:txBody>
          <a:bodyPr/>
          <a:lstStyle/>
          <a:p>
            <a:r>
              <a:rPr lang="en-US"/>
              <a:t>Given the inverted index, how do we find the pages to return for a query "cheap flights Hawaii"?</a:t>
            </a:r>
          </a:p>
          <a:p>
            <a:pPr lvl="1"/>
            <a:r>
              <a:rPr lang="en-US"/>
              <a:t>Look up each of the three terms in the inverted index</a:t>
            </a:r>
            <a:br>
              <a:rPr lang="en-US"/>
            </a:br>
            <a:r>
              <a:rPr lang="en-US"/>
              <a:t>→ set of URLs for each term</a:t>
            </a:r>
          </a:p>
          <a:p>
            <a:pPr lvl="1"/>
            <a:r>
              <a:rPr lang="en-US"/>
              <a:t>Output all the pages that appear in the intersection</a:t>
            </a:r>
          </a:p>
          <a:p>
            <a:endParaRPr lang="en-US"/>
          </a:p>
          <a:p>
            <a:r>
              <a:rPr lang="en-US"/>
              <a:t>Is that enough?</a:t>
            </a:r>
          </a:p>
          <a:p>
            <a:r>
              <a:rPr lang="en-US"/>
              <a:t>No! </a:t>
            </a:r>
            <a:r>
              <a:rPr lang="en-US">
                <a:solidFill>
                  <a:srgbClr val="00B050"/>
                </a:solidFill>
              </a:rPr>
              <a:t>Ranking</a:t>
            </a:r>
            <a:r>
              <a:rPr lang="en-US"/>
              <a:t> the results is critical, and very tricky</a:t>
            </a:r>
          </a:p>
          <a:p>
            <a:pPr lvl="1"/>
            <a:r>
              <a:rPr lang="en-US"/>
              <a:t>There might be billions of matching pages, but users rarely look beyond the first page of results!</a:t>
            </a:r>
          </a:p>
          <a:p>
            <a:pPr lvl="1"/>
            <a:r>
              <a:rPr lang="en-US"/>
              <a:t>Ranking involves many other criteria: PageRank, where exactly the terms appear, whether they appear in a phrase, ...</a:t>
            </a:r>
          </a:p>
          <a:p>
            <a:pPr lvl="1"/>
            <a:r>
              <a:rPr lang="en-US"/>
              <a:t>Google reportedly uses over 200 different criteria for ranking</a:t>
            </a:r>
          </a:p>
        </p:txBody>
      </p:sp>
      <p:sp>
        <p:nvSpPr>
          <p:cNvPr id="4" name="Slide Number Placeholder 3"/>
          <p:cNvSpPr>
            <a:spLocks noGrp="1"/>
          </p:cNvSpPr>
          <p:nvPr>
            <p:ph type="sldNum" sz="quarter" idx="4"/>
          </p:nvPr>
        </p:nvSpPr>
        <p:spPr/>
        <p:txBody>
          <a:bodyPr/>
          <a:lstStyle/>
          <a:p>
            <a:fld id="{05072F42-4DFA-4725-86F9-7594E4AB4EB5}" type="slidenum">
              <a:rPr lang="en-GB" smtClean="0">
                <a:solidFill>
                  <a:prstClr val="black"/>
                </a:solidFill>
              </a:rPr>
              <a:pPr/>
              <a:t>9</a:t>
            </a:fld>
            <a:endParaRPr lang="en-GB" dirty="0">
              <a:solidFill>
                <a:prstClr val="black"/>
              </a:solidFill>
            </a:endParaRPr>
          </a:p>
        </p:txBody>
      </p:sp>
    </p:spTree>
    <p:extLst>
      <p:ext uri="{BB962C8B-B14F-4D97-AF65-F5344CB8AC3E}">
        <p14:creationId xmlns:p14="http://schemas.microsoft.com/office/powerpoint/2010/main" val="176514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15747</TotalTime>
  <Words>2181</Words>
  <Application>Microsoft Macintosh PowerPoint</Application>
  <PresentationFormat>On-screen Show (4:3)</PresentationFormat>
  <Paragraphs>418</Paragraphs>
  <Slides>30</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Calibri</vt:lpstr>
      <vt:lpstr>Garamond</vt:lpstr>
      <vt:lpstr>Helvetica</vt:lpstr>
      <vt:lpstr>Osaka</vt:lpstr>
      <vt:lpstr>Symbol</vt:lpstr>
      <vt:lpstr>Tahoma</vt:lpstr>
      <vt:lpstr>Verdana</vt:lpstr>
      <vt:lpstr>Wingdings</vt:lpstr>
      <vt:lpstr>Arial</vt:lpstr>
      <vt:lpstr>1_Office Theme</vt:lpstr>
      <vt:lpstr>CIS 505 Software Systems</vt:lpstr>
      <vt:lpstr>The Road Ahead</vt:lpstr>
      <vt:lpstr>Plan for today</vt:lpstr>
      <vt:lpstr>Why GFS?</vt:lpstr>
      <vt:lpstr>Web search: Major components</vt:lpstr>
      <vt:lpstr>Crawling</vt:lpstr>
      <vt:lpstr>Crawling visualized</vt:lpstr>
      <vt:lpstr>Indexing</vt:lpstr>
      <vt:lpstr>Searching</vt:lpstr>
      <vt:lpstr>Workload characteristics</vt:lpstr>
      <vt:lpstr>Plan for today</vt:lpstr>
      <vt:lpstr>Chunks and chunkservers</vt:lpstr>
      <vt:lpstr>GFS architecture</vt:lpstr>
      <vt:lpstr>The Master</vt:lpstr>
      <vt:lpstr>The Master</vt:lpstr>
      <vt:lpstr>Plan for today</vt:lpstr>
      <vt:lpstr>Client interface</vt:lpstr>
      <vt:lpstr>Read algorithm</vt:lpstr>
      <vt:lpstr>Primaries and secondaries</vt:lpstr>
      <vt:lpstr>Leases</vt:lpstr>
      <vt:lpstr>Write algorithm</vt:lpstr>
      <vt:lpstr>Failures during a write</vt:lpstr>
      <vt:lpstr>Append algorithm</vt:lpstr>
      <vt:lpstr>Append algorithm</vt:lpstr>
      <vt:lpstr>Plan for today</vt:lpstr>
      <vt:lpstr>Consistency</vt:lpstr>
      <vt:lpstr>Replica placement</vt:lpstr>
      <vt:lpstr>Other interesting details</vt:lpstr>
      <vt:lpstr>Side-by-side: GFS versus NFS</vt:lpstr>
      <vt:lpstr>Recap: Google File System</vt:lpstr>
    </vt:vector>
  </TitlesOfParts>
  <Manager/>
  <Company>University of Pennsylvania</Company>
  <LinksUpToDate>false</LinksUpToDate>
  <SharedDoc>false</SharedDoc>
  <HyperlinkBase>http://www.cis.upenn.edu/~cis505/</HyperlinkBase>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GFS</dc:title>
  <dc:subject>CIS505</dc:subject>
  <dc:creator>Linh Thi Xuan Phan</dc:creator>
  <cp:keywords/>
  <dc:description/>
  <cp:lastModifiedBy>Phan, Linh Thi Xuan</cp:lastModifiedBy>
  <cp:revision>2237</cp:revision>
  <cp:lastPrinted>2016-03-28T03:38:32Z</cp:lastPrinted>
  <dcterms:created xsi:type="dcterms:W3CDTF">2007-01-07T01:15:03Z</dcterms:created>
  <dcterms:modified xsi:type="dcterms:W3CDTF">2016-11-17T15:52:54Z</dcterms:modified>
  <cp:category/>
</cp:coreProperties>
</file>