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0" r:id="rId3"/>
    <p:sldId id="258" r:id="rId4"/>
    <p:sldId id="259" r:id="rId5"/>
    <p:sldId id="273" r:id="rId6"/>
    <p:sldId id="274" r:id="rId7"/>
    <p:sldId id="275" r:id="rId8"/>
    <p:sldId id="262" r:id="rId9"/>
    <p:sldId id="276" r:id="rId10"/>
    <p:sldId id="260" r:id="rId11"/>
    <p:sldId id="263" r:id="rId12"/>
    <p:sldId id="277" r:id="rId13"/>
    <p:sldId id="266" r:id="rId14"/>
    <p:sldId id="267" r:id="rId15"/>
    <p:sldId id="269" r:id="rId16"/>
    <p:sldId id="27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9897AEB-B621-462F-B217-E5C0ADEB0D8F}">
          <p14:sldIdLst>
            <p14:sldId id="256"/>
            <p14:sldId id="270"/>
            <p14:sldId id="258"/>
            <p14:sldId id="259"/>
            <p14:sldId id="273"/>
            <p14:sldId id="274"/>
            <p14:sldId id="275"/>
          </p14:sldIdLst>
        </p14:section>
        <p14:section name="Factory Pattern" id="{C954183F-6D25-4CB0-B5AC-470ED9FEBA99}">
          <p14:sldIdLst>
            <p14:sldId id="262"/>
            <p14:sldId id="276"/>
            <p14:sldId id="260"/>
            <p14:sldId id="263"/>
            <p14:sldId id="277"/>
            <p14:sldId id="266"/>
            <p14:sldId id="267"/>
            <p14:sldId id="269"/>
            <p14:sldId id="2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46" autoAdjust="0"/>
  </p:normalViewPr>
  <p:slideViewPr>
    <p:cSldViewPr snapToGrid="0">
      <p:cViewPr varScale="1">
        <p:scale>
          <a:sx n="81" d="100"/>
          <a:sy n="81" d="100"/>
        </p:scale>
        <p:origin x="102"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29445-2884-4067-B51E-291B4931C9A1}" type="datetimeFigureOut">
              <a:rPr lang="zh-CN" altLang="en-US" smtClean="0"/>
              <a:t>2016/9/23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E4A44-6223-47D3-B887-600F50FFA7C2}" type="slidenum">
              <a:rPr lang="zh-CN" altLang="en-US" smtClean="0"/>
              <a:t>‹#›</a:t>
            </a:fld>
            <a:endParaRPr lang="zh-CN" altLang="en-US"/>
          </a:p>
        </p:txBody>
      </p:sp>
    </p:spTree>
    <p:extLst>
      <p:ext uri="{BB962C8B-B14F-4D97-AF65-F5344CB8AC3E}">
        <p14:creationId xmlns:p14="http://schemas.microsoft.com/office/powerpoint/2010/main" val="198796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Injection molding presses demonstrate this pattern. Manufacturers of plastic toys process plastic molding powder, and inject the plastic into molds of the desired shapes. The class of toy (car, action figure, etc.) is determined by the mold</a:t>
            </a:r>
            <a:endParaRPr lang="zh-CN" altLang="en-US" dirty="0"/>
          </a:p>
        </p:txBody>
      </p:sp>
      <p:sp>
        <p:nvSpPr>
          <p:cNvPr id="4" name="灯片编号占位符 3"/>
          <p:cNvSpPr>
            <a:spLocks noGrp="1"/>
          </p:cNvSpPr>
          <p:nvPr>
            <p:ph type="sldNum" sz="quarter" idx="10"/>
          </p:nvPr>
        </p:nvSpPr>
        <p:spPr/>
        <p:txBody>
          <a:bodyPr/>
          <a:lstStyle/>
          <a:p>
            <a:fld id="{EEDE4A44-6223-47D3-B887-600F50FFA7C2}" type="slidenum">
              <a:rPr lang="zh-CN" altLang="en-US" smtClean="0"/>
              <a:t>11</a:t>
            </a:fld>
            <a:endParaRPr lang="zh-CN" altLang="en-US"/>
          </a:p>
        </p:txBody>
      </p:sp>
    </p:spTree>
    <p:extLst>
      <p:ext uri="{BB962C8B-B14F-4D97-AF65-F5344CB8AC3E}">
        <p14:creationId xmlns:p14="http://schemas.microsoft.com/office/powerpoint/2010/main" val="127082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电脑风格切换，</a:t>
            </a:r>
            <a:r>
              <a:rPr lang="en-US" altLang="zh-CN" dirty="0" smtClean="0"/>
              <a:t>Win &amp; Mac</a:t>
            </a:r>
          </a:p>
          <a:p>
            <a:r>
              <a:rPr lang="en-US" altLang="zh-CN" sz="1200" b="0" i="0" kern="1200" dirty="0" smtClean="0">
                <a:solidFill>
                  <a:schemeClr val="tx1"/>
                </a:solidFill>
                <a:effectLst/>
                <a:latin typeface="+mn-lt"/>
                <a:ea typeface="+mn-ea"/>
                <a:cs typeface="+mn-cs"/>
              </a:rPr>
              <a:t>The method </a:t>
            </a:r>
            <a:r>
              <a:rPr lang="en-US" altLang="zh-CN" dirty="0" err="1" smtClean="0"/>
              <a:t>createButton</a:t>
            </a:r>
            <a:r>
              <a:rPr lang="en-US" altLang="zh-CN" sz="1200" b="0" i="0" kern="1200" dirty="0" smtClean="0">
                <a:solidFill>
                  <a:schemeClr val="tx1"/>
                </a:solidFill>
                <a:effectLst/>
                <a:latin typeface="+mn-lt"/>
                <a:ea typeface="+mn-ea"/>
                <a:cs typeface="+mn-cs"/>
              </a:rPr>
              <a:t> on the </a:t>
            </a:r>
            <a:r>
              <a:rPr lang="en-US" altLang="zh-CN" dirty="0" err="1" smtClean="0"/>
              <a:t>GuiFactory</a:t>
            </a:r>
            <a:r>
              <a:rPr lang="en-US" altLang="zh-CN" sz="1200" b="0" i="0" kern="1200" dirty="0" smtClean="0">
                <a:solidFill>
                  <a:schemeClr val="tx1"/>
                </a:solidFill>
                <a:effectLst/>
                <a:latin typeface="+mn-lt"/>
                <a:ea typeface="+mn-ea"/>
                <a:cs typeface="+mn-cs"/>
              </a:rPr>
              <a:t> interface returns objects of type </a:t>
            </a:r>
            <a:r>
              <a:rPr lang="en-US" altLang="zh-CN" dirty="0" smtClean="0"/>
              <a:t>Button</a:t>
            </a:r>
            <a:r>
              <a:rPr lang="en-US" altLang="zh-CN" sz="1200" b="0" i="0" kern="1200" dirty="0" smtClean="0">
                <a:solidFill>
                  <a:schemeClr val="tx1"/>
                </a:solidFill>
                <a:effectLst/>
                <a:latin typeface="+mn-lt"/>
                <a:ea typeface="+mn-ea"/>
                <a:cs typeface="+mn-cs"/>
              </a:rPr>
              <a:t>. What implementation of </a:t>
            </a:r>
            <a:r>
              <a:rPr lang="en-US" altLang="zh-CN" dirty="0" smtClean="0"/>
              <a:t>Button</a:t>
            </a:r>
            <a:r>
              <a:rPr lang="en-US" altLang="zh-CN" sz="1200" b="0" i="0" kern="1200" dirty="0" smtClean="0">
                <a:solidFill>
                  <a:schemeClr val="tx1"/>
                </a:solidFill>
                <a:effectLst/>
                <a:latin typeface="+mn-lt"/>
                <a:ea typeface="+mn-ea"/>
                <a:cs typeface="+mn-cs"/>
              </a:rPr>
              <a:t> is returned depends on which implementation of </a:t>
            </a:r>
            <a:r>
              <a:rPr lang="en-US" altLang="zh-CN" dirty="0" err="1" smtClean="0"/>
              <a:t>GuiFactory</a:t>
            </a:r>
            <a:r>
              <a:rPr lang="en-US" altLang="zh-CN" sz="1200" b="0" i="0" kern="1200" dirty="0" smtClean="0">
                <a:solidFill>
                  <a:schemeClr val="tx1"/>
                </a:solidFill>
                <a:effectLst/>
                <a:latin typeface="+mn-lt"/>
                <a:ea typeface="+mn-ea"/>
                <a:cs typeface="+mn-cs"/>
              </a:rPr>
              <a:t> is handling the method call.</a:t>
            </a:r>
            <a:endParaRPr lang="zh-CN" altLang="en-US" dirty="0"/>
          </a:p>
        </p:txBody>
      </p:sp>
      <p:sp>
        <p:nvSpPr>
          <p:cNvPr id="4" name="灯片编号占位符 3"/>
          <p:cNvSpPr>
            <a:spLocks noGrp="1"/>
          </p:cNvSpPr>
          <p:nvPr>
            <p:ph type="sldNum" sz="quarter" idx="10"/>
          </p:nvPr>
        </p:nvSpPr>
        <p:spPr/>
        <p:txBody>
          <a:bodyPr/>
          <a:lstStyle/>
          <a:p>
            <a:fld id="{EEDE4A44-6223-47D3-B887-600F50FFA7C2}" type="slidenum">
              <a:rPr lang="zh-CN" altLang="en-US" smtClean="0"/>
              <a:t>14</a:t>
            </a:fld>
            <a:endParaRPr lang="zh-CN" altLang="en-US"/>
          </a:p>
        </p:txBody>
      </p:sp>
    </p:spTree>
    <p:extLst>
      <p:ext uri="{BB962C8B-B14F-4D97-AF65-F5344CB8AC3E}">
        <p14:creationId xmlns:p14="http://schemas.microsoft.com/office/powerpoint/2010/main" val="1580657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u="none" strike="noStrike" baseline="0" dirty="0" smtClean="0">
                <a:latin typeface="LiberationSerif-Bold"/>
              </a:rPr>
              <a:t>Factory method Abstract Factory method</a:t>
            </a:r>
          </a:p>
          <a:p>
            <a:r>
              <a:rPr lang="en-US" altLang="zh-CN" b="0" i="0" u="none" strike="noStrike" baseline="0" dirty="0" smtClean="0">
                <a:latin typeface="LiberationSerif"/>
              </a:rPr>
              <a:t>This exposes a method to the client to create the</a:t>
            </a:r>
          </a:p>
          <a:p>
            <a:r>
              <a:rPr lang="en-US" altLang="zh-CN" b="0" i="0" u="none" strike="noStrike" baseline="0" dirty="0" smtClean="0">
                <a:latin typeface="LiberationSerif"/>
              </a:rPr>
              <a:t>objects</a:t>
            </a:r>
          </a:p>
          <a:p>
            <a:r>
              <a:rPr lang="en-US" altLang="zh-CN" b="0" i="0" u="none" strike="noStrike" baseline="0" dirty="0" smtClean="0">
                <a:latin typeface="LiberationSerif"/>
              </a:rPr>
              <a:t>Abstract Factory method contains one or more factory methods to</a:t>
            </a:r>
          </a:p>
          <a:p>
            <a:r>
              <a:rPr lang="en-US" altLang="zh-CN" b="0" i="0" u="none" strike="noStrike" baseline="0" dirty="0" smtClean="0">
                <a:latin typeface="LiberationSerif"/>
              </a:rPr>
              <a:t>create a family of related objects</a:t>
            </a:r>
          </a:p>
          <a:p>
            <a:r>
              <a:rPr lang="en-US" altLang="zh-CN" b="0" i="0" u="none" strike="noStrike" baseline="0" dirty="0" smtClean="0">
                <a:latin typeface="LiberationSerif"/>
              </a:rPr>
              <a:t>This uses inheritance and subclasses to decide</a:t>
            </a:r>
          </a:p>
          <a:p>
            <a:r>
              <a:rPr lang="en-US" altLang="zh-CN" b="0" i="0" u="none" strike="noStrike" baseline="0" dirty="0" smtClean="0">
                <a:latin typeface="LiberationSerif"/>
              </a:rPr>
              <a:t>which object to create</a:t>
            </a:r>
          </a:p>
          <a:p>
            <a:r>
              <a:rPr lang="en-US" altLang="zh-CN" b="0" i="0" u="none" strike="noStrike" baseline="0" dirty="0" smtClean="0">
                <a:latin typeface="LiberationSerif"/>
              </a:rPr>
              <a:t>This uses composition to delegate responsibility to create objects of</a:t>
            </a:r>
          </a:p>
          <a:p>
            <a:r>
              <a:rPr lang="en-US" altLang="zh-CN" b="0" i="0" u="none" strike="noStrike" baseline="0" dirty="0" smtClean="0">
                <a:latin typeface="LiberationSerif"/>
              </a:rPr>
              <a:t>another class</a:t>
            </a:r>
          </a:p>
          <a:p>
            <a:r>
              <a:rPr lang="en-US" altLang="zh-CN" b="0" i="0" u="none" strike="noStrike" baseline="0" dirty="0" smtClean="0">
                <a:latin typeface="LiberationSerif"/>
              </a:rPr>
              <a:t>The factory method is used to create one</a:t>
            </a:r>
          </a:p>
          <a:p>
            <a:r>
              <a:rPr lang="en-US" altLang="zh-CN" b="0" i="0" u="none" strike="noStrike" baseline="0" dirty="0" smtClean="0">
                <a:latin typeface="LiberationSerif"/>
              </a:rPr>
              <a:t>product Abstract Factory method is about creating families of related products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EDE4A44-6223-47D3-B887-600F50FFA7C2}" type="slidenum">
              <a:rPr lang="zh-CN" altLang="en-US" smtClean="0"/>
              <a:t>15</a:t>
            </a:fld>
            <a:endParaRPr lang="zh-CN" altLang="en-US"/>
          </a:p>
        </p:txBody>
      </p:sp>
    </p:spTree>
    <p:extLst>
      <p:ext uri="{BB962C8B-B14F-4D97-AF65-F5344CB8AC3E}">
        <p14:creationId xmlns:p14="http://schemas.microsoft.com/office/powerpoint/2010/main" val="4274343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DE4A44-6223-47D3-B887-600F50FFA7C2}" type="slidenum">
              <a:rPr lang="zh-CN" altLang="en-US" smtClean="0"/>
              <a:t>16</a:t>
            </a:fld>
            <a:endParaRPr lang="zh-CN" altLang="en-US"/>
          </a:p>
        </p:txBody>
      </p:sp>
    </p:spTree>
    <p:extLst>
      <p:ext uri="{BB962C8B-B14F-4D97-AF65-F5344CB8AC3E}">
        <p14:creationId xmlns:p14="http://schemas.microsoft.com/office/powerpoint/2010/main" val="2329544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519FACD-731E-48FC-A4C3-B9AB78F01F5F}"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171983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19FACD-731E-48FC-A4C3-B9AB78F01F5F}"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425510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19FACD-731E-48FC-A4C3-B9AB78F01F5F}"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273319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19FACD-731E-48FC-A4C3-B9AB78F01F5F}"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1297346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519FACD-731E-48FC-A4C3-B9AB78F01F5F}"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470201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19FACD-731E-48FC-A4C3-B9AB78F01F5F}"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409619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19FACD-731E-48FC-A4C3-B9AB78F01F5F}" type="datetimeFigureOut">
              <a:rPr lang="zh-CN" altLang="en-US" smtClean="0"/>
              <a:t>2016/9/23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369368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19FACD-731E-48FC-A4C3-B9AB78F01F5F}" type="datetimeFigureOut">
              <a:rPr lang="zh-CN" altLang="en-US" smtClean="0"/>
              <a:t>2016/9/23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204376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19FACD-731E-48FC-A4C3-B9AB78F01F5F}" type="datetimeFigureOut">
              <a:rPr lang="zh-CN" altLang="en-US" smtClean="0"/>
              <a:t>2016/9/23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8588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19FACD-731E-48FC-A4C3-B9AB78F01F5F}"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8722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19FACD-731E-48FC-A4C3-B9AB78F01F5F}"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15807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9FACD-731E-48FC-A4C3-B9AB78F01F5F}" type="datetimeFigureOut">
              <a:rPr lang="zh-CN" altLang="en-US" smtClean="0"/>
              <a:t>2016/9/23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814F0-37BA-43E4-8DB5-AD7DACF9EB14}" type="slidenum">
              <a:rPr lang="zh-CN" altLang="en-US" smtClean="0"/>
              <a:t>‹#›</a:t>
            </a:fld>
            <a:endParaRPr lang="zh-CN" altLang="en-US"/>
          </a:p>
        </p:txBody>
      </p:sp>
    </p:spTree>
    <p:extLst>
      <p:ext uri="{BB962C8B-B14F-4D97-AF65-F5344CB8AC3E}">
        <p14:creationId xmlns:p14="http://schemas.microsoft.com/office/powerpoint/2010/main" val="1194482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371725"/>
            <a:ext cx="9144000" cy="947738"/>
          </a:xfrm>
        </p:spPr>
        <p:txBody>
          <a:bodyPr>
            <a:noAutofit/>
          </a:bodyPr>
          <a:lstStyle/>
          <a:p>
            <a:r>
              <a:rPr lang="en-US" altLang="zh-CN" sz="7200" dirty="0" smtClean="0"/>
              <a:t>The Factory Pattern</a:t>
            </a:r>
            <a:endParaRPr lang="zh-CN" altLang="en-US" sz="7200" dirty="0"/>
          </a:p>
        </p:txBody>
      </p:sp>
      <p:sp>
        <p:nvSpPr>
          <p:cNvPr id="3" name="副标题 2"/>
          <p:cNvSpPr>
            <a:spLocks noGrp="1"/>
          </p:cNvSpPr>
          <p:nvPr>
            <p:ph type="subTitle" idx="1"/>
          </p:nvPr>
        </p:nvSpPr>
        <p:spPr>
          <a:xfrm>
            <a:off x="1524000" y="3783013"/>
            <a:ext cx="9144000" cy="1655762"/>
          </a:xfrm>
        </p:spPr>
        <p:txBody>
          <a:bodyPr/>
          <a:lstStyle/>
          <a:p>
            <a:endParaRPr lang="en-US" altLang="zh-CN" dirty="0" smtClean="0"/>
          </a:p>
          <a:p>
            <a:fld id="{7ABB328E-487A-4EBE-AC25-D34DE5E7ADC6}" type="datetime1">
              <a:rPr lang="en-US" altLang="zh-CN" sz="4000" smtClean="0"/>
              <a:t>9/23/2016</a:t>
            </a:fld>
            <a:endParaRPr lang="zh-CN" altLang="en-US" sz="4000" dirty="0"/>
          </a:p>
        </p:txBody>
      </p:sp>
    </p:spTree>
    <p:extLst>
      <p:ext uri="{BB962C8B-B14F-4D97-AF65-F5344CB8AC3E}">
        <p14:creationId xmlns:p14="http://schemas.microsoft.com/office/powerpoint/2010/main" val="2340694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Factory Method Pattern</a:t>
            </a:r>
            <a:endParaRPr lang="zh-CN" altLang="en-US" dirty="0"/>
          </a:p>
        </p:txBody>
      </p:sp>
      <p:sp>
        <p:nvSpPr>
          <p:cNvPr id="3" name="内容占位符 2"/>
          <p:cNvSpPr>
            <a:spLocks noGrp="1"/>
          </p:cNvSpPr>
          <p:nvPr>
            <p:ph idx="1"/>
          </p:nvPr>
        </p:nvSpPr>
        <p:spPr>
          <a:xfrm>
            <a:off x="1056904" y="2323878"/>
            <a:ext cx="4524499" cy="3210022"/>
          </a:xfrm>
        </p:spPr>
        <p:txBody>
          <a:bodyPr>
            <a:normAutofit lnSpcReduction="10000"/>
          </a:bodyPr>
          <a:lstStyle/>
          <a:p>
            <a:r>
              <a:rPr lang="en-US" altLang="zh-CN" dirty="0"/>
              <a:t>This exposes a method to the client to create </a:t>
            </a:r>
            <a:r>
              <a:rPr lang="en-US" altLang="zh-CN" dirty="0" smtClean="0"/>
              <a:t>the objects.</a:t>
            </a:r>
          </a:p>
          <a:p>
            <a:r>
              <a:rPr lang="en-US" altLang="zh-CN" dirty="0" smtClean="0"/>
              <a:t>Using </a:t>
            </a:r>
            <a:r>
              <a:rPr lang="en-US" altLang="zh-CN" dirty="0"/>
              <a:t>factory methods to deal with the problem of creating </a:t>
            </a:r>
            <a:r>
              <a:rPr lang="en-US" altLang="zh-CN" dirty="0" smtClean="0"/>
              <a:t>objects.</a:t>
            </a:r>
          </a:p>
          <a:p>
            <a:r>
              <a:rPr lang="en-US" altLang="zh-CN" dirty="0" smtClean="0"/>
              <a:t>Moving </a:t>
            </a:r>
            <a:r>
              <a:rPr lang="en-US" altLang="zh-CN" dirty="0" smtClean="0"/>
              <a:t>instances </a:t>
            </a:r>
            <a:r>
              <a:rPr lang="en-US" altLang="zh-CN" dirty="0"/>
              <a:t>creating to subclasses</a:t>
            </a:r>
            <a:endParaRPr lang="en-US" altLang="zh-CN" dirty="0"/>
          </a:p>
        </p:txBody>
      </p:sp>
      <p:sp>
        <p:nvSpPr>
          <p:cNvPr id="4" name="文本框 3"/>
          <p:cNvSpPr txBox="1"/>
          <p:nvPr/>
        </p:nvSpPr>
        <p:spPr>
          <a:xfrm>
            <a:off x="1056904" y="1563449"/>
            <a:ext cx="4073236" cy="523220"/>
          </a:xfrm>
          <a:prstGeom prst="rect">
            <a:avLst/>
          </a:prstGeom>
          <a:noFill/>
        </p:spPr>
        <p:txBody>
          <a:bodyPr wrap="square" rtlCol="0">
            <a:spAutoFit/>
          </a:bodyPr>
          <a:lstStyle/>
          <a:p>
            <a:r>
              <a:rPr lang="en-US" altLang="zh-CN" sz="2800" dirty="0"/>
              <a:t>Theory</a:t>
            </a:r>
            <a:endParaRPr lang="zh-CN" altLang="en-US" sz="2800" dirty="0"/>
          </a:p>
        </p:txBody>
      </p:sp>
      <p:sp>
        <p:nvSpPr>
          <p:cNvPr id="5" name="文本框 4"/>
          <p:cNvSpPr txBox="1"/>
          <p:nvPr/>
        </p:nvSpPr>
        <p:spPr>
          <a:xfrm>
            <a:off x="6751526" y="1550548"/>
            <a:ext cx="4073236" cy="523220"/>
          </a:xfrm>
          <a:prstGeom prst="rect">
            <a:avLst/>
          </a:prstGeom>
          <a:noFill/>
        </p:spPr>
        <p:txBody>
          <a:bodyPr wrap="square" rtlCol="0">
            <a:spAutoFit/>
          </a:bodyPr>
          <a:lstStyle/>
          <a:p>
            <a:r>
              <a:rPr lang="en-US" altLang="zh-CN" sz="2800" dirty="0" smtClean="0"/>
              <a:t>Practice</a:t>
            </a:r>
            <a:endParaRPr lang="zh-CN" altLang="en-US" sz="2800" dirty="0"/>
          </a:p>
        </p:txBody>
      </p:sp>
      <p:pic>
        <p:nvPicPr>
          <p:cNvPr id="21" name="图片 20"/>
          <p:cNvPicPr>
            <a:picLocks noChangeAspect="1"/>
          </p:cNvPicPr>
          <p:nvPr/>
        </p:nvPicPr>
        <p:blipFill>
          <a:blip r:embed="rId2"/>
          <a:stretch>
            <a:fillRect/>
          </a:stretch>
        </p:blipFill>
        <p:spPr>
          <a:xfrm>
            <a:off x="6751526" y="2523963"/>
            <a:ext cx="4963270" cy="2809851"/>
          </a:xfrm>
          <a:prstGeom prst="rect">
            <a:avLst/>
          </a:prstGeom>
        </p:spPr>
      </p:pic>
      <p:cxnSp>
        <p:nvCxnSpPr>
          <p:cNvPr id="7" name="直接连接符 6"/>
          <p:cNvCxnSpPr/>
          <p:nvPr/>
        </p:nvCxnSpPr>
        <p:spPr>
          <a:xfrm>
            <a:off x="6096000" y="1935678"/>
            <a:ext cx="0" cy="39317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173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Factory Method Pattern</a:t>
            </a:r>
            <a:endParaRPr lang="zh-CN" altLang="en-US" dirty="0"/>
          </a:p>
        </p:txBody>
      </p:sp>
      <p:pic>
        <p:nvPicPr>
          <p:cNvPr id="8" name="图片 7"/>
          <p:cNvPicPr>
            <a:picLocks noChangeAspect="1"/>
          </p:cNvPicPr>
          <p:nvPr/>
        </p:nvPicPr>
        <p:blipFill rotWithShape="1">
          <a:blip r:embed="rId3"/>
          <a:srcRect l="632" t="911"/>
          <a:stretch/>
        </p:blipFill>
        <p:spPr>
          <a:xfrm>
            <a:off x="2352324" y="2073858"/>
            <a:ext cx="7487352" cy="3733176"/>
          </a:xfrm>
          <a:prstGeom prst="rect">
            <a:avLst/>
          </a:prstGeom>
        </p:spPr>
      </p:pic>
      <p:sp>
        <p:nvSpPr>
          <p:cNvPr id="9" name="内容占位符 2"/>
          <p:cNvSpPr txBox="1">
            <a:spLocks/>
          </p:cNvSpPr>
          <p:nvPr/>
        </p:nvSpPr>
        <p:spPr>
          <a:xfrm>
            <a:off x="1056902" y="4334305"/>
            <a:ext cx="4524499" cy="1376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Tree>
    <p:extLst>
      <p:ext uri="{BB962C8B-B14F-4D97-AF65-F5344CB8AC3E}">
        <p14:creationId xmlns:p14="http://schemas.microsoft.com/office/powerpoint/2010/main" val="257613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Rectangle 1"/>
          <p:cNvSpPr>
            <a:spLocks noChangeArrowheads="1"/>
          </p:cNvSpPr>
          <p:nvPr/>
        </p:nvSpPr>
        <p:spPr bwMode="auto">
          <a:xfrm>
            <a:off x="237506" y="459064"/>
            <a:ext cx="6468437" cy="52629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InjectionMold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real injection process</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'Finished.'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duck</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(InjectionMold):</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build duck mold</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0" i="0" u="none" strike="noStrike" cap="none" normalizeH="0" baseline="0" dirty="0" smtClean="0">
                <a:ln>
                  <a:noFill/>
                </a:ln>
                <a:solidFill>
                  <a:srgbClr val="B200B2"/>
                </a:solidFill>
                <a:effectLst/>
                <a:latin typeface="宋体" panose="02010600030101010101" pitchFamily="2" charset="-122"/>
                <a:ea typeface="宋体" panose="02010600030101010101" pitchFamily="2" charset="-122"/>
              </a:rPr>
              <a:t>__init__</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 = 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.color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'Yellow'</a:t>
            </a:r>
            <a:b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mold is building.'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.color</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is 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.color</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car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(InjectionMold):</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build car mold</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0" i="0" u="none" strike="noStrike" cap="none" normalizeH="0" baseline="0" dirty="0" smtClean="0">
                <a:ln>
                  <a:noFill/>
                </a:ln>
                <a:solidFill>
                  <a:srgbClr val="B200B2"/>
                </a:solidFill>
                <a:effectLst/>
                <a:latin typeface="宋体" panose="02010600030101010101" pitchFamily="2" charset="-122"/>
                <a:ea typeface="宋体" panose="02010600030101010101" pitchFamily="2" charset="-122"/>
              </a:rPr>
              <a:t>__init__</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 = 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.size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'Small'</a:t>
            </a:r>
            <a:b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mold is building.'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.size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is 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.size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863939" y="459064"/>
            <a:ext cx="5138422"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create</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(toy_type):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create request for building</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 factory method</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toy = </a:t>
            </a:r>
            <a:r>
              <a:rPr kumimoji="0" lang="zh-CN" altLang="zh-CN" sz="1400" b="0" i="0" u="none" strike="noStrike" cap="none" normalizeH="0" baseline="0" dirty="0" smtClean="0">
                <a:ln>
                  <a:noFill/>
                </a:ln>
                <a:solidFill>
                  <a:srgbClr val="8888C6"/>
                </a:solidFill>
                <a:effectLst/>
                <a:latin typeface="宋体" panose="02010600030101010101" pitchFamily="2" charset="-122"/>
                <a:ea typeface="宋体" panose="02010600030101010101" pitchFamily="2" charset="-122"/>
              </a:rPr>
              <a:t>eval</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(toy_type)(toy_type)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toy.injecting()</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except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"Toy type error!"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__name__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'__main__'</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toy_type = </a:t>
            </a:r>
            <a:r>
              <a:rPr kumimoji="0" lang="zh-CN" altLang="zh-CN" sz="1400" b="0" i="0" u="none" strike="noStrike" cap="none" normalizeH="0" baseline="0" dirty="0" smtClean="0">
                <a:ln>
                  <a:noFill/>
                </a:ln>
                <a:solidFill>
                  <a:srgbClr val="8888C6"/>
                </a:solidFill>
                <a:effectLst/>
                <a:latin typeface="宋体" panose="02010600030101010101" pitchFamily="2" charset="-122"/>
                <a:ea typeface="宋体" panose="02010600030101010101" pitchFamily="2" charset="-122"/>
              </a:rPr>
              <a:t>raw_input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"Which Toy you'd like to create? [duck or car]"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create(toy_type)</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2"/>
          <a:stretch>
            <a:fillRect/>
          </a:stretch>
        </p:blipFill>
        <p:spPr>
          <a:xfrm>
            <a:off x="6863939" y="4417281"/>
            <a:ext cx="4438095" cy="1304762"/>
          </a:xfrm>
          <a:prstGeom prst="rect">
            <a:avLst/>
          </a:prstGeom>
        </p:spPr>
      </p:pic>
    </p:spTree>
    <p:extLst>
      <p:ext uri="{BB962C8B-B14F-4D97-AF65-F5344CB8AC3E}">
        <p14:creationId xmlns:p14="http://schemas.microsoft.com/office/powerpoint/2010/main" val="214747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 Factory Pattern</a:t>
            </a:r>
            <a:endParaRPr lang="zh-CN" altLang="en-US" dirty="0"/>
          </a:p>
        </p:txBody>
      </p:sp>
      <p:sp>
        <p:nvSpPr>
          <p:cNvPr id="3" name="内容占位符 2"/>
          <p:cNvSpPr>
            <a:spLocks noGrp="1"/>
          </p:cNvSpPr>
          <p:nvPr>
            <p:ph idx="1"/>
          </p:nvPr>
        </p:nvSpPr>
        <p:spPr>
          <a:xfrm>
            <a:off x="1056904" y="2323878"/>
            <a:ext cx="4524499" cy="3543522"/>
          </a:xfrm>
        </p:spPr>
        <p:txBody>
          <a:bodyPr>
            <a:normAutofit fontScale="92500" lnSpcReduction="10000"/>
          </a:bodyPr>
          <a:lstStyle/>
          <a:p>
            <a:r>
              <a:rPr lang="en-US" altLang="zh-CN" dirty="0" smtClean="0"/>
              <a:t>This contains </a:t>
            </a:r>
            <a:r>
              <a:rPr lang="en-US" altLang="zh-CN" dirty="0"/>
              <a:t>one or more factory methods </a:t>
            </a:r>
            <a:r>
              <a:rPr lang="en-US" altLang="zh-CN" dirty="0" smtClean="0"/>
              <a:t>to create </a:t>
            </a:r>
            <a:r>
              <a:rPr lang="en-US" altLang="zh-CN" dirty="0"/>
              <a:t>a family of related </a:t>
            </a:r>
            <a:r>
              <a:rPr lang="en-US" altLang="zh-CN" dirty="0" smtClean="0"/>
              <a:t>objects.</a:t>
            </a:r>
          </a:p>
          <a:p>
            <a:r>
              <a:rPr lang="en-US" altLang="zh-CN" dirty="0" smtClean="0"/>
              <a:t>To d</a:t>
            </a:r>
            <a:r>
              <a:rPr lang="en-US" altLang="zh-CN" dirty="0" smtClean="0"/>
              <a:t>efine </a:t>
            </a:r>
            <a:r>
              <a:rPr lang="en-US" altLang="zh-CN" dirty="0" smtClean="0"/>
              <a:t>a factory interface that consists of a factory method per product</a:t>
            </a:r>
            <a:r>
              <a:rPr lang="en-US" altLang="zh-CN" dirty="0" smtClean="0"/>
              <a:t>.</a:t>
            </a:r>
          </a:p>
          <a:p>
            <a:r>
              <a:rPr lang="en-US" altLang="zh-CN" dirty="0" smtClean="0"/>
              <a:t>To create </a:t>
            </a:r>
            <a:r>
              <a:rPr lang="en-US" altLang="zh-CN" dirty="0"/>
              <a:t>families of related objects without depending </a:t>
            </a:r>
            <a:r>
              <a:rPr lang="en-US" altLang="zh-CN" dirty="0" smtClean="0"/>
              <a:t>on their </a:t>
            </a:r>
            <a:r>
              <a:rPr lang="en-US" altLang="zh-CN" dirty="0"/>
              <a:t>specific classes</a:t>
            </a:r>
            <a:endParaRPr lang="en-US" altLang="zh-CN" dirty="0" smtClean="0"/>
          </a:p>
        </p:txBody>
      </p:sp>
      <p:sp>
        <p:nvSpPr>
          <p:cNvPr id="4" name="文本框 3"/>
          <p:cNvSpPr txBox="1"/>
          <p:nvPr/>
        </p:nvSpPr>
        <p:spPr>
          <a:xfrm>
            <a:off x="1056904" y="1563449"/>
            <a:ext cx="4073236" cy="523220"/>
          </a:xfrm>
          <a:prstGeom prst="rect">
            <a:avLst/>
          </a:prstGeom>
          <a:noFill/>
        </p:spPr>
        <p:txBody>
          <a:bodyPr wrap="square" rtlCol="0">
            <a:spAutoFit/>
          </a:bodyPr>
          <a:lstStyle/>
          <a:p>
            <a:r>
              <a:rPr lang="en-US" altLang="zh-CN" sz="2800" dirty="0"/>
              <a:t>Theory</a:t>
            </a:r>
            <a:endParaRPr lang="zh-CN" altLang="en-US" sz="2800" dirty="0"/>
          </a:p>
        </p:txBody>
      </p:sp>
      <p:sp>
        <p:nvSpPr>
          <p:cNvPr id="5" name="文本框 4"/>
          <p:cNvSpPr txBox="1"/>
          <p:nvPr/>
        </p:nvSpPr>
        <p:spPr>
          <a:xfrm>
            <a:off x="6751526" y="1550548"/>
            <a:ext cx="4073236" cy="523220"/>
          </a:xfrm>
          <a:prstGeom prst="rect">
            <a:avLst/>
          </a:prstGeom>
          <a:noFill/>
        </p:spPr>
        <p:txBody>
          <a:bodyPr wrap="square" rtlCol="0">
            <a:spAutoFit/>
          </a:bodyPr>
          <a:lstStyle/>
          <a:p>
            <a:r>
              <a:rPr lang="en-US" altLang="zh-CN" sz="2800" dirty="0" smtClean="0"/>
              <a:t>Practice</a:t>
            </a:r>
            <a:endParaRPr lang="zh-CN" altLang="en-US" sz="2800" dirty="0"/>
          </a:p>
        </p:txBody>
      </p:sp>
      <p:pic>
        <p:nvPicPr>
          <p:cNvPr id="8" name="图片 7"/>
          <p:cNvPicPr>
            <a:picLocks noChangeAspect="1"/>
          </p:cNvPicPr>
          <p:nvPr/>
        </p:nvPicPr>
        <p:blipFill rotWithShape="1">
          <a:blip r:embed="rId2"/>
          <a:srcRect l="411"/>
          <a:stretch/>
        </p:blipFill>
        <p:spPr>
          <a:xfrm>
            <a:off x="6309508" y="2086669"/>
            <a:ext cx="5606474" cy="4060463"/>
          </a:xfrm>
          <a:prstGeom prst="rect">
            <a:avLst/>
          </a:prstGeom>
        </p:spPr>
      </p:pic>
      <p:cxnSp>
        <p:nvCxnSpPr>
          <p:cNvPr id="7" name="直接连接符 6"/>
          <p:cNvCxnSpPr/>
          <p:nvPr/>
        </p:nvCxnSpPr>
        <p:spPr>
          <a:xfrm>
            <a:off x="6096000" y="1935678"/>
            <a:ext cx="0" cy="39317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208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 Factory Pattern</a:t>
            </a:r>
            <a:endParaRPr lang="zh-CN" altLang="en-US" dirty="0"/>
          </a:p>
        </p:txBody>
      </p:sp>
      <p:pic>
        <p:nvPicPr>
          <p:cNvPr id="11" name="图片 10"/>
          <p:cNvPicPr>
            <a:picLocks noChangeAspect="1"/>
          </p:cNvPicPr>
          <p:nvPr/>
        </p:nvPicPr>
        <p:blipFill>
          <a:blip r:embed="rId3"/>
          <a:stretch>
            <a:fillRect/>
          </a:stretch>
        </p:blipFill>
        <p:spPr>
          <a:xfrm>
            <a:off x="838200" y="1690688"/>
            <a:ext cx="10509341" cy="4636474"/>
          </a:xfrm>
          <a:prstGeom prst="rect">
            <a:avLst/>
          </a:prstGeom>
        </p:spPr>
      </p:pic>
    </p:spTree>
    <p:extLst>
      <p:ext uri="{BB962C8B-B14F-4D97-AF65-F5344CB8AC3E}">
        <p14:creationId xmlns:p14="http://schemas.microsoft.com/office/powerpoint/2010/main" val="3671817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3362" y="1211282"/>
            <a:ext cx="9654638" cy="600013"/>
          </a:xfrm>
        </p:spPr>
        <p:txBody>
          <a:bodyPr>
            <a:noAutofit/>
          </a:bodyPr>
          <a:lstStyle/>
          <a:p>
            <a:pPr algn="l"/>
            <a:r>
              <a:rPr lang="en-US" altLang="zh-CN" sz="3600" dirty="0" smtClean="0"/>
              <a:t>Factory method versus Abstract Factory</a:t>
            </a:r>
          </a:p>
        </p:txBody>
      </p:sp>
      <p:sp>
        <p:nvSpPr>
          <p:cNvPr id="4" name="副标题 3"/>
          <p:cNvSpPr>
            <a:spLocks noGrp="1"/>
          </p:cNvSpPr>
          <p:nvPr>
            <p:ph type="subTitle" idx="1"/>
          </p:nvPr>
        </p:nvSpPr>
        <p:spPr/>
        <p:txBody>
          <a:bodyPr/>
          <a:lstStyle/>
          <a:p>
            <a:endParaRPr lang="zh-CN" altLang="en-US"/>
          </a:p>
        </p:txBody>
      </p:sp>
      <p:pic>
        <p:nvPicPr>
          <p:cNvPr id="3" name="图片 2"/>
          <p:cNvPicPr>
            <a:picLocks noChangeAspect="1"/>
          </p:cNvPicPr>
          <p:nvPr/>
        </p:nvPicPr>
        <p:blipFill>
          <a:blip r:embed="rId3"/>
          <a:stretch>
            <a:fillRect/>
          </a:stretch>
        </p:blipFill>
        <p:spPr>
          <a:xfrm>
            <a:off x="1316805" y="2340889"/>
            <a:ext cx="9558389" cy="2916911"/>
          </a:xfrm>
          <a:prstGeom prst="rect">
            <a:avLst/>
          </a:prstGeom>
        </p:spPr>
      </p:pic>
    </p:spTree>
    <p:extLst>
      <p:ext uri="{BB962C8B-B14F-4D97-AF65-F5344CB8AC3E}">
        <p14:creationId xmlns:p14="http://schemas.microsoft.com/office/powerpoint/2010/main" val="1335064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68681" y="3002025"/>
            <a:ext cx="9654638" cy="600013"/>
          </a:xfrm>
        </p:spPr>
        <p:txBody>
          <a:bodyPr>
            <a:noAutofit/>
          </a:bodyPr>
          <a:lstStyle/>
          <a:p>
            <a:r>
              <a:rPr lang="en-US" altLang="zh-CN" sz="7200" i="1" dirty="0" smtClean="0">
                <a:latin typeface="Times New Roman" panose="02020603050405020304" pitchFamily="18" charset="0"/>
                <a:cs typeface="Times New Roman" panose="02020603050405020304" pitchFamily="18" charset="0"/>
              </a:rPr>
              <a:t>Thanks!</a:t>
            </a:r>
            <a:endParaRPr lang="en-US" altLang="zh-CN" sz="7200" i="1" dirty="0" smtClean="0">
              <a:latin typeface="Times New Roman" panose="02020603050405020304" pitchFamily="18" charset="0"/>
              <a:cs typeface="Times New Roman" panose="02020603050405020304" pitchFamily="18" charset="0"/>
            </a:endParaRP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49930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55111" y="1582340"/>
            <a:ext cx="7081778"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3600" dirty="0"/>
              <a:t>Brief Introduction to Design </a:t>
            </a:r>
            <a:r>
              <a:rPr lang="en-US" altLang="zh-CN" sz="3600" dirty="0" smtClean="0"/>
              <a:t>Pattern</a:t>
            </a:r>
          </a:p>
          <a:p>
            <a:pPr marL="285750" indent="-285750">
              <a:lnSpc>
                <a:spcPct val="150000"/>
              </a:lnSpc>
              <a:buFont typeface="Arial" panose="020B0604020202020204" pitchFamily="34" charset="0"/>
              <a:buChar char="•"/>
            </a:pPr>
            <a:r>
              <a:rPr lang="en-US" altLang="zh-CN" sz="3600" dirty="0" smtClean="0"/>
              <a:t>Introduce </a:t>
            </a:r>
            <a:r>
              <a:rPr lang="en-US" altLang="zh-CN" sz="3600" dirty="0"/>
              <a:t>the Factory </a:t>
            </a:r>
            <a:r>
              <a:rPr lang="en-US" altLang="zh-CN" sz="3600" dirty="0" smtClean="0"/>
              <a:t>Pattern</a:t>
            </a:r>
          </a:p>
          <a:p>
            <a:pPr marL="742950" indent="720000">
              <a:lnSpc>
                <a:spcPct val="150000"/>
              </a:lnSpc>
              <a:buFont typeface="Wingdings" panose="05000000000000000000" pitchFamily="2" charset="2"/>
              <a:buChar char="Ø"/>
            </a:pPr>
            <a:r>
              <a:rPr lang="en-US" altLang="zh-CN" sz="2800" dirty="0" smtClean="0"/>
              <a:t>Factory Method Pattern</a:t>
            </a:r>
          </a:p>
          <a:p>
            <a:pPr marL="742950" indent="720000">
              <a:lnSpc>
                <a:spcPct val="150000"/>
              </a:lnSpc>
              <a:buFont typeface="Wingdings" panose="05000000000000000000" pitchFamily="2" charset="2"/>
              <a:buChar char="Ø"/>
            </a:pPr>
            <a:r>
              <a:rPr lang="en-US" altLang="zh-CN" sz="2800" dirty="0" smtClean="0"/>
              <a:t>Abstract Factory Pattern</a:t>
            </a:r>
          </a:p>
          <a:p>
            <a:pPr marL="742950" indent="720000">
              <a:lnSpc>
                <a:spcPct val="150000"/>
              </a:lnSpc>
              <a:buFont typeface="Wingdings" panose="05000000000000000000" pitchFamily="2" charset="2"/>
              <a:buChar char="Ø"/>
            </a:pPr>
            <a:r>
              <a:rPr lang="en-US" altLang="zh-CN" sz="2800" dirty="0" smtClean="0"/>
              <a:t>Comparison Between them</a:t>
            </a:r>
          </a:p>
        </p:txBody>
      </p:sp>
    </p:spTree>
    <p:extLst>
      <p:ext uri="{BB962C8B-B14F-4D97-AF65-F5344CB8AC3E}">
        <p14:creationId xmlns:p14="http://schemas.microsoft.com/office/powerpoint/2010/main" val="1136753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3362" y="1211282"/>
            <a:ext cx="5082638" cy="600013"/>
          </a:xfrm>
        </p:spPr>
        <p:txBody>
          <a:bodyPr>
            <a:noAutofit/>
          </a:bodyPr>
          <a:lstStyle/>
          <a:p>
            <a:pPr algn="l"/>
            <a:r>
              <a:rPr lang="en-US" altLang="zh-CN" sz="3600" dirty="0" smtClean="0"/>
              <a:t>What is Design Pattern?</a:t>
            </a:r>
            <a:endParaRPr lang="zh-CN" altLang="en-US" sz="3600" dirty="0"/>
          </a:p>
        </p:txBody>
      </p:sp>
      <p:sp>
        <p:nvSpPr>
          <p:cNvPr id="3" name="副标题 2"/>
          <p:cNvSpPr>
            <a:spLocks noGrp="1"/>
          </p:cNvSpPr>
          <p:nvPr>
            <p:ph type="subTitle" idx="1"/>
          </p:nvPr>
        </p:nvSpPr>
        <p:spPr>
          <a:xfrm>
            <a:off x="2238498" y="2500477"/>
            <a:ext cx="7715003" cy="1655762"/>
          </a:xfrm>
        </p:spPr>
        <p:txBody>
          <a:bodyPr>
            <a:normAutofit lnSpcReduction="10000"/>
          </a:bodyPr>
          <a:lstStyle/>
          <a:p>
            <a:pPr indent="457200" algn="l">
              <a:lnSpc>
                <a:spcPct val="150000"/>
              </a:lnSpc>
            </a:pPr>
            <a:r>
              <a:rPr lang="en-US" altLang="zh-CN" dirty="0"/>
              <a:t>Design patterns are formalized </a:t>
            </a:r>
            <a:r>
              <a:rPr lang="en-US" altLang="zh-CN" dirty="0">
                <a:solidFill>
                  <a:srgbClr val="FF0000"/>
                </a:solidFill>
              </a:rPr>
              <a:t>best </a:t>
            </a:r>
            <a:r>
              <a:rPr lang="en-US" altLang="zh-CN" dirty="0" smtClean="0">
                <a:solidFill>
                  <a:srgbClr val="FF0000"/>
                </a:solidFill>
              </a:rPr>
              <a:t>practices </a:t>
            </a:r>
            <a:r>
              <a:rPr lang="en-US" altLang="zh-CN" dirty="0" smtClean="0"/>
              <a:t>that </a:t>
            </a:r>
            <a:r>
              <a:rPr lang="en-US" altLang="zh-CN" dirty="0"/>
              <a:t>the programmer can use to solve </a:t>
            </a:r>
            <a:r>
              <a:rPr lang="en-US" altLang="zh-CN" dirty="0">
                <a:solidFill>
                  <a:srgbClr val="FF0000"/>
                </a:solidFill>
              </a:rPr>
              <a:t>common problems </a:t>
            </a:r>
            <a:r>
              <a:rPr lang="en-US" altLang="zh-CN" dirty="0"/>
              <a:t>when designing an application or system.</a:t>
            </a:r>
            <a:endParaRPr lang="zh-CN" altLang="en-US" sz="4000" dirty="0"/>
          </a:p>
        </p:txBody>
      </p:sp>
      <p:sp>
        <p:nvSpPr>
          <p:cNvPr id="4" name="文本框 3"/>
          <p:cNvSpPr txBox="1"/>
          <p:nvPr/>
        </p:nvSpPr>
        <p:spPr>
          <a:xfrm>
            <a:off x="2238498" y="4550885"/>
            <a:ext cx="6442364" cy="589072"/>
          </a:xfrm>
          <a:prstGeom prst="rect">
            <a:avLst/>
          </a:prstGeom>
        </p:spPr>
        <p:txBody>
          <a:bodyPr vert="horz" lIns="91440" tIns="45720" rIns="91440" bIns="45720" rtlCol="0">
            <a:normAutofit fontScale="92500" lnSpcReduction="10000"/>
          </a:bodyPr>
          <a:lstStyle>
            <a:lvl1pPr indent="457200">
              <a:lnSpc>
                <a:spcPct val="150000"/>
              </a:lnSpc>
              <a:spcBef>
                <a:spcPts val="1000"/>
              </a:spcBef>
              <a:buFont typeface="Arial" panose="020B0604020202020204" pitchFamily="34" charset="0"/>
              <a:buNone/>
              <a:defRPr sz="2400"/>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altLang="zh-CN" dirty="0" smtClean="0"/>
              <a:t>A framework </a:t>
            </a:r>
            <a:r>
              <a:rPr lang="en-US" altLang="zh-CN" dirty="0"/>
              <a:t>or a solution, not </a:t>
            </a:r>
            <a:r>
              <a:rPr lang="en-US" altLang="zh-CN" dirty="0" smtClean="0"/>
              <a:t>concrete code.</a:t>
            </a:r>
            <a:endParaRPr lang="zh-CN" altLang="en-US" dirty="0"/>
          </a:p>
        </p:txBody>
      </p:sp>
    </p:spTree>
    <p:extLst>
      <p:ext uri="{BB962C8B-B14F-4D97-AF65-F5344CB8AC3E}">
        <p14:creationId xmlns:p14="http://schemas.microsoft.com/office/powerpoint/2010/main" val="418632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3362" y="1211282"/>
            <a:ext cx="5886202" cy="600013"/>
          </a:xfrm>
        </p:spPr>
        <p:txBody>
          <a:bodyPr>
            <a:noAutofit/>
          </a:bodyPr>
          <a:lstStyle/>
          <a:p>
            <a:pPr algn="l"/>
            <a:r>
              <a:rPr lang="en-US" altLang="zh-CN" sz="3600" dirty="0" smtClean="0"/>
              <a:t>Why we use it?</a:t>
            </a:r>
            <a:endParaRPr lang="zh-CN" altLang="en-US" sz="3600" dirty="0"/>
          </a:p>
        </p:txBody>
      </p:sp>
      <p:sp>
        <p:nvSpPr>
          <p:cNvPr id="3" name="副标题 2"/>
          <p:cNvSpPr>
            <a:spLocks noGrp="1"/>
          </p:cNvSpPr>
          <p:nvPr>
            <p:ph type="subTitle" idx="1"/>
          </p:nvPr>
        </p:nvSpPr>
        <p:spPr>
          <a:xfrm>
            <a:off x="2778826" y="2244859"/>
            <a:ext cx="6634348" cy="1655762"/>
          </a:xfrm>
        </p:spPr>
        <p:txBody>
          <a:bodyPr>
            <a:noAutofit/>
          </a:bodyPr>
          <a:lstStyle/>
          <a:p>
            <a:pPr marL="342900" indent="-342900" algn="l">
              <a:lnSpc>
                <a:spcPct val="150000"/>
              </a:lnSpc>
              <a:buFont typeface="Arial" panose="020B0604020202020204" pitchFamily="34" charset="0"/>
              <a:buChar char="•"/>
            </a:pPr>
            <a:r>
              <a:rPr lang="en-US" altLang="zh-CN" dirty="0"/>
              <a:t>They are </a:t>
            </a:r>
            <a:r>
              <a:rPr lang="en-US" altLang="zh-CN" dirty="0">
                <a:solidFill>
                  <a:srgbClr val="FF0000"/>
                </a:solidFill>
              </a:rPr>
              <a:t>reusable</a:t>
            </a:r>
            <a:r>
              <a:rPr lang="en-US" altLang="zh-CN" dirty="0"/>
              <a:t> across multiple projects</a:t>
            </a:r>
          </a:p>
          <a:p>
            <a:pPr marL="342900" indent="-342900" algn="l">
              <a:lnSpc>
                <a:spcPct val="150000"/>
              </a:lnSpc>
              <a:buFont typeface="Arial" panose="020B0604020202020204" pitchFamily="34" charset="0"/>
              <a:buChar char="•"/>
            </a:pPr>
            <a:r>
              <a:rPr lang="en-US" altLang="zh-CN" dirty="0"/>
              <a:t>The </a:t>
            </a:r>
            <a:r>
              <a:rPr lang="en-US" altLang="zh-CN" dirty="0">
                <a:solidFill>
                  <a:srgbClr val="FF0000"/>
                </a:solidFill>
              </a:rPr>
              <a:t>architectural level </a:t>
            </a:r>
            <a:r>
              <a:rPr lang="en-US" altLang="zh-CN" dirty="0"/>
              <a:t>of problems can be solved</a:t>
            </a:r>
          </a:p>
          <a:p>
            <a:pPr marL="342900" indent="-342900" algn="l">
              <a:buFont typeface="Arial" panose="020B0604020202020204" pitchFamily="34" charset="0"/>
              <a:buChar char="•"/>
            </a:pPr>
            <a:r>
              <a:rPr lang="en-US" altLang="zh-CN" dirty="0"/>
              <a:t>They are </a:t>
            </a:r>
            <a:r>
              <a:rPr lang="en-US" altLang="zh-CN" dirty="0">
                <a:solidFill>
                  <a:srgbClr val="FF0000"/>
                </a:solidFill>
              </a:rPr>
              <a:t>time-tested</a:t>
            </a:r>
            <a:r>
              <a:rPr lang="en-US" altLang="zh-CN" dirty="0"/>
              <a:t> and </a:t>
            </a:r>
            <a:r>
              <a:rPr lang="en-US" altLang="zh-CN" dirty="0">
                <a:solidFill>
                  <a:srgbClr val="FF0000"/>
                </a:solidFill>
              </a:rPr>
              <a:t>well-proven</a:t>
            </a:r>
            <a:r>
              <a:rPr lang="en-US" altLang="zh-CN" dirty="0"/>
              <a:t>, which is the experience of developers </a:t>
            </a:r>
            <a:r>
              <a:rPr lang="en-US" altLang="zh-CN" dirty="0" smtClean="0"/>
              <a:t>and architects</a:t>
            </a:r>
            <a:endParaRPr lang="en-US" altLang="zh-CN" dirty="0"/>
          </a:p>
          <a:p>
            <a:pPr marL="342900" indent="-342900" algn="l">
              <a:lnSpc>
                <a:spcPct val="150000"/>
              </a:lnSpc>
              <a:buFont typeface="Arial" panose="020B0604020202020204" pitchFamily="34" charset="0"/>
              <a:buChar char="•"/>
            </a:pPr>
            <a:r>
              <a:rPr lang="en-US" altLang="zh-CN" dirty="0"/>
              <a:t>They have </a:t>
            </a:r>
            <a:r>
              <a:rPr lang="en-US" altLang="zh-CN" dirty="0">
                <a:solidFill>
                  <a:srgbClr val="FF0000"/>
                </a:solidFill>
              </a:rPr>
              <a:t>reliability</a:t>
            </a:r>
            <a:r>
              <a:rPr lang="en-US" altLang="zh-CN" dirty="0"/>
              <a:t> and </a:t>
            </a:r>
            <a:r>
              <a:rPr lang="en-US" altLang="zh-CN" dirty="0">
                <a:solidFill>
                  <a:srgbClr val="FF0000"/>
                </a:solidFill>
              </a:rPr>
              <a:t>dependence</a:t>
            </a:r>
            <a:endParaRPr lang="zh-CN" altLang="en-US" dirty="0">
              <a:solidFill>
                <a:srgbClr val="FF0000"/>
              </a:solidFill>
            </a:endParaRPr>
          </a:p>
        </p:txBody>
      </p:sp>
    </p:spTree>
    <p:extLst>
      <p:ext uri="{BB962C8B-B14F-4D97-AF65-F5344CB8AC3E}">
        <p14:creationId xmlns:p14="http://schemas.microsoft.com/office/powerpoint/2010/main" val="179353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Rectangle 1"/>
          <p:cNvSpPr>
            <a:spLocks noChangeArrowheads="1"/>
          </p:cNvSpPr>
          <p:nvPr/>
        </p:nvSpPr>
        <p:spPr bwMode="auto">
          <a:xfrm>
            <a:off x="2727129" y="771895"/>
            <a:ext cx="6737742"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__name__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'__main__'</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toy_type = </a:t>
            </a:r>
            <a:r>
              <a:rPr kumimoji="0" lang="zh-CN" altLang="zh-CN" sz="1400" b="0" i="0" u="none" strike="noStrike" cap="none" normalizeH="0" baseline="0" dirty="0" smtClean="0">
                <a:ln>
                  <a:noFill/>
                </a:ln>
                <a:solidFill>
                  <a:srgbClr val="8888C6"/>
                </a:solidFill>
                <a:effectLst/>
                <a:latin typeface="宋体" panose="02010600030101010101" pitchFamily="2" charset="-122"/>
                <a:ea typeface="宋体" panose="02010600030101010101" pitchFamily="2" charset="-122"/>
              </a:rPr>
              <a:t>raw_input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"Which Toy you'd like to create? [duck or car]"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toy_type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"duck"</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duck_method, each print represent for a process</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color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"Yellow"</a:t>
            </a:r>
            <a:b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mold is building.'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.format(color</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toy_type))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is 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.format(color</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toy_type))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'Finished.'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pass</a:t>
            </a:r>
            <a:b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elif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toy_type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"car"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car_method, each print represent for a process</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size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"Small"</a:t>
            </a:r>
            <a:b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mold is building.'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.format(size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toy_type))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is 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.format(size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toy_type))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'Finished.'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pass</a:t>
            </a:r>
            <a:b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else</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"Toy type error!"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2727129" y="5125608"/>
            <a:ext cx="4742857" cy="1352381"/>
          </a:xfrm>
          <a:prstGeom prst="rect">
            <a:avLst/>
          </a:prstGeom>
        </p:spPr>
      </p:pic>
    </p:spTree>
    <p:extLst>
      <p:ext uri="{BB962C8B-B14F-4D97-AF65-F5344CB8AC3E}">
        <p14:creationId xmlns:p14="http://schemas.microsoft.com/office/powerpoint/2010/main" val="413774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2682245" y="385283"/>
            <a:ext cx="6827510" cy="59093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Factory</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build duck mold</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0" i="0" u="none" strike="noStrike" cap="none" normalizeH="0" baseline="0" dirty="0" smtClean="0">
                <a:ln>
                  <a:noFill/>
                </a:ln>
                <a:solidFill>
                  <a:srgbClr val="B200B2"/>
                </a:solidFill>
                <a:effectLst/>
                <a:latin typeface="宋体" panose="02010600030101010101" pitchFamily="2" charset="-122"/>
                <a:ea typeface="宋体" panose="02010600030101010101" pitchFamily="2" charset="-122"/>
              </a:rPr>
              <a:t>__init__</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 = 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pass</a:t>
            </a:r>
            <a:b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def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build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"duck"</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.color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'Yellow'</a:t>
            </a:r>
            <a:b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mold is building.'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.color</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elif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"car"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.size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'Small'</a:t>
            </a:r>
            <a:b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mold is building.'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.size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"duck"</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is 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.color</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elif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"car"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is 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.size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.__inject()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__inject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private</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 real injection process</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'Finished.'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__name__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'__main__'</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toy_type = </a:t>
            </a:r>
            <a:r>
              <a:rPr kumimoji="0" lang="zh-CN" altLang="zh-CN" sz="1400" b="0" i="0" u="none" strike="noStrike" cap="none" normalizeH="0" baseline="0" dirty="0" smtClean="0">
                <a:ln>
                  <a:noFill/>
                </a:ln>
                <a:solidFill>
                  <a:srgbClr val="8888C6"/>
                </a:solidFill>
                <a:effectLst/>
                <a:latin typeface="宋体" panose="02010600030101010101" pitchFamily="2" charset="-122"/>
                <a:ea typeface="宋体" panose="02010600030101010101" pitchFamily="2" charset="-122"/>
              </a:rPr>
              <a:t>raw_input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"Which Toy you'd like to create? [duck or car]"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toy = Factory(toy_type)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toy.build()</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toy.injecting()</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stretch>
            <a:fillRect/>
          </a:stretch>
        </p:blipFill>
        <p:spPr>
          <a:xfrm>
            <a:off x="5162202" y="4885421"/>
            <a:ext cx="4800000" cy="1266667"/>
          </a:xfrm>
          <a:prstGeom prst="rect">
            <a:avLst/>
          </a:prstGeom>
        </p:spPr>
      </p:pic>
      <p:sp>
        <p:nvSpPr>
          <p:cNvPr id="6" name="矩形 5"/>
          <p:cNvSpPr/>
          <p:nvPr/>
        </p:nvSpPr>
        <p:spPr>
          <a:xfrm>
            <a:off x="5130140" y="4857008"/>
            <a:ext cx="4845133" cy="1306286"/>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673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Rectangle 1"/>
          <p:cNvSpPr>
            <a:spLocks noChangeArrowheads="1"/>
          </p:cNvSpPr>
          <p:nvPr/>
        </p:nvSpPr>
        <p:spPr bwMode="auto">
          <a:xfrm>
            <a:off x="237506" y="459064"/>
            <a:ext cx="6468437" cy="52629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InjectionMold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real injection process</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'Finished.'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duck</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(InjectionMold):</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build duck mold</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0" i="0" u="none" strike="noStrike" cap="none" normalizeH="0" baseline="0" dirty="0" smtClean="0">
                <a:ln>
                  <a:noFill/>
                </a:ln>
                <a:solidFill>
                  <a:srgbClr val="B200B2"/>
                </a:solidFill>
                <a:effectLst/>
                <a:latin typeface="宋体" panose="02010600030101010101" pitchFamily="2" charset="-122"/>
                <a:ea typeface="宋体" panose="02010600030101010101" pitchFamily="2" charset="-122"/>
              </a:rPr>
              <a:t>__init__</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 = 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.color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'Yellow'</a:t>
            </a:r>
            <a:b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mold is building.'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.color</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is 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.color</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car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(InjectionMold):</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build car mold</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0" i="0" u="none" strike="noStrike" cap="none" normalizeH="0" baseline="0" dirty="0" smtClean="0">
                <a:ln>
                  <a:noFill/>
                </a:ln>
                <a:solidFill>
                  <a:srgbClr val="B200B2"/>
                </a:solidFill>
                <a:effectLst/>
                <a:latin typeface="宋体" panose="02010600030101010101" pitchFamily="2" charset="-122"/>
                <a:ea typeface="宋体" panose="02010600030101010101" pitchFamily="2" charset="-122"/>
              </a:rPr>
              <a:t>__init__</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 = 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.size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'Small'</a:t>
            </a:r>
            <a:b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mold is building.'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.size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 {} is injecting...'</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.size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.name))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400" b="0" i="0" u="none" strike="noStrike" cap="none" normalizeH="0" baseline="0" dirty="0" smtClean="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.inject()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863939" y="459064"/>
            <a:ext cx="5138422"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def </a:t>
            </a:r>
            <a:r>
              <a:rPr kumimoji="0" lang="zh-CN" altLang="zh-CN" sz="1400" b="1"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create</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(toy_type):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create request for building</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 factory method</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toy = </a:t>
            </a:r>
            <a:r>
              <a:rPr kumimoji="0" lang="zh-CN" altLang="zh-CN" sz="1400" b="0" i="0" u="none" strike="noStrike" cap="none" normalizeH="0" baseline="0" dirty="0" smtClean="0">
                <a:ln>
                  <a:noFill/>
                </a:ln>
                <a:solidFill>
                  <a:srgbClr val="8888C6"/>
                </a:solidFill>
                <a:effectLst/>
                <a:latin typeface="宋体" panose="02010600030101010101" pitchFamily="2" charset="-122"/>
                <a:ea typeface="宋体" panose="02010600030101010101" pitchFamily="2" charset="-122"/>
              </a:rPr>
              <a:t>eval</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(toy_type)(toy_type)</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toy.injecting()</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except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"Toy type error!"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__name__ == </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'__main__'</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toy_type = </a:t>
            </a:r>
            <a:r>
              <a:rPr kumimoji="0" lang="zh-CN" altLang="zh-CN" sz="1400" b="0" i="0" u="none" strike="noStrike" cap="none" normalizeH="0" baseline="0" dirty="0" smtClean="0">
                <a:ln>
                  <a:noFill/>
                </a:ln>
                <a:solidFill>
                  <a:srgbClr val="8888C6"/>
                </a:solidFill>
                <a:effectLst/>
                <a:latin typeface="宋体" panose="02010600030101010101" pitchFamily="2" charset="-122"/>
                <a:ea typeface="宋体" panose="02010600030101010101" pitchFamily="2" charset="-122"/>
              </a:rPr>
              <a:t>raw_input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5C261"/>
                </a:solidFill>
                <a:effectLst/>
                <a:latin typeface="宋体" panose="02010600030101010101" pitchFamily="2" charset="-122"/>
                <a:ea typeface="宋体" panose="02010600030101010101" pitchFamily="2" charset="-122"/>
              </a:rPr>
              <a:t>"Which Toy you'd like to create? [duck or car]"</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create(toy_type)</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2"/>
          <a:stretch>
            <a:fillRect/>
          </a:stretch>
        </p:blipFill>
        <p:spPr>
          <a:xfrm>
            <a:off x="6863939" y="4417281"/>
            <a:ext cx="4438095" cy="1304762"/>
          </a:xfrm>
          <a:prstGeom prst="rect">
            <a:avLst/>
          </a:prstGeom>
        </p:spPr>
      </p:pic>
    </p:spTree>
    <p:extLst>
      <p:ext uri="{BB962C8B-B14F-4D97-AF65-F5344CB8AC3E}">
        <p14:creationId xmlns:p14="http://schemas.microsoft.com/office/powerpoint/2010/main" val="121941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3362" y="1211282"/>
            <a:ext cx="5886202" cy="600013"/>
          </a:xfrm>
        </p:spPr>
        <p:txBody>
          <a:bodyPr>
            <a:noAutofit/>
          </a:bodyPr>
          <a:lstStyle/>
          <a:p>
            <a:pPr algn="l"/>
            <a:r>
              <a:rPr lang="en-US" altLang="zh-CN" sz="3600" dirty="0" smtClean="0"/>
              <a:t>The Factory Pattern</a:t>
            </a:r>
            <a:endParaRPr lang="zh-CN" altLang="en-US" sz="3600" dirty="0"/>
          </a:p>
        </p:txBody>
      </p:sp>
      <p:sp>
        <p:nvSpPr>
          <p:cNvPr id="3" name="副标题 2"/>
          <p:cNvSpPr>
            <a:spLocks noGrp="1"/>
          </p:cNvSpPr>
          <p:nvPr>
            <p:ph type="subTitle" idx="1"/>
          </p:nvPr>
        </p:nvSpPr>
        <p:spPr>
          <a:xfrm>
            <a:off x="3744685" y="2375488"/>
            <a:ext cx="4702629" cy="1655762"/>
          </a:xfrm>
        </p:spPr>
        <p:txBody>
          <a:bodyPr>
            <a:noAutofit/>
          </a:bodyPr>
          <a:lstStyle/>
          <a:p>
            <a:pPr marL="342900" indent="-342900" algn="l">
              <a:lnSpc>
                <a:spcPct val="150000"/>
              </a:lnSpc>
              <a:buFont typeface="Arial" panose="020B0604020202020204" pitchFamily="34" charset="0"/>
              <a:buChar char="•"/>
            </a:pPr>
            <a:r>
              <a:rPr lang="en-US" altLang="zh-CN" sz="3200" dirty="0" smtClean="0"/>
              <a:t>Factory Method Pattern</a:t>
            </a:r>
          </a:p>
          <a:p>
            <a:pPr marL="342900" indent="-342900" algn="l">
              <a:lnSpc>
                <a:spcPct val="150000"/>
              </a:lnSpc>
              <a:buFont typeface="Arial" panose="020B0604020202020204" pitchFamily="34" charset="0"/>
              <a:buChar char="•"/>
            </a:pPr>
            <a:r>
              <a:rPr lang="en-US" altLang="zh-CN" sz="3200" dirty="0" smtClean="0"/>
              <a:t>Abstract Factory Pattern</a:t>
            </a:r>
            <a:endParaRPr lang="zh-CN" altLang="en-US" sz="3200" dirty="0"/>
          </a:p>
        </p:txBody>
      </p:sp>
    </p:spTree>
    <p:extLst>
      <p:ext uri="{BB962C8B-B14F-4D97-AF65-F5344CB8AC3E}">
        <p14:creationId xmlns:p14="http://schemas.microsoft.com/office/powerpoint/2010/main" val="83152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519422" y="1926587"/>
            <a:ext cx="9153155"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t>The first advantage is </a:t>
            </a:r>
            <a:r>
              <a:rPr lang="en-US" altLang="zh-CN" sz="2400" dirty="0">
                <a:solidFill>
                  <a:srgbClr val="FF0000"/>
                </a:solidFill>
              </a:rPr>
              <a:t>loose coupling </a:t>
            </a:r>
            <a:r>
              <a:rPr lang="en-US" altLang="zh-CN" sz="2400" dirty="0"/>
              <a:t>in which object creation can be independent </a:t>
            </a:r>
            <a:r>
              <a:rPr lang="en-US" altLang="zh-CN" sz="2400" dirty="0" smtClean="0"/>
              <a:t>of the </a:t>
            </a:r>
            <a:r>
              <a:rPr lang="en-US" altLang="zh-CN" sz="2400" dirty="0"/>
              <a:t>class implementation.</a:t>
            </a:r>
          </a:p>
          <a:p>
            <a:pPr marL="285750" indent="-285750">
              <a:lnSpc>
                <a:spcPct val="150000"/>
              </a:lnSpc>
              <a:buFont typeface="Arial" panose="020B0604020202020204" pitchFamily="34" charset="0"/>
              <a:buChar char="•"/>
            </a:pPr>
            <a:r>
              <a:rPr lang="en-US" altLang="zh-CN" sz="2400" dirty="0" smtClean="0"/>
              <a:t>Adding </a:t>
            </a:r>
            <a:r>
              <a:rPr lang="en-US" altLang="zh-CN" sz="2400" dirty="0"/>
              <a:t>another class to the factory to create objects of another type </a:t>
            </a:r>
            <a:r>
              <a:rPr lang="en-US" altLang="zh-CN" sz="2400" dirty="0">
                <a:solidFill>
                  <a:srgbClr val="FF0000"/>
                </a:solidFill>
              </a:rPr>
              <a:t>can be </a:t>
            </a:r>
            <a:r>
              <a:rPr lang="en-US" altLang="zh-CN" sz="2400" dirty="0" smtClean="0">
                <a:solidFill>
                  <a:srgbClr val="FF0000"/>
                </a:solidFill>
              </a:rPr>
              <a:t>easily done </a:t>
            </a:r>
            <a:r>
              <a:rPr lang="en-US" altLang="zh-CN" sz="2400" dirty="0"/>
              <a:t>without the client changing the code. At a minimum, the client needs to </a:t>
            </a:r>
            <a:r>
              <a:rPr lang="en-US" altLang="zh-CN" sz="2400" dirty="0" smtClean="0"/>
              <a:t>pass just </a:t>
            </a:r>
            <a:r>
              <a:rPr lang="en-US" altLang="zh-CN" sz="2400" dirty="0"/>
              <a:t>another parameter.</a:t>
            </a:r>
          </a:p>
          <a:p>
            <a:pPr marL="285750" indent="-285750">
              <a:lnSpc>
                <a:spcPct val="150000"/>
              </a:lnSpc>
              <a:buFont typeface="Arial" panose="020B0604020202020204" pitchFamily="34" charset="0"/>
              <a:buChar char="•"/>
            </a:pPr>
            <a:r>
              <a:rPr lang="en-US" altLang="zh-CN" sz="2400" dirty="0"/>
              <a:t>The factory can also </a:t>
            </a:r>
            <a:r>
              <a:rPr lang="en-US" altLang="zh-CN" sz="2400" dirty="0">
                <a:solidFill>
                  <a:srgbClr val="FF0000"/>
                </a:solidFill>
              </a:rPr>
              <a:t>reuse</a:t>
            </a:r>
            <a:r>
              <a:rPr lang="en-US" altLang="zh-CN" sz="2400" dirty="0"/>
              <a:t> the existing objects. However, when the client does </a:t>
            </a:r>
            <a:r>
              <a:rPr lang="en-US" altLang="zh-CN" sz="2400" dirty="0" smtClean="0"/>
              <a:t>direct object </a:t>
            </a:r>
            <a:r>
              <a:rPr lang="en-US" altLang="zh-CN" sz="2400" dirty="0"/>
              <a:t>creation, this always creates a new object.</a:t>
            </a:r>
            <a:endParaRPr lang="zh-CN" altLang="en-US" sz="2400" dirty="0"/>
          </a:p>
        </p:txBody>
      </p:sp>
      <p:sp>
        <p:nvSpPr>
          <p:cNvPr id="10" name="文本框 9"/>
          <p:cNvSpPr txBox="1"/>
          <p:nvPr/>
        </p:nvSpPr>
        <p:spPr>
          <a:xfrm>
            <a:off x="703364" y="617517"/>
            <a:ext cx="10265229" cy="769441"/>
          </a:xfrm>
          <a:prstGeom prst="rect">
            <a:avLst/>
          </a:prstGeom>
          <a:noFill/>
        </p:spPr>
        <p:txBody>
          <a:bodyPr wrap="square" rtlCol="0">
            <a:spAutoFit/>
          </a:bodyPr>
          <a:lstStyle/>
          <a:p>
            <a:r>
              <a:rPr lang="en-US" altLang="zh-CN" sz="4400" dirty="0" smtClean="0">
                <a:latin typeface="+mj-lt"/>
              </a:rPr>
              <a:t>Advantages of Factory Patterns</a:t>
            </a:r>
            <a:endParaRPr lang="zh-CN" altLang="en-US" sz="4400" dirty="0">
              <a:latin typeface="+mj-lt"/>
            </a:endParaRPr>
          </a:p>
        </p:txBody>
      </p:sp>
    </p:spTree>
    <p:extLst>
      <p:ext uri="{BB962C8B-B14F-4D97-AF65-F5344CB8AC3E}">
        <p14:creationId xmlns:p14="http://schemas.microsoft.com/office/powerpoint/2010/main" val="950002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422</Words>
  <Application>Microsoft Office PowerPoint</Application>
  <PresentationFormat>宽屏</PresentationFormat>
  <Paragraphs>63</Paragraphs>
  <Slides>16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LiberationSerif</vt:lpstr>
      <vt:lpstr>LiberationSerif-Bold</vt:lpstr>
      <vt:lpstr>宋体</vt:lpstr>
      <vt:lpstr>Arial</vt:lpstr>
      <vt:lpstr>Calibri</vt:lpstr>
      <vt:lpstr>Calibri Light</vt:lpstr>
      <vt:lpstr>Times New Roman</vt:lpstr>
      <vt:lpstr>Wingdings</vt:lpstr>
      <vt:lpstr>Office 主题</vt:lpstr>
      <vt:lpstr>The Factory Pattern</vt:lpstr>
      <vt:lpstr>PowerPoint 演示文稿</vt:lpstr>
      <vt:lpstr>What is Design Pattern?</vt:lpstr>
      <vt:lpstr>Why we use it?</vt:lpstr>
      <vt:lpstr>PowerPoint 演示文稿</vt:lpstr>
      <vt:lpstr>PowerPoint 演示文稿</vt:lpstr>
      <vt:lpstr>PowerPoint 演示文稿</vt:lpstr>
      <vt:lpstr>The Factory Pattern</vt:lpstr>
      <vt:lpstr>PowerPoint 演示文稿</vt:lpstr>
      <vt:lpstr>Factory Method Pattern</vt:lpstr>
      <vt:lpstr>Factory Method Pattern</vt:lpstr>
      <vt:lpstr>PowerPoint 演示文稿</vt:lpstr>
      <vt:lpstr>Abstract Factory Pattern</vt:lpstr>
      <vt:lpstr>Abstract Factory Pattern</vt:lpstr>
      <vt:lpstr>Factory method versus Abstract Factory</vt:lpstr>
      <vt:lpstr>Thanks!</vt:lpstr>
    </vt:vector>
  </TitlesOfParts>
  <Company>Users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Factory Pattern</dc:title>
  <dc:creator>Liu Zhaoguo</dc:creator>
  <cp:lastModifiedBy>Liu Zhaoguo</cp:lastModifiedBy>
  <cp:revision>7</cp:revision>
  <dcterms:created xsi:type="dcterms:W3CDTF">2016-09-18T10:17:54Z</dcterms:created>
  <dcterms:modified xsi:type="dcterms:W3CDTF">2016-09-23T10:40:56Z</dcterms:modified>
</cp:coreProperties>
</file>