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ADC6-9C5C-0D4F-B35F-8E8477752E0C}" type="datetimeFigureOut">
              <a:rPr lang="en-US" smtClean="0"/>
              <a:t>16.10.12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9450-FF22-0145-B472-66AFAD10F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7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C718-E6AF-6D46-B386-07A3147514FE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B433-D0A0-5C41-9953-6849B6AE73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40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D908B-D60D-F54F-9B21-D3AC5AB8BFC9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D0913-CAEC-9A4A-B898-0531E90120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4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47F5-A3E6-1341-A287-37D04EF0A605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00917-AAAD-0E4F-A60F-247C70ACA9D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9B44D-4684-EC44-AB88-56DDFECA7392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BB7B8-FC41-8145-8EC5-DC11A7C212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03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455CA-296A-C74C-BE43-C70B4E4052C5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0EA8F-0967-C749-BC51-FCA2FF67F44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1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58FEE-8B92-6C43-AE2F-1F2469F9B7E4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9BDFE-5E91-324F-9310-813781C76B5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4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2D09B-3E40-254A-AFDF-144FB7C2462F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D914-CCCE-F544-8292-6DF5C5633AA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9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4B64-7CEE-514A-83A3-FA56388CBC11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BBD0B-443F-A044-B75E-F64DF5EABA5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23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5B6F3-4D66-8943-94F1-0BFEC713C592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86212-447C-BE43-8069-8CE77895B3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2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0C1E6-081C-2A45-A419-035703316558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3A5D-38E9-E247-8717-38385DFB023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5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9240E-46FF-5A4B-9D76-ED60A920A2B8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941CA-65C5-EC4A-9C14-EA92E244873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19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NL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875163B-E130-4245-B47E-2FA61E77AACC}" type="datetimeFigureOut">
              <a:rPr lang="nl-NL"/>
              <a:pPr>
                <a:defRPr/>
              </a:pPr>
              <a:t>16.10.12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E7DA85E3-AFF4-C44F-96B9-288A0290A3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999163"/>
            <a:ext cx="23177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kstvak 1"/>
          <p:cNvSpPr txBox="1">
            <a:spLocks noChangeArrowheads="1"/>
          </p:cNvSpPr>
          <p:nvPr/>
        </p:nvSpPr>
        <p:spPr bwMode="auto">
          <a:xfrm>
            <a:off x="757238" y="461963"/>
            <a:ext cx="73771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3200" dirty="0" err="1" smtClean="0"/>
              <a:t>What’s</a:t>
            </a:r>
            <a:r>
              <a:rPr lang="nl-NL" sz="3200" dirty="0" smtClean="0"/>
              <a:t> new at ONTRAM</a:t>
            </a:r>
            <a:br>
              <a:rPr lang="nl-NL" sz="3200" dirty="0" smtClean="0"/>
            </a:br>
            <a:r>
              <a:rPr lang="nl-NL" dirty="0" smtClean="0">
                <a:solidFill>
                  <a:srgbClr val="FF0000"/>
                </a:solidFill>
              </a:rPr>
              <a:t>Sven C. </a:t>
            </a:r>
            <a:r>
              <a:rPr lang="nl-NL" dirty="0" err="1" smtClean="0">
                <a:solidFill>
                  <a:srgbClr val="FF0000"/>
                </a:solidFill>
              </a:rPr>
              <a:t>Andrä</a:t>
            </a:r>
            <a:r>
              <a:rPr lang="nl-NL" dirty="0" smtClean="0">
                <a:solidFill>
                  <a:srgbClr val="FF0000"/>
                </a:solidFill>
              </a:rPr>
              <a:t>, </a:t>
            </a:r>
            <a:r>
              <a:rPr lang="nl-NL" dirty="0" err="1" smtClean="0">
                <a:solidFill>
                  <a:srgbClr val="FF0000"/>
                </a:solidFill>
              </a:rPr>
              <a:t>Founder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and</a:t>
            </a:r>
            <a:r>
              <a:rPr lang="nl-NL" dirty="0" smtClean="0">
                <a:solidFill>
                  <a:srgbClr val="FF0000"/>
                </a:solidFill>
              </a:rPr>
              <a:t> CEO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82638" y="1770063"/>
            <a:ext cx="79025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NL" sz="2400" dirty="0" smtClean="0">
                <a:latin typeface="+mj-lt"/>
              </a:rPr>
              <a:t>TAUS User Conference 2012 Seattle </a:t>
            </a:r>
            <a:endParaRPr lang="nl-NL" sz="2400" dirty="0">
              <a:latin typeface="+mj-lt"/>
            </a:endParaRPr>
          </a:p>
        </p:txBody>
      </p:sp>
      <p:pic>
        <p:nvPicPr>
          <p:cNvPr id="5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6215858"/>
            <a:ext cx="2575001" cy="447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65"/>
    </mc:Choice>
    <mc:Fallback>
      <p:transition xmlns:p14="http://schemas.microsoft.com/office/powerpoint/2010/main" spd="slow" advTm="219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999163"/>
            <a:ext cx="23177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kstvak 1"/>
          <p:cNvSpPr txBox="1">
            <a:spLocks noChangeArrowheads="1"/>
          </p:cNvSpPr>
          <p:nvPr/>
        </p:nvSpPr>
        <p:spPr bwMode="auto">
          <a:xfrm>
            <a:off x="757238" y="461963"/>
            <a:ext cx="73771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3200" dirty="0" smtClean="0"/>
              <a:t>The Case </a:t>
            </a:r>
            <a:r>
              <a:rPr lang="nl-NL" sz="3200" dirty="0" err="1" smtClean="0"/>
              <a:t>for</a:t>
            </a:r>
            <a:r>
              <a:rPr lang="nl-NL" sz="3200" dirty="0" smtClean="0"/>
              <a:t> </a:t>
            </a:r>
            <a:r>
              <a:rPr lang="nl-NL" sz="3200" dirty="0" err="1" smtClean="0"/>
              <a:t>Interoperability</a:t>
            </a:r>
            <a:r>
              <a:rPr lang="nl-NL" sz="3200" dirty="0" smtClean="0"/>
              <a:t>: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782638" y="1770063"/>
            <a:ext cx="79025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NL" sz="2400" dirty="0">
                <a:solidFill>
                  <a:srgbClr val="FF0000"/>
                </a:solidFill>
                <a:latin typeface="+mj-lt"/>
              </a:rPr>
              <a:t>Efficiency </a:t>
            </a:r>
            <a:r>
              <a:rPr lang="nl-NL" sz="2400" dirty="0" err="1">
                <a:solidFill>
                  <a:srgbClr val="FF0000"/>
                </a:solidFill>
                <a:latin typeface="+mj-lt"/>
              </a:rPr>
              <a:t>and</a:t>
            </a:r>
            <a:r>
              <a:rPr lang="nl-NL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+mj-lt"/>
              </a:rPr>
              <a:t>Freedom</a:t>
            </a:r>
            <a:r>
              <a:rPr lang="nl-NL" sz="2400" dirty="0">
                <a:solidFill>
                  <a:srgbClr val="FF0000"/>
                </a:solidFill>
                <a:latin typeface="+mj-lt"/>
              </a:rPr>
              <a:t> of </a:t>
            </a:r>
            <a:r>
              <a:rPr lang="nl-NL" sz="2400" dirty="0" err="1">
                <a:solidFill>
                  <a:srgbClr val="FF0000"/>
                </a:solidFill>
                <a:latin typeface="+mj-lt"/>
              </a:rPr>
              <a:t>Choice</a:t>
            </a:r>
            <a:r>
              <a:rPr lang="nl-NL" sz="2400" dirty="0">
                <a:solidFill>
                  <a:srgbClr val="FF0000"/>
                </a:solidFill>
                <a:latin typeface="+mj-lt"/>
              </a:rPr>
              <a:t> in the </a:t>
            </a:r>
          </a:p>
          <a:p>
            <a:pPr>
              <a:defRPr/>
            </a:pPr>
            <a:r>
              <a:rPr lang="nl-NL" sz="2400" dirty="0" err="1">
                <a:solidFill>
                  <a:srgbClr val="FF0000"/>
                </a:solidFill>
                <a:latin typeface="+mj-lt"/>
              </a:rPr>
              <a:t>Translation</a:t>
            </a:r>
            <a:r>
              <a:rPr lang="nl-NL" sz="2400" dirty="0">
                <a:solidFill>
                  <a:srgbClr val="FF0000"/>
                </a:solidFill>
                <a:latin typeface="+mj-lt"/>
              </a:rPr>
              <a:t> Supply Chain</a:t>
            </a:r>
            <a:endParaRPr lang="nl-NL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6215858"/>
            <a:ext cx="2575001" cy="4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5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37"/>
    </mc:Choice>
    <mc:Fallback>
      <p:transition xmlns:p14="http://schemas.microsoft.com/office/powerpoint/2010/main" spd="slow" advTm="240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999163"/>
            <a:ext cx="23177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kstvak 1"/>
          <p:cNvSpPr txBox="1">
            <a:spLocks noChangeArrowheads="1"/>
          </p:cNvSpPr>
          <p:nvPr/>
        </p:nvSpPr>
        <p:spPr bwMode="auto">
          <a:xfrm>
            <a:off x="757238" y="461963"/>
            <a:ext cx="73771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3200" dirty="0" err="1" smtClean="0"/>
              <a:t>Interoperability</a:t>
            </a:r>
            <a:r>
              <a:rPr lang="nl-NL" sz="3200" dirty="0" smtClean="0"/>
              <a:t> </a:t>
            </a:r>
            <a:r>
              <a:rPr lang="nl-NL" sz="3200" dirty="0" err="1" smtClean="0"/>
              <a:t>Now</a:t>
            </a:r>
            <a:r>
              <a:rPr lang="nl-NL" sz="3200" dirty="0" smtClean="0"/>
              <a:t>!</a:t>
            </a:r>
          </a:p>
        </p:txBody>
      </p:sp>
      <p:pic>
        <p:nvPicPr>
          <p:cNvPr id="5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6215858"/>
            <a:ext cx="2575001" cy="4478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600" y="2706390"/>
            <a:ext cx="7785100" cy="3074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Formed out of pure necessity</a:t>
            </a:r>
          </a:p>
          <a:p>
            <a:pPr marL="719138" lvl="2" indent="-285750" defTabSz="2667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We want to be able to exchange data seamlessly between our tools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 different approach to making a common language</a:t>
            </a:r>
          </a:p>
          <a:p>
            <a:pPr marL="996751" lvl="1" indent="-285750">
              <a:lnSpc>
                <a:spcPct val="120000"/>
              </a:lnSpc>
              <a:buFont typeface="Lucida Grande"/>
              <a:buChar char="—"/>
            </a:pPr>
            <a:r>
              <a:rPr lang="en-US" dirty="0" smtClean="0"/>
              <a:t>Team is heavy on software developers + business managers </a:t>
            </a:r>
          </a:p>
          <a:p>
            <a:pPr marL="1278027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Experienced in implementing l10n standards and file formats</a:t>
            </a:r>
          </a:p>
          <a:p>
            <a:pPr marL="996751" lvl="1" indent="-285750">
              <a:lnSpc>
                <a:spcPct val="120000"/>
              </a:lnSpc>
              <a:buFont typeface="Lucida Grande"/>
              <a:buChar char="—"/>
            </a:pPr>
            <a:r>
              <a:rPr lang="en-US" dirty="0" smtClean="0"/>
              <a:t>Practical focus</a:t>
            </a:r>
          </a:p>
          <a:p>
            <a:pPr marL="1278027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No attempt to solve every possible problem or use case</a:t>
            </a:r>
          </a:p>
          <a:p>
            <a:pPr marL="1278027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Re-use and adapt before create anew</a:t>
            </a:r>
          </a:p>
          <a:p>
            <a:pPr marL="1278027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Agile: design, test. Design, test. Design, test. 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66" y="1148339"/>
            <a:ext cx="1464469" cy="7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97" y="1362652"/>
            <a:ext cx="1708919" cy="4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73" y="1787929"/>
            <a:ext cx="2813967" cy="89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6" y="1320236"/>
            <a:ext cx="2114104" cy="4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97" y="2130605"/>
            <a:ext cx="955477" cy="42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17036" r="20416" b="18889"/>
          <a:stretch>
            <a:fillRect/>
          </a:stretch>
        </p:blipFill>
        <p:spPr bwMode="auto">
          <a:xfrm>
            <a:off x="1116211" y="1952011"/>
            <a:ext cx="1253505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2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66"/>
    </mc:Choice>
    <mc:Fallback>
      <p:transition xmlns:p14="http://schemas.microsoft.com/office/powerpoint/2010/main" spd="slow" advTm="638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999163"/>
            <a:ext cx="23177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kstvak 1"/>
          <p:cNvSpPr txBox="1">
            <a:spLocks noChangeArrowheads="1"/>
          </p:cNvSpPr>
          <p:nvPr/>
        </p:nvSpPr>
        <p:spPr bwMode="auto">
          <a:xfrm>
            <a:off x="757238" y="461963"/>
            <a:ext cx="73771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3200" dirty="0" smtClean="0"/>
              <a:t>IN! </a:t>
            </a:r>
            <a:r>
              <a:rPr lang="nl-NL" sz="3200" dirty="0" err="1" smtClean="0"/>
              <a:t>Deliverables</a:t>
            </a:r>
            <a:r>
              <a:rPr lang="nl-NL" sz="3200" dirty="0" smtClean="0"/>
              <a:t/>
            </a:r>
            <a:br>
              <a:rPr lang="nl-NL" sz="3200" dirty="0" smtClean="0"/>
            </a:br>
            <a:r>
              <a:rPr lang="nl-NL" dirty="0" smtClean="0">
                <a:solidFill>
                  <a:srgbClr val="FF0000"/>
                </a:solidFill>
              </a:rPr>
              <a:t>Ready </a:t>
            </a:r>
            <a:r>
              <a:rPr lang="nl-NL" dirty="0" err="1" smtClean="0">
                <a:solidFill>
                  <a:srgbClr val="FF0000"/>
                </a:solidFill>
              </a:rPr>
              <a:t>to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use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82638" y="1770063"/>
            <a:ext cx="7902575" cy="1200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NL" sz="2400" dirty="0">
                <a:latin typeface="+mj-lt"/>
              </a:rPr>
              <a:t>TIP: </a:t>
            </a:r>
            <a:r>
              <a:rPr lang="nl-NL" sz="2400" dirty="0" err="1">
                <a:latin typeface="+mj-lt"/>
              </a:rPr>
              <a:t>Translation</a:t>
            </a:r>
            <a:r>
              <a:rPr lang="nl-NL" sz="2400" dirty="0">
                <a:latin typeface="+mj-lt"/>
              </a:rPr>
              <a:t> </a:t>
            </a:r>
            <a:r>
              <a:rPr lang="nl-NL" sz="2400" dirty="0" err="1">
                <a:latin typeface="+mj-lt"/>
              </a:rPr>
              <a:t>Interoperability</a:t>
            </a:r>
            <a:r>
              <a:rPr lang="nl-NL" sz="2400" dirty="0">
                <a:latin typeface="+mj-lt"/>
              </a:rPr>
              <a:t> </a:t>
            </a:r>
            <a:r>
              <a:rPr lang="nl-NL" sz="2400" dirty="0" smtClean="0">
                <a:latin typeface="+mj-lt"/>
              </a:rPr>
              <a:t>Protocol</a:t>
            </a:r>
          </a:p>
          <a:p>
            <a:pPr marL="342900" indent="-342900">
              <a:buFont typeface="Lucida Grande"/>
              <a:buChar char="—"/>
              <a:defRPr/>
            </a:pPr>
            <a:r>
              <a:rPr lang="nl-NL" sz="2400" dirty="0" err="1" smtClean="0">
                <a:latin typeface="+mj-lt"/>
              </a:rPr>
              <a:t>XLIFF:doc</a:t>
            </a:r>
            <a:r>
              <a:rPr lang="nl-NL" sz="2400" dirty="0" smtClean="0">
                <a:latin typeface="+mj-lt"/>
              </a:rPr>
              <a:t> </a:t>
            </a:r>
            <a:r>
              <a:rPr lang="nl-NL" sz="2400" dirty="0">
                <a:latin typeface="+mj-lt"/>
              </a:rPr>
              <a:t>- </a:t>
            </a:r>
            <a:r>
              <a:rPr lang="nl-NL" sz="2400" dirty="0" err="1">
                <a:latin typeface="+mj-lt"/>
              </a:rPr>
              <a:t>translation</a:t>
            </a:r>
            <a:r>
              <a:rPr lang="nl-NL" sz="2400" dirty="0">
                <a:latin typeface="+mj-lt"/>
              </a:rPr>
              <a:t> </a:t>
            </a:r>
            <a:r>
              <a:rPr lang="nl-NL" sz="2400" dirty="0" err="1" smtClean="0">
                <a:latin typeface="+mj-lt"/>
              </a:rPr>
              <a:t>bitext</a:t>
            </a:r>
            <a:endParaRPr lang="nl-NL" sz="2400" dirty="0" smtClean="0">
              <a:latin typeface="+mj-lt"/>
            </a:endParaRPr>
          </a:p>
          <a:p>
            <a:pPr marL="342900" indent="-342900">
              <a:buFont typeface="Lucida Grande"/>
              <a:buChar char="—"/>
              <a:defRPr/>
            </a:pPr>
            <a:r>
              <a:rPr lang="nl-NL" sz="2400" dirty="0" smtClean="0">
                <a:latin typeface="+mj-lt"/>
              </a:rPr>
              <a:t>TIP </a:t>
            </a:r>
            <a:r>
              <a:rPr lang="nl-NL" sz="2400" dirty="0">
                <a:latin typeface="+mj-lt"/>
              </a:rPr>
              <a:t>Package (TIPP) - L10N project container</a:t>
            </a:r>
            <a:endParaRPr lang="nl-NL" sz="2400" dirty="0">
              <a:latin typeface="+mj-lt"/>
            </a:endParaRPr>
          </a:p>
        </p:txBody>
      </p:sp>
      <p:pic>
        <p:nvPicPr>
          <p:cNvPr id="5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6215858"/>
            <a:ext cx="2575001" cy="4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14" y="3700108"/>
            <a:ext cx="2194670" cy="1059277"/>
          </a:xfrm>
          <a:prstGeom prst="rect">
            <a:avLst/>
          </a:prstGeom>
        </p:spPr>
      </p:pic>
      <p:pic>
        <p:nvPicPr>
          <p:cNvPr id="13313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999163"/>
            <a:ext cx="23177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kstvak 1"/>
          <p:cNvSpPr txBox="1">
            <a:spLocks noChangeArrowheads="1"/>
          </p:cNvSpPr>
          <p:nvPr/>
        </p:nvSpPr>
        <p:spPr bwMode="auto">
          <a:xfrm>
            <a:off x="757238" y="461963"/>
            <a:ext cx="7377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dirty="0" smtClean="0"/>
              <a:t>TIPP</a:t>
            </a:r>
            <a:r>
              <a:rPr lang="nl-NL" dirty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Translation</a:t>
            </a:r>
            <a:r>
              <a:rPr lang="nl-NL" dirty="0" smtClean="0"/>
              <a:t> </a:t>
            </a:r>
            <a:r>
              <a:rPr lang="nl-NL" dirty="0" err="1" smtClean="0"/>
              <a:t>Interoperability</a:t>
            </a:r>
            <a:r>
              <a:rPr lang="nl-NL" dirty="0" smtClean="0"/>
              <a:t> Protocol Package</a:t>
            </a:r>
            <a:endParaRPr lang="nl-NL" dirty="0" smtClean="0">
              <a:solidFill>
                <a:srgbClr val="FF0000"/>
              </a:solidFill>
            </a:endParaRPr>
          </a:p>
        </p:txBody>
      </p:sp>
      <p:pic>
        <p:nvPicPr>
          <p:cNvPr id="5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2" y="6215858"/>
            <a:ext cx="2575001" cy="447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285" y="1308664"/>
            <a:ext cx="2448051" cy="4787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608" y="1514849"/>
            <a:ext cx="4199989" cy="1585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608" y="1514849"/>
            <a:ext cx="4208422" cy="1585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524" y="1616453"/>
            <a:ext cx="6617709" cy="1458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7103" y="3913077"/>
            <a:ext cx="2194669" cy="1490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8514" y="4129205"/>
            <a:ext cx="2194670" cy="8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1"/>
    </mc:Choice>
    <mc:Fallback>
      <p:transition xmlns:p14="http://schemas.microsoft.com/office/powerpoint/2010/main" spd="slow" advTm="146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4.44444E-6 L 4.72222E-6 0.34143 " pathEditMode="relative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5 -2.59259E-6 L -0.00018 0.34167 " pathEditMode="relative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4.44444E-6 L -1.66667E-6 0.34167 " pathEditMode="relative" ptsTypes="AA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999163"/>
            <a:ext cx="23177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kstvak 1"/>
          <p:cNvSpPr txBox="1">
            <a:spLocks noChangeArrowheads="1"/>
          </p:cNvSpPr>
          <p:nvPr/>
        </p:nvSpPr>
        <p:spPr bwMode="auto">
          <a:xfrm>
            <a:off x="757238" y="461963"/>
            <a:ext cx="73771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3200" dirty="0" smtClean="0"/>
              <a:t>IN! </a:t>
            </a:r>
            <a:r>
              <a:rPr lang="nl-NL" sz="3200" dirty="0" err="1" smtClean="0"/>
              <a:t>Roadmap</a:t>
            </a:r>
            <a:r>
              <a:rPr lang="nl-NL" sz="3200" dirty="0" smtClean="0"/>
              <a:t/>
            </a:r>
            <a:br>
              <a:rPr lang="nl-NL" sz="3200" dirty="0" smtClean="0"/>
            </a:b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82638" y="1579563"/>
            <a:ext cx="818356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nl-NL" sz="2400" dirty="0" err="1">
                <a:latin typeface="+mj-lt"/>
              </a:rPr>
              <a:t>Our</a:t>
            </a:r>
            <a:r>
              <a:rPr lang="nl-NL" sz="2400" dirty="0">
                <a:latin typeface="+mj-lt"/>
              </a:rPr>
              <a:t> </a:t>
            </a:r>
            <a:r>
              <a:rPr lang="nl-NL" sz="2400" dirty="0" err="1">
                <a:latin typeface="+mj-lt"/>
              </a:rPr>
              <a:t>position</a:t>
            </a:r>
            <a:endParaRPr lang="nl-NL" sz="2400" dirty="0">
              <a:latin typeface="+mj-lt"/>
            </a:endParaRPr>
          </a:p>
          <a:p>
            <a:pPr marL="800100" lvl="1" indent="-342900">
              <a:buFont typeface="Lucida Grande"/>
              <a:buChar char="—"/>
              <a:defRPr/>
            </a:pPr>
            <a:r>
              <a:rPr lang="nl-NL" sz="2000" dirty="0">
                <a:latin typeface="+mj-lt"/>
              </a:rPr>
              <a:t>TIP </a:t>
            </a:r>
            <a:r>
              <a:rPr lang="nl-NL" sz="2000" dirty="0" err="1">
                <a:latin typeface="+mj-lt"/>
              </a:rPr>
              <a:t>provides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solid</a:t>
            </a:r>
            <a:r>
              <a:rPr lang="nl-NL" sz="2000" dirty="0">
                <a:latin typeface="+mj-lt"/>
              </a:rPr>
              <a:t>, easy-</a:t>
            </a:r>
            <a:r>
              <a:rPr lang="nl-NL" sz="2000" dirty="0" err="1">
                <a:latin typeface="+mj-lt"/>
              </a:rPr>
              <a:t>to</a:t>
            </a:r>
            <a:r>
              <a:rPr lang="nl-NL" sz="2000" dirty="0">
                <a:latin typeface="+mj-lt"/>
              </a:rPr>
              <a:t>-</a:t>
            </a:r>
            <a:r>
              <a:rPr lang="nl-NL" sz="2000" dirty="0" err="1">
                <a:latin typeface="+mj-lt"/>
              </a:rPr>
              <a:t>implement</a:t>
            </a:r>
            <a:r>
              <a:rPr lang="nl-NL" sz="2000" dirty="0">
                <a:latin typeface="+mj-lt"/>
              </a:rPr>
              <a:t> solution </a:t>
            </a:r>
            <a:r>
              <a:rPr lang="nl-NL" sz="2000" dirty="0" err="1">
                <a:latin typeface="+mj-lt"/>
              </a:rPr>
              <a:t>available</a:t>
            </a:r>
            <a:r>
              <a:rPr lang="nl-NL" sz="2000" dirty="0">
                <a:latin typeface="+mj-lt"/>
              </a:rPr>
              <a:t> right </a:t>
            </a:r>
            <a:r>
              <a:rPr lang="nl-NL" sz="2000" dirty="0" err="1">
                <a:latin typeface="+mj-lt"/>
              </a:rPr>
              <a:t>now</a:t>
            </a:r>
            <a:endParaRPr lang="nl-NL" sz="2000" dirty="0">
              <a:latin typeface="+mj-lt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nl-NL" sz="2400" dirty="0" err="1">
                <a:latin typeface="+mj-lt"/>
              </a:rPr>
              <a:t>Your</a:t>
            </a:r>
            <a:r>
              <a:rPr lang="nl-NL" sz="2400" dirty="0">
                <a:latin typeface="+mj-lt"/>
              </a:rPr>
              <a:t> </a:t>
            </a:r>
            <a:r>
              <a:rPr lang="nl-NL" sz="2400" dirty="0" err="1">
                <a:latin typeface="+mj-lt"/>
              </a:rPr>
              <a:t>reality</a:t>
            </a:r>
            <a:endParaRPr lang="nl-NL" sz="2400" dirty="0">
              <a:latin typeface="+mj-lt"/>
            </a:endParaRPr>
          </a:p>
          <a:p>
            <a:pPr marL="800100" lvl="1" indent="-342900">
              <a:buFont typeface="Lucida Grande"/>
              <a:buChar char="—"/>
              <a:defRPr/>
            </a:pPr>
            <a:r>
              <a:rPr lang="nl-NL" sz="2000" dirty="0" err="1">
                <a:latin typeface="+mj-lt"/>
              </a:rPr>
              <a:t>Interoperability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Now</a:t>
            </a:r>
            <a:r>
              <a:rPr lang="nl-NL" sz="2000" dirty="0">
                <a:latin typeface="+mj-lt"/>
              </a:rPr>
              <a:t>! is </a:t>
            </a:r>
            <a:r>
              <a:rPr lang="nl-NL" sz="2000" dirty="0" err="1">
                <a:latin typeface="+mj-lt"/>
              </a:rPr>
              <a:t>not</a:t>
            </a:r>
            <a:r>
              <a:rPr lang="nl-NL" sz="2000" dirty="0">
                <a:latin typeface="+mj-lt"/>
              </a:rPr>
              <a:t> a </a:t>
            </a:r>
            <a:r>
              <a:rPr lang="nl-NL" sz="2000" dirty="0" err="1">
                <a:latin typeface="+mj-lt"/>
              </a:rPr>
              <a:t>standards</a:t>
            </a:r>
            <a:r>
              <a:rPr lang="nl-NL" sz="2000" dirty="0">
                <a:latin typeface="+mj-lt"/>
              </a:rPr>
              <a:t> body</a:t>
            </a:r>
          </a:p>
          <a:p>
            <a:pPr marL="800100" lvl="1" indent="-342900">
              <a:buFont typeface="Lucida Grande"/>
              <a:buChar char="—"/>
              <a:defRPr/>
            </a:pPr>
            <a:r>
              <a:rPr lang="nl-NL" sz="2000" dirty="0" err="1">
                <a:latin typeface="+mj-lt"/>
              </a:rPr>
              <a:t>Interoperability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Now</a:t>
            </a:r>
            <a:r>
              <a:rPr lang="nl-NL" sz="2000" dirty="0">
                <a:latin typeface="+mj-lt"/>
              </a:rPr>
              <a:t>! is </a:t>
            </a:r>
            <a:r>
              <a:rPr lang="nl-NL" sz="2000" dirty="0" err="1">
                <a:latin typeface="+mj-lt"/>
              </a:rPr>
              <a:t>not</a:t>
            </a:r>
            <a:r>
              <a:rPr lang="nl-NL" sz="2000" dirty="0">
                <a:latin typeface="+mj-lt"/>
              </a:rPr>
              <a:t> a permanent </a:t>
            </a:r>
            <a:r>
              <a:rPr lang="nl-NL" sz="2000" dirty="0" err="1">
                <a:latin typeface="+mj-lt"/>
              </a:rPr>
              <a:t>organization</a:t>
            </a:r>
            <a:endParaRPr lang="nl-NL" sz="2000" dirty="0">
              <a:latin typeface="+mj-lt"/>
            </a:endParaRPr>
          </a:p>
          <a:p>
            <a:pPr marL="800100" lvl="1" indent="-342900">
              <a:buFont typeface="Lucida Grande"/>
              <a:buChar char="—"/>
              <a:defRPr/>
            </a:pPr>
            <a:r>
              <a:rPr lang="nl-NL" sz="2000" dirty="0">
                <a:latin typeface="+mj-lt"/>
              </a:rPr>
              <a:t>It is </a:t>
            </a:r>
            <a:r>
              <a:rPr lang="nl-NL" sz="2000" dirty="0" err="1">
                <a:latin typeface="+mj-lt"/>
              </a:rPr>
              <a:t>risky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to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adopt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an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unofficial</a:t>
            </a:r>
            <a:r>
              <a:rPr lang="nl-NL" sz="2000" dirty="0">
                <a:latin typeface="+mj-lt"/>
              </a:rPr>
              <a:t> standard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nl-NL" sz="2400" dirty="0" err="1">
                <a:latin typeface="+mj-lt"/>
              </a:rPr>
              <a:t>Linport</a:t>
            </a:r>
            <a:r>
              <a:rPr lang="nl-NL" sz="2400" dirty="0">
                <a:latin typeface="+mj-lt"/>
              </a:rPr>
              <a:t> Project</a:t>
            </a:r>
          </a:p>
          <a:p>
            <a:pPr marL="800100" lvl="1" indent="-342900">
              <a:buFont typeface="Lucida Grande"/>
              <a:buChar char="—"/>
              <a:defRPr/>
            </a:pPr>
            <a:r>
              <a:rPr lang="nl-NL" sz="2000" dirty="0" err="1">
                <a:latin typeface="+mj-lt"/>
              </a:rPr>
              <a:t>Similar</a:t>
            </a:r>
            <a:r>
              <a:rPr lang="nl-NL" sz="2000" dirty="0">
                <a:latin typeface="+mj-lt"/>
              </a:rPr>
              <a:t> goals, different </a:t>
            </a:r>
            <a:r>
              <a:rPr lang="nl-NL" sz="2000" dirty="0" err="1">
                <a:latin typeface="+mj-lt"/>
              </a:rPr>
              <a:t>composition</a:t>
            </a:r>
            <a:endParaRPr lang="nl-NL" sz="2000" dirty="0">
              <a:latin typeface="+mj-lt"/>
            </a:endParaRPr>
          </a:p>
          <a:p>
            <a:pPr marL="800100" lvl="1" indent="-342900">
              <a:buFont typeface="Lucida Grande"/>
              <a:buChar char="—"/>
              <a:defRPr/>
            </a:pPr>
            <a:r>
              <a:rPr lang="nl-NL" sz="2000" dirty="0">
                <a:latin typeface="+mj-lt"/>
              </a:rPr>
              <a:t>IN! </a:t>
            </a:r>
            <a:r>
              <a:rPr lang="nl-NL" sz="2000" dirty="0" err="1">
                <a:latin typeface="+mj-lt"/>
              </a:rPr>
              <a:t>will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gradually</a:t>
            </a:r>
            <a:r>
              <a:rPr lang="nl-NL" sz="2000" dirty="0">
                <a:latin typeface="+mj-lt"/>
              </a:rPr>
              <a:t> hand-off TIPP </a:t>
            </a:r>
            <a:r>
              <a:rPr lang="nl-NL" sz="2000" dirty="0" err="1">
                <a:latin typeface="+mj-lt"/>
              </a:rPr>
              <a:t>and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XLIFF:doc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to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Linport</a:t>
            </a:r>
            <a:endParaRPr lang="nl-NL" sz="2000" dirty="0">
              <a:latin typeface="+mj-lt"/>
            </a:endParaRPr>
          </a:p>
          <a:p>
            <a:pPr marL="800100" lvl="1" indent="-342900">
              <a:buFont typeface="Lucida Grande"/>
              <a:buChar char="—"/>
              <a:defRPr/>
            </a:pPr>
            <a:r>
              <a:rPr lang="nl-NL" sz="2000" dirty="0" err="1">
                <a:latin typeface="+mj-lt"/>
              </a:rPr>
              <a:t>Linport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will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create</a:t>
            </a:r>
            <a:r>
              <a:rPr lang="nl-NL" sz="2000" dirty="0">
                <a:latin typeface="+mj-lt"/>
              </a:rPr>
              <a:t> a blueprint </a:t>
            </a:r>
            <a:r>
              <a:rPr lang="nl-NL" sz="2000" dirty="0" err="1">
                <a:latin typeface="+mj-lt"/>
              </a:rPr>
              <a:t>and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submit</a:t>
            </a:r>
            <a:r>
              <a:rPr lang="nl-NL" sz="2000" dirty="0">
                <a:latin typeface="+mj-lt"/>
              </a:rPr>
              <a:t> </a:t>
            </a:r>
            <a:r>
              <a:rPr lang="nl-NL" sz="2000" dirty="0" err="1">
                <a:latin typeface="+mj-lt"/>
              </a:rPr>
              <a:t>to</a:t>
            </a:r>
            <a:r>
              <a:rPr lang="nl-NL" sz="2000" dirty="0">
                <a:latin typeface="+mj-lt"/>
              </a:rPr>
              <a:t> OASIS </a:t>
            </a:r>
            <a:r>
              <a:rPr lang="nl-NL" sz="2000" dirty="0" err="1">
                <a:latin typeface="+mj-lt"/>
              </a:rPr>
              <a:t>by</a:t>
            </a:r>
            <a:r>
              <a:rPr lang="nl-NL" sz="2000" dirty="0">
                <a:latin typeface="+mj-lt"/>
              </a:rPr>
              <a:t> end of 2012</a:t>
            </a:r>
            <a:endParaRPr lang="nl-NL" sz="2000" dirty="0">
              <a:latin typeface="+mj-lt"/>
            </a:endParaRPr>
          </a:p>
        </p:txBody>
      </p:sp>
      <p:pic>
        <p:nvPicPr>
          <p:cNvPr id="5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6215858"/>
            <a:ext cx="2575001" cy="4478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934328"/>
            <a:ext cx="7327900" cy="11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9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999163"/>
            <a:ext cx="23177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kstvak 1"/>
          <p:cNvSpPr txBox="1">
            <a:spLocks noChangeArrowheads="1"/>
          </p:cNvSpPr>
          <p:nvPr/>
        </p:nvSpPr>
        <p:spPr bwMode="auto">
          <a:xfrm>
            <a:off x="757238" y="461963"/>
            <a:ext cx="73771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3200" dirty="0" err="1" smtClean="0"/>
              <a:t>Thank</a:t>
            </a:r>
            <a:r>
              <a:rPr lang="nl-NL" sz="3200" dirty="0" smtClean="0"/>
              <a:t> </a:t>
            </a:r>
            <a:r>
              <a:rPr lang="nl-NL" sz="3200" dirty="0" err="1" smtClean="0"/>
              <a:t>you</a:t>
            </a:r>
            <a:r>
              <a:rPr lang="nl-NL" sz="3200" dirty="0" smtClean="0"/>
              <a:t>!</a:t>
            </a:r>
            <a:br>
              <a:rPr lang="nl-NL" sz="3200" dirty="0" smtClean="0"/>
            </a:b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82638" y="1770063"/>
            <a:ext cx="79025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NL" sz="2400" dirty="0" smtClean="0">
                <a:latin typeface="+mj-lt"/>
              </a:rPr>
              <a:t>http://</a:t>
            </a:r>
            <a:r>
              <a:rPr lang="nl-NL" sz="2400" dirty="0" err="1" smtClean="0">
                <a:latin typeface="+mj-lt"/>
              </a:rPr>
              <a:t>www.interoperabilty-now.org</a:t>
            </a:r>
            <a:endParaRPr lang="nl-NL" sz="2400" dirty="0" smtClean="0">
              <a:latin typeface="+mj-lt"/>
            </a:endParaRPr>
          </a:p>
          <a:p>
            <a:pPr>
              <a:defRPr/>
            </a:pPr>
            <a:r>
              <a:rPr lang="nl-NL" sz="2400" dirty="0">
                <a:latin typeface="+mj-lt"/>
              </a:rPr>
              <a:t>http://http://</a:t>
            </a:r>
            <a:r>
              <a:rPr lang="nl-NL" sz="2400" dirty="0" err="1">
                <a:latin typeface="+mj-lt"/>
              </a:rPr>
              <a:t>www.linport.org</a:t>
            </a:r>
            <a:r>
              <a:rPr lang="nl-NL" sz="2400" dirty="0">
                <a:latin typeface="+mj-lt"/>
              </a:rPr>
              <a:t>/</a:t>
            </a:r>
            <a:endParaRPr lang="nl-NL" sz="2400" dirty="0">
              <a:latin typeface="+mj-lt"/>
            </a:endParaRPr>
          </a:p>
        </p:txBody>
      </p:sp>
      <p:pic>
        <p:nvPicPr>
          <p:cNvPr id="5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6215858"/>
            <a:ext cx="2575001" cy="4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AUS_Presentation_Templat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TAUS_Presentation_Template</Template>
  <TotalTime>65</TotalTime>
  <Words>226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ＭＳ Ｐゴシック</vt:lpstr>
      <vt:lpstr>Calibri</vt:lpstr>
      <vt:lpstr>TAUS_Presentation_Template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Rahzeb</dc:creator>
  <cp:keywords/>
  <dc:description/>
  <cp:lastModifiedBy>SVEN CHRISTIAN ANDRAE</cp:lastModifiedBy>
  <cp:revision>11</cp:revision>
  <dcterms:created xsi:type="dcterms:W3CDTF">2010-03-29T13:48:24Z</dcterms:created>
  <dcterms:modified xsi:type="dcterms:W3CDTF">2012-10-16T15:45:29Z</dcterms:modified>
  <cp:category/>
</cp:coreProperties>
</file>